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46"/>
  </p:notesMasterIdLst>
  <p:handoutMasterIdLst>
    <p:handoutMasterId r:id="rId47"/>
  </p:handout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6" r:id="rId27"/>
    <p:sldId id="297" r:id="rId28"/>
    <p:sldId id="298" r:id="rId29"/>
    <p:sldId id="299" r:id="rId30"/>
    <p:sldId id="314" r:id="rId31"/>
    <p:sldId id="300" r:id="rId32"/>
    <p:sldId id="301" r:id="rId33"/>
    <p:sldId id="302" r:id="rId34"/>
    <p:sldId id="303" r:id="rId35"/>
    <p:sldId id="304" r:id="rId36"/>
    <p:sldId id="315" r:id="rId37"/>
    <p:sldId id="305" r:id="rId38"/>
    <p:sldId id="306" r:id="rId39"/>
    <p:sldId id="307" r:id="rId40"/>
    <p:sldId id="308" r:id="rId41"/>
    <p:sldId id="309" r:id="rId42"/>
    <p:sldId id="310" r:id="rId43"/>
    <p:sldId id="312" r:id="rId44"/>
    <p:sldId id="313" r:id="rId45"/>
  </p:sldIdLst>
  <p:sldSz cx="9144000" cy="6858000" type="screen4x3"/>
  <p:notesSz cx="7099300" cy="10234613"/>
  <p:defaultTextStyle>
    <a:defPPr>
      <a:defRPr lang="en-US"/>
    </a:defPPr>
    <a:lvl1pPr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1pPr>
    <a:lvl2pPr marL="4572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2pPr>
    <a:lvl3pPr marL="9144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3pPr>
    <a:lvl4pPr marL="13716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4pPr>
    <a:lvl5pPr marL="1828800" algn="l" rtl="0" fontAlgn="base">
      <a:spcBef>
        <a:spcPct val="20000"/>
      </a:spcBef>
      <a:spcAft>
        <a:spcPct val="0"/>
      </a:spcAft>
      <a:buClr>
        <a:schemeClr val="tx1"/>
      </a:buClr>
      <a:buSzPct val="60000"/>
      <a:buFont typeface="Wingdings" pitchFamily="2" charset="2"/>
      <a:defRPr sz="3200" kern="1200">
        <a:solidFill>
          <a:schemeClr val="tx1"/>
        </a:solidFill>
        <a:latin typeface="Arial Black" pitchFamily="34" charset="0"/>
        <a:ea typeface="+mn-ea"/>
        <a:cs typeface="+mn-cs"/>
      </a:defRPr>
    </a:lvl5pPr>
    <a:lvl6pPr marL="2286000" algn="l" defTabSz="914400" rtl="0" eaLnBrk="1" latinLnBrk="0" hangingPunct="1">
      <a:defRPr sz="3200" kern="1200">
        <a:solidFill>
          <a:schemeClr val="tx1"/>
        </a:solidFill>
        <a:latin typeface="Arial Black" pitchFamily="34" charset="0"/>
        <a:ea typeface="+mn-ea"/>
        <a:cs typeface="+mn-cs"/>
      </a:defRPr>
    </a:lvl6pPr>
    <a:lvl7pPr marL="2743200" algn="l" defTabSz="914400" rtl="0" eaLnBrk="1" latinLnBrk="0" hangingPunct="1">
      <a:defRPr sz="3200" kern="1200">
        <a:solidFill>
          <a:schemeClr val="tx1"/>
        </a:solidFill>
        <a:latin typeface="Arial Black" pitchFamily="34" charset="0"/>
        <a:ea typeface="+mn-ea"/>
        <a:cs typeface="+mn-cs"/>
      </a:defRPr>
    </a:lvl7pPr>
    <a:lvl8pPr marL="3200400" algn="l" defTabSz="914400" rtl="0" eaLnBrk="1" latinLnBrk="0" hangingPunct="1">
      <a:defRPr sz="3200" kern="1200">
        <a:solidFill>
          <a:schemeClr val="tx1"/>
        </a:solidFill>
        <a:latin typeface="Arial Black" pitchFamily="34" charset="0"/>
        <a:ea typeface="+mn-ea"/>
        <a:cs typeface="+mn-cs"/>
      </a:defRPr>
    </a:lvl8pPr>
    <a:lvl9pPr marL="3657600" algn="l" defTabSz="914400" rtl="0" eaLnBrk="1" latinLnBrk="0" hangingPunct="1">
      <a:defRPr sz="3200" kern="1200">
        <a:solidFill>
          <a:schemeClr val="tx1"/>
        </a:solidFill>
        <a:latin typeface="Arial Blac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a:srgbClr val="808080"/>
    <a:srgbClr val="5F5F5F"/>
    <a:srgbClr val="3399FF"/>
    <a:srgbClr val="000066"/>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86" autoAdjust="0"/>
  </p:normalViewPr>
  <p:slideViewPr>
    <p:cSldViewPr>
      <p:cViewPr>
        <p:scale>
          <a:sx n="84" d="100"/>
          <a:sy n="84" d="100"/>
        </p:scale>
        <p:origin x="-864" y="-1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7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5437188"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dirty="0"/>
              <a:t>The University of Adelaide, School of Computer Science</a:t>
            </a:r>
          </a:p>
        </p:txBody>
      </p:sp>
      <p:sp>
        <p:nvSpPr>
          <p:cNvPr id="6147" name="Rectangle 3"/>
          <p:cNvSpPr>
            <a:spLocks noGrp="1" noChangeArrowheads="1"/>
          </p:cNvSpPr>
          <p:nvPr>
            <p:ph type="dt" sz="quarter" idx="1"/>
          </p:nvPr>
        </p:nvSpPr>
        <p:spPr bwMode="auto">
          <a:xfrm>
            <a:off x="5575300" y="0"/>
            <a:ext cx="1524000"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9B8F6142-F1D0-4637-96F7-E4664D4176A5}" type="datetime3">
              <a:rPr lang="en-US"/>
              <a:pPr/>
              <a:t>2 March 2015</a:t>
            </a:fld>
            <a:endParaRPr lang="en-US" dirty="0"/>
          </a:p>
        </p:txBody>
      </p:sp>
      <p:sp>
        <p:nvSpPr>
          <p:cNvPr id="6148" name="Rectangle 4"/>
          <p:cNvSpPr>
            <a:spLocks noGrp="1" noChangeArrowheads="1"/>
          </p:cNvSpPr>
          <p:nvPr>
            <p:ph type="ftr" sz="quarter" idx="2"/>
          </p:nvPr>
        </p:nvSpPr>
        <p:spPr bwMode="auto">
          <a:xfrm>
            <a:off x="0" y="9723438"/>
            <a:ext cx="5437188"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dirty="0"/>
              <a:t>Chapter 2 — Instructions: Language of the Computer</a:t>
            </a:r>
          </a:p>
        </p:txBody>
      </p:sp>
      <p:sp>
        <p:nvSpPr>
          <p:cNvPr id="6149" name="Rectangle 5"/>
          <p:cNvSpPr>
            <a:spLocks noGrp="1" noChangeArrowheads="1"/>
          </p:cNvSpPr>
          <p:nvPr>
            <p:ph type="sldNum" sz="quarter" idx="3"/>
          </p:nvPr>
        </p:nvSpPr>
        <p:spPr bwMode="auto">
          <a:xfrm>
            <a:off x="5575300" y="9723438"/>
            <a:ext cx="1524000"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57C84157-CAC9-4329-91AD-EB3C6746FA38}" type="slidenum">
              <a:rPr lang="en-US"/>
              <a:pPr/>
              <a:t>‹#›</a:t>
            </a:fld>
            <a:endParaRPr lang="en-US" dirty="0"/>
          </a:p>
        </p:txBody>
      </p:sp>
    </p:spTree>
    <p:extLst>
      <p:ext uri="{BB962C8B-B14F-4D97-AF65-F5344CB8AC3E}">
        <p14:creationId xmlns:p14="http://schemas.microsoft.com/office/powerpoint/2010/main" val="3824454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dirty="0"/>
              <a:t>The University of Adelaide, School of Computer Science</a:t>
            </a:r>
          </a:p>
        </p:txBody>
      </p:sp>
      <p:sp>
        <p:nvSpPr>
          <p:cNvPr id="819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FCF21089-5A8E-4805-BE21-6386A8343079}" type="datetime3">
              <a:rPr lang="en-US"/>
              <a:pPr/>
              <a:t>2 March 2015</a:t>
            </a:fld>
            <a:endParaRPr lang="en-US" dirty="0"/>
          </a:p>
        </p:txBody>
      </p:sp>
      <p:sp>
        <p:nvSpPr>
          <p:cNvPr id="8196"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spcBef>
                <a:spcPct val="0"/>
              </a:spcBef>
              <a:buClrTx/>
              <a:buSzTx/>
              <a:buFontTx/>
              <a:buNone/>
              <a:defRPr sz="1300">
                <a:latin typeface="Times New Roman" pitchFamily="18" charset="0"/>
              </a:defRPr>
            </a:lvl1pPr>
          </a:lstStyle>
          <a:p>
            <a:r>
              <a:rPr lang="en-US" dirty="0"/>
              <a:t>Chapter 2 — Instructions: Language of the Computer</a:t>
            </a:r>
          </a:p>
        </p:txBody>
      </p:sp>
      <p:sp>
        <p:nvSpPr>
          <p:cNvPr id="819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spcBef>
                <a:spcPct val="0"/>
              </a:spcBef>
              <a:buClrTx/>
              <a:buSzTx/>
              <a:buFontTx/>
              <a:buNone/>
              <a:defRPr sz="1300">
                <a:latin typeface="Times New Roman" pitchFamily="18" charset="0"/>
              </a:defRPr>
            </a:lvl1pPr>
          </a:lstStyle>
          <a:p>
            <a:fld id="{EE145C4F-ECA4-4DD7-819E-C9FECED27844}" type="slidenum">
              <a:rPr lang="en-US"/>
              <a:pPr/>
              <a:t>‹#›</a:t>
            </a:fld>
            <a:endParaRPr lang="en-US" dirty="0"/>
          </a:p>
        </p:txBody>
      </p:sp>
    </p:spTree>
    <p:extLst>
      <p:ext uri="{BB962C8B-B14F-4D97-AF65-F5344CB8AC3E}">
        <p14:creationId xmlns:p14="http://schemas.microsoft.com/office/powerpoint/2010/main" val="2842766610"/>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CEACD53A-8E89-45F2-8D4A-35AFD266EB30}"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77CEACC0-B677-4A29-B1E6-BCE98563D55B}" type="slidenum">
              <a:rPr lang="en-US"/>
              <a:pPr/>
              <a:t>1</a:t>
            </a:fld>
            <a:endParaRPr lang="en-US" dirty="0"/>
          </a:p>
        </p:txBody>
      </p:sp>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10</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11</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12</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13</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14</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15</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16</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17</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18</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19</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r>
              <a:rPr lang="en-AU" dirty="0" smtClean="0"/>
              <a:t>XMT</a:t>
            </a:r>
            <a:r>
              <a:rPr lang="en-AU" baseline="0" dirty="0" smtClean="0"/>
              <a:t> is MIMD, but still</a:t>
            </a:r>
            <a:r>
              <a:rPr lang="en-AU" dirty="0" smtClean="0"/>
              <a:t> no need to do multiple</a:t>
            </a:r>
            <a:r>
              <a:rPr lang="en-AU" baseline="0" dirty="0" smtClean="0"/>
              <a:t> fetches. Only broadcast to multiple processors.</a:t>
            </a:r>
          </a:p>
          <a:p>
            <a:r>
              <a:rPr lang="en-AU" baseline="0" dirty="0" smtClean="0"/>
              <a:t>XMT allow programmers to continue to think in a mathematically inductive way</a:t>
            </a:r>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20</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21</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22</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23</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24</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25</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26</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27</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28</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29</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r>
              <a:rPr lang="en-AU" dirty="0" smtClean="0"/>
              <a:t>XMT allows</a:t>
            </a:r>
            <a:r>
              <a:rPr lang="en-AU" baseline="0" dirty="0" smtClean="0"/>
              <a:t> much more than 2 more TCUs (or cores) per year</a:t>
            </a:r>
            <a:endParaRPr lang="en-AU"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31</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32</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33</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34</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35</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37</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38</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39</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40</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41</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4</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42</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43</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44</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5</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6</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7</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8</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The University of Adelaide, School of Computer Science</a:t>
            </a:r>
          </a:p>
        </p:txBody>
      </p:sp>
      <p:sp>
        <p:nvSpPr>
          <p:cNvPr id="5" name="Rectangle 3"/>
          <p:cNvSpPr>
            <a:spLocks noGrp="1" noChangeArrowheads="1"/>
          </p:cNvSpPr>
          <p:nvPr>
            <p:ph type="dt" idx="1"/>
          </p:nvPr>
        </p:nvSpPr>
        <p:spPr>
          <a:ln/>
        </p:spPr>
        <p:txBody>
          <a:bodyPr/>
          <a:lstStyle/>
          <a:p>
            <a:fld id="{07DA533B-45CB-4337-89C6-857AE8953CCB}" type="datetime3">
              <a:rPr lang="en-US"/>
              <a:pPr/>
              <a:t>2 March 2015</a:t>
            </a:fld>
            <a:endParaRPr lang="en-US" dirty="0"/>
          </a:p>
        </p:txBody>
      </p:sp>
      <p:sp>
        <p:nvSpPr>
          <p:cNvPr id="6" name="Rectangle 6"/>
          <p:cNvSpPr>
            <a:spLocks noGrp="1" noChangeArrowheads="1"/>
          </p:cNvSpPr>
          <p:nvPr>
            <p:ph type="ftr" sz="quarter" idx="4"/>
          </p:nvPr>
        </p:nvSpPr>
        <p:spPr>
          <a:ln/>
        </p:spPr>
        <p:txBody>
          <a:bodyPr/>
          <a:lstStyle/>
          <a:p>
            <a:r>
              <a:rPr lang="en-US" dirty="0"/>
              <a:t>Chapter 2 — Instructions: Language of the Computer</a:t>
            </a:r>
          </a:p>
        </p:txBody>
      </p:sp>
      <p:sp>
        <p:nvSpPr>
          <p:cNvPr id="7" name="Rectangle 7"/>
          <p:cNvSpPr>
            <a:spLocks noGrp="1" noChangeArrowheads="1"/>
          </p:cNvSpPr>
          <p:nvPr>
            <p:ph type="sldNum" sz="quarter" idx="5"/>
          </p:nvPr>
        </p:nvSpPr>
        <p:spPr>
          <a:ln/>
        </p:spPr>
        <p:txBody>
          <a:bodyPr/>
          <a:lstStyle/>
          <a:p>
            <a:fld id="{AD67176E-D0DA-4D40-9114-1A30A59F807E}" type="slidenum">
              <a:rPr lang="en-US"/>
              <a:pPr/>
              <a:t>9</a:t>
            </a:fld>
            <a:endParaRPr lang="en-US" dirty="0"/>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4" name="Picture 13" descr="Hennessy_cover-v2 (Final).png"/>
          <p:cNvPicPr>
            <a:picLocks noChangeAspect="1"/>
          </p:cNvPicPr>
          <p:nvPr userDrawn="1"/>
        </p:nvPicPr>
        <p:blipFill>
          <a:blip r:embed="rId2" cstate="print"/>
          <a:stretch>
            <a:fillRect/>
          </a:stretch>
        </p:blipFill>
        <p:spPr>
          <a:xfrm>
            <a:off x="179512" y="1412776"/>
            <a:ext cx="1872208" cy="2309056"/>
          </a:xfrm>
          <a:prstGeom prst="rect">
            <a:avLst/>
          </a:prstGeom>
          <a:ln>
            <a:noFill/>
          </a:ln>
          <a:effectLst>
            <a:outerShdw blurRad="292100" dist="139700" dir="2700000" algn="tl" rotWithShape="0">
              <a:srgbClr val="333333">
                <a:alpha val="65000"/>
              </a:srgbClr>
            </a:outerShdw>
          </a:effectLst>
        </p:spPr>
      </p:pic>
      <p:sp>
        <p:nvSpPr>
          <p:cNvPr id="240647" name="Rectangle 7"/>
          <p:cNvSpPr>
            <a:spLocks noChangeArrowheads="1"/>
          </p:cNvSpPr>
          <p:nvPr userDrawn="1"/>
        </p:nvSpPr>
        <p:spPr bwMode="auto">
          <a:xfrm>
            <a:off x="0" y="0"/>
            <a:ext cx="9144000" cy="765175"/>
          </a:xfrm>
          <a:prstGeom prst="rect">
            <a:avLst/>
          </a:prstGeom>
          <a:solidFill>
            <a:srgbClr val="767D79"/>
          </a:solidFill>
          <a:ln w="9525">
            <a:noFill/>
            <a:miter lim="800000"/>
            <a:headEnd/>
            <a:tailEnd/>
          </a:ln>
          <a:effectLst/>
        </p:spPr>
        <p:txBody>
          <a:bodyPr wrap="none" anchor="ctr"/>
          <a:lstStyle/>
          <a:p>
            <a:pPr algn="ctr" eaLnBrk="0" hangingPunct="0">
              <a:spcBef>
                <a:spcPct val="0"/>
              </a:spcBef>
              <a:buClrTx/>
              <a:buSzTx/>
              <a:buFontTx/>
              <a:buNone/>
            </a:pPr>
            <a:endParaRPr lang="en-GB" sz="2400" dirty="0">
              <a:solidFill>
                <a:schemeClr val="bg1"/>
              </a:solidFill>
              <a:latin typeface="Arial" charset="0"/>
            </a:endParaRPr>
          </a:p>
        </p:txBody>
      </p:sp>
      <p:sp>
        <p:nvSpPr>
          <p:cNvPr id="240649" name="Rectangle 9"/>
          <p:cNvSpPr>
            <a:spLocks noChangeArrowheads="1"/>
          </p:cNvSpPr>
          <p:nvPr userDrawn="1"/>
        </p:nvSpPr>
        <p:spPr bwMode="auto">
          <a:xfrm>
            <a:off x="0" y="765175"/>
            <a:ext cx="9144000" cy="17463"/>
          </a:xfrm>
          <a:prstGeom prst="rect">
            <a:avLst/>
          </a:prstGeom>
          <a:solidFill>
            <a:srgbClr val="000000"/>
          </a:solidFill>
          <a:ln w="9525">
            <a:noFill/>
            <a:miter lim="800000"/>
            <a:headEnd/>
            <a:tailEnd/>
          </a:ln>
          <a:effectLst/>
        </p:spPr>
        <p:txBody>
          <a:bodyPr wrap="none" anchor="ctr"/>
          <a:lstStyle/>
          <a:p>
            <a:endParaRPr lang="en-US" dirty="0"/>
          </a:p>
        </p:txBody>
      </p:sp>
      <p:pic>
        <p:nvPicPr>
          <p:cNvPr id="240657" name="Picture 17" descr="MK_logo2"/>
          <p:cNvPicPr>
            <a:picLocks noChangeAspect="1" noChangeArrowheads="1"/>
          </p:cNvPicPr>
          <p:nvPr userDrawn="1"/>
        </p:nvPicPr>
        <p:blipFill>
          <a:blip r:embed="rId3" cstate="print"/>
          <a:srcRect/>
          <a:stretch>
            <a:fillRect/>
          </a:stretch>
        </p:blipFill>
        <p:spPr bwMode="auto">
          <a:xfrm>
            <a:off x="107950" y="50800"/>
            <a:ext cx="1228725" cy="714375"/>
          </a:xfrm>
          <a:prstGeom prst="rect">
            <a:avLst/>
          </a:prstGeom>
          <a:noFill/>
        </p:spPr>
      </p:pic>
      <p:sp>
        <p:nvSpPr>
          <p:cNvPr id="240659" name="Rectangle 19"/>
          <p:cNvSpPr>
            <a:spLocks noChangeArrowheads="1"/>
          </p:cNvSpPr>
          <p:nvPr userDrawn="1"/>
        </p:nvSpPr>
        <p:spPr bwMode="auto">
          <a:xfrm>
            <a:off x="2197100" y="765175"/>
            <a:ext cx="46038" cy="5732463"/>
          </a:xfrm>
          <a:prstGeom prst="rect">
            <a:avLst/>
          </a:prstGeom>
          <a:gradFill rotWithShape="1">
            <a:gsLst>
              <a:gs pos="0">
                <a:srgbClr val="808080"/>
              </a:gs>
              <a:gs pos="100000">
                <a:srgbClr val="FFFFFF"/>
              </a:gs>
            </a:gsLst>
            <a:lin ang="5400000" scaled="1"/>
          </a:gradFill>
          <a:ln w="9525">
            <a:noFill/>
            <a:miter lim="800000"/>
            <a:headEnd/>
            <a:tailEnd/>
          </a:ln>
          <a:effectLst/>
        </p:spPr>
        <p:txBody>
          <a:bodyPr wrap="none" anchor="ctr"/>
          <a:lstStyle/>
          <a:p>
            <a:endParaRPr lang="en-US" dirty="0"/>
          </a:p>
        </p:txBody>
      </p:sp>
      <p:sp>
        <p:nvSpPr>
          <p:cNvPr id="240660" name="Rectangle 20"/>
          <p:cNvSpPr>
            <a:spLocks noChangeArrowheads="1"/>
          </p:cNvSpPr>
          <p:nvPr userDrawn="1"/>
        </p:nvSpPr>
        <p:spPr bwMode="auto">
          <a:xfrm>
            <a:off x="2559050" y="1195388"/>
            <a:ext cx="46038" cy="3816350"/>
          </a:xfrm>
          <a:prstGeom prst="rect">
            <a:avLst/>
          </a:prstGeom>
          <a:gradFill rotWithShape="1">
            <a:gsLst>
              <a:gs pos="0">
                <a:srgbClr val="767D79"/>
              </a:gs>
              <a:gs pos="100000">
                <a:schemeClr val="bg1"/>
              </a:gs>
            </a:gsLst>
            <a:lin ang="5400000" scaled="1"/>
          </a:gradFill>
          <a:ln w="9525">
            <a:noFill/>
            <a:miter lim="800000"/>
            <a:headEnd/>
            <a:tailEnd/>
          </a:ln>
          <a:effectLst/>
        </p:spPr>
        <p:txBody>
          <a:bodyPr wrap="none" anchor="ctr"/>
          <a:lstStyle/>
          <a:p>
            <a:endParaRPr lang="en-US" dirty="0"/>
          </a:p>
        </p:txBody>
      </p:sp>
      <p:sp>
        <p:nvSpPr>
          <p:cNvPr id="240661" name="Rectangle 21"/>
          <p:cNvSpPr>
            <a:spLocks noChangeArrowheads="1"/>
          </p:cNvSpPr>
          <p:nvPr userDrawn="1"/>
        </p:nvSpPr>
        <p:spPr bwMode="auto">
          <a:xfrm>
            <a:off x="2341563" y="1916113"/>
            <a:ext cx="6623050" cy="46037"/>
          </a:xfrm>
          <a:prstGeom prst="rect">
            <a:avLst/>
          </a:prstGeom>
          <a:gradFill rotWithShape="1">
            <a:gsLst>
              <a:gs pos="0">
                <a:srgbClr val="5F5F5F"/>
              </a:gs>
              <a:gs pos="100000">
                <a:schemeClr val="bg1"/>
              </a:gs>
            </a:gsLst>
            <a:lin ang="0" scaled="1"/>
          </a:gradFill>
          <a:ln w="9525">
            <a:noFill/>
            <a:miter lim="800000"/>
            <a:headEnd/>
            <a:tailEnd/>
          </a:ln>
          <a:effectLst/>
        </p:spPr>
        <p:txBody>
          <a:bodyPr wrap="none" anchor="ctr"/>
          <a:lstStyle/>
          <a:p>
            <a:endParaRPr lang="en-US" dirty="0"/>
          </a:p>
        </p:txBody>
      </p:sp>
      <p:sp>
        <p:nvSpPr>
          <p:cNvPr id="240678" name="Rectangle 38"/>
          <p:cNvSpPr>
            <a:spLocks noChangeArrowheads="1"/>
          </p:cNvSpPr>
          <p:nvPr userDrawn="1"/>
        </p:nvSpPr>
        <p:spPr bwMode="auto">
          <a:xfrm>
            <a:off x="0" y="6308725"/>
            <a:ext cx="9144000" cy="549275"/>
          </a:xfrm>
          <a:prstGeom prst="rect">
            <a:avLst/>
          </a:prstGeom>
          <a:solidFill>
            <a:srgbClr val="767D79"/>
          </a:solidFill>
          <a:ln w="9525">
            <a:noFill/>
            <a:miter lim="800000"/>
            <a:headEnd/>
            <a:tailEnd/>
          </a:ln>
          <a:effectLst/>
        </p:spPr>
        <p:txBody>
          <a:bodyPr wrap="none" anchor="ctr"/>
          <a:lstStyle/>
          <a:p>
            <a:endParaRPr lang="en-US" dirty="0"/>
          </a:p>
        </p:txBody>
      </p:sp>
      <p:sp>
        <p:nvSpPr>
          <p:cNvPr id="240679" name="Rectangle 39"/>
          <p:cNvSpPr>
            <a:spLocks noChangeArrowheads="1"/>
          </p:cNvSpPr>
          <p:nvPr userDrawn="1"/>
        </p:nvSpPr>
        <p:spPr bwMode="auto">
          <a:xfrm>
            <a:off x="0" y="6308725"/>
            <a:ext cx="9144000" cy="17463"/>
          </a:xfrm>
          <a:prstGeom prst="rect">
            <a:avLst/>
          </a:prstGeom>
          <a:solidFill>
            <a:srgbClr val="000000"/>
          </a:solidFill>
          <a:ln w="9525">
            <a:noFill/>
            <a:miter lim="800000"/>
            <a:headEnd/>
            <a:tailEnd/>
          </a:ln>
          <a:effectLst/>
        </p:spPr>
        <p:txBody>
          <a:bodyPr wrap="none" anchor="ctr"/>
          <a:lstStyle/>
          <a:p>
            <a:endParaRPr lang="en-US" dirty="0"/>
          </a:p>
        </p:txBody>
      </p:sp>
      <p:sp>
        <p:nvSpPr>
          <p:cNvPr id="240680" name="Rectangle 40"/>
          <p:cNvSpPr>
            <a:spLocks noGrp="1" noChangeArrowheads="1"/>
          </p:cNvSpPr>
          <p:nvPr>
            <p:ph type="ftr" sz="quarter" idx="3"/>
          </p:nvPr>
        </p:nvSpPr>
        <p:spPr/>
        <p:txBody>
          <a:bodyPr/>
          <a:lstStyle>
            <a:lvl1pPr>
              <a:defRPr/>
            </a:lvl1pPr>
          </a:lstStyle>
          <a:p>
            <a:r>
              <a:rPr lang="en-AU" dirty="0" smtClean="0"/>
              <a:t>Copyright © 2012, Elsevier Inc. All rights reserved.</a:t>
            </a:r>
            <a:endParaRPr lang="en-AU" dirty="0"/>
          </a:p>
        </p:txBody>
      </p:sp>
      <p:pic>
        <p:nvPicPr>
          <p:cNvPr id="240681" name="Picture 41" descr="MK_logo2"/>
          <p:cNvPicPr>
            <a:picLocks noChangeAspect="1" noChangeArrowheads="1"/>
          </p:cNvPicPr>
          <p:nvPr userDrawn="1"/>
        </p:nvPicPr>
        <p:blipFill>
          <a:blip r:embed="rId3" cstate="print"/>
          <a:srcRect/>
          <a:stretch>
            <a:fillRect/>
          </a:stretch>
        </p:blipFill>
        <p:spPr bwMode="auto">
          <a:xfrm>
            <a:off x="179388" y="6381750"/>
            <a:ext cx="792162" cy="460375"/>
          </a:xfrm>
          <a:prstGeom prst="rect">
            <a:avLst/>
          </a:prstGeom>
          <a:noFill/>
        </p:spPr>
      </p:pic>
      <p:sp>
        <p:nvSpPr>
          <p:cNvPr id="240682" name="Text Box 42"/>
          <p:cNvSpPr txBox="1">
            <a:spLocks noChangeArrowheads="1"/>
          </p:cNvSpPr>
          <p:nvPr userDrawn="1"/>
        </p:nvSpPr>
        <p:spPr bwMode="auto">
          <a:xfrm>
            <a:off x="8388350" y="6497638"/>
            <a:ext cx="576263" cy="274637"/>
          </a:xfrm>
          <a:prstGeom prst="rect">
            <a:avLst/>
          </a:prstGeom>
          <a:noFill/>
          <a:ln w="9525">
            <a:noFill/>
            <a:miter lim="800000"/>
            <a:headEnd/>
            <a:tailEnd/>
          </a:ln>
          <a:effectLst/>
        </p:spPr>
        <p:txBody>
          <a:bodyPr>
            <a:spAutoFit/>
          </a:bodyPr>
          <a:lstStyle/>
          <a:p>
            <a:pPr algn="r">
              <a:spcBef>
                <a:spcPct val="0"/>
              </a:spcBef>
              <a:buClrTx/>
              <a:buSzTx/>
              <a:buFontTx/>
              <a:buNone/>
            </a:pPr>
            <a:fld id="{63BBFCE6-A6C8-4251-973B-1D0917AA6A4E}" type="slidenum">
              <a:rPr lang="en-AU" sz="1200" b="1">
                <a:latin typeface="Arial" charset="0"/>
              </a:rPr>
              <a:pPr algn="r">
                <a:spcBef>
                  <a:spcPct val="0"/>
                </a:spcBef>
                <a:buClrTx/>
                <a:buSzTx/>
                <a:buFontTx/>
                <a:buNone/>
              </a:pPr>
              <a:t>‹#›</a:t>
            </a:fld>
            <a:endParaRPr lang="en-GB" sz="1200" dirty="0">
              <a:latin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9113" y="115888"/>
            <a:ext cx="2085975" cy="6121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1188" y="115888"/>
            <a:ext cx="6105525"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11188" y="115888"/>
            <a:ext cx="8281987" cy="70167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4213" y="1125538"/>
            <a:ext cx="8270875" cy="5111750"/>
          </a:xfrm>
        </p:spPr>
        <p:txBody>
          <a:bodyPr/>
          <a:lstStyle/>
          <a:p>
            <a:endParaRPr lang="en-US" dirty="0"/>
          </a:p>
        </p:txBody>
      </p:sp>
      <p:sp>
        <p:nvSpPr>
          <p:cNvPr id="4" name="Footer Placeholder 3"/>
          <p:cNvSpPr>
            <a:spLocks noGrp="1"/>
          </p:cNvSpPr>
          <p:nvPr>
            <p:ph type="ftr" sz="quarter" idx="10"/>
          </p:nvPr>
        </p:nvSpPr>
        <p:spPr>
          <a:xfrm>
            <a:off x="1042988" y="6381750"/>
            <a:ext cx="7272337" cy="358775"/>
          </a:xfrm>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1188" y="115888"/>
            <a:ext cx="8281987" cy="7016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4213" y="1125538"/>
            <a:ext cx="4059237"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95850" y="1125538"/>
            <a:ext cx="4059238"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1042988" y="6381750"/>
            <a:ext cx="7272337" cy="358775"/>
          </a:xfrm>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125538"/>
            <a:ext cx="4059237"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95850" y="1125538"/>
            <a:ext cx="4059238"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dirty="0" smtClean="0"/>
              <a:t>Copyright © 2012, Elsevier Inc. All rights reserved.</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9628" name="Rectangle 12"/>
          <p:cNvSpPr>
            <a:spLocks noChangeArrowheads="1"/>
          </p:cNvSpPr>
          <p:nvPr userDrawn="1"/>
        </p:nvSpPr>
        <p:spPr bwMode="auto">
          <a:xfrm>
            <a:off x="0" y="6308725"/>
            <a:ext cx="9144000" cy="549275"/>
          </a:xfrm>
          <a:prstGeom prst="rect">
            <a:avLst/>
          </a:prstGeom>
          <a:solidFill>
            <a:srgbClr val="767D79"/>
          </a:solidFill>
          <a:ln w="9525">
            <a:noFill/>
            <a:miter lim="800000"/>
            <a:headEnd/>
            <a:tailEnd/>
          </a:ln>
          <a:effectLst/>
        </p:spPr>
        <p:txBody>
          <a:bodyPr wrap="none" anchor="ctr"/>
          <a:lstStyle/>
          <a:p>
            <a:endParaRPr lang="en-US" dirty="0"/>
          </a:p>
        </p:txBody>
      </p:sp>
      <p:sp>
        <p:nvSpPr>
          <p:cNvPr id="239629" name="Rectangle 13"/>
          <p:cNvSpPr>
            <a:spLocks noChangeArrowheads="1"/>
          </p:cNvSpPr>
          <p:nvPr userDrawn="1"/>
        </p:nvSpPr>
        <p:spPr bwMode="auto">
          <a:xfrm>
            <a:off x="0" y="6308725"/>
            <a:ext cx="9144000" cy="17463"/>
          </a:xfrm>
          <a:prstGeom prst="rect">
            <a:avLst/>
          </a:prstGeom>
          <a:solidFill>
            <a:srgbClr val="000000"/>
          </a:solidFill>
          <a:ln w="9525">
            <a:noFill/>
            <a:miter lim="800000"/>
            <a:headEnd/>
            <a:tailEnd/>
          </a:ln>
          <a:effectLst/>
        </p:spPr>
        <p:txBody>
          <a:bodyPr wrap="none" anchor="ctr"/>
          <a:lstStyle/>
          <a:p>
            <a:endParaRPr lang="en-US" dirty="0"/>
          </a:p>
        </p:txBody>
      </p:sp>
      <p:sp>
        <p:nvSpPr>
          <p:cNvPr id="239620" name="Rectangle 4"/>
          <p:cNvSpPr>
            <a:spLocks noGrp="1" noChangeArrowheads="1"/>
          </p:cNvSpPr>
          <p:nvPr>
            <p:ph type="body" idx="1"/>
          </p:nvPr>
        </p:nvSpPr>
        <p:spPr bwMode="auto">
          <a:xfrm>
            <a:off x="684213" y="1125538"/>
            <a:ext cx="8270875" cy="5111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p>
        </p:txBody>
      </p:sp>
      <p:sp>
        <p:nvSpPr>
          <p:cNvPr id="239621" name="Rectangle 5"/>
          <p:cNvSpPr>
            <a:spLocks noGrp="1" noChangeArrowheads="1"/>
          </p:cNvSpPr>
          <p:nvPr>
            <p:ph type="ftr" sz="quarter" idx="3"/>
          </p:nvPr>
        </p:nvSpPr>
        <p:spPr bwMode="auto">
          <a:xfrm>
            <a:off x="1042988" y="6381750"/>
            <a:ext cx="7272337" cy="358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1200" b="1">
                <a:latin typeface="+mn-lt"/>
              </a:defRPr>
            </a:lvl1pPr>
          </a:lstStyle>
          <a:p>
            <a:r>
              <a:rPr lang="en-AU" dirty="0" smtClean="0"/>
              <a:t>Copyright © 2012, Elsevier Inc. All rights reserved.</a:t>
            </a:r>
            <a:endParaRPr lang="en-AU" dirty="0"/>
          </a:p>
        </p:txBody>
      </p:sp>
      <p:sp>
        <p:nvSpPr>
          <p:cNvPr id="239619" name="Rectangle 3"/>
          <p:cNvSpPr>
            <a:spLocks noGrp="1" noChangeArrowheads="1"/>
          </p:cNvSpPr>
          <p:nvPr>
            <p:ph type="title"/>
          </p:nvPr>
        </p:nvSpPr>
        <p:spPr bwMode="auto">
          <a:xfrm>
            <a:off x="611188" y="115888"/>
            <a:ext cx="8281987" cy="7016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AU" smtClean="0"/>
              <a:t>Click to edit Master title style</a:t>
            </a:r>
          </a:p>
        </p:txBody>
      </p:sp>
      <p:pic>
        <p:nvPicPr>
          <p:cNvPr id="239627" name="Picture 11" descr="MK_logo2"/>
          <p:cNvPicPr>
            <a:picLocks noChangeAspect="1" noChangeArrowheads="1"/>
          </p:cNvPicPr>
          <p:nvPr userDrawn="1"/>
        </p:nvPicPr>
        <p:blipFill>
          <a:blip r:embed="rId15" cstate="print"/>
          <a:srcRect/>
          <a:stretch>
            <a:fillRect/>
          </a:stretch>
        </p:blipFill>
        <p:spPr bwMode="auto">
          <a:xfrm>
            <a:off x="179388" y="6381750"/>
            <a:ext cx="792162" cy="460375"/>
          </a:xfrm>
          <a:prstGeom prst="rect">
            <a:avLst/>
          </a:prstGeom>
          <a:noFill/>
        </p:spPr>
      </p:pic>
      <p:sp>
        <p:nvSpPr>
          <p:cNvPr id="239630" name="Text Box 14"/>
          <p:cNvSpPr txBox="1">
            <a:spLocks noChangeArrowheads="1"/>
          </p:cNvSpPr>
          <p:nvPr userDrawn="1"/>
        </p:nvSpPr>
        <p:spPr bwMode="auto">
          <a:xfrm>
            <a:off x="8388350" y="6497638"/>
            <a:ext cx="576263" cy="274637"/>
          </a:xfrm>
          <a:prstGeom prst="rect">
            <a:avLst/>
          </a:prstGeom>
          <a:noFill/>
          <a:ln w="9525">
            <a:noFill/>
            <a:miter lim="800000"/>
            <a:headEnd/>
            <a:tailEnd/>
          </a:ln>
          <a:effectLst/>
        </p:spPr>
        <p:txBody>
          <a:bodyPr>
            <a:spAutoFit/>
          </a:bodyPr>
          <a:lstStyle/>
          <a:p>
            <a:pPr algn="r">
              <a:spcBef>
                <a:spcPct val="0"/>
              </a:spcBef>
              <a:buClrTx/>
              <a:buSzTx/>
              <a:buFontTx/>
              <a:buNone/>
            </a:pPr>
            <a:fld id="{28EC741E-FC11-4977-9AC4-393A11CE0A97}" type="slidenum">
              <a:rPr lang="en-AU" sz="1200" b="1">
                <a:latin typeface="Arial" charset="0"/>
              </a:rPr>
              <a:pPr algn="r">
                <a:spcBef>
                  <a:spcPct val="0"/>
                </a:spcBef>
                <a:buClrTx/>
                <a:buSzTx/>
                <a:buFontTx/>
                <a:buNone/>
              </a:pPr>
              <a:t>‹#›</a:t>
            </a:fld>
            <a:endParaRPr lang="en-GB" sz="1200" dirty="0">
              <a:latin typeface="Arial" charset="0"/>
            </a:endParaRPr>
          </a:p>
        </p:txBody>
      </p:sp>
      <p:sp>
        <p:nvSpPr>
          <p:cNvPr id="239631" name="Rectangle 15"/>
          <p:cNvSpPr>
            <a:spLocks noChangeArrowheads="1"/>
          </p:cNvSpPr>
          <p:nvPr userDrawn="1"/>
        </p:nvSpPr>
        <p:spPr bwMode="auto">
          <a:xfrm>
            <a:off x="252413" y="44450"/>
            <a:ext cx="36512" cy="3816350"/>
          </a:xfrm>
          <a:prstGeom prst="rect">
            <a:avLst/>
          </a:prstGeom>
          <a:gradFill rotWithShape="1">
            <a:gsLst>
              <a:gs pos="0">
                <a:srgbClr val="767D79"/>
              </a:gs>
              <a:gs pos="100000">
                <a:schemeClr val="bg1"/>
              </a:gs>
            </a:gsLst>
            <a:lin ang="5400000" scaled="1"/>
          </a:gradFill>
          <a:ln w="9525">
            <a:noFill/>
            <a:miter lim="800000"/>
            <a:headEnd/>
            <a:tailEnd/>
          </a:ln>
          <a:effectLst/>
        </p:spPr>
        <p:txBody>
          <a:bodyPr wrap="none" anchor="ctr"/>
          <a:lstStyle/>
          <a:p>
            <a:endParaRPr lang="en-US" dirty="0"/>
          </a:p>
        </p:txBody>
      </p:sp>
      <p:sp>
        <p:nvSpPr>
          <p:cNvPr id="239632" name="Rectangle 16"/>
          <p:cNvSpPr>
            <a:spLocks noChangeArrowheads="1"/>
          </p:cNvSpPr>
          <p:nvPr userDrawn="1"/>
        </p:nvSpPr>
        <p:spPr bwMode="auto">
          <a:xfrm>
            <a:off x="34925" y="693738"/>
            <a:ext cx="8569325" cy="71437"/>
          </a:xfrm>
          <a:prstGeom prst="rect">
            <a:avLst/>
          </a:prstGeom>
          <a:gradFill rotWithShape="1">
            <a:gsLst>
              <a:gs pos="0">
                <a:schemeClr val="bg2"/>
              </a:gs>
              <a:gs pos="100000">
                <a:schemeClr val="bg1"/>
              </a:gs>
            </a:gsLst>
            <a:lin ang="0" scaled="1"/>
          </a:gradFill>
          <a:ln w="9525">
            <a:noFill/>
            <a:miter lim="800000"/>
            <a:headEnd/>
            <a:tailEnd/>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Lst>
  <p:hf sldNum="0" hdr="0" dt="0"/>
  <p:txStyles>
    <p:titleStyle>
      <a:lvl1pPr algn="l" rtl="0" fontAlgn="base">
        <a:spcBef>
          <a:spcPct val="0"/>
        </a:spcBef>
        <a:spcAft>
          <a:spcPct val="0"/>
        </a:spcAft>
        <a:defRPr sz="4000" b="1">
          <a:solidFill>
            <a:srgbClr val="0066FF"/>
          </a:solidFill>
          <a:latin typeface="+mj-lt"/>
          <a:ea typeface="+mj-ea"/>
          <a:cs typeface="+mj-cs"/>
        </a:defRPr>
      </a:lvl1pPr>
      <a:lvl2pPr algn="l" rtl="0" fontAlgn="base">
        <a:spcBef>
          <a:spcPct val="0"/>
        </a:spcBef>
        <a:spcAft>
          <a:spcPct val="0"/>
        </a:spcAft>
        <a:defRPr sz="4000" b="1">
          <a:solidFill>
            <a:srgbClr val="0066FF"/>
          </a:solidFill>
          <a:latin typeface="Arial" charset="0"/>
        </a:defRPr>
      </a:lvl2pPr>
      <a:lvl3pPr algn="l" rtl="0" fontAlgn="base">
        <a:spcBef>
          <a:spcPct val="0"/>
        </a:spcBef>
        <a:spcAft>
          <a:spcPct val="0"/>
        </a:spcAft>
        <a:defRPr sz="4000" b="1">
          <a:solidFill>
            <a:srgbClr val="0066FF"/>
          </a:solidFill>
          <a:latin typeface="Arial" charset="0"/>
        </a:defRPr>
      </a:lvl3pPr>
      <a:lvl4pPr algn="l" rtl="0" fontAlgn="base">
        <a:spcBef>
          <a:spcPct val="0"/>
        </a:spcBef>
        <a:spcAft>
          <a:spcPct val="0"/>
        </a:spcAft>
        <a:defRPr sz="4000" b="1">
          <a:solidFill>
            <a:srgbClr val="0066FF"/>
          </a:solidFill>
          <a:latin typeface="Arial" charset="0"/>
        </a:defRPr>
      </a:lvl4pPr>
      <a:lvl5pPr algn="l" rtl="0" fontAlgn="base">
        <a:spcBef>
          <a:spcPct val="0"/>
        </a:spcBef>
        <a:spcAft>
          <a:spcPct val="0"/>
        </a:spcAft>
        <a:defRPr sz="4000" b="1">
          <a:solidFill>
            <a:srgbClr val="0066FF"/>
          </a:solidFill>
          <a:latin typeface="Arial" charset="0"/>
        </a:defRPr>
      </a:lvl5pPr>
      <a:lvl6pPr marL="457200" algn="l" rtl="0" fontAlgn="base">
        <a:spcBef>
          <a:spcPct val="0"/>
        </a:spcBef>
        <a:spcAft>
          <a:spcPct val="0"/>
        </a:spcAft>
        <a:defRPr sz="4000" b="1">
          <a:solidFill>
            <a:srgbClr val="0066FF"/>
          </a:solidFill>
          <a:latin typeface="Arial" charset="0"/>
        </a:defRPr>
      </a:lvl6pPr>
      <a:lvl7pPr marL="914400" algn="l" rtl="0" fontAlgn="base">
        <a:spcBef>
          <a:spcPct val="0"/>
        </a:spcBef>
        <a:spcAft>
          <a:spcPct val="0"/>
        </a:spcAft>
        <a:defRPr sz="4000" b="1">
          <a:solidFill>
            <a:srgbClr val="0066FF"/>
          </a:solidFill>
          <a:latin typeface="Arial" charset="0"/>
        </a:defRPr>
      </a:lvl7pPr>
      <a:lvl8pPr marL="1371600" algn="l" rtl="0" fontAlgn="base">
        <a:spcBef>
          <a:spcPct val="0"/>
        </a:spcBef>
        <a:spcAft>
          <a:spcPct val="0"/>
        </a:spcAft>
        <a:defRPr sz="4000" b="1">
          <a:solidFill>
            <a:srgbClr val="0066FF"/>
          </a:solidFill>
          <a:latin typeface="Arial" charset="0"/>
        </a:defRPr>
      </a:lvl8pPr>
      <a:lvl9pPr marL="1828800" algn="l" rtl="0" fontAlgn="base">
        <a:spcBef>
          <a:spcPct val="0"/>
        </a:spcBef>
        <a:spcAft>
          <a:spcPct val="0"/>
        </a:spcAft>
        <a:defRPr sz="4000" b="1">
          <a:solidFill>
            <a:srgbClr val="0066FF"/>
          </a:solidFill>
          <a:latin typeface="Arial" charset="0"/>
        </a:defRPr>
      </a:lvl9pPr>
    </p:titleStyle>
    <p:bodyStyle>
      <a:lvl1pPr marL="342900" indent="-342900" algn="l" rtl="0" fontAlgn="base">
        <a:spcBef>
          <a:spcPct val="20000"/>
        </a:spcBef>
        <a:spcAft>
          <a:spcPct val="0"/>
        </a:spcAft>
        <a:buClr>
          <a:srgbClr val="0033CC"/>
        </a:buClr>
        <a:buSzPct val="60000"/>
        <a:buFont typeface="Wingdings" pitchFamily="2" charset="2"/>
        <a:buChar char="n"/>
        <a:defRPr sz="2800">
          <a:solidFill>
            <a:srgbClr val="003399"/>
          </a:solidFill>
          <a:latin typeface="+mn-lt"/>
          <a:ea typeface="+mn-ea"/>
          <a:cs typeface="+mn-cs"/>
        </a:defRPr>
      </a:lvl1pPr>
      <a:lvl2pPr marL="742950" indent="-285750" algn="l" rtl="0" fontAlgn="base">
        <a:spcBef>
          <a:spcPct val="20000"/>
        </a:spcBef>
        <a:spcAft>
          <a:spcPct val="0"/>
        </a:spcAft>
        <a:buClr>
          <a:srgbClr val="003399"/>
        </a:buClr>
        <a:buSzPct val="55000"/>
        <a:buFont typeface="Wingdings" pitchFamily="2" charset="2"/>
        <a:buChar char="n"/>
        <a:defRPr sz="2400">
          <a:solidFill>
            <a:srgbClr val="0033CC"/>
          </a:solidFill>
          <a:latin typeface="+mn-lt"/>
        </a:defRPr>
      </a:lvl2pPr>
      <a:lvl3pPr marL="1143000" indent="-228600" algn="l" rtl="0" fontAlgn="base">
        <a:spcBef>
          <a:spcPct val="20000"/>
        </a:spcBef>
        <a:spcAft>
          <a:spcPct val="0"/>
        </a:spcAft>
        <a:buClr>
          <a:srgbClr val="0033CC"/>
        </a:buClr>
        <a:buSzPct val="50000"/>
        <a:buFont typeface="Wingdings" pitchFamily="2" charset="2"/>
        <a:buChar char="n"/>
        <a:defRPr sz="2000">
          <a:solidFill>
            <a:srgbClr val="000066"/>
          </a:solidFill>
          <a:latin typeface="+mn-lt"/>
        </a:defRPr>
      </a:lvl3pPr>
      <a:lvl4pPr marL="1600200" indent="-228600" algn="l" rtl="0" fontAlgn="base">
        <a:spcBef>
          <a:spcPct val="20000"/>
        </a:spcBef>
        <a:spcAft>
          <a:spcPct val="0"/>
        </a:spcAft>
        <a:buClr>
          <a:srgbClr val="000066"/>
        </a:buClr>
        <a:buSzPct val="55000"/>
        <a:buFont typeface="Wingdings" pitchFamily="2" charset="2"/>
        <a:buChar char="n"/>
        <a:defRPr sz="1800">
          <a:solidFill>
            <a:srgbClr val="0066FF"/>
          </a:solidFill>
          <a:latin typeface="+mn-lt"/>
        </a:defRPr>
      </a:lvl4pPr>
      <a:lvl5pPr marL="2057400" indent="-228600" algn="l" rtl="0" fontAlgn="base">
        <a:spcBef>
          <a:spcPct val="20000"/>
        </a:spcBef>
        <a:spcAft>
          <a:spcPct val="0"/>
        </a:spcAft>
        <a:buClr>
          <a:srgbClr val="3399FF"/>
        </a:buClr>
        <a:buSzPct val="50000"/>
        <a:buFont typeface="Wingdings" pitchFamily="2" charset="2"/>
        <a:buChar char="n"/>
        <a:defRPr sz="1800">
          <a:solidFill>
            <a:srgbClr val="3399FF"/>
          </a:solidFill>
          <a:latin typeface="+mn-lt"/>
        </a:defRPr>
      </a:lvl5pPr>
      <a:lvl6pPr marL="25146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6pPr>
      <a:lvl7pPr marL="29718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7pPr>
      <a:lvl8pPr marL="34290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8pPr>
      <a:lvl9pPr marL="3886200" indent="-228600" algn="l" rtl="0" fontAlgn="base">
        <a:spcBef>
          <a:spcPct val="20000"/>
        </a:spcBef>
        <a:spcAft>
          <a:spcPct val="0"/>
        </a:spcAft>
        <a:buClr>
          <a:srgbClr val="3399FF"/>
        </a:buClr>
        <a:buSzPct val="50000"/>
        <a:buFont typeface="Wingdings" pitchFamily="2" charset="2"/>
        <a:buChar char="n"/>
        <a:defRPr sz="2000">
          <a:solidFill>
            <a:srgbClr val="3399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0"/>
          <p:cNvSpPr>
            <a:spLocks noGrp="1" noChangeArrowheads="1"/>
          </p:cNvSpPr>
          <p:nvPr>
            <p:ph type="ftr" sz="quarter" idx="3"/>
          </p:nvPr>
        </p:nvSpPr>
        <p:spPr/>
        <p:txBody>
          <a:bodyPr/>
          <a:lstStyle/>
          <a:p>
            <a:r>
              <a:rPr lang="en-US" dirty="0" smtClean="0"/>
              <a:t>Copyright © 2012, Elsevier Inc. All rights reserved.</a:t>
            </a:r>
            <a:endParaRPr lang="en-AU" dirty="0"/>
          </a:p>
        </p:txBody>
      </p:sp>
      <p:sp>
        <p:nvSpPr>
          <p:cNvPr id="233483" name="Rectangle 11"/>
          <p:cNvSpPr>
            <a:spLocks noChangeArrowheads="1"/>
          </p:cNvSpPr>
          <p:nvPr/>
        </p:nvSpPr>
        <p:spPr bwMode="auto">
          <a:xfrm>
            <a:off x="2843213" y="1254125"/>
            <a:ext cx="1983235" cy="584775"/>
          </a:xfrm>
          <a:prstGeom prst="rect">
            <a:avLst/>
          </a:prstGeom>
          <a:noFill/>
          <a:ln w="9525" algn="ctr">
            <a:noFill/>
            <a:miter lim="800000"/>
            <a:headEnd/>
            <a:tailEnd/>
          </a:ln>
          <a:effectLst/>
        </p:spPr>
        <p:txBody>
          <a:bodyPr wrap="none">
            <a:spAutoFit/>
          </a:bodyPr>
          <a:lstStyle/>
          <a:p>
            <a:r>
              <a:rPr lang="en-AU" dirty="0">
                <a:solidFill>
                  <a:srgbClr val="000099"/>
                </a:solidFill>
                <a:latin typeface="Arial" charset="0"/>
              </a:rPr>
              <a:t>Chapter </a:t>
            </a:r>
            <a:r>
              <a:rPr lang="en-AU" dirty="0" smtClean="0">
                <a:solidFill>
                  <a:srgbClr val="000099"/>
                </a:solidFill>
                <a:latin typeface="Arial" charset="0"/>
              </a:rPr>
              <a:t>4</a:t>
            </a:r>
            <a:endParaRPr lang="en-GB" dirty="0">
              <a:solidFill>
                <a:srgbClr val="000099"/>
              </a:solidFill>
              <a:latin typeface="Arial" charset="0"/>
            </a:endParaRPr>
          </a:p>
        </p:txBody>
      </p:sp>
      <p:sp>
        <p:nvSpPr>
          <p:cNvPr id="233484" name="Rectangle 12"/>
          <p:cNvSpPr>
            <a:spLocks noChangeArrowheads="1"/>
          </p:cNvSpPr>
          <p:nvPr/>
        </p:nvSpPr>
        <p:spPr bwMode="auto">
          <a:xfrm>
            <a:off x="2843213" y="2060575"/>
            <a:ext cx="5832475" cy="1569660"/>
          </a:xfrm>
          <a:prstGeom prst="rect">
            <a:avLst/>
          </a:prstGeom>
          <a:noFill/>
          <a:ln w="9525" algn="ctr">
            <a:noFill/>
            <a:miter lim="800000"/>
            <a:headEnd/>
            <a:tailEnd/>
          </a:ln>
          <a:effectLst/>
        </p:spPr>
        <p:txBody>
          <a:bodyPr>
            <a:spAutoFit/>
          </a:bodyPr>
          <a:lstStyle/>
          <a:p>
            <a:r>
              <a:rPr lang="en-AU" dirty="0" smtClean="0">
                <a:solidFill>
                  <a:srgbClr val="0066FF"/>
                </a:solidFill>
                <a:latin typeface="Arial" charset="0"/>
              </a:rPr>
              <a:t>Data-Level Parallelism in Vector, SIMD, and GPU Architectures</a:t>
            </a:r>
            <a:endParaRPr lang="en-GB" dirty="0">
              <a:solidFill>
                <a:srgbClr val="0066FF"/>
              </a:solidFill>
              <a:latin typeface="Arial" charset="0"/>
            </a:endParaRPr>
          </a:p>
        </p:txBody>
      </p:sp>
      <p:sp>
        <p:nvSpPr>
          <p:cNvPr id="233485" name="Text Box 13"/>
          <p:cNvSpPr txBox="1">
            <a:spLocks noChangeArrowheads="1"/>
          </p:cNvSpPr>
          <p:nvPr/>
        </p:nvSpPr>
        <p:spPr bwMode="auto">
          <a:xfrm>
            <a:off x="2825351" y="-100013"/>
            <a:ext cx="4429932" cy="892552"/>
          </a:xfrm>
          <a:prstGeom prst="rect">
            <a:avLst/>
          </a:prstGeom>
          <a:noFill/>
          <a:ln w="9525" algn="ctr">
            <a:noFill/>
            <a:miter lim="800000"/>
            <a:headEnd/>
            <a:tailEnd/>
          </a:ln>
          <a:effectLst/>
        </p:spPr>
        <p:txBody>
          <a:bodyPr wrap="none">
            <a:spAutoFit/>
          </a:bodyPr>
          <a:lstStyle/>
          <a:p>
            <a:pPr algn="ctr"/>
            <a:r>
              <a:rPr lang="en-US" sz="2800" dirty="0" smtClean="0">
                <a:solidFill>
                  <a:schemeClr val="bg1"/>
                </a:solidFill>
                <a:latin typeface="Times New Roman" pitchFamily="18" charset="0"/>
              </a:rPr>
              <a:t>Computer Architecture</a:t>
            </a:r>
            <a:endParaRPr lang="en-US" sz="2800" dirty="0">
              <a:solidFill>
                <a:schemeClr val="bg1"/>
              </a:solidFill>
              <a:latin typeface="Times New Roman" pitchFamily="18" charset="0"/>
            </a:endParaRPr>
          </a:p>
          <a:p>
            <a:pPr algn="ctr"/>
            <a:r>
              <a:rPr lang="en-US" sz="2000" dirty="0" smtClean="0">
                <a:solidFill>
                  <a:schemeClr val="bg1"/>
                </a:solidFill>
                <a:latin typeface="Arial" charset="0"/>
              </a:rPr>
              <a:t>A Quantitative Approach, Fifth Edition</a:t>
            </a:r>
            <a:endParaRPr lang="en-GB" sz="2000" dirty="0">
              <a:solidFill>
                <a:schemeClr val="bg1"/>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Challenges</a:t>
            </a:r>
            <a:endParaRPr lang="en-AU" dirty="0"/>
          </a:p>
        </p:txBody>
      </p:sp>
      <p:sp>
        <p:nvSpPr>
          <p:cNvPr id="242691" name="Rectangle 3"/>
          <p:cNvSpPr>
            <a:spLocks noGrp="1" noChangeArrowheads="1"/>
          </p:cNvSpPr>
          <p:nvPr>
            <p:ph type="body" idx="1"/>
          </p:nvPr>
        </p:nvSpPr>
        <p:spPr/>
        <p:txBody>
          <a:bodyPr/>
          <a:lstStyle/>
          <a:p>
            <a:r>
              <a:rPr lang="en-US" sz="2000" dirty="0" smtClean="0"/>
              <a:t>Start up time</a:t>
            </a:r>
          </a:p>
          <a:p>
            <a:pPr lvl="1"/>
            <a:r>
              <a:rPr lang="en-US" sz="1800" dirty="0" smtClean="0"/>
              <a:t>Latency of vector functional unit </a:t>
            </a:r>
            <a:r>
              <a:rPr lang="en-US" sz="1800" dirty="0" smtClean="0">
                <a:solidFill>
                  <a:srgbClr val="FF0000"/>
                </a:solidFill>
              </a:rPr>
              <a:t>ignored by the </a:t>
            </a:r>
            <a:r>
              <a:rPr lang="en-US" sz="1800" dirty="0">
                <a:solidFill>
                  <a:srgbClr val="FF0000"/>
                </a:solidFill>
              </a:rPr>
              <a:t>c</a:t>
            </a:r>
            <a:r>
              <a:rPr lang="en-US" sz="1800" dirty="0" smtClean="0">
                <a:solidFill>
                  <a:srgbClr val="FF0000"/>
                </a:solidFill>
              </a:rPr>
              <a:t>hime model</a:t>
            </a:r>
            <a:endParaRPr lang="en-US" sz="1800" dirty="0" smtClean="0"/>
          </a:p>
          <a:p>
            <a:pPr lvl="1"/>
            <a:r>
              <a:rPr lang="en-US" sz="1800" dirty="0" smtClean="0"/>
              <a:t>Assume the same as Cray-1</a:t>
            </a:r>
          </a:p>
          <a:p>
            <a:pPr lvl="2"/>
            <a:r>
              <a:rPr lang="en-US" sz="1400" dirty="0" smtClean="0"/>
              <a:t>Floating-point add =&gt; 6 clock cycles</a:t>
            </a:r>
          </a:p>
          <a:p>
            <a:pPr lvl="2"/>
            <a:r>
              <a:rPr lang="en-US" sz="1400" dirty="0" smtClean="0"/>
              <a:t>Floating-point multiply =&gt; 7 clock cycles</a:t>
            </a:r>
          </a:p>
          <a:p>
            <a:pPr lvl="2"/>
            <a:r>
              <a:rPr lang="en-US" sz="1400" dirty="0" smtClean="0"/>
              <a:t>Floating-point divide =&gt; 20 clock cycles</a:t>
            </a:r>
          </a:p>
          <a:p>
            <a:pPr lvl="2"/>
            <a:r>
              <a:rPr lang="en-US" sz="1400" dirty="0" smtClean="0"/>
              <a:t>Vector load =&gt; 12 clock cycles</a:t>
            </a:r>
          </a:p>
          <a:p>
            <a:r>
              <a:rPr lang="en-US" sz="2000" dirty="0" smtClean="0"/>
              <a:t>Improvements</a:t>
            </a:r>
            <a:r>
              <a:rPr lang="en-US" sz="2400" dirty="0" smtClean="0"/>
              <a:t>: </a:t>
            </a:r>
            <a:r>
              <a:rPr lang="en-US" sz="2400" dirty="0" smtClean="0">
                <a:solidFill>
                  <a:srgbClr val="FF0000"/>
                </a:solidFill>
              </a:rPr>
              <a:t>follow in the slides ahead </a:t>
            </a:r>
            <a:endParaRPr lang="en-US" sz="2400" dirty="0" smtClean="0"/>
          </a:p>
          <a:p>
            <a:pPr lvl="1"/>
            <a:r>
              <a:rPr lang="en-US" sz="1800" dirty="0" smtClean="0"/>
              <a:t>&gt; 1 element per clock cycle</a:t>
            </a:r>
          </a:p>
          <a:p>
            <a:pPr lvl="1"/>
            <a:r>
              <a:rPr lang="en-US" sz="1800" dirty="0" smtClean="0"/>
              <a:t>Non-64 wide vectors</a:t>
            </a:r>
          </a:p>
          <a:p>
            <a:pPr lvl="1"/>
            <a:r>
              <a:rPr lang="en-US" sz="1800" dirty="0" smtClean="0"/>
              <a:t>IF statements in vector code</a:t>
            </a:r>
          </a:p>
          <a:p>
            <a:pPr lvl="1"/>
            <a:r>
              <a:rPr lang="en-US" sz="1800" dirty="0" smtClean="0"/>
              <a:t>Memory system optimizations to support vector processors</a:t>
            </a:r>
          </a:p>
          <a:p>
            <a:pPr lvl="1"/>
            <a:r>
              <a:rPr lang="en-US" sz="1800" dirty="0" smtClean="0"/>
              <a:t>Multiple dimensional matrices</a:t>
            </a:r>
          </a:p>
          <a:p>
            <a:pPr lvl="1"/>
            <a:r>
              <a:rPr lang="en-US" sz="1800" dirty="0" smtClean="0"/>
              <a:t>Sparse matrices</a:t>
            </a:r>
          </a:p>
          <a:p>
            <a:pPr lvl="1"/>
            <a:r>
              <a:rPr lang="en-US" sz="1800" dirty="0" smtClean="0"/>
              <a:t>Programming a vector computer</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Multiple Lanes</a:t>
            </a:r>
            <a:endParaRPr lang="en-AU" dirty="0"/>
          </a:p>
        </p:txBody>
      </p:sp>
      <p:sp>
        <p:nvSpPr>
          <p:cNvPr id="242691" name="Rectangle 3"/>
          <p:cNvSpPr>
            <a:spLocks noGrp="1" noChangeArrowheads="1"/>
          </p:cNvSpPr>
          <p:nvPr>
            <p:ph type="body" idx="1"/>
          </p:nvPr>
        </p:nvSpPr>
        <p:spPr>
          <a:xfrm>
            <a:off x="323529" y="908720"/>
            <a:ext cx="8424936" cy="5328568"/>
          </a:xfrm>
        </p:spPr>
        <p:txBody>
          <a:bodyPr/>
          <a:lstStyle/>
          <a:p>
            <a:r>
              <a:rPr lang="en-US" sz="2400" dirty="0" smtClean="0"/>
              <a:t>Element </a:t>
            </a:r>
            <a:r>
              <a:rPr lang="en-US" sz="2400" i="1" dirty="0" smtClean="0"/>
              <a:t>n </a:t>
            </a:r>
            <a:r>
              <a:rPr lang="en-US" sz="2400" dirty="0" smtClean="0"/>
              <a:t>of vector register </a:t>
            </a:r>
            <a:r>
              <a:rPr lang="en-US" sz="2400" i="1" dirty="0" smtClean="0"/>
              <a:t>A </a:t>
            </a:r>
            <a:r>
              <a:rPr lang="en-US" sz="2400" dirty="0" smtClean="0"/>
              <a:t>is “hardwired” to element </a:t>
            </a:r>
            <a:r>
              <a:rPr lang="en-US" sz="2400" i="1" dirty="0" smtClean="0"/>
              <a:t>n</a:t>
            </a:r>
            <a:r>
              <a:rPr lang="en-US" sz="2400" dirty="0" smtClean="0"/>
              <a:t> of vector register </a:t>
            </a:r>
            <a:r>
              <a:rPr lang="en-US" sz="2400" i="1" dirty="0" smtClean="0"/>
              <a:t>B</a:t>
            </a:r>
          </a:p>
          <a:p>
            <a:pPr lvl="1"/>
            <a:r>
              <a:rPr lang="en-US" sz="2000" dirty="0" smtClean="0"/>
              <a:t>Allows for multiple hardware lanes</a:t>
            </a:r>
            <a:endParaRPr lang="en-US"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pic>
        <p:nvPicPr>
          <p:cNvPr id="2" name="Picture 2"/>
          <p:cNvPicPr>
            <a:picLocks noChangeAspect="1" noChangeArrowheads="1"/>
          </p:cNvPicPr>
          <p:nvPr/>
        </p:nvPicPr>
        <p:blipFill>
          <a:blip r:embed="rId3" cstate="print"/>
          <a:srcRect/>
          <a:stretch>
            <a:fillRect/>
          </a:stretch>
        </p:blipFill>
        <p:spPr bwMode="auto">
          <a:xfrm>
            <a:off x="467544" y="2348880"/>
            <a:ext cx="4171950" cy="3705225"/>
          </a:xfrm>
          <a:prstGeom prst="rect">
            <a:avLst/>
          </a:prstGeom>
          <a:noFill/>
          <a:ln w="9525">
            <a:noFill/>
            <a:miter lim="800000"/>
            <a:headEnd/>
            <a:tailEnd/>
          </a:ln>
        </p:spPr>
      </p:pic>
      <p:pic>
        <p:nvPicPr>
          <p:cNvPr id="3" name="Picture 3"/>
          <p:cNvPicPr>
            <a:picLocks noChangeAspect="1" noChangeArrowheads="1"/>
          </p:cNvPicPr>
          <p:nvPr/>
        </p:nvPicPr>
        <p:blipFill>
          <a:blip r:embed="rId4" cstate="print"/>
          <a:srcRect/>
          <a:stretch>
            <a:fillRect/>
          </a:stretch>
        </p:blipFill>
        <p:spPr bwMode="auto">
          <a:xfrm>
            <a:off x="4716016" y="2276872"/>
            <a:ext cx="4320480" cy="35836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15889"/>
            <a:ext cx="8281987" cy="576808"/>
          </a:xfrm>
        </p:spPr>
        <p:txBody>
          <a:bodyPr/>
          <a:lstStyle/>
          <a:p>
            <a:r>
              <a:rPr lang="en-US" dirty="0" smtClean="0"/>
              <a:t>Vector Length Register</a:t>
            </a:r>
            <a:endParaRPr lang="en-AU" dirty="0"/>
          </a:p>
        </p:txBody>
      </p:sp>
      <p:sp>
        <p:nvSpPr>
          <p:cNvPr id="242691" name="Rectangle 3"/>
          <p:cNvSpPr>
            <a:spLocks noGrp="1" noChangeArrowheads="1"/>
          </p:cNvSpPr>
          <p:nvPr>
            <p:ph type="body" idx="1"/>
          </p:nvPr>
        </p:nvSpPr>
        <p:spPr>
          <a:xfrm>
            <a:off x="0" y="764704"/>
            <a:ext cx="8955089" cy="5472584"/>
          </a:xfrm>
        </p:spPr>
        <p:txBody>
          <a:bodyPr/>
          <a:lstStyle/>
          <a:p>
            <a:r>
              <a:rPr lang="en-US" sz="2300" dirty="0" smtClean="0"/>
              <a:t>Vector length not known at compile time?</a:t>
            </a:r>
          </a:p>
          <a:p>
            <a:r>
              <a:rPr lang="en-US" sz="2300" dirty="0" smtClean="0"/>
              <a:t>Use Vector Length Register (VLR)</a:t>
            </a:r>
          </a:p>
          <a:p>
            <a:r>
              <a:rPr lang="en-US" sz="2200" dirty="0" smtClean="0"/>
              <a:t>Use strip mining for vectors over the maximum vector length (MVL):</a:t>
            </a:r>
          </a:p>
          <a:p>
            <a:pPr lvl="1">
              <a:buNone/>
            </a:pPr>
            <a:r>
              <a:rPr lang="en-US" sz="1400" dirty="0" smtClean="0"/>
              <a:t>low = 0;</a:t>
            </a:r>
          </a:p>
          <a:p>
            <a:pPr lvl="1">
              <a:buNone/>
            </a:pPr>
            <a:r>
              <a:rPr lang="en-US" sz="1400" dirty="0" smtClean="0"/>
              <a:t>VL = (n % MVL); /*find odd-size piece using modulo op % */</a:t>
            </a:r>
          </a:p>
          <a:p>
            <a:pPr lvl="1">
              <a:buNone/>
            </a:pPr>
            <a:r>
              <a:rPr lang="en-US" sz="1400" dirty="0" smtClean="0"/>
              <a:t>for (j = 0; j &lt;= (n/MVL); j=j+1) { /*outer loop*/</a:t>
            </a:r>
          </a:p>
          <a:p>
            <a:pPr lvl="1">
              <a:buNone/>
            </a:pPr>
            <a:r>
              <a:rPr lang="en-US" sz="1400" dirty="0" smtClean="0"/>
              <a:t>	for (i = low; i &lt; (low+VL); i=i+1) /*runs for length VL*/</a:t>
            </a:r>
          </a:p>
          <a:p>
            <a:pPr lvl="1">
              <a:buNone/>
            </a:pPr>
            <a:r>
              <a:rPr lang="en-US" sz="1400" dirty="0" smtClean="0"/>
              <a:t>		Y[i] = a * X[i] + Y[i] ; /*main operation*/</a:t>
            </a:r>
          </a:p>
          <a:p>
            <a:pPr lvl="1">
              <a:buNone/>
            </a:pPr>
            <a:r>
              <a:rPr lang="en-US" sz="1400" dirty="0" smtClean="0"/>
              <a:t>	low = low + VL; /*start of next vector*/</a:t>
            </a:r>
          </a:p>
          <a:p>
            <a:pPr lvl="1">
              <a:buNone/>
            </a:pPr>
            <a:r>
              <a:rPr lang="en-US" sz="1400" dirty="0" smtClean="0"/>
              <a:t>	VL = MVL; /*reset the length to maximum vector length*/</a:t>
            </a:r>
          </a:p>
          <a:p>
            <a:pPr lvl="1">
              <a:buNone/>
            </a:pPr>
            <a:r>
              <a:rPr lang="en-US" sz="1400" dirty="0" smtClean="0"/>
              <a:t>}</a:t>
            </a:r>
            <a:endParaRPr lang="en-US" sz="2000"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pic>
        <p:nvPicPr>
          <p:cNvPr id="2" name="Picture 2"/>
          <p:cNvPicPr>
            <a:picLocks noChangeAspect="1" noChangeArrowheads="1"/>
          </p:cNvPicPr>
          <p:nvPr/>
        </p:nvPicPr>
        <p:blipFill>
          <a:blip r:embed="rId3" cstate="print"/>
          <a:srcRect/>
          <a:stretch>
            <a:fillRect/>
          </a:stretch>
        </p:blipFill>
        <p:spPr bwMode="auto">
          <a:xfrm>
            <a:off x="1691680" y="4437112"/>
            <a:ext cx="5267325" cy="1409700"/>
          </a:xfrm>
          <a:prstGeom prst="rect">
            <a:avLst/>
          </a:prstGeom>
          <a:noFill/>
          <a:ln w="9525">
            <a:noFill/>
            <a:miter lim="800000"/>
            <a:headEnd/>
            <a:tailEnd/>
          </a:ln>
        </p:spPr>
      </p:pic>
      <p:sp>
        <p:nvSpPr>
          <p:cNvPr id="3" name="TextBox 2"/>
          <p:cNvSpPr txBox="1"/>
          <p:nvPr/>
        </p:nvSpPr>
        <p:spPr>
          <a:xfrm>
            <a:off x="2915816" y="4005064"/>
            <a:ext cx="6228184" cy="400110"/>
          </a:xfrm>
          <a:prstGeom prst="rect">
            <a:avLst/>
          </a:prstGeom>
          <a:noFill/>
        </p:spPr>
        <p:txBody>
          <a:bodyPr wrap="square" rtlCol="0">
            <a:spAutoFit/>
          </a:bodyPr>
          <a:lstStyle/>
          <a:p>
            <a:r>
              <a:rPr lang="en-US" sz="2000" dirty="0" smtClean="0">
                <a:solidFill>
                  <a:srgbClr val="FF0000"/>
                </a:solidFill>
                <a:latin typeface="+mn-lt"/>
              </a:rPr>
              <a:t>First odd size, then MVL</a:t>
            </a:r>
            <a:endParaRPr lang="en-US" sz="2000" dirty="0">
              <a:solidFill>
                <a:srgbClr val="FF0000"/>
              </a:solidFill>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Vector Mask Registers</a:t>
            </a:r>
            <a:endParaRPr lang="en-AU" dirty="0"/>
          </a:p>
        </p:txBody>
      </p:sp>
      <p:sp>
        <p:nvSpPr>
          <p:cNvPr id="242691" name="Rectangle 3"/>
          <p:cNvSpPr>
            <a:spLocks noGrp="1" noChangeArrowheads="1"/>
          </p:cNvSpPr>
          <p:nvPr>
            <p:ph type="body" idx="1"/>
          </p:nvPr>
        </p:nvSpPr>
        <p:spPr/>
        <p:txBody>
          <a:bodyPr/>
          <a:lstStyle/>
          <a:p>
            <a:r>
              <a:rPr lang="en-US" sz="2400" dirty="0" smtClean="0"/>
              <a:t>Consider:</a:t>
            </a:r>
          </a:p>
          <a:p>
            <a:pPr>
              <a:buNone/>
            </a:pPr>
            <a:r>
              <a:rPr lang="nn-NO" sz="2400" dirty="0" smtClean="0"/>
              <a:t>	for (i = 0; i &lt; 64; i=i+1)</a:t>
            </a:r>
          </a:p>
          <a:p>
            <a:pPr>
              <a:buNone/>
            </a:pPr>
            <a:r>
              <a:rPr lang="en-US" sz="2400" dirty="0" smtClean="0"/>
              <a:t>		if (X[i] != 0)</a:t>
            </a:r>
          </a:p>
          <a:p>
            <a:pPr>
              <a:buNone/>
            </a:pPr>
            <a:r>
              <a:rPr lang="en-US" sz="2400" dirty="0" smtClean="0"/>
              <a:t>			X[i] = X[i] – Y[i];</a:t>
            </a:r>
          </a:p>
          <a:p>
            <a:r>
              <a:rPr lang="en-US" sz="2400" dirty="0" smtClean="0"/>
              <a:t>Use vector mask register to “disable” elements:</a:t>
            </a:r>
          </a:p>
          <a:p>
            <a:pPr>
              <a:buNone/>
            </a:pPr>
            <a:r>
              <a:rPr lang="en-US" sz="1800" dirty="0" smtClean="0"/>
              <a:t>	LV		V1,Rx		;load vector X into V1</a:t>
            </a:r>
          </a:p>
          <a:p>
            <a:pPr>
              <a:buNone/>
            </a:pPr>
            <a:r>
              <a:rPr lang="es-ES" sz="1800" dirty="0" smtClean="0"/>
              <a:t>	LV		V2,Ry		;load vector Y</a:t>
            </a:r>
          </a:p>
          <a:p>
            <a:pPr>
              <a:buNone/>
            </a:pPr>
            <a:r>
              <a:rPr lang="en-US" sz="1800" dirty="0" smtClean="0"/>
              <a:t>	L.D		F0,#0		;load FP zero into F0</a:t>
            </a:r>
          </a:p>
          <a:p>
            <a:pPr>
              <a:buNone/>
            </a:pPr>
            <a:r>
              <a:rPr lang="en-US" sz="1800" dirty="0" smtClean="0"/>
              <a:t>	SNEVS.D	V1,F0		;sets VM(i) to 1 if V1(i)!=F0</a:t>
            </a:r>
          </a:p>
          <a:p>
            <a:pPr>
              <a:buNone/>
            </a:pPr>
            <a:r>
              <a:rPr lang="en-US" sz="1800" dirty="0" smtClean="0"/>
              <a:t>	SUBVV.D	V1,V1,V2	;subtract under vector mask</a:t>
            </a:r>
          </a:p>
          <a:p>
            <a:pPr>
              <a:buNone/>
            </a:pPr>
            <a:r>
              <a:rPr lang="en-US" sz="1800" dirty="0" smtClean="0"/>
              <a:t>	SV		Rx,V1		;store the result in X</a:t>
            </a:r>
          </a:p>
          <a:p>
            <a:endParaRPr lang="en-US" sz="1800" dirty="0" smtClean="0"/>
          </a:p>
          <a:p>
            <a:r>
              <a:rPr lang="en-US" sz="2400" dirty="0" smtClean="0"/>
              <a:t>GFLOPS rate decreases!</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Memory Banks</a:t>
            </a:r>
            <a:endParaRPr lang="en-AU" dirty="0"/>
          </a:p>
        </p:txBody>
      </p:sp>
      <p:sp>
        <p:nvSpPr>
          <p:cNvPr id="242691" name="Rectangle 3"/>
          <p:cNvSpPr>
            <a:spLocks noGrp="1" noChangeArrowheads="1"/>
          </p:cNvSpPr>
          <p:nvPr>
            <p:ph type="body" idx="1"/>
          </p:nvPr>
        </p:nvSpPr>
        <p:spPr>
          <a:xfrm>
            <a:off x="0" y="836712"/>
            <a:ext cx="8955089" cy="5400576"/>
          </a:xfrm>
        </p:spPr>
        <p:txBody>
          <a:bodyPr/>
          <a:lstStyle/>
          <a:p>
            <a:r>
              <a:rPr lang="en-US" sz="2400" dirty="0" smtClean="0"/>
              <a:t>Memory system must be designed to support high bandwidth for vector loads and stores</a:t>
            </a:r>
          </a:p>
          <a:p>
            <a:r>
              <a:rPr lang="en-US" sz="2400" dirty="0" smtClean="0"/>
              <a:t>Spread accesses across multiple banks</a:t>
            </a:r>
          </a:p>
          <a:p>
            <a:pPr lvl="1"/>
            <a:r>
              <a:rPr lang="en-US" sz="2000" dirty="0" smtClean="0"/>
              <a:t>Control bank addresses independently</a:t>
            </a:r>
          </a:p>
          <a:p>
            <a:pPr lvl="1"/>
            <a:r>
              <a:rPr lang="en-US" sz="2000" dirty="0" smtClean="0"/>
              <a:t>Load or store non sequential words</a:t>
            </a:r>
          </a:p>
          <a:p>
            <a:pPr lvl="1"/>
            <a:r>
              <a:rPr lang="en-US" sz="2000" dirty="0" smtClean="0"/>
              <a:t>Support multiple vector processors sharing the same memory</a:t>
            </a:r>
          </a:p>
          <a:p>
            <a:r>
              <a:rPr lang="en-US" sz="2400" dirty="0" smtClean="0"/>
              <a:t>Example:</a:t>
            </a:r>
          </a:p>
          <a:p>
            <a:pPr lvl="1"/>
            <a:r>
              <a:rPr lang="en-US" sz="2000" dirty="0" smtClean="0"/>
              <a:t>32 processors, each generating 4 loads and 2 stores/cycle</a:t>
            </a:r>
          </a:p>
          <a:p>
            <a:pPr lvl="1"/>
            <a:r>
              <a:rPr lang="en-US" sz="2000" dirty="0" smtClean="0"/>
              <a:t>Processor cycle time is 2.167 ns, SRAM cycle time is 15 ns</a:t>
            </a:r>
          </a:p>
          <a:p>
            <a:pPr lvl="1"/>
            <a:r>
              <a:rPr lang="en-US" sz="2000" dirty="0" smtClean="0"/>
              <a:t>How many memory banks needed?</a:t>
            </a:r>
            <a:endParaRPr lang="en-US" sz="2000" dirty="0"/>
          </a:p>
          <a:p>
            <a:pPr marL="57150" indent="0">
              <a:buNone/>
            </a:pPr>
            <a:r>
              <a:rPr lang="en-US" sz="2000" dirty="0" smtClean="0"/>
              <a:t>192 – max # of memory references 32 X (4+2)</a:t>
            </a:r>
          </a:p>
          <a:p>
            <a:pPr marL="57150" indent="0">
              <a:buNone/>
            </a:pPr>
            <a:r>
              <a:rPr lang="en-US" sz="2000" dirty="0" smtClean="0"/>
              <a:t>Each SRAM bank need 15/2.167 &lt; 7 cycles/reference</a:t>
            </a:r>
          </a:p>
          <a:p>
            <a:pPr marL="57150" indent="0">
              <a:buNone/>
            </a:pPr>
            <a:r>
              <a:rPr lang="en-US" sz="2000" dirty="0" smtClean="0">
                <a:sym typeface="Wingdings"/>
              </a:rPr>
              <a:t> 192 X 7 = 1,344 memory banks! (Largest configuration of Cray T90: 1024 memory banks ( required pipelined synchronous SRAM)</a:t>
            </a:r>
            <a:endParaRPr lang="en-US" sz="2000" dirty="0" smtClean="0"/>
          </a:p>
          <a:p>
            <a:pPr marL="57150" indent="0">
              <a:buNone/>
            </a:pPr>
            <a:endParaRPr lang="en-US"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15889"/>
            <a:ext cx="8281987" cy="576808"/>
          </a:xfrm>
        </p:spPr>
        <p:txBody>
          <a:bodyPr/>
          <a:lstStyle/>
          <a:p>
            <a:r>
              <a:rPr lang="en-US" dirty="0" smtClean="0"/>
              <a:t>Stride</a:t>
            </a:r>
            <a:endParaRPr lang="en-AU" dirty="0"/>
          </a:p>
        </p:txBody>
      </p:sp>
      <p:sp>
        <p:nvSpPr>
          <p:cNvPr id="242691" name="Rectangle 3"/>
          <p:cNvSpPr>
            <a:spLocks noGrp="1" noChangeArrowheads="1"/>
          </p:cNvSpPr>
          <p:nvPr>
            <p:ph type="body" idx="1"/>
          </p:nvPr>
        </p:nvSpPr>
        <p:spPr>
          <a:xfrm>
            <a:off x="0" y="620688"/>
            <a:ext cx="8955089" cy="5616600"/>
          </a:xfrm>
        </p:spPr>
        <p:txBody>
          <a:bodyPr/>
          <a:lstStyle/>
          <a:p>
            <a:pPr>
              <a:spcBef>
                <a:spcPts val="0"/>
              </a:spcBef>
            </a:pPr>
            <a:r>
              <a:rPr lang="en-US" sz="1800" dirty="0" smtClean="0"/>
              <a:t>Consider:</a:t>
            </a:r>
          </a:p>
          <a:p>
            <a:pPr>
              <a:spcBef>
                <a:spcPts val="0"/>
              </a:spcBef>
              <a:buNone/>
            </a:pPr>
            <a:r>
              <a:rPr lang="nn-NO" sz="2000" dirty="0" smtClean="0"/>
              <a:t>	</a:t>
            </a:r>
            <a:r>
              <a:rPr lang="nn-NO" sz="1400" dirty="0" smtClean="0"/>
              <a:t>for (i = 0; i &lt; 100; i=i+1)</a:t>
            </a:r>
          </a:p>
          <a:p>
            <a:pPr>
              <a:buNone/>
            </a:pPr>
            <a:r>
              <a:rPr lang="en-US" sz="1400" dirty="0" smtClean="0"/>
              <a:t>		for (j = 0; j &lt; 100; j=j+1) {</a:t>
            </a:r>
          </a:p>
          <a:p>
            <a:pPr>
              <a:buNone/>
            </a:pPr>
            <a:r>
              <a:rPr lang="en-US" sz="1400" dirty="0" smtClean="0"/>
              <a:t>			A[i][j] = 0.0;</a:t>
            </a:r>
          </a:p>
          <a:p>
            <a:pPr>
              <a:buNone/>
            </a:pPr>
            <a:r>
              <a:rPr lang="nn-NO" sz="1400" dirty="0" smtClean="0"/>
              <a:t>			for (k = 0; k &lt; 100; k=k+1)</a:t>
            </a:r>
          </a:p>
          <a:p>
            <a:pPr>
              <a:buNone/>
            </a:pPr>
            <a:r>
              <a:rPr lang="en-US" sz="1400" dirty="0" smtClean="0"/>
              <a:t>			</a:t>
            </a:r>
            <a:r>
              <a:rPr lang="pl-PL" sz="1400" dirty="0" smtClean="0"/>
              <a:t>A[i][j] = A[i][j] + B[i][k] * D[k][j];</a:t>
            </a:r>
          </a:p>
          <a:p>
            <a:pPr>
              <a:buNone/>
            </a:pPr>
            <a:r>
              <a:rPr lang="en-US" sz="1400" b="1" dirty="0" smtClean="0"/>
              <a:t>		}</a:t>
            </a:r>
          </a:p>
          <a:p>
            <a:r>
              <a:rPr lang="en-US" sz="1800" dirty="0" smtClean="0"/>
              <a:t>Must vectorize multiplication of rows of B with columns of D</a:t>
            </a:r>
          </a:p>
          <a:p>
            <a:r>
              <a:rPr lang="en-US" sz="1800" dirty="0" smtClean="0"/>
              <a:t>Use </a:t>
            </a:r>
            <a:r>
              <a:rPr lang="en-US" sz="1800" i="1" dirty="0" smtClean="0"/>
              <a:t>non-unit stride </a:t>
            </a:r>
            <a:r>
              <a:rPr lang="en-US" sz="1800" dirty="0" smtClean="0">
                <a:solidFill>
                  <a:srgbClr val="FF0000"/>
                </a:solidFill>
              </a:rPr>
              <a:t>[the distance separating elements to be gathered into a single (vector) register is called the </a:t>
            </a:r>
            <a:r>
              <a:rPr lang="en-US" sz="1800" i="1" dirty="0" smtClean="0">
                <a:solidFill>
                  <a:srgbClr val="FF0000"/>
                </a:solidFill>
              </a:rPr>
              <a:t>stride]</a:t>
            </a:r>
          </a:p>
          <a:p>
            <a:r>
              <a:rPr lang="en-US" sz="1800" dirty="0" smtClean="0"/>
              <a:t>And Bank conflict (stall) occurs when the same bank is hit faster than bank busy time: </a:t>
            </a:r>
            <a:r>
              <a:rPr lang="en-US" sz="1800" dirty="0" smtClean="0">
                <a:solidFill>
                  <a:srgbClr val="FF0000"/>
                </a:solidFill>
              </a:rPr>
              <a:t>LCM – least common multiple</a:t>
            </a:r>
            <a:endParaRPr lang="en-US" sz="1800" dirty="0" smtClean="0"/>
          </a:p>
          <a:p>
            <a:pPr lvl="1"/>
            <a:r>
              <a:rPr lang="en-US" sz="1600" dirty="0" smtClean="0"/>
              <a:t>#banks / LCM(stride,#banks) &lt; bank busy time</a:t>
            </a:r>
          </a:p>
          <a:p>
            <a:pPr marL="57150" indent="0">
              <a:buNone/>
            </a:pPr>
            <a:r>
              <a:rPr lang="en-US" sz="1600" u="sng" dirty="0" smtClean="0"/>
              <a:t>Example</a:t>
            </a:r>
            <a:r>
              <a:rPr lang="en-US" sz="1600" dirty="0" smtClean="0"/>
              <a:t> 8 memory banks. Bank busy time – 6 clocks. Total memory latency – 12 clocks. How long to complete 64-element vector load with stride of 1? With stride of 32?</a:t>
            </a:r>
          </a:p>
          <a:p>
            <a:pPr marL="57150" indent="0">
              <a:buNone/>
            </a:pPr>
            <a:r>
              <a:rPr lang="en-US" sz="1600" u="sng" dirty="0" smtClean="0"/>
              <a:t>Answer</a:t>
            </a:r>
            <a:r>
              <a:rPr lang="en-US" sz="1600" dirty="0" smtClean="0"/>
              <a:t> </a:t>
            </a:r>
            <a:r>
              <a:rPr lang="en-US" sz="1600" b="1" i="1" dirty="0" smtClean="0"/>
              <a:t>Stride of 1</a:t>
            </a:r>
            <a:r>
              <a:rPr lang="en-US" sz="1600" dirty="0" smtClean="0"/>
              <a:t>. Since 8, #banks, is larger than 6, bank busy time, the load will take 12+64=72 clocks  </a:t>
            </a:r>
            <a:r>
              <a:rPr lang="en-US" sz="1600" dirty="0" smtClean="0">
                <a:sym typeface="Wingdings"/>
              </a:rPr>
              <a:t> 1.2 clocks/element</a:t>
            </a:r>
          </a:p>
          <a:p>
            <a:pPr marL="57150" indent="0">
              <a:buNone/>
            </a:pPr>
            <a:r>
              <a:rPr lang="en-US" sz="1600" b="1" i="1" dirty="0" smtClean="0">
                <a:sym typeface="Wingdings"/>
              </a:rPr>
              <a:t>Stride of 32. </a:t>
            </a:r>
            <a:r>
              <a:rPr lang="en-US" sz="1600" dirty="0" smtClean="0">
                <a:sym typeface="Wingdings"/>
              </a:rPr>
              <a:t>Worst case for strides when multiple of #banks (.e.g. 32 and 8). Every access needs to wait for previous access 6 clocks. Load will take 12+1+6X63=391  6.1 clocks/element</a:t>
            </a:r>
            <a:endParaRPr lang="en-US" sz="1600" b="1" i="1" dirty="0" smtClean="0"/>
          </a:p>
          <a:p>
            <a:pPr marL="57150" indent="0">
              <a:buNone/>
            </a:pPr>
            <a:endParaRPr lang="en-US" sz="1600" u="sng"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0" y="200834"/>
            <a:ext cx="8893175" cy="491862"/>
          </a:xfrm>
        </p:spPr>
        <p:txBody>
          <a:bodyPr/>
          <a:lstStyle/>
          <a:p>
            <a:r>
              <a:rPr lang="en-US" dirty="0" smtClean="0"/>
              <a:t>Scatter-Gather </a:t>
            </a:r>
            <a:r>
              <a:rPr lang="en-US" sz="1600" dirty="0" smtClean="0">
                <a:solidFill>
                  <a:srgbClr val="FF0000"/>
                </a:solidFill>
              </a:rPr>
              <a:t>handling sparse matrices in vector architectures</a:t>
            </a:r>
            <a:endParaRPr lang="en-AU" sz="1600" dirty="0"/>
          </a:p>
        </p:txBody>
      </p:sp>
      <p:sp>
        <p:nvSpPr>
          <p:cNvPr id="242691" name="Rectangle 3"/>
          <p:cNvSpPr>
            <a:spLocks noGrp="1" noChangeArrowheads="1"/>
          </p:cNvSpPr>
          <p:nvPr>
            <p:ph type="body" idx="1"/>
          </p:nvPr>
        </p:nvSpPr>
        <p:spPr>
          <a:xfrm>
            <a:off x="323529" y="908720"/>
            <a:ext cx="8631560" cy="5328568"/>
          </a:xfrm>
        </p:spPr>
        <p:txBody>
          <a:bodyPr/>
          <a:lstStyle/>
          <a:p>
            <a:r>
              <a:rPr lang="en-US" sz="2400" dirty="0" smtClean="0"/>
              <a:t>Consider:</a:t>
            </a:r>
          </a:p>
          <a:p>
            <a:pPr>
              <a:buNone/>
            </a:pPr>
            <a:r>
              <a:rPr lang="nn-NO" sz="2400" dirty="0" smtClean="0"/>
              <a:t>	for (i = 0; i &lt; n; i=i+1)</a:t>
            </a:r>
          </a:p>
          <a:p>
            <a:pPr>
              <a:buNone/>
            </a:pPr>
            <a:r>
              <a:rPr lang="en-US" sz="2400" dirty="0" smtClean="0"/>
              <a:t>		A[K[i]] = A[K[i]] + C[M[i]];</a:t>
            </a:r>
          </a:p>
          <a:p>
            <a:pPr>
              <a:buNone/>
            </a:pPr>
            <a:endParaRPr lang="en-US" sz="2400" dirty="0" smtClean="0"/>
          </a:p>
          <a:p>
            <a:r>
              <a:rPr lang="en-US" sz="2400" dirty="0" smtClean="0"/>
              <a:t>Use index vector:</a:t>
            </a:r>
          </a:p>
          <a:p>
            <a:pPr>
              <a:buNone/>
            </a:pPr>
            <a:r>
              <a:rPr lang="en-US" sz="2400" dirty="0" smtClean="0"/>
              <a:t>	</a:t>
            </a:r>
            <a:r>
              <a:rPr lang="en-US" sz="1600" dirty="0" smtClean="0"/>
              <a:t>LV		Vk, Rk			;load K</a:t>
            </a:r>
          </a:p>
          <a:p>
            <a:pPr>
              <a:buNone/>
            </a:pPr>
            <a:r>
              <a:rPr lang="it-IT" sz="1600" dirty="0" smtClean="0"/>
              <a:t>	LVI		Va, (Ra+Vk)		;load A[K[]] </a:t>
            </a:r>
            <a:r>
              <a:rPr lang="it-IT" sz="1600" dirty="0" err="1" smtClean="0">
                <a:solidFill>
                  <a:srgbClr val="FF0000"/>
                </a:solidFill>
              </a:rPr>
              <a:t>gather</a:t>
            </a:r>
            <a:endParaRPr lang="it-IT" sz="1600" dirty="0" smtClean="0"/>
          </a:p>
          <a:p>
            <a:pPr>
              <a:buNone/>
            </a:pPr>
            <a:r>
              <a:rPr lang="en-US" sz="1600" dirty="0" smtClean="0"/>
              <a:t>	LV		Vm, Rm		                ;load M</a:t>
            </a:r>
          </a:p>
          <a:p>
            <a:pPr>
              <a:buNone/>
            </a:pPr>
            <a:r>
              <a:rPr lang="en-US" sz="1600" dirty="0" smtClean="0"/>
              <a:t>	LVI		Vc, (Rc+Vm)		;load C[M[]] </a:t>
            </a:r>
            <a:r>
              <a:rPr lang="it-IT" sz="1600" dirty="0" err="1" smtClean="0">
                <a:solidFill>
                  <a:srgbClr val="FF0000"/>
                </a:solidFill>
              </a:rPr>
              <a:t>gather</a:t>
            </a:r>
            <a:endParaRPr lang="en-US" sz="1600" dirty="0" smtClean="0"/>
          </a:p>
          <a:p>
            <a:pPr>
              <a:buNone/>
            </a:pPr>
            <a:r>
              <a:rPr lang="it-IT" sz="1600" dirty="0" smtClean="0"/>
              <a:t>	ADDVV.D	Va, Va, Vc		;add them</a:t>
            </a:r>
          </a:p>
          <a:p>
            <a:pPr>
              <a:buNone/>
            </a:pPr>
            <a:r>
              <a:rPr lang="it-IT" sz="1600" dirty="0" smtClean="0"/>
              <a:t>	SVI		(Ra+Vk), Va		;store A[K[]] </a:t>
            </a:r>
            <a:r>
              <a:rPr lang="it-IT" sz="1600" dirty="0" err="1" smtClean="0">
                <a:solidFill>
                  <a:srgbClr val="FF0000"/>
                </a:solidFill>
              </a:rPr>
              <a:t>scatter</a:t>
            </a:r>
            <a:endParaRPr lang="it-IT" sz="1600" dirty="0" smtClean="0"/>
          </a:p>
          <a:p>
            <a:pPr>
              <a:buNone/>
            </a:pPr>
            <a:r>
              <a:rPr lang="it-IT" sz="1800" dirty="0" err="1" smtClean="0"/>
              <a:t>Loads</a:t>
            </a:r>
            <a:r>
              <a:rPr lang="it-IT" sz="1800" dirty="0" smtClean="0"/>
              <a:t> (</a:t>
            </a:r>
            <a:r>
              <a:rPr lang="it-IT" sz="1800" dirty="0" err="1" smtClean="0"/>
              <a:t>gather</a:t>
            </a:r>
            <a:r>
              <a:rPr lang="it-IT" sz="1800" dirty="0" smtClean="0"/>
              <a:t>) and </a:t>
            </a:r>
            <a:r>
              <a:rPr lang="it-IT" sz="1800" dirty="0" err="1" smtClean="0"/>
              <a:t>stores</a:t>
            </a:r>
            <a:r>
              <a:rPr lang="it-IT" sz="1800" dirty="0" smtClean="0"/>
              <a:t> (</a:t>
            </a:r>
            <a:r>
              <a:rPr lang="it-IT" sz="1800" dirty="0" err="1" smtClean="0"/>
              <a:t>scatter</a:t>
            </a:r>
            <a:r>
              <a:rPr lang="it-IT" sz="1800" dirty="0" smtClean="0"/>
              <a:t>) can be </a:t>
            </a:r>
            <a:r>
              <a:rPr lang="it-IT" sz="1800" dirty="0" err="1" smtClean="0"/>
              <a:t>pipelined</a:t>
            </a:r>
            <a:r>
              <a:rPr lang="it-IT" sz="1800" dirty="0" smtClean="0"/>
              <a:t>, BUT are </a:t>
            </a:r>
            <a:r>
              <a:rPr lang="it-IT" sz="1800" dirty="0" err="1" smtClean="0"/>
              <a:t>much</a:t>
            </a:r>
            <a:r>
              <a:rPr lang="it-IT" sz="1800" dirty="0" smtClean="0"/>
              <a:t> </a:t>
            </a:r>
            <a:r>
              <a:rPr lang="it-IT" sz="1800" dirty="0" err="1" smtClean="0"/>
              <a:t>slower</a:t>
            </a:r>
            <a:r>
              <a:rPr lang="it-IT" sz="1800" dirty="0" smtClean="0"/>
              <a:t> </a:t>
            </a:r>
            <a:r>
              <a:rPr lang="it-IT" sz="1800" dirty="0" err="1" smtClean="0"/>
              <a:t>than</a:t>
            </a:r>
            <a:r>
              <a:rPr lang="it-IT" sz="1800" dirty="0" smtClean="0"/>
              <a:t> non-</a:t>
            </a:r>
            <a:r>
              <a:rPr lang="it-IT" sz="1800" dirty="0" err="1" smtClean="0"/>
              <a:t>indexed</a:t>
            </a:r>
            <a:r>
              <a:rPr lang="it-IT" sz="1800" dirty="0" smtClean="0"/>
              <a:t> </a:t>
            </a:r>
            <a:r>
              <a:rPr lang="it-IT" sz="1800" dirty="0" err="1" smtClean="0"/>
              <a:t>loads</a:t>
            </a:r>
            <a:r>
              <a:rPr lang="it-IT" sz="1800" dirty="0" smtClean="0"/>
              <a:t> and </a:t>
            </a:r>
            <a:r>
              <a:rPr lang="it-IT" sz="1800" dirty="0" err="1" smtClean="0"/>
              <a:t>stores</a:t>
            </a:r>
            <a:r>
              <a:rPr lang="it-IT" sz="1800" dirty="0" smtClean="0"/>
              <a:t>. </a:t>
            </a:r>
            <a:r>
              <a:rPr lang="it-IT" sz="1800" dirty="0" err="1" smtClean="0"/>
              <a:t>Why</a:t>
            </a:r>
            <a:r>
              <a:rPr lang="it-IT" sz="1800" dirty="0" smtClean="0"/>
              <a:t>? Memory </a:t>
            </a:r>
            <a:r>
              <a:rPr lang="it-IT" sz="1800" dirty="0" err="1" smtClean="0"/>
              <a:t>banks</a:t>
            </a:r>
            <a:r>
              <a:rPr lang="it-IT" sz="1800" dirty="0" smtClean="0"/>
              <a:t> </a:t>
            </a:r>
            <a:r>
              <a:rPr lang="it-IT" sz="1800" dirty="0" err="1" smtClean="0"/>
              <a:t>unknown</a:t>
            </a:r>
            <a:r>
              <a:rPr lang="it-IT" sz="1800" dirty="0" smtClean="0"/>
              <a:t> </a:t>
            </a:r>
            <a:r>
              <a:rPr lang="it-IT" sz="1800" dirty="0" err="1" smtClean="0"/>
              <a:t>at</a:t>
            </a:r>
            <a:r>
              <a:rPr lang="it-IT" sz="1800" dirty="0" smtClean="0"/>
              <a:t> start of </a:t>
            </a:r>
            <a:r>
              <a:rPr lang="it-IT" sz="1800" dirty="0" err="1" smtClean="0"/>
              <a:t>instruction</a:t>
            </a:r>
            <a:r>
              <a:rPr lang="it-IT" sz="1800" dirty="0"/>
              <a:t> </a:t>
            </a:r>
            <a:r>
              <a:rPr lang="it-IT" sz="1800" dirty="0" smtClean="0">
                <a:sym typeface="Wingdings"/>
              </a:rPr>
              <a:t></a:t>
            </a:r>
            <a:r>
              <a:rPr lang="it-IT" sz="1800" dirty="0" smtClean="0"/>
              <a:t> </a:t>
            </a:r>
            <a:r>
              <a:rPr lang="it-IT" sz="1800" dirty="0" err="1" smtClean="0"/>
              <a:t>Cannot</a:t>
            </a:r>
            <a:r>
              <a:rPr lang="it-IT" sz="1800" dirty="0" smtClean="0"/>
              <a:t> be </a:t>
            </a:r>
            <a:r>
              <a:rPr lang="it-IT" sz="1800" dirty="0" err="1" smtClean="0"/>
              <a:t>handled</a:t>
            </a:r>
            <a:r>
              <a:rPr lang="it-IT" sz="1800" dirty="0" smtClean="0"/>
              <a:t> in </a:t>
            </a:r>
            <a:r>
              <a:rPr lang="it-IT" sz="1800" dirty="0" err="1" smtClean="0"/>
              <a:t>groups</a:t>
            </a:r>
            <a:r>
              <a:rPr lang="it-IT" sz="1800" dirty="0" smtClean="0"/>
              <a:t>. </a:t>
            </a:r>
            <a:r>
              <a:rPr lang="it-IT" sz="1800" dirty="0" err="1" smtClean="0"/>
              <a:t>Also</a:t>
            </a:r>
            <a:r>
              <a:rPr lang="it-IT" sz="1800" dirty="0" smtClean="0"/>
              <a:t> </a:t>
            </a:r>
            <a:r>
              <a:rPr lang="it-IT" sz="1800" dirty="0" err="1" smtClean="0"/>
              <a:t>conflicts</a:t>
            </a:r>
            <a:r>
              <a:rPr lang="it-IT" sz="1800" dirty="0" smtClean="0"/>
              <a:t> </a:t>
            </a:r>
            <a:r>
              <a:rPr lang="it-IT" sz="1800" dirty="0" err="1" smtClean="0"/>
              <a:t>at</a:t>
            </a:r>
            <a:r>
              <a:rPr lang="it-IT" sz="1800" dirty="0" smtClean="0"/>
              <a:t> </a:t>
            </a:r>
            <a:r>
              <a:rPr lang="it-IT" sz="1800" dirty="0" err="1" smtClean="0"/>
              <a:t>memory</a:t>
            </a:r>
            <a:r>
              <a:rPr lang="it-IT" sz="1800" dirty="0" smtClean="0"/>
              <a:t> </a:t>
            </a:r>
            <a:r>
              <a:rPr lang="it-IT" sz="1800" dirty="0" err="1" smtClean="0"/>
              <a:t>banks</a:t>
            </a:r>
            <a:r>
              <a:rPr lang="it-IT" sz="1800" dirty="0" smtClean="0">
                <a:sym typeface="Wingdings"/>
              </a:rPr>
              <a:t> </a:t>
            </a:r>
            <a:r>
              <a:rPr lang="it-IT" sz="1800" dirty="0" err="1" smtClean="0">
                <a:sym typeface="Wingdings"/>
              </a:rPr>
              <a:t>each</a:t>
            </a:r>
            <a:r>
              <a:rPr lang="it-IT" sz="1800" dirty="0" smtClean="0">
                <a:sym typeface="Wingdings"/>
              </a:rPr>
              <a:t> </a:t>
            </a:r>
            <a:r>
              <a:rPr lang="it-IT" sz="1800" dirty="0" err="1" smtClean="0">
                <a:sym typeface="Wingdings"/>
              </a:rPr>
              <a:t>access</a:t>
            </a:r>
            <a:r>
              <a:rPr lang="it-IT" sz="1800" dirty="0" smtClean="0">
                <a:sym typeface="Wingdings"/>
              </a:rPr>
              <a:t> </a:t>
            </a:r>
            <a:r>
              <a:rPr lang="it-IT" sz="1800" dirty="0" err="1" smtClean="0">
                <a:sym typeface="Wingdings"/>
              </a:rPr>
              <a:t>incurs</a:t>
            </a:r>
            <a:r>
              <a:rPr lang="it-IT" sz="1800" dirty="0" smtClean="0">
                <a:sym typeface="Wingdings"/>
              </a:rPr>
              <a:t> </a:t>
            </a:r>
            <a:r>
              <a:rPr lang="it-IT" sz="1800" dirty="0" err="1" smtClean="0">
                <a:sym typeface="Wingdings"/>
              </a:rPr>
              <a:t>significat</a:t>
            </a:r>
            <a:r>
              <a:rPr lang="it-IT" sz="1800" dirty="0" smtClean="0">
                <a:sym typeface="Wingdings"/>
              </a:rPr>
              <a:t> </a:t>
            </a:r>
            <a:r>
              <a:rPr lang="it-IT" sz="1800" dirty="0" err="1" smtClean="0">
                <a:sym typeface="Wingdings"/>
              </a:rPr>
              <a:t>latency</a:t>
            </a:r>
            <a:r>
              <a:rPr lang="it-IT" sz="1800" dirty="0" smtClean="0">
                <a:sym typeface="Wingdings"/>
              </a:rPr>
              <a:t> </a:t>
            </a:r>
            <a:endParaRPr lang="en-US" sz="1800"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
        <p:nvSpPr>
          <p:cNvPr id="2" name="TextBox 1"/>
          <p:cNvSpPr txBox="1"/>
          <p:nvPr/>
        </p:nvSpPr>
        <p:spPr>
          <a:xfrm>
            <a:off x="1547664" y="2132856"/>
            <a:ext cx="7416824" cy="400110"/>
          </a:xfrm>
          <a:prstGeom prst="rect">
            <a:avLst/>
          </a:prstGeom>
          <a:noFill/>
        </p:spPr>
        <p:txBody>
          <a:bodyPr wrap="square" rtlCol="0">
            <a:spAutoFit/>
          </a:bodyPr>
          <a:lstStyle/>
          <a:p>
            <a:r>
              <a:rPr lang="en-US" sz="2000" dirty="0" smtClean="0">
                <a:solidFill>
                  <a:srgbClr val="FF0000"/>
                </a:solidFill>
                <a:latin typeface="+mn-lt"/>
              </a:rPr>
              <a:t>  scatter      gather     gather</a:t>
            </a:r>
            <a:endParaRPr lang="en-US" sz="2000" dirty="0">
              <a:solidFill>
                <a:srgbClr val="FF0000"/>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511011"/>
          </a:xfrm>
        </p:spPr>
        <p:txBody>
          <a:bodyPr/>
          <a:lstStyle/>
          <a:p>
            <a:r>
              <a:rPr lang="en-US" dirty="0" smtClean="0"/>
              <a:t>Programming Vec. Architectures</a:t>
            </a:r>
            <a:endParaRPr lang="en-AU" dirty="0"/>
          </a:p>
        </p:txBody>
      </p:sp>
      <p:sp>
        <p:nvSpPr>
          <p:cNvPr id="242691" name="Rectangle 3"/>
          <p:cNvSpPr>
            <a:spLocks noGrp="1" noChangeArrowheads="1"/>
          </p:cNvSpPr>
          <p:nvPr>
            <p:ph type="body" idx="1"/>
          </p:nvPr>
        </p:nvSpPr>
        <p:spPr>
          <a:xfrm>
            <a:off x="-1" y="692696"/>
            <a:ext cx="8955089" cy="5544592"/>
          </a:xfrm>
        </p:spPr>
        <p:txBody>
          <a:bodyPr/>
          <a:lstStyle/>
          <a:p>
            <a:r>
              <a:rPr lang="en-US" sz="1800" dirty="0" smtClean="0"/>
              <a:t>Compilers can provide feedback/hints to programmers</a:t>
            </a:r>
          </a:p>
          <a:p>
            <a:pPr marL="0" indent="0">
              <a:buNone/>
            </a:pPr>
            <a:r>
              <a:rPr lang="en-US" sz="1800" dirty="0" smtClean="0"/>
              <a:t>Will code vectorize? if not, what are problems? Helps experts to vectorize or provide hints to the compiler. </a:t>
            </a:r>
          </a:p>
          <a:p>
            <a:r>
              <a:rPr lang="en-US" sz="1800" dirty="0" smtClean="0"/>
              <a:t>Programmers can provide hints to compiler</a:t>
            </a:r>
          </a:p>
          <a:p>
            <a:pPr marL="0" indent="0">
              <a:buNone/>
            </a:pPr>
            <a:r>
              <a:rPr lang="en-US" sz="1800" dirty="0" smtClean="0"/>
              <a:t>Dialog simplifies programming. </a:t>
            </a:r>
            <a:r>
              <a:rPr lang="en-US" sz="1800" u="sng" dirty="0" smtClean="0"/>
              <a:t>Main factor</a:t>
            </a:r>
            <a:r>
              <a:rPr lang="en-US" sz="1800" dirty="0" smtClean="0"/>
              <a:t> The algorithm: dependence among loops</a:t>
            </a:r>
          </a:p>
          <a:p>
            <a:pPr marL="0" indent="0">
              <a:buNone/>
            </a:pPr>
            <a:r>
              <a:rPr lang="en-US" sz="1800" dirty="0" smtClean="0"/>
              <a:t>  </a:t>
            </a:r>
            <a:r>
              <a:rPr lang="en-US" sz="1800" dirty="0" smtClean="0">
                <a:solidFill>
                  <a:srgbClr val="FF0000"/>
                </a:solidFill>
              </a:rPr>
              <a:t>Level of vectorization in scientific programs Perfect Club benchmark</a:t>
            </a:r>
            <a:endParaRPr lang="en-US" sz="1800"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pic>
        <p:nvPicPr>
          <p:cNvPr id="2" name="Picture 2"/>
          <p:cNvPicPr>
            <a:picLocks noChangeAspect="1" noChangeArrowheads="1"/>
          </p:cNvPicPr>
          <p:nvPr/>
        </p:nvPicPr>
        <p:blipFill>
          <a:blip r:embed="rId3" cstate="print"/>
          <a:srcRect/>
          <a:stretch>
            <a:fillRect/>
          </a:stretch>
        </p:blipFill>
        <p:spPr bwMode="auto">
          <a:xfrm>
            <a:off x="323528" y="2708920"/>
            <a:ext cx="7339335" cy="3571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SIMD Extensions </a:t>
            </a:r>
            <a:r>
              <a:rPr lang="en-US" dirty="0">
                <a:solidFill>
                  <a:srgbClr val="FF0000"/>
                </a:solidFill>
              </a:rPr>
              <a:t>for multimedia</a:t>
            </a:r>
            <a:endParaRPr lang="en-AU" dirty="0"/>
          </a:p>
        </p:txBody>
      </p:sp>
      <p:sp>
        <p:nvSpPr>
          <p:cNvPr id="242691" name="Rectangle 3"/>
          <p:cNvSpPr>
            <a:spLocks noGrp="1" noChangeArrowheads="1"/>
          </p:cNvSpPr>
          <p:nvPr>
            <p:ph type="body" idx="1"/>
          </p:nvPr>
        </p:nvSpPr>
        <p:spPr/>
        <p:txBody>
          <a:bodyPr/>
          <a:lstStyle/>
          <a:p>
            <a:r>
              <a:rPr lang="en-US" sz="2400" dirty="0" smtClean="0"/>
              <a:t>Media applications operate on data types narrower than the native word size </a:t>
            </a:r>
            <a:r>
              <a:rPr lang="en-US" sz="2400" dirty="0" smtClean="0">
                <a:solidFill>
                  <a:srgbClr val="FF0000"/>
                </a:solidFill>
              </a:rPr>
              <a:t>(e.g., many graphics systems use 8 bit for each of the 3 primary colors plus 8 bits for transparency)</a:t>
            </a:r>
            <a:endParaRPr lang="en-US" sz="2400" dirty="0" smtClean="0"/>
          </a:p>
          <a:p>
            <a:pPr lvl="1"/>
            <a:r>
              <a:rPr lang="en-US" dirty="0" smtClean="0"/>
              <a:t>Example:  disconnect carry chains to “partition” adder</a:t>
            </a:r>
          </a:p>
          <a:p>
            <a:pPr lvl="1"/>
            <a:endParaRPr lang="en-US" sz="2000" dirty="0" smtClean="0"/>
          </a:p>
          <a:p>
            <a:r>
              <a:rPr lang="en-US" sz="2400" dirty="0" smtClean="0"/>
              <a:t>Limitations, compared to vector instructions:</a:t>
            </a:r>
          </a:p>
          <a:p>
            <a:pPr lvl="1"/>
            <a:r>
              <a:rPr lang="en-US" dirty="0" smtClean="0"/>
              <a:t>Number of data operands encoded into op code</a:t>
            </a:r>
          </a:p>
          <a:p>
            <a:pPr lvl="1"/>
            <a:r>
              <a:rPr lang="en-US" dirty="0" smtClean="0"/>
              <a:t>No sophisticated addressing modes (strided, scatter-gather)</a:t>
            </a:r>
          </a:p>
          <a:p>
            <a:pPr lvl="1"/>
            <a:r>
              <a:rPr lang="en-US" dirty="0" smtClean="0"/>
              <a:t>No mask registers</a:t>
            </a:r>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SIMD Instruction Set Extensions for Multimedia</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251520" y="171232"/>
            <a:ext cx="8641655" cy="646331"/>
          </a:xfrm>
        </p:spPr>
        <p:txBody>
          <a:bodyPr/>
          <a:lstStyle/>
          <a:p>
            <a:r>
              <a:rPr lang="en-US" sz="3600" dirty="0" smtClean="0"/>
              <a:t>SIMD Implementations</a:t>
            </a:r>
            <a:endParaRPr lang="en-AU" sz="3600" dirty="0"/>
          </a:p>
        </p:txBody>
      </p:sp>
      <p:sp>
        <p:nvSpPr>
          <p:cNvPr id="242691" name="Rectangle 3"/>
          <p:cNvSpPr>
            <a:spLocks noGrp="1" noChangeArrowheads="1"/>
          </p:cNvSpPr>
          <p:nvPr>
            <p:ph type="body" idx="1"/>
          </p:nvPr>
        </p:nvSpPr>
        <p:spPr/>
        <p:txBody>
          <a:bodyPr/>
          <a:lstStyle/>
          <a:p>
            <a:r>
              <a:rPr lang="en-US" dirty="0" smtClean="0"/>
              <a:t>Implementations:</a:t>
            </a:r>
          </a:p>
          <a:p>
            <a:pPr lvl="1"/>
            <a:r>
              <a:rPr lang="en-US" dirty="0" smtClean="0"/>
              <a:t>Intel MMX (1996)</a:t>
            </a:r>
          </a:p>
          <a:p>
            <a:pPr lvl="2"/>
            <a:r>
              <a:rPr lang="en-US" dirty="0" smtClean="0"/>
              <a:t>Eight 8-bit integer ops or four 16-bit integer ops</a:t>
            </a:r>
          </a:p>
          <a:p>
            <a:pPr lvl="1"/>
            <a:r>
              <a:rPr lang="en-US" dirty="0" smtClean="0"/>
              <a:t>Streaming SIMD Extensions (SSE) (1999)</a:t>
            </a:r>
          </a:p>
          <a:p>
            <a:pPr lvl="2"/>
            <a:r>
              <a:rPr lang="en-US" dirty="0" smtClean="0"/>
              <a:t>Eight 16-bit integer ops</a:t>
            </a:r>
          </a:p>
          <a:p>
            <a:pPr lvl="2"/>
            <a:r>
              <a:rPr lang="en-US" dirty="0" smtClean="0"/>
              <a:t>Four 32-bit integer/fp ops or two 64-bit integer/fp ops</a:t>
            </a:r>
          </a:p>
          <a:p>
            <a:pPr lvl="1"/>
            <a:r>
              <a:rPr lang="en-US" dirty="0" smtClean="0"/>
              <a:t>Advanced Vector Extensions (2010)</a:t>
            </a:r>
          </a:p>
          <a:p>
            <a:pPr lvl="2"/>
            <a:r>
              <a:rPr lang="en-US" dirty="0" smtClean="0"/>
              <a:t>Four 64-bit integer/fp ops</a:t>
            </a:r>
          </a:p>
          <a:p>
            <a:pPr lvl="1"/>
            <a:endParaRPr lang="en-US" dirty="0" smtClean="0"/>
          </a:p>
          <a:p>
            <a:pPr lvl="1"/>
            <a:r>
              <a:rPr lang="en-US" dirty="0" smtClean="0"/>
              <a:t>Operands must be consecutive and aligned memory locations</a:t>
            </a:r>
          </a:p>
          <a:p>
            <a:pPr lvl="1"/>
            <a:endParaRPr lang="en-US" dirty="0" smtClean="0"/>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SIMD Instruction Set Extensions for Multimedia</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Introduction</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smtClean="0"/>
              <a:t>SIMD architectures can exploit significant data-level parallelism for:</a:t>
            </a:r>
          </a:p>
          <a:p>
            <a:pPr lvl="1">
              <a:lnSpc>
                <a:spcPct val="90000"/>
              </a:lnSpc>
            </a:pPr>
            <a:r>
              <a:rPr lang="en-US" dirty="0" smtClean="0"/>
              <a:t>matrix-oriented scientific computing</a:t>
            </a:r>
          </a:p>
          <a:p>
            <a:pPr lvl="1">
              <a:lnSpc>
                <a:spcPct val="90000"/>
              </a:lnSpc>
            </a:pPr>
            <a:r>
              <a:rPr lang="en-US" dirty="0" smtClean="0"/>
              <a:t>media-oriented image and sound processors</a:t>
            </a:r>
          </a:p>
          <a:p>
            <a:pPr>
              <a:lnSpc>
                <a:spcPct val="90000"/>
              </a:lnSpc>
            </a:pPr>
            <a:endParaRPr lang="en-US" dirty="0" smtClean="0"/>
          </a:p>
          <a:p>
            <a:pPr>
              <a:lnSpc>
                <a:spcPct val="90000"/>
              </a:lnSpc>
            </a:pPr>
            <a:r>
              <a:rPr lang="en-US" dirty="0" smtClean="0"/>
              <a:t>SIMD is more energy efficient than MIMD</a:t>
            </a:r>
          </a:p>
          <a:p>
            <a:pPr lvl="1">
              <a:lnSpc>
                <a:spcPct val="90000"/>
              </a:lnSpc>
            </a:pPr>
            <a:r>
              <a:rPr lang="en-US" dirty="0" smtClean="0"/>
              <a:t>Only needs to fetch one instruction per data operation</a:t>
            </a:r>
          </a:p>
          <a:p>
            <a:pPr lvl="1">
              <a:lnSpc>
                <a:spcPct val="90000"/>
              </a:lnSpc>
            </a:pPr>
            <a:r>
              <a:rPr lang="en-US" dirty="0" smtClean="0"/>
              <a:t>Makes SIMD attractive for personal mobile devices</a:t>
            </a:r>
          </a:p>
          <a:p>
            <a:pPr lvl="1">
              <a:lnSpc>
                <a:spcPct val="90000"/>
              </a:lnSpc>
            </a:pPr>
            <a:endParaRPr lang="en-US" dirty="0" smtClean="0"/>
          </a:p>
          <a:p>
            <a:pPr>
              <a:lnSpc>
                <a:spcPct val="90000"/>
              </a:lnSpc>
            </a:pPr>
            <a:r>
              <a:rPr lang="en-US" dirty="0" smtClean="0"/>
              <a:t>SIMD allows programmer to continue to think sequentially</a:t>
            </a:r>
          </a:p>
        </p:txBody>
      </p:sp>
      <p:sp>
        <p:nvSpPr>
          <p:cNvPr id="242693" name="Text Box 5"/>
          <p:cNvSpPr txBox="1">
            <a:spLocks noChangeArrowheads="1"/>
          </p:cNvSpPr>
          <p:nvPr/>
        </p:nvSpPr>
        <p:spPr bwMode="auto">
          <a:xfrm rot="5400000">
            <a:off x="8265582" y="507395"/>
            <a:ext cx="1390124"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Introduction</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0" y="-97070"/>
            <a:ext cx="8893175" cy="861774"/>
          </a:xfrm>
        </p:spPr>
        <p:txBody>
          <a:bodyPr/>
          <a:lstStyle/>
          <a:p>
            <a:r>
              <a:rPr lang="en-US" sz="3200" dirty="0" smtClean="0"/>
              <a:t>Example SIMD Code </a:t>
            </a:r>
            <a:r>
              <a:rPr lang="en-US" sz="1800" dirty="0" smtClean="0">
                <a:solidFill>
                  <a:srgbClr val="FF0000"/>
                </a:solidFill>
              </a:rPr>
              <a:t>suffix 4D: instruction operating on 4 double precision operands at once</a:t>
            </a:r>
            <a:endParaRPr lang="en-AU" sz="3200" dirty="0">
              <a:solidFill>
                <a:srgbClr val="FF0000"/>
              </a:solidFill>
            </a:endParaRPr>
          </a:p>
        </p:txBody>
      </p:sp>
      <p:sp>
        <p:nvSpPr>
          <p:cNvPr id="242691" name="Rectangle 3"/>
          <p:cNvSpPr>
            <a:spLocks noGrp="1" noChangeArrowheads="1"/>
          </p:cNvSpPr>
          <p:nvPr>
            <p:ph type="body" idx="1"/>
          </p:nvPr>
        </p:nvSpPr>
        <p:spPr>
          <a:xfrm>
            <a:off x="251521" y="908720"/>
            <a:ext cx="8703568" cy="5328568"/>
          </a:xfrm>
        </p:spPr>
        <p:txBody>
          <a:bodyPr/>
          <a:lstStyle/>
          <a:p>
            <a:r>
              <a:rPr lang="en-US" sz="2400" dirty="0" smtClean="0"/>
              <a:t>Example DAXPY:</a:t>
            </a:r>
          </a:p>
          <a:p>
            <a:pPr>
              <a:buNone/>
            </a:pPr>
            <a:r>
              <a:rPr lang="en-US" sz="1600" dirty="0" smtClean="0"/>
              <a:t>	L.D		F0,a		;load scalar a</a:t>
            </a:r>
          </a:p>
          <a:p>
            <a:pPr>
              <a:buNone/>
            </a:pPr>
            <a:r>
              <a:rPr lang="en-US" sz="1600" dirty="0" smtClean="0"/>
              <a:t>	MOV		F1, F0		;copy a into F1 for SIMD MUL </a:t>
            </a:r>
            <a:r>
              <a:rPr lang="en-US" sz="1600" dirty="0" smtClean="0">
                <a:solidFill>
                  <a:srgbClr val="FF0000"/>
                </a:solidFill>
              </a:rPr>
              <a:t>unclear point:</a:t>
            </a:r>
            <a:endParaRPr lang="en-US" sz="1600" dirty="0" smtClean="0"/>
          </a:p>
          <a:p>
            <a:pPr>
              <a:buNone/>
            </a:pPr>
            <a:r>
              <a:rPr lang="en-US" sz="1600" dirty="0" smtClean="0"/>
              <a:t>	MOV		F2, F0		;copy a into F2 for SIMD MUL </a:t>
            </a:r>
            <a:r>
              <a:rPr lang="en-US" sz="1600" dirty="0" smtClean="0">
                <a:solidFill>
                  <a:srgbClr val="FF0000"/>
                </a:solidFill>
              </a:rPr>
              <a:t>broadcast in real SIMD </a:t>
            </a:r>
            <a:endParaRPr lang="en-US" sz="1600" dirty="0" smtClean="0"/>
          </a:p>
          <a:p>
            <a:pPr>
              <a:buNone/>
            </a:pPr>
            <a:r>
              <a:rPr lang="en-US" sz="1600" dirty="0" smtClean="0"/>
              <a:t>	MOV		F3, F0		;copy a into F3 for SIMD MUL </a:t>
            </a:r>
            <a:r>
              <a:rPr lang="en-US" sz="1600" dirty="0" smtClean="0">
                <a:solidFill>
                  <a:srgbClr val="FF0000"/>
                </a:solidFill>
              </a:rPr>
              <a:t>instead of copy</a:t>
            </a:r>
            <a:endParaRPr lang="en-US" sz="1600" dirty="0" smtClean="0"/>
          </a:p>
          <a:p>
            <a:pPr>
              <a:buNone/>
            </a:pPr>
            <a:r>
              <a:rPr lang="en-US" sz="1600" dirty="0" smtClean="0"/>
              <a:t>	DADDIU	R4,Rx,#512	;last address to load</a:t>
            </a:r>
          </a:p>
          <a:p>
            <a:pPr>
              <a:buNone/>
            </a:pPr>
            <a:r>
              <a:rPr lang="en-US" sz="1600" dirty="0" smtClean="0"/>
              <a:t>Loop:	L.4D       F4,0[Rx]	               ;load X[i], X[i+1], X[i+2], X[i+3]</a:t>
            </a:r>
          </a:p>
          <a:p>
            <a:pPr>
              <a:buNone/>
            </a:pPr>
            <a:r>
              <a:rPr lang="en-US" sz="1600" dirty="0" smtClean="0"/>
              <a:t>	MUL.4D	F4,F4,F0	                ;a×X[i],a×X[i+1],a×X[i+2],a×X[i+3]</a:t>
            </a:r>
          </a:p>
          <a:p>
            <a:pPr>
              <a:buNone/>
            </a:pPr>
            <a:r>
              <a:rPr lang="es-ES" sz="1600" dirty="0" smtClean="0"/>
              <a:t>	L.4D		F8,0[Ry]		;load Y[i], Y[i+1], Y[i+2], Y[i+3]</a:t>
            </a:r>
          </a:p>
          <a:p>
            <a:pPr>
              <a:buNone/>
            </a:pPr>
            <a:r>
              <a:rPr lang="nn-NO" sz="1600" dirty="0" smtClean="0"/>
              <a:t>	ADD.4D	F8,F8,F4	                ;a×X[i]+Y[i], ..., a×X[i+3]+Y[i+3]</a:t>
            </a:r>
          </a:p>
          <a:p>
            <a:pPr>
              <a:buNone/>
            </a:pPr>
            <a:r>
              <a:rPr lang="en-US" sz="1600" dirty="0" smtClean="0"/>
              <a:t>	S.4D		0[Ry],F8		;store into Y[i], Y[i+1], Y[i+2], Y[i+3]</a:t>
            </a:r>
          </a:p>
          <a:p>
            <a:pPr>
              <a:buNone/>
            </a:pPr>
            <a:r>
              <a:rPr lang="en-US" sz="1600" dirty="0" smtClean="0"/>
              <a:t>	DADDIU	Rx,Rx,#32	;increment index to X</a:t>
            </a:r>
          </a:p>
          <a:p>
            <a:pPr>
              <a:buNone/>
            </a:pPr>
            <a:r>
              <a:rPr lang="en-US" sz="1600" dirty="0" smtClean="0"/>
              <a:t>	DADDIU	Ry,Ry,#32	;increment index to Y</a:t>
            </a:r>
          </a:p>
          <a:p>
            <a:pPr>
              <a:buNone/>
            </a:pPr>
            <a:r>
              <a:rPr lang="en-US" sz="1600" dirty="0" smtClean="0"/>
              <a:t>	DSUBU	R20,R4,Rx	;compute bound</a:t>
            </a:r>
          </a:p>
          <a:p>
            <a:pPr>
              <a:buNone/>
            </a:pPr>
            <a:r>
              <a:rPr lang="en-US" sz="1600" dirty="0" smtClean="0"/>
              <a:t>	BNEZ	R20,Loop	;check if done</a:t>
            </a:r>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SIMD Instruction Set Extensions for Multimedia</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Roofline Performance Model</a:t>
            </a:r>
            <a:endParaRPr lang="en-AU" dirty="0"/>
          </a:p>
        </p:txBody>
      </p:sp>
      <p:sp>
        <p:nvSpPr>
          <p:cNvPr id="242691" name="Rectangle 3"/>
          <p:cNvSpPr>
            <a:spLocks noGrp="1" noChangeArrowheads="1"/>
          </p:cNvSpPr>
          <p:nvPr>
            <p:ph type="body" idx="1"/>
          </p:nvPr>
        </p:nvSpPr>
        <p:spPr/>
        <p:txBody>
          <a:bodyPr/>
          <a:lstStyle/>
          <a:p>
            <a:r>
              <a:rPr lang="en-US" sz="2400" dirty="0" smtClean="0"/>
              <a:t>Basic idea:</a:t>
            </a:r>
          </a:p>
          <a:p>
            <a:pPr lvl="1"/>
            <a:r>
              <a:rPr lang="en-US" dirty="0" smtClean="0"/>
              <a:t>Plot peak floating-point throughput as a function of arithmetic intensity</a:t>
            </a:r>
          </a:p>
          <a:p>
            <a:pPr lvl="1"/>
            <a:r>
              <a:rPr lang="en-US" dirty="0" smtClean="0"/>
              <a:t>Ties together floating-point performance and memory performance for a target machine</a:t>
            </a:r>
          </a:p>
          <a:p>
            <a:r>
              <a:rPr lang="en-US" sz="2400" dirty="0" smtClean="0"/>
              <a:t>Arithmetic intensity</a:t>
            </a:r>
          </a:p>
          <a:p>
            <a:pPr lvl="1"/>
            <a:r>
              <a:rPr lang="en-US" dirty="0" smtClean="0"/>
              <a:t>Floating-point operations per byte read</a:t>
            </a:r>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SIMD Instruction Set Extensions for Multimedia</a:t>
            </a:r>
            <a:endParaRPr lang="en-US" sz="1800" dirty="0">
              <a:solidFill>
                <a:srgbClr val="0066FF"/>
              </a:solidFill>
              <a:latin typeface="Arial" charset="0"/>
            </a:endParaRPr>
          </a:p>
        </p:txBody>
      </p:sp>
      <p:pic>
        <p:nvPicPr>
          <p:cNvPr id="2" name="Picture 2"/>
          <p:cNvPicPr>
            <a:picLocks noChangeAspect="1" noChangeArrowheads="1"/>
          </p:cNvPicPr>
          <p:nvPr/>
        </p:nvPicPr>
        <p:blipFill>
          <a:blip r:embed="rId3" cstate="print"/>
          <a:srcRect/>
          <a:stretch>
            <a:fillRect/>
          </a:stretch>
        </p:blipFill>
        <p:spPr bwMode="auto">
          <a:xfrm>
            <a:off x="2042914" y="4149080"/>
            <a:ext cx="4833342" cy="19199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Examples</a:t>
            </a:r>
            <a:endParaRPr lang="en-AU" dirty="0"/>
          </a:p>
        </p:txBody>
      </p:sp>
      <p:sp>
        <p:nvSpPr>
          <p:cNvPr id="242691" name="Rectangle 3"/>
          <p:cNvSpPr>
            <a:spLocks noGrp="1" noChangeArrowheads="1"/>
          </p:cNvSpPr>
          <p:nvPr>
            <p:ph type="body" idx="1"/>
          </p:nvPr>
        </p:nvSpPr>
        <p:spPr>
          <a:xfrm>
            <a:off x="0" y="764704"/>
            <a:ext cx="8955089" cy="5472584"/>
          </a:xfrm>
        </p:spPr>
        <p:txBody>
          <a:bodyPr/>
          <a:lstStyle/>
          <a:p>
            <a:r>
              <a:rPr lang="en-US" sz="1800" dirty="0" smtClean="0"/>
              <a:t>Y-axis Attainable GFLOPs/sec </a:t>
            </a:r>
          </a:p>
          <a:p>
            <a:r>
              <a:rPr lang="en-US" sz="1800" dirty="0" smtClean="0"/>
              <a:t>Min(Peak Memory BW × Arithmetic Intensity </a:t>
            </a:r>
            <a:r>
              <a:rPr lang="en-US" sz="1600" dirty="0" smtClean="0">
                <a:solidFill>
                  <a:srgbClr val="FF0000"/>
                </a:solidFill>
              </a:rPr>
              <a:t>up to a point limited by peak memory BW</a:t>
            </a:r>
            <a:r>
              <a:rPr lang="en-US" sz="1800" dirty="0" smtClean="0"/>
              <a:t>, </a:t>
            </a:r>
          </a:p>
          <a:p>
            <a:pPr marL="0" indent="0">
              <a:buNone/>
            </a:pPr>
            <a:r>
              <a:rPr lang="en-US" sz="1800" dirty="0"/>
              <a:t> </a:t>
            </a:r>
            <a:r>
              <a:rPr lang="en-US" sz="1800" dirty="0" smtClean="0"/>
              <a:t>             </a:t>
            </a:r>
            <a:r>
              <a:rPr lang="en-US" sz="1800" dirty="0" smtClean="0">
                <a:solidFill>
                  <a:srgbClr val="FF0000"/>
                </a:solidFill>
              </a:rPr>
              <a:t>beyond that point by</a:t>
            </a:r>
            <a:r>
              <a:rPr lang="en-US" sz="1800" dirty="0" smtClean="0"/>
              <a:t> Peak Floating Point Perf.)</a:t>
            </a:r>
          </a:p>
        </p:txBody>
      </p:sp>
      <p:sp>
        <p:nvSpPr>
          <p:cNvPr id="242693" name="Text Box 5"/>
          <p:cNvSpPr txBox="1">
            <a:spLocks noChangeArrowheads="1"/>
          </p:cNvSpPr>
          <p:nvPr/>
        </p:nvSpPr>
        <p:spPr bwMode="auto">
          <a:xfrm rot="5400000">
            <a:off x="6456084" y="2315735"/>
            <a:ext cx="500649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SIMD Instruction Set Extensions for Multimedia</a:t>
            </a:r>
            <a:endParaRPr lang="en-US" sz="1800" dirty="0">
              <a:solidFill>
                <a:srgbClr val="0066FF"/>
              </a:solidFill>
              <a:latin typeface="Arial" charset="0"/>
            </a:endParaRPr>
          </a:p>
        </p:txBody>
      </p:sp>
      <p:pic>
        <p:nvPicPr>
          <p:cNvPr id="2" name="Picture 2"/>
          <p:cNvPicPr>
            <a:picLocks noChangeAspect="1" noChangeArrowheads="1"/>
          </p:cNvPicPr>
          <p:nvPr/>
        </p:nvPicPr>
        <p:blipFill>
          <a:blip r:embed="rId3" cstate="print"/>
          <a:srcRect/>
          <a:stretch>
            <a:fillRect/>
          </a:stretch>
        </p:blipFill>
        <p:spPr bwMode="auto">
          <a:xfrm>
            <a:off x="899592" y="2132856"/>
            <a:ext cx="7134225"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Graphics Processing Units</a:t>
            </a:r>
            <a:endParaRPr lang="en-AU" dirty="0"/>
          </a:p>
        </p:txBody>
      </p:sp>
      <p:sp>
        <p:nvSpPr>
          <p:cNvPr id="242691" name="Rectangle 3"/>
          <p:cNvSpPr>
            <a:spLocks noGrp="1" noChangeArrowheads="1"/>
          </p:cNvSpPr>
          <p:nvPr>
            <p:ph type="body" idx="1"/>
          </p:nvPr>
        </p:nvSpPr>
        <p:spPr/>
        <p:txBody>
          <a:bodyPr/>
          <a:lstStyle/>
          <a:p>
            <a:r>
              <a:rPr lang="en-US" dirty="0" smtClean="0"/>
              <a:t>Given the hardware invested to do graphics well, how can be supplement it to improve performance of a wider range of applications?</a:t>
            </a:r>
          </a:p>
          <a:p>
            <a:endParaRPr lang="en-US" dirty="0" smtClean="0"/>
          </a:p>
          <a:p>
            <a:r>
              <a:rPr lang="en-US" dirty="0" smtClean="0"/>
              <a:t>Basic idea:</a:t>
            </a:r>
          </a:p>
          <a:p>
            <a:pPr lvl="1"/>
            <a:r>
              <a:rPr lang="en-US" dirty="0" smtClean="0"/>
              <a:t>Heterogeneous execution model</a:t>
            </a:r>
          </a:p>
          <a:p>
            <a:pPr lvl="2"/>
            <a:r>
              <a:rPr lang="en-US" dirty="0" smtClean="0"/>
              <a:t>CPU is the </a:t>
            </a:r>
            <a:r>
              <a:rPr lang="en-US" i="1" dirty="0" smtClean="0"/>
              <a:t>host</a:t>
            </a:r>
            <a:r>
              <a:rPr lang="en-US" dirty="0" smtClean="0"/>
              <a:t>, GPU is the </a:t>
            </a:r>
            <a:r>
              <a:rPr lang="en-US" i="1" dirty="0" smtClean="0"/>
              <a:t>device</a:t>
            </a:r>
          </a:p>
          <a:p>
            <a:pPr lvl="1"/>
            <a:r>
              <a:rPr lang="en-US" dirty="0" smtClean="0"/>
              <a:t>Develop a C-like programming language for GPU</a:t>
            </a:r>
          </a:p>
          <a:p>
            <a:pPr lvl="1"/>
            <a:r>
              <a:rPr lang="en-US" dirty="0" smtClean="0"/>
              <a:t>Unify all forms of GPU parallelism as </a:t>
            </a:r>
            <a:r>
              <a:rPr lang="en-US" i="1" dirty="0" smtClean="0"/>
              <a:t>CUDA thread</a:t>
            </a:r>
          </a:p>
          <a:p>
            <a:pPr lvl="1"/>
            <a:r>
              <a:rPr lang="en-US" dirty="0" smtClean="0"/>
              <a:t>Programming model is “Single Instruction Multiple Thread”</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Threads and Blocks</a:t>
            </a:r>
            <a:endParaRPr lang="en-AU" dirty="0"/>
          </a:p>
        </p:txBody>
      </p:sp>
      <p:sp>
        <p:nvSpPr>
          <p:cNvPr id="242691" name="Rectangle 3"/>
          <p:cNvSpPr>
            <a:spLocks noGrp="1" noChangeArrowheads="1"/>
          </p:cNvSpPr>
          <p:nvPr>
            <p:ph type="body" idx="1"/>
          </p:nvPr>
        </p:nvSpPr>
        <p:spPr/>
        <p:txBody>
          <a:bodyPr/>
          <a:lstStyle/>
          <a:p>
            <a:r>
              <a:rPr lang="en-US" dirty="0" smtClean="0"/>
              <a:t>A thread is associated with each data element</a:t>
            </a:r>
          </a:p>
          <a:p>
            <a:r>
              <a:rPr lang="en-US" dirty="0" smtClean="0"/>
              <a:t>Threads are organized into blocks</a:t>
            </a:r>
          </a:p>
          <a:p>
            <a:r>
              <a:rPr lang="en-US" dirty="0" smtClean="0"/>
              <a:t>Blocks are organized into a grid</a:t>
            </a:r>
          </a:p>
          <a:p>
            <a:endParaRPr lang="en-US" dirty="0" smtClean="0"/>
          </a:p>
          <a:p>
            <a:r>
              <a:rPr lang="en-US" dirty="0" smtClean="0"/>
              <a:t>GPU hardware handles thread management, not applications or OS</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NVIDIA GPU Architecture</a:t>
            </a:r>
            <a:endParaRPr lang="en-AU" dirty="0"/>
          </a:p>
        </p:txBody>
      </p:sp>
      <p:sp>
        <p:nvSpPr>
          <p:cNvPr id="242691" name="Rectangle 3"/>
          <p:cNvSpPr>
            <a:spLocks noGrp="1" noChangeArrowheads="1"/>
          </p:cNvSpPr>
          <p:nvPr>
            <p:ph type="body" idx="1"/>
          </p:nvPr>
        </p:nvSpPr>
        <p:spPr/>
        <p:txBody>
          <a:bodyPr/>
          <a:lstStyle/>
          <a:p>
            <a:r>
              <a:rPr lang="en-US" dirty="0" smtClean="0"/>
              <a:t>Similarities to vector machines:</a:t>
            </a:r>
          </a:p>
          <a:p>
            <a:pPr lvl="1"/>
            <a:r>
              <a:rPr lang="en-US" dirty="0" smtClean="0"/>
              <a:t>Works well with data-level parallel problems</a:t>
            </a:r>
          </a:p>
          <a:p>
            <a:pPr lvl="1"/>
            <a:r>
              <a:rPr lang="en-US" dirty="0" smtClean="0"/>
              <a:t>Scatter-gather transfers</a:t>
            </a:r>
          </a:p>
          <a:p>
            <a:pPr lvl="1"/>
            <a:r>
              <a:rPr lang="en-US" dirty="0" smtClean="0"/>
              <a:t>Mask registers</a:t>
            </a:r>
          </a:p>
          <a:p>
            <a:pPr lvl="1"/>
            <a:r>
              <a:rPr lang="en-US" dirty="0" smtClean="0"/>
              <a:t>Large register files</a:t>
            </a:r>
          </a:p>
          <a:p>
            <a:pPr lvl="1"/>
            <a:endParaRPr lang="en-US" dirty="0" smtClean="0"/>
          </a:p>
          <a:p>
            <a:r>
              <a:rPr lang="en-US" dirty="0" smtClean="0"/>
              <a:t>Differences:</a:t>
            </a:r>
          </a:p>
          <a:p>
            <a:pPr lvl="1"/>
            <a:r>
              <a:rPr lang="en-US" dirty="0" smtClean="0"/>
              <a:t>No scalar processor</a:t>
            </a:r>
          </a:p>
          <a:p>
            <a:pPr lvl="1"/>
            <a:r>
              <a:rPr lang="en-US" dirty="0" smtClean="0"/>
              <a:t>Uses multithreading to hide memory latency</a:t>
            </a:r>
          </a:p>
          <a:p>
            <a:pPr lvl="1"/>
            <a:r>
              <a:rPr lang="en-US" dirty="0" smtClean="0"/>
              <a:t>Has many functional units, as opposed to a few deeply pipelined units like a vector processor</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Example</a:t>
            </a:r>
            <a:endParaRPr lang="en-AU" dirty="0"/>
          </a:p>
        </p:txBody>
      </p:sp>
      <p:sp>
        <p:nvSpPr>
          <p:cNvPr id="242691" name="Rectangle 3"/>
          <p:cNvSpPr>
            <a:spLocks noGrp="1" noChangeArrowheads="1"/>
          </p:cNvSpPr>
          <p:nvPr>
            <p:ph type="body" idx="1"/>
          </p:nvPr>
        </p:nvSpPr>
        <p:spPr/>
        <p:txBody>
          <a:bodyPr/>
          <a:lstStyle/>
          <a:p>
            <a:r>
              <a:rPr lang="en-US" dirty="0" smtClean="0"/>
              <a:t>Multiply two vectors of length 8192</a:t>
            </a:r>
          </a:p>
          <a:p>
            <a:pPr lvl="1"/>
            <a:r>
              <a:rPr lang="en-US" dirty="0" smtClean="0"/>
              <a:t>Code that works over all elements is the grid</a:t>
            </a:r>
          </a:p>
          <a:p>
            <a:pPr lvl="1"/>
            <a:r>
              <a:rPr lang="en-US" dirty="0" smtClean="0"/>
              <a:t>Thread blocks break this down into manageable sizes</a:t>
            </a:r>
          </a:p>
          <a:p>
            <a:pPr lvl="2"/>
            <a:r>
              <a:rPr lang="en-US" dirty="0" smtClean="0"/>
              <a:t>512 threads per block</a:t>
            </a:r>
          </a:p>
          <a:p>
            <a:pPr lvl="1"/>
            <a:r>
              <a:rPr lang="en-US" dirty="0" smtClean="0"/>
              <a:t>SIMD instruction executes 32 elements at a time</a:t>
            </a:r>
          </a:p>
          <a:p>
            <a:pPr lvl="1"/>
            <a:r>
              <a:rPr lang="en-US" dirty="0" smtClean="0"/>
              <a:t>Thus grid size = 16 blocks </a:t>
            </a:r>
            <a:r>
              <a:rPr lang="en-US" dirty="0" smtClean="0">
                <a:solidFill>
                  <a:srgbClr val="FF0000"/>
                </a:solidFill>
              </a:rPr>
              <a:t>(X512 = 8192)</a:t>
            </a:r>
            <a:endParaRPr lang="en-US" dirty="0" smtClean="0"/>
          </a:p>
          <a:p>
            <a:pPr lvl="1"/>
            <a:r>
              <a:rPr lang="en-US" dirty="0" smtClean="0"/>
              <a:t>Block is analogous to a strip-mined vector loop with vector length of 32 </a:t>
            </a:r>
            <a:r>
              <a:rPr lang="en-US" dirty="0" smtClean="0">
                <a:solidFill>
                  <a:srgbClr val="FF0000"/>
                </a:solidFill>
              </a:rPr>
              <a:t>(X16 = 512)</a:t>
            </a:r>
            <a:endParaRPr lang="en-US" dirty="0" smtClean="0"/>
          </a:p>
          <a:p>
            <a:pPr lvl="1"/>
            <a:r>
              <a:rPr lang="en-US" dirty="0" smtClean="0"/>
              <a:t>Block is assigned to a </a:t>
            </a:r>
            <a:r>
              <a:rPr lang="en-US" i="1" dirty="0" smtClean="0"/>
              <a:t>multithreaded SIMD processor </a:t>
            </a:r>
            <a:r>
              <a:rPr lang="en-US" dirty="0" smtClean="0"/>
              <a:t>by the </a:t>
            </a:r>
            <a:r>
              <a:rPr lang="en-US" i="1" dirty="0" smtClean="0"/>
              <a:t>thread block scheduler </a:t>
            </a:r>
          </a:p>
          <a:p>
            <a:pPr lvl="1"/>
            <a:r>
              <a:rPr lang="en-US" dirty="0" smtClean="0"/>
              <a:t>Current-generation GPUs (Fermi) have 7-15 multithreaded SIMD processors</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Terminology</a:t>
            </a:r>
            <a:endParaRPr lang="en-AU" dirty="0"/>
          </a:p>
        </p:txBody>
      </p:sp>
      <p:sp>
        <p:nvSpPr>
          <p:cNvPr id="242691" name="Rectangle 3"/>
          <p:cNvSpPr>
            <a:spLocks noGrp="1" noChangeArrowheads="1"/>
          </p:cNvSpPr>
          <p:nvPr>
            <p:ph type="body" idx="1"/>
          </p:nvPr>
        </p:nvSpPr>
        <p:spPr/>
        <p:txBody>
          <a:bodyPr/>
          <a:lstStyle/>
          <a:p>
            <a:r>
              <a:rPr lang="en-US" i="1" dirty="0" smtClean="0"/>
              <a:t>Threads of SIMD instructions</a:t>
            </a:r>
            <a:endParaRPr lang="en-US" dirty="0" smtClean="0"/>
          </a:p>
          <a:p>
            <a:pPr lvl="1"/>
            <a:r>
              <a:rPr lang="en-US" dirty="0" smtClean="0"/>
              <a:t>Each has its own PC</a:t>
            </a:r>
          </a:p>
          <a:p>
            <a:pPr lvl="1"/>
            <a:r>
              <a:rPr lang="en-US" dirty="0" smtClean="0"/>
              <a:t>Thread scheduler uses scoreboard to dispatch</a:t>
            </a:r>
          </a:p>
          <a:p>
            <a:pPr lvl="1"/>
            <a:r>
              <a:rPr lang="en-US" dirty="0" smtClean="0"/>
              <a:t>No data dependencies between threads!</a:t>
            </a:r>
          </a:p>
          <a:p>
            <a:pPr lvl="1"/>
            <a:r>
              <a:rPr lang="en-US" dirty="0" smtClean="0"/>
              <a:t>Keeps track of up to 48 threads of SIMD instructions</a:t>
            </a:r>
          </a:p>
          <a:p>
            <a:pPr lvl="2"/>
            <a:r>
              <a:rPr lang="en-US" dirty="0" smtClean="0"/>
              <a:t>Hides memory latency</a:t>
            </a:r>
          </a:p>
          <a:p>
            <a:r>
              <a:rPr lang="en-US" dirty="0" smtClean="0"/>
              <a:t>Thread block scheduler schedules blocks to SIMD processors</a:t>
            </a:r>
          </a:p>
          <a:p>
            <a:r>
              <a:rPr lang="en-US" dirty="0" smtClean="0"/>
              <a:t>Within each SIMD processor:</a:t>
            </a:r>
          </a:p>
          <a:p>
            <a:pPr lvl="1"/>
            <a:r>
              <a:rPr lang="en-US" dirty="0" smtClean="0"/>
              <a:t>32 SIMD lanes</a:t>
            </a:r>
          </a:p>
          <a:p>
            <a:pPr lvl="1"/>
            <a:r>
              <a:rPr lang="en-US" dirty="0" smtClean="0"/>
              <a:t>Wide and shallow compared to vector processors</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Example</a:t>
            </a:r>
            <a:endParaRPr lang="en-AU" dirty="0"/>
          </a:p>
        </p:txBody>
      </p:sp>
      <p:sp>
        <p:nvSpPr>
          <p:cNvPr id="242691" name="Rectangle 3"/>
          <p:cNvSpPr>
            <a:spLocks noGrp="1" noChangeArrowheads="1"/>
          </p:cNvSpPr>
          <p:nvPr>
            <p:ph type="body" idx="1"/>
          </p:nvPr>
        </p:nvSpPr>
        <p:spPr/>
        <p:txBody>
          <a:bodyPr/>
          <a:lstStyle/>
          <a:p>
            <a:r>
              <a:rPr lang="en-US" dirty="0" smtClean="0"/>
              <a:t>NVIDIA GPU has 32,768 registers</a:t>
            </a:r>
          </a:p>
          <a:p>
            <a:pPr lvl="1"/>
            <a:r>
              <a:rPr lang="en-US" dirty="0" smtClean="0"/>
              <a:t>Divided into lanes</a:t>
            </a:r>
          </a:p>
          <a:p>
            <a:pPr lvl="1"/>
            <a:r>
              <a:rPr lang="en-US" dirty="0" smtClean="0"/>
              <a:t>Each SIMD thread is limited to 64 registers</a:t>
            </a:r>
          </a:p>
          <a:p>
            <a:pPr lvl="1"/>
            <a:r>
              <a:rPr lang="en-US" dirty="0" smtClean="0"/>
              <a:t>SIMD thread has up to:</a:t>
            </a:r>
          </a:p>
          <a:p>
            <a:pPr lvl="2"/>
            <a:r>
              <a:rPr lang="en-US" dirty="0" smtClean="0"/>
              <a:t>64 vector registers of 32 32-bit elements</a:t>
            </a:r>
          </a:p>
          <a:p>
            <a:pPr lvl="2"/>
            <a:r>
              <a:rPr lang="en-US" dirty="0" smtClean="0"/>
              <a:t>32 vector registers of 32 64-bit elements</a:t>
            </a:r>
          </a:p>
          <a:p>
            <a:pPr lvl="1"/>
            <a:r>
              <a:rPr lang="en-US" dirty="0" smtClean="0"/>
              <a:t>Fermi has 16 physical SIMD lanes, each containing 2048 registers</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NVIDIA Instruction Set Arch.</a:t>
            </a:r>
            <a:endParaRPr lang="en-AU" dirty="0"/>
          </a:p>
        </p:txBody>
      </p:sp>
      <p:sp>
        <p:nvSpPr>
          <p:cNvPr id="242691" name="Rectangle 3"/>
          <p:cNvSpPr>
            <a:spLocks noGrp="1" noChangeArrowheads="1"/>
          </p:cNvSpPr>
          <p:nvPr>
            <p:ph type="body" idx="1"/>
          </p:nvPr>
        </p:nvSpPr>
        <p:spPr>
          <a:xfrm>
            <a:off x="179513" y="836712"/>
            <a:ext cx="8775576" cy="5400576"/>
          </a:xfrm>
        </p:spPr>
        <p:txBody>
          <a:bodyPr/>
          <a:lstStyle/>
          <a:p>
            <a:r>
              <a:rPr lang="en-US" sz="2200" dirty="0" smtClean="0"/>
              <a:t>ISA is an abstraction of the hardware instruction set</a:t>
            </a:r>
          </a:p>
          <a:p>
            <a:pPr lvl="1"/>
            <a:r>
              <a:rPr lang="en-US" sz="2000" dirty="0" smtClean="0"/>
              <a:t>“Parallel Thread Execution (PTX)” </a:t>
            </a:r>
            <a:r>
              <a:rPr lang="en-US" sz="2000" dirty="0" smtClean="0">
                <a:solidFill>
                  <a:srgbClr val="FF0000"/>
                </a:solidFill>
              </a:rPr>
              <a:t>i.e., CUDA-like</a:t>
            </a:r>
            <a:endParaRPr lang="en-US" sz="2000" dirty="0" smtClean="0"/>
          </a:p>
          <a:p>
            <a:pPr lvl="1"/>
            <a:r>
              <a:rPr lang="en-US" sz="2000" dirty="0" smtClean="0"/>
              <a:t>Uses virtual registers</a:t>
            </a:r>
          </a:p>
          <a:p>
            <a:pPr lvl="1"/>
            <a:r>
              <a:rPr lang="en-US" sz="2000" dirty="0" smtClean="0"/>
              <a:t>Translation to machine code is performed in software</a:t>
            </a:r>
          </a:p>
          <a:p>
            <a:pPr lvl="1"/>
            <a:r>
              <a:rPr lang="en-US" sz="2000" dirty="0" smtClean="0"/>
              <a:t>Example </a:t>
            </a:r>
            <a:r>
              <a:rPr lang="en-US" sz="2000" b="1" dirty="0" smtClean="0">
                <a:solidFill>
                  <a:srgbClr val="FF0000"/>
                </a:solidFill>
              </a:rPr>
              <a:t>one iteration </a:t>
            </a:r>
            <a:r>
              <a:rPr lang="en-US" sz="2000" dirty="0" smtClean="0">
                <a:solidFill>
                  <a:srgbClr val="FF0000"/>
                </a:solidFill>
              </a:rPr>
              <a:t>of DAXPY loop</a:t>
            </a:r>
            <a:r>
              <a:rPr lang="en-US" sz="2000" dirty="0" smtClean="0"/>
              <a:t>:</a:t>
            </a:r>
          </a:p>
          <a:p>
            <a:pPr lvl="1">
              <a:buNone/>
            </a:pPr>
            <a:r>
              <a:rPr lang="en-US" sz="1600" dirty="0" smtClean="0"/>
              <a:t>shl.s32	R8, blockIdx, 9	; Thread Block ID * Block size (512 or 2</a:t>
            </a:r>
            <a:r>
              <a:rPr lang="en-US" sz="1600" baseline="30000" dirty="0" smtClean="0"/>
              <a:t>9</a:t>
            </a:r>
            <a:r>
              <a:rPr lang="en-US" sz="1600" dirty="0" smtClean="0"/>
              <a:t>) </a:t>
            </a:r>
            <a:r>
              <a:rPr lang="en-US" sz="1600" dirty="0" smtClean="0">
                <a:solidFill>
                  <a:srgbClr val="FF0000"/>
                </a:solidFill>
              </a:rPr>
              <a:t>shift left</a:t>
            </a:r>
            <a:endParaRPr lang="en-US" sz="1600" dirty="0" smtClean="0"/>
          </a:p>
          <a:p>
            <a:pPr lvl="1">
              <a:buNone/>
            </a:pPr>
            <a:r>
              <a:rPr lang="en-US" sz="1600" dirty="0" smtClean="0">
                <a:solidFill>
                  <a:srgbClr val="FF0000"/>
                </a:solidFill>
              </a:rPr>
              <a:t>block id to each block</a:t>
            </a:r>
          </a:p>
          <a:p>
            <a:pPr lvl="1">
              <a:buNone/>
            </a:pPr>
            <a:r>
              <a:rPr lang="en-US" sz="1600" dirty="0" smtClean="0"/>
              <a:t>add.s32	R8, R8, threadIdx	; R8 = i = my CUDA thread ID</a:t>
            </a:r>
          </a:p>
          <a:p>
            <a:pPr lvl="1">
              <a:buNone/>
            </a:pPr>
            <a:r>
              <a:rPr lang="en-US" sz="1600" dirty="0" smtClean="0">
                <a:solidFill>
                  <a:srgbClr val="FF0000"/>
                </a:solidFill>
              </a:rPr>
              <a:t>thread id to each thread (total 8192 threads)</a:t>
            </a:r>
          </a:p>
          <a:p>
            <a:pPr lvl="1">
              <a:buNone/>
            </a:pPr>
            <a:r>
              <a:rPr lang="en-US" sz="1600" dirty="0" smtClean="0">
                <a:solidFill>
                  <a:srgbClr val="FF0000"/>
                </a:solidFill>
              </a:rPr>
              <a:t>shl.u32 R8, R8, 3                              ; byte offset (per p. 300 in HP12)</a:t>
            </a:r>
          </a:p>
          <a:p>
            <a:pPr lvl="1">
              <a:buNone/>
            </a:pPr>
            <a:r>
              <a:rPr lang="en-US" sz="1600" dirty="0" smtClean="0">
                <a:solidFill>
                  <a:srgbClr val="FF0000"/>
                </a:solidFill>
              </a:rPr>
              <a:t>First 3 PTX instructions calculate unique byte offset in R8, which is added to base of array</a:t>
            </a:r>
          </a:p>
          <a:p>
            <a:pPr lvl="1">
              <a:buNone/>
            </a:pPr>
            <a:r>
              <a:rPr lang="en-US" sz="1600" dirty="0" smtClean="0">
                <a:solidFill>
                  <a:srgbClr val="FF0000"/>
                </a:solidFill>
              </a:rPr>
              <a:t>Following: load 2 double-precision  FP operands, then multiply, add and store </a:t>
            </a:r>
          </a:p>
          <a:p>
            <a:pPr lvl="1">
              <a:buNone/>
            </a:pPr>
            <a:r>
              <a:rPr lang="en-US" sz="1600" dirty="0" smtClean="0"/>
              <a:t>ld.global.f64	RD0, [X+R8]	; RD0 = X[i]</a:t>
            </a:r>
          </a:p>
          <a:p>
            <a:pPr lvl="1">
              <a:buNone/>
            </a:pPr>
            <a:r>
              <a:rPr lang="es-ES" sz="1600" dirty="0" smtClean="0"/>
              <a:t>ld.global.f64	RD2, [Y+R8]	; RD2 = Y[i]</a:t>
            </a:r>
          </a:p>
          <a:p>
            <a:pPr lvl="1">
              <a:buNone/>
            </a:pPr>
            <a:r>
              <a:rPr lang="en-US" sz="1600" dirty="0" smtClean="0"/>
              <a:t>mul.f64 R0D, RD0, RD4	; Product in RD0 = RD0 * RD4 (scalar a)</a:t>
            </a:r>
          </a:p>
          <a:p>
            <a:pPr lvl="1">
              <a:buNone/>
            </a:pPr>
            <a:r>
              <a:rPr lang="en-US" sz="1600" dirty="0" smtClean="0"/>
              <a:t>add.f64 R0D, RD0, RD2	; Sum in RD0 = RD0 + RD2 (Y[i])</a:t>
            </a:r>
          </a:p>
          <a:p>
            <a:pPr lvl="1">
              <a:buNone/>
            </a:pPr>
            <a:r>
              <a:rPr lang="es-ES" sz="1600" dirty="0" smtClean="0"/>
              <a:t>st.global.f64 [Y+R8], RD0	; Y[i] = sum (X[i]*a + Y[i])</a:t>
            </a:r>
            <a:endParaRPr lang="en-US" sz="1600" dirty="0" smtClean="0"/>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SIMD Parallelism</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smtClean="0"/>
              <a:t>Vector architectures</a:t>
            </a:r>
          </a:p>
          <a:p>
            <a:pPr>
              <a:lnSpc>
                <a:spcPct val="90000"/>
              </a:lnSpc>
            </a:pPr>
            <a:r>
              <a:rPr lang="en-US" dirty="0" smtClean="0"/>
              <a:t>SIMD extensions</a:t>
            </a:r>
          </a:p>
          <a:p>
            <a:pPr>
              <a:lnSpc>
                <a:spcPct val="90000"/>
              </a:lnSpc>
            </a:pPr>
            <a:r>
              <a:rPr lang="en-US" dirty="0" smtClean="0"/>
              <a:t>Graphics Processor Units (GPUs)</a:t>
            </a:r>
          </a:p>
          <a:p>
            <a:pPr>
              <a:lnSpc>
                <a:spcPct val="90000"/>
              </a:lnSpc>
            </a:pPr>
            <a:endParaRPr lang="en-US" dirty="0" smtClean="0"/>
          </a:p>
          <a:p>
            <a:pPr>
              <a:lnSpc>
                <a:spcPct val="90000"/>
              </a:lnSpc>
            </a:pPr>
            <a:r>
              <a:rPr lang="en-US" dirty="0" smtClean="0"/>
              <a:t>For x86 processors:</a:t>
            </a:r>
          </a:p>
          <a:p>
            <a:pPr lvl="1">
              <a:lnSpc>
                <a:spcPct val="90000"/>
              </a:lnSpc>
            </a:pPr>
            <a:r>
              <a:rPr lang="en-US" dirty="0" smtClean="0"/>
              <a:t>Expect two additional cores per chip per year</a:t>
            </a:r>
          </a:p>
          <a:p>
            <a:pPr lvl="1">
              <a:lnSpc>
                <a:spcPct val="90000"/>
              </a:lnSpc>
            </a:pPr>
            <a:r>
              <a:rPr lang="en-US" dirty="0" smtClean="0"/>
              <a:t>SIMD width to double every four years</a:t>
            </a:r>
          </a:p>
          <a:p>
            <a:pPr lvl="1">
              <a:lnSpc>
                <a:spcPct val="90000"/>
              </a:lnSpc>
            </a:pPr>
            <a:r>
              <a:rPr lang="en-US" dirty="0" smtClean="0"/>
              <a:t>Potential speedup from SIMD to be twice that from MIMD! </a:t>
            </a:r>
            <a:r>
              <a:rPr lang="en-US" dirty="0" smtClean="0">
                <a:solidFill>
                  <a:srgbClr val="FF0000"/>
                </a:solidFill>
              </a:rPr>
              <a:t>Qualifier: X86 processors</a:t>
            </a:r>
            <a:endParaRPr lang="en-US" dirty="0" smtClean="0"/>
          </a:p>
        </p:txBody>
      </p:sp>
      <p:sp>
        <p:nvSpPr>
          <p:cNvPr id="242693" name="Text Box 5"/>
          <p:cNvSpPr txBox="1">
            <a:spLocks noChangeArrowheads="1"/>
          </p:cNvSpPr>
          <p:nvPr/>
        </p:nvSpPr>
        <p:spPr bwMode="auto">
          <a:xfrm rot="5400000">
            <a:off x="8265582" y="507395"/>
            <a:ext cx="1390124"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Introduction</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468"/>
            <a:ext cx="9144000" cy="523220"/>
          </a:xfrm>
        </p:spPr>
        <p:txBody>
          <a:bodyPr/>
          <a:lstStyle/>
          <a:p>
            <a:r>
              <a:rPr lang="en-US" sz="2800" dirty="0" smtClean="0"/>
              <a:t>Some comparison with vector architecture</a:t>
            </a:r>
            <a:endParaRPr lang="en-US" sz="2800" dirty="0"/>
          </a:p>
        </p:txBody>
      </p:sp>
      <p:sp>
        <p:nvSpPr>
          <p:cNvPr id="3" name="Content Placeholder 2"/>
          <p:cNvSpPr>
            <a:spLocks noGrp="1"/>
          </p:cNvSpPr>
          <p:nvPr>
            <p:ph idx="1"/>
          </p:nvPr>
        </p:nvSpPr>
        <p:spPr>
          <a:xfrm>
            <a:off x="0" y="1125538"/>
            <a:ext cx="9143999" cy="5111750"/>
          </a:xfrm>
        </p:spPr>
        <p:txBody>
          <a:bodyPr/>
          <a:lstStyle/>
          <a:p>
            <a:r>
              <a:rPr lang="en-US" sz="2400" dirty="0" smtClean="0"/>
              <a:t>Unlike vector architectures, GPUs don’t have separate instructions for sequential data transfers, strided </a:t>
            </a:r>
            <a:r>
              <a:rPr lang="en-US" sz="2400" dirty="0"/>
              <a:t>data transfers</a:t>
            </a:r>
            <a:r>
              <a:rPr lang="en-US" sz="2400" dirty="0" smtClean="0"/>
              <a:t>, </a:t>
            </a:r>
            <a:r>
              <a:rPr lang="en-US" sz="2400" dirty="0"/>
              <a:t>and gather-scatter </a:t>
            </a:r>
            <a:r>
              <a:rPr lang="en-US" sz="2400" dirty="0" smtClean="0"/>
              <a:t>data transfers. </a:t>
            </a:r>
            <a:r>
              <a:rPr lang="en-US" sz="2400" dirty="0"/>
              <a:t>All data </a:t>
            </a:r>
            <a:r>
              <a:rPr lang="en-US" sz="2400" dirty="0" smtClean="0"/>
              <a:t>transfers</a:t>
            </a:r>
            <a:r>
              <a:rPr lang="en-US" sz="2400" dirty="0"/>
              <a:t> are </a:t>
            </a:r>
            <a:r>
              <a:rPr lang="en-US" sz="2400" dirty="0" smtClean="0"/>
              <a:t>gather-scatter. </a:t>
            </a:r>
          </a:p>
          <a:p>
            <a:r>
              <a:rPr lang="en-US" sz="2400" dirty="0" smtClean="0"/>
              <a:t>To regain efficiency, GPUs include special Coalescing hardware to recognize sequential addresses and notifies the Memory Interface Unit to request block transfers. </a:t>
            </a:r>
          </a:p>
          <a:p>
            <a:r>
              <a:rPr lang="en-US" sz="2400" dirty="0" smtClean="0"/>
              <a:t>The GPU programmer must ensue that adjacent CUDA Threads access nearby addresses nearby addresses at the same time. (Done in above example.)</a:t>
            </a:r>
            <a:endParaRPr lang="en-US" sz="2400" dirty="0"/>
          </a:p>
        </p:txBody>
      </p:sp>
      <p:sp>
        <p:nvSpPr>
          <p:cNvPr id="4" name="Footer Placeholder 3"/>
          <p:cNvSpPr>
            <a:spLocks noGrp="1"/>
          </p:cNvSpPr>
          <p:nvPr>
            <p:ph type="ftr" sz="quarter" idx="10"/>
          </p:nvPr>
        </p:nvSpPr>
        <p:spPr/>
        <p:txBody>
          <a:bodyPr/>
          <a:lstStyle/>
          <a:p>
            <a:r>
              <a:rPr lang="en-AU" dirty="0" smtClean="0"/>
              <a:t>Copyright © 2012, Elsevier Inc. All rights reserved.</a:t>
            </a:r>
            <a:endParaRPr lang="en-AU" dirty="0"/>
          </a:p>
        </p:txBody>
      </p:sp>
    </p:spTree>
    <p:extLst>
      <p:ext uri="{BB962C8B-B14F-4D97-AF65-F5344CB8AC3E}">
        <p14:creationId xmlns:p14="http://schemas.microsoft.com/office/powerpoint/2010/main" val="24904414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Conditional Branching</a:t>
            </a:r>
            <a:endParaRPr lang="en-AU" dirty="0"/>
          </a:p>
        </p:txBody>
      </p:sp>
      <p:sp>
        <p:nvSpPr>
          <p:cNvPr id="242691" name="Rectangle 3"/>
          <p:cNvSpPr>
            <a:spLocks noGrp="1" noChangeArrowheads="1"/>
          </p:cNvSpPr>
          <p:nvPr>
            <p:ph type="body" idx="1"/>
          </p:nvPr>
        </p:nvSpPr>
        <p:spPr/>
        <p:txBody>
          <a:bodyPr/>
          <a:lstStyle/>
          <a:p>
            <a:r>
              <a:rPr lang="en-US" sz="2400" dirty="0" smtClean="0"/>
              <a:t>Like vector architectures, GPU branch hardware uses internal masks</a:t>
            </a:r>
          </a:p>
          <a:p>
            <a:r>
              <a:rPr lang="en-US" sz="2400" dirty="0" smtClean="0"/>
              <a:t>Also uses</a:t>
            </a:r>
          </a:p>
          <a:p>
            <a:pPr lvl="1"/>
            <a:r>
              <a:rPr lang="en-US" sz="2000" dirty="0" smtClean="0"/>
              <a:t>Branch synchronization stack</a:t>
            </a:r>
          </a:p>
          <a:p>
            <a:pPr lvl="2"/>
            <a:r>
              <a:rPr lang="en-US" sz="1800" dirty="0" smtClean="0"/>
              <a:t>Entries consist of masks for each SIMD lane</a:t>
            </a:r>
          </a:p>
          <a:p>
            <a:pPr lvl="2"/>
            <a:r>
              <a:rPr lang="en-US" sz="1800" dirty="0" smtClean="0"/>
              <a:t>I.e. which threads commit their results (all threads execute)</a:t>
            </a:r>
          </a:p>
          <a:p>
            <a:pPr lvl="1"/>
            <a:r>
              <a:rPr lang="en-US" sz="2000" dirty="0" smtClean="0"/>
              <a:t>Instruction markers to manage when a branch diverges into multiple execution paths</a:t>
            </a:r>
          </a:p>
          <a:p>
            <a:pPr lvl="2"/>
            <a:r>
              <a:rPr lang="en-US" sz="1800" dirty="0" smtClean="0"/>
              <a:t>Push on divergent branch</a:t>
            </a:r>
          </a:p>
          <a:p>
            <a:pPr lvl="1"/>
            <a:r>
              <a:rPr lang="en-US" sz="2000" dirty="0" smtClean="0"/>
              <a:t>…and when paths converge</a:t>
            </a:r>
          </a:p>
          <a:p>
            <a:pPr lvl="2"/>
            <a:r>
              <a:rPr lang="en-US" sz="1800" dirty="0" smtClean="0"/>
              <a:t>Act as barriers</a:t>
            </a:r>
          </a:p>
          <a:p>
            <a:pPr lvl="2"/>
            <a:r>
              <a:rPr lang="en-US" sz="1800" dirty="0" smtClean="0"/>
              <a:t>Pops stack</a:t>
            </a:r>
          </a:p>
          <a:p>
            <a:r>
              <a:rPr lang="en-US" sz="2400" dirty="0" smtClean="0"/>
              <a:t>Per-thread-lane 1-bit predicate register, specified by programmer</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Example</a:t>
            </a:r>
            <a:endParaRPr lang="en-AU" dirty="0"/>
          </a:p>
        </p:txBody>
      </p:sp>
      <p:sp>
        <p:nvSpPr>
          <p:cNvPr id="242691" name="Rectangle 3"/>
          <p:cNvSpPr>
            <a:spLocks noGrp="1" noChangeArrowheads="1"/>
          </p:cNvSpPr>
          <p:nvPr>
            <p:ph type="body" idx="1"/>
          </p:nvPr>
        </p:nvSpPr>
        <p:spPr>
          <a:xfrm>
            <a:off x="323529" y="980728"/>
            <a:ext cx="8631560" cy="5256560"/>
          </a:xfrm>
        </p:spPr>
        <p:txBody>
          <a:bodyPr/>
          <a:lstStyle/>
          <a:p>
            <a:pPr>
              <a:buNone/>
            </a:pPr>
            <a:r>
              <a:rPr lang="en-US" sz="1600" dirty="0" smtClean="0"/>
              <a:t>	if (X[i] != 0)	</a:t>
            </a:r>
          </a:p>
          <a:p>
            <a:pPr>
              <a:buNone/>
            </a:pPr>
            <a:r>
              <a:rPr lang="en-US" sz="1600" dirty="0" smtClean="0"/>
              <a:t>		X[i] = X[i] – Y[i];</a:t>
            </a:r>
          </a:p>
          <a:p>
            <a:pPr>
              <a:buNone/>
            </a:pPr>
            <a:r>
              <a:rPr lang="en-US" sz="1600" dirty="0" smtClean="0"/>
              <a:t>	else X[i] = Z[i];</a:t>
            </a:r>
          </a:p>
          <a:p>
            <a:pPr>
              <a:buNone/>
            </a:pPr>
            <a:r>
              <a:rPr lang="en-US" sz="1600" dirty="0" smtClean="0">
                <a:solidFill>
                  <a:srgbClr val="FF0000"/>
                </a:solidFill>
              </a:rPr>
              <a:t>Assuming that R8 has already the scaled thread ID, the IF statement translates in PTX to</a:t>
            </a:r>
          </a:p>
          <a:p>
            <a:pPr>
              <a:buNone/>
            </a:pPr>
            <a:r>
              <a:rPr lang="en-US" sz="1600" dirty="0" smtClean="0"/>
              <a:t>	ld.global.f64	RD0, [X+R8]		; RD0 = X[i]</a:t>
            </a:r>
          </a:p>
          <a:p>
            <a:pPr>
              <a:buNone/>
            </a:pPr>
            <a:r>
              <a:rPr lang="en-US" sz="1600" dirty="0" smtClean="0"/>
              <a:t>	setp.neq.s32	P1, RD0, #0		; P1 is predicate register 1</a:t>
            </a:r>
          </a:p>
          <a:p>
            <a:pPr>
              <a:buNone/>
            </a:pPr>
            <a:r>
              <a:rPr lang="en-US" sz="1600" dirty="0" smtClean="0"/>
              <a:t>	@!P1, bra	ELSE1, </a:t>
            </a:r>
            <a:r>
              <a:rPr lang="en-US" sz="1600" i="1" dirty="0" smtClean="0"/>
              <a:t>*Push		; Push old mask, set new mask bits</a:t>
            </a:r>
          </a:p>
          <a:p>
            <a:pPr>
              <a:buNone/>
            </a:pPr>
            <a:r>
              <a:rPr lang="en-US" sz="1600" dirty="0" smtClean="0"/>
              <a:t>						; if P1 false, go to ELSE1 </a:t>
            </a:r>
            <a:r>
              <a:rPr lang="en-US" sz="1600" dirty="0" smtClean="0">
                <a:solidFill>
                  <a:srgbClr val="FF0000"/>
                </a:solidFill>
              </a:rPr>
              <a:t>bra is branch</a:t>
            </a:r>
            <a:endParaRPr lang="en-US" sz="1600" dirty="0" smtClean="0"/>
          </a:p>
          <a:p>
            <a:pPr>
              <a:buNone/>
            </a:pPr>
            <a:r>
              <a:rPr lang="es-ES" sz="1600" dirty="0" smtClean="0"/>
              <a:t>	ld.global.f64	RD2, [Y+R8]		; RD2 = Y[i]</a:t>
            </a:r>
          </a:p>
          <a:p>
            <a:pPr>
              <a:buNone/>
            </a:pPr>
            <a:r>
              <a:rPr lang="en-US" sz="1600" dirty="0" smtClean="0"/>
              <a:t>	sub.f64	RD0, RD0, RD2		; Difference in RD0</a:t>
            </a:r>
          </a:p>
          <a:p>
            <a:pPr>
              <a:buNone/>
            </a:pPr>
            <a:r>
              <a:rPr lang="nn-NO" sz="1600" dirty="0" smtClean="0"/>
              <a:t>	st.global.f64	[X+R8], RD0		; X[i] = RD0</a:t>
            </a:r>
          </a:p>
          <a:p>
            <a:pPr>
              <a:buNone/>
            </a:pPr>
            <a:r>
              <a:rPr lang="en-US" sz="1600" dirty="0" smtClean="0"/>
              <a:t>	@P1, bra	ENDIF1, </a:t>
            </a:r>
            <a:r>
              <a:rPr lang="en-US" sz="1600" i="1" dirty="0" smtClean="0"/>
              <a:t>*Comp		; complement mask bits</a:t>
            </a:r>
          </a:p>
          <a:p>
            <a:pPr>
              <a:buNone/>
            </a:pPr>
            <a:r>
              <a:rPr lang="en-US" sz="1600" dirty="0" smtClean="0"/>
              <a:t>						; if P1 true, go to ENDIF1</a:t>
            </a:r>
          </a:p>
          <a:p>
            <a:pPr>
              <a:buNone/>
            </a:pPr>
            <a:r>
              <a:rPr lang="pl-PL" sz="1600" dirty="0" smtClean="0"/>
              <a:t>ELSE1:</a:t>
            </a:r>
            <a:r>
              <a:rPr lang="en-US" sz="1600" dirty="0" smtClean="0"/>
              <a:t>		</a:t>
            </a:r>
            <a:r>
              <a:rPr lang="pl-PL" sz="1600" dirty="0" smtClean="0"/>
              <a:t>ld.global.f64 RD0, [Z+R8]</a:t>
            </a:r>
            <a:r>
              <a:rPr lang="en-US" sz="1600" dirty="0" smtClean="0"/>
              <a:t>	</a:t>
            </a:r>
            <a:r>
              <a:rPr lang="pl-PL" sz="1600" dirty="0" smtClean="0"/>
              <a:t>; RD0 = Z[i]</a:t>
            </a:r>
          </a:p>
          <a:p>
            <a:pPr>
              <a:buNone/>
            </a:pPr>
            <a:r>
              <a:rPr lang="nn-NO" sz="1600" dirty="0" smtClean="0"/>
              <a:t>			st.global.f64 [X+R8], RD0	; X[i] = RD0</a:t>
            </a:r>
          </a:p>
          <a:p>
            <a:pPr>
              <a:buNone/>
            </a:pPr>
            <a:r>
              <a:rPr lang="en-US" sz="1600" dirty="0" smtClean="0"/>
              <a:t>ENDIF1: 	</a:t>
            </a:r>
            <a:r>
              <a:rPr lang="en-US" sz="1600" i="1" dirty="0" smtClean="0"/>
              <a:t>&lt;next instruction&gt;, *Pop	; pop to restore old mask</a:t>
            </a:r>
          </a:p>
          <a:p>
            <a:pPr>
              <a:buNone/>
            </a:pPr>
            <a:r>
              <a:rPr lang="en-US" sz="1600" dirty="0" smtClean="0">
                <a:solidFill>
                  <a:srgbClr val="FF0000"/>
                </a:solidFill>
              </a:rPr>
              <a:t>Push old mask, complement current mask, restore old mask. Why? For nesting.</a:t>
            </a:r>
          </a:p>
          <a:p>
            <a:pPr>
              <a:buNone/>
            </a:pPr>
            <a:r>
              <a:rPr lang="en-US" sz="1600" dirty="0" smtClean="0">
                <a:solidFill>
                  <a:srgbClr val="FF0000"/>
                </a:solidFill>
              </a:rPr>
              <a:t>Illusion of each thread operating independently. In practice: no ops. Nesting: ½ speed/level</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NVIDIA GPU Memory Structures</a:t>
            </a:r>
            <a:endParaRPr lang="en-AU" dirty="0"/>
          </a:p>
        </p:txBody>
      </p:sp>
      <p:sp>
        <p:nvSpPr>
          <p:cNvPr id="242691" name="Rectangle 3"/>
          <p:cNvSpPr>
            <a:spLocks noGrp="1" noChangeArrowheads="1"/>
          </p:cNvSpPr>
          <p:nvPr>
            <p:ph type="body" idx="1"/>
          </p:nvPr>
        </p:nvSpPr>
        <p:spPr>
          <a:xfrm>
            <a:off x="107504" y="1125538"/>
            <a:ext cx="8928991" cy="5111750"/>
          </a:xfrm>
        </p:spPr>
        <p:txBody>
          <a:bodyPr/>
          <a:lstStyle/>
          <a:p>
            <a:r>
              <a:rPr lang="en-US" sz="2400" dirty="0" smtClean="0"/>
              <a:t>Each SIMD Lane has private section of off-chip DRAM</a:t>
            </a:r>
          </a:p>
          <a:p>
            <a:pPr lvl="1"/>
            <a:r>
              <a:rPr lang="en-US" dirty="0" smtClean="0"/>
              <a:t>“Private memory”</a:t>
            </a:r>
          </a:p>
          <a:p>
            <a:pPr lvl="1"/>
            <a:r>
              <a:rPr lang="en-US" dirty="0" smtClean="0"/>
              <a:t>Contains stack frame, spilling registers, and private variables</a:t>
            </a:r>
          </a:p>
          <a:p>
            <a:r>
              <a:rPr lang="en-US" dirty="0" smtClean="0"/>
              <a:t>Each multithreaded SIMD processor also has local memory</a:t>
            </a:r>
          </a:p>
          <a:p>
            <a:pPr lvl="1"/>
            <a:r>
              <a:rPr lang="en-US" dirty="0" smtClean="0"/>
              <a:t>Shared by SIMD lanes / threads within a block</a:t>
            </a:r>
          </a:p>
          <a:p>
            <a:r>
              <a:rPr lang="en-US" dirty="0" smtClean="0"/>
              <a:t>Memory shared by SIMD processors is GPU Memory</a:t>
            </a:r>
          </a:p>
          <a:p>
            <a:pPr lvl="1"/>
            <a:r>
              <a:rPr lang="en-US" dirty="0" smtClean="0"/>
              <a:t>Host can read and write GPU memory</a:t>
            </a:r>
          </a:p>
          <a:p>
            <a:pPr marL="457200" lvl="1" indent="0">
              <a:buNone/>
            </a:pPr>
            <a:endParaRPr lang="en-US" dirty="0"/>
          </a:p>
          <a:p>
            <a:pPr marL="457200" lvl="1" indent="0">
              <a:buNone/>
            </a:pPr>
            <a:r>
              <a:rPr lang="en-US" dirty="0" smtClean="0"/>
              <a:t>Memory per: 1. Lane</a:t>
            </a:r>
            <a:r>
              <a:rPr lang="en-US" dirty="0"/>
              <a:t>.</a:t>
            </a:r>
            <a:r>
              <a:rPr lang="en-US" dirty="0" smtClean="0"/>
              <a:t> 2. SIMD processor. 3. Block.</a:t>
            </a:r>
            <a:endParaRPr lang="en-US" dirty="0"/>
          </a:p>
          <a:p>
            <a:pPr marL="457200" lvl="1" indent="0">
              <a:buNone/>
            </a:pPr>
            <a:r>
              <a:rPr lang="en-US" dirty="0" smtClean="0"/>
              <a:t>												</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Fermi Architecture Innovations</a:t>
            </a:r>
            <a:endParaRPr lang="en-AU" dirty="0"/>
          </a:p>
        </p:txBody>
      </p:sp>
      <p:sp>
        <p:nvSpPr>
          <p:cNvPr id="242691" name="Rectangle 3"/>
          <p:cNvSpPr>
            <a:spLocks noGrp="1" noChangeArrowheads="1"/>
          </p:cNvSpPr>
          <p:nvPr>
            <p:ph type="body" idx="1"/>
          </p:nvPr>
        </p:nvSpPr>
        <p:spPr/>
        <p:txBody>
          <a:bodyPr/>
          <a:lstStyle/>
          <a:p>
            <a:r>
              <a:rPr lang="en-US" sz="2400" dirty="0" smtClean="0"/>
              <a:t>Each SIMD processor has</a:t>
            </a:r>
          </a:p>
          <a:p>
            <a:pPr lvl="1"/>
            <a:r>
              <a:rPr lang="en-US" sz="2000" dirty="0" smtClean="0"/>
              <a:t>Two SIMD thread schedulers, two instruction dispatch units</a:t>
            </a:r>
          </a:p>
          <a:p>
            <a:pPr lvl="1"/>
            <a:r>
              <a:rPr lang="en-US" sz="2000" dirty="0" smtClean="0"/>
              <a:t>16 SIMD lanes (SIMD width=32, chime=2 cycles), 16 load-store units, 4 special function units</a:t>
            </a:r>
          </a:p>
          <a:p>
            <a:pPr lvl="1"/>
            <a:r>
              <a:rPr lang="en-US" sz="2000" dirty="0" smtClean="0"/>
              <a:t>Thus, two threads of SIMD instructions are scheduled every two clock cycles</a:t>
            </a:r>
          </a:p>
          <a:p>
            <a:r>
              <a:rPr lang="en-US" sz="2400" dirty="0" smtClean="0"/>
              <a:t>Fast double precision</a:t>
            </a:r>
          </a:p>
          <a:p>
            <a:r>
              <a:rPr lang="en-US" sz="2400" dirty="0" smtClean="0"/>
              <a:t>Caches for GPU memory</a:t>
            </a:r>
          </a:p>
          <a:p>
            <a:r>
              <a:rPr lang="en-US" sz="2400" dirty="0" smtClean="0"/>
              <a:t>64-bit addressing and unified address space</a:t>
            </a:r>
          </a:p>
          <a:p>
            <a:r>
              <a:rPr lang="en-US" sz="2400" dirty="0" smtClean="0"/>
              <a:t>Error correcting codes</a:t>
            </a:r>
          </a:p>
          <a:p>
            <a:r>
              <a:rPr lang="en-US" sz="2400" dirty="0" smtClean="0"/>
              <a:t>Faster context switching</a:t>
            </a:r>
          </a:p>
          <a:p>
            <a:r>
              <a:rPr lang="en-US" sz="2400" dirty="0" smtClean="0"/>
              <a:t>Faster atomic instructions</a:t>
            </a:r>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Fermi Multithreaded SIMD Proc.</a:t>
            </a:r>
            <a:endParaRPr lang="en-AU" dirty="0"/>
          </a:p>
        </p:txBody>
      </p:sp>
      <p:sp>
        <p:nvSpPr>
          <p:cNvPr id="242693" name="Text Box 5"/>
          <p:cNvSpPr txBox="1">
            <a:spLocks noChangeArrowheads="1"/>
          </p:cNvSpPr>
          <p:nvPr/>
        </p:nvSpPr>
        <p:spPr bwMode="auto">
          <a:xfrm rot="5400000">
            <a:off x="7475598" y="1300265"/>
            <a:ext cx="2967479"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Graphical Processing Units</a:t>
            </a:r>
            <a:endParaRPr lang="en-US" sz="1800" dirty="0">
              <a:solidFill>
                <a:srgbClr val="0066FF"/>
              </a:solidFill>
              <a:latin typeface="Arial" charset="0"/>
            </a:endParaRPr>
          </a:p>
        </p:txBody>
      </p:sp>
      <p:pic>
        <p:nvPicPr>
          <p:cNvPr id="6146" name="Picture 2"/>
          <p:cNvPicPr>
            <a:picLocks noChangeAspect="1" noChangeArrowheads="1"/>
          </p:cNvPicPr>
          <p:nvPr/>
        </p:nvPicPr>
        <p:blipFill>
          <a:blip r:embed="rId3" cstate="print"/>
          <a:srcRect/>
          <a:stretch>
            <a:fillRect/>
          </a:stretch>
        </p:blipFill>
        <p:spPr bwMode="auto">
          <a:xfrm>
            <a:off x="1907704" y="900792"/>
            <a:ext cx="4680520" cy="5264512"/>
          </a:xfrm>
          <a:prstGeom prst="rect">
            <a:avLst/>
          </a:prstGeom>
          <a:noFill/>
          <a:ln w="9525">
            <a:noFill/>
            <a:miter lim="800000"/>
            <a:headEnd/>
            <a:tailEnd/>
          </a:ln>
        </p:spPr>
      </p:pic>
      <p:sp>
        <p:nvSpPr>
          <p:cNvPr id="2" name="TextBox 1"/>
          <p:cNvSpPr txBox="1"/>
          <p:nvPr/>
        </p:nvSpPr>
        <p:spPr>
          <a:xfrm>
            <a:off x="0" y="4509120"/>
            <a:ext cx="3557533" cy="1815882"/>
          </a:xfrm>
          <a:prstGeom prst="rect">
            <a:avLst/>
          </a:prstGeom>
          <a:noFill/>
        </p:spPr>
        <p:txBody>
          <a:bodyPr wrap="square" rtlCol="0">
            <a:spAutoFit/>
          </a:bodyPr>
          <a:lstStyle/>
          <a:p>
            <a:r>
              <a:rPr lang="en-US" sz="1600" dirty="0" smtClean="0">
                <a:latin typeface="+mn-lt"/>
              </a:rPr>
              <a:t>Each SIMD lane has 2 pipelined units: FP and integer, logic for dispatching instruction to these units and queue for holding results. 4 Special Function Units (SFUs) calculate special functions (square roots, sines, etc) </a:t>
            </a:r>
            <a:endParaRPr lang="en-US" sz="1600" dirty="0">
              <a:latin typeface="+mn-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07505" y="764704"/>
            <a:ext cx="8847584" cy="5472584"/>
          </a:xfrm>
        </p:spPr>
        <p:txBody>
          <a:bodyPr/>
          <a:lstStyle/>
          <a:p>
            <a:r>
              <a:rPr lang="en-US" sz="2000" dirty="0" smtClean="0"/>
              <a:t>GPU are really just multi-threaded SIMD processors. They do have more processors, more lanes per processor and more multithreaded hardware than do traditional multi-cores.</a:t>
            </a:r>
          </a:p>
          <a:p>
            <a:r>
              <a:rPr lang="en-US" sz="2000" dirty="0" smtClean="0"/>
              <a:t>GPUs rely on extensive multithreading to hide the very high DRAM latency. The chip area used for caches in system processors is spent instead on computing resources and on the large number of registers </a:t>
            </a:r>
            <a:r>
              <a:rPr lang="en-US" sz="2000" b="1" dirty="0" smtClean="0"/>
              <a:t>to hold the state of many threads of SIMD instructions</a:t>
            </a:r>
            <a:r>
              <a:rPr lang="en-US" sz="2000" dirty="0" smtClean="0"/>
              <a:t>.</a:t>
            </a:r>
          </a:p>
          <a:p>
            <a:r>
              <a:rPr lang="en-US" sz="2000" dirty="0" smtClean="0"/>
              <a:t>Hiding latencies (by hoping for huge amounts of parallelism form the application and its code) is the underlying philosophy. But the relatively recent Fermi added some shared cache. </a:t>
            </a:r>
            <a:r>
              <a:rPr lang="en-US" sz="2000" dirty="0"/>
              <a:t>S</a:t>
            </a:r>
            <a:r>
              <a:rPr lang="en-US" sz="2000" dirty="0" smtClean="0"/>
              <a:t>maller (.25MB to .75 MB for L1 and .75MB for L2) than registers (2MB). HP12: more for keeping shared variables across threads closer than classic cache role (bringing main memory closer).</a:t>
            </a:r>
            <a:endParaRPr lang="en-US" sz="2000" dirty="0"/>
          </a:p>
        </p:txBody>
      </p:sp>
      <p:sp>
        <p:nvSpPr>
          <p:cNvPr id="4" name="Footer Placeholder 3"/>
          <p:cNvSpPr>
            <a:spLocks noGrp="1"/>
          </p:cNvSpPr>
          <p:nvPr>
            <p:ph type="ftr" sz="quarter" idx="10"/>
          </p:nvPr>
        </p:nvSpPr>
        <p:spPr/>
        <p:txBody>
          <a:bodyPr/>
          <a:lstStyle/>
          <a:p>
            <a:r>
              <a:rPr lang="en-AU" dirty="0" smtClean="0"/>
              <a:t>Copyright © 2012, Elsevier Inc. All rights reserved.</a:t>
            </a:r>
            <a:endParaRPr lang="en-AU" dirty="0"/>
          </a:p>
        </p:txBody>
      </p:sp>
    </p:spTree>
    <p:extLst>
      <p:ext uri="{BB962C8B-B14F-4D97-AF65-F5344CB8AC3E}">
        <p14:creationId xmlns:p14="http://schemas.microsoft.com/office/powerpoint/2010/main" val="39450657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0" y="1"/>
            <a:ext cx="9144000" cy="692695"/>
          </a:xfrm>
        </p:spPr>
        <p:txBody>
          <a:bodyPr/>
          <a:lstStyle/>
          <a:p>
            <a:r>
              <a:rPr lang="en-US" sz="3000" dirty="0" smtClean="0"/>
              <a:t>Detecting and Enhancing Loop-Level Parallelism</a:t>
            </a:r>
            <a:endParaRPr lang="en-AU" sz="3000" dirty="0"/>
          </a:p>
        </p:txBody>
      </p:sp>
      <p:sp>
        <p:nvSpPr>
          <p:cNvPr id="242691" name="Rectangle 3"/>
          <p:cNvSpPr>
            <a:spLocks noGrp="1" noChangeArrowheads="1"/>
          </p:cNvSpPr>
          <p:nvPr>
            <p:ph type="body" idx="1"/>
          </p:nvPr>
        </p:nvSpPr>
        <p:spPr/>
        <p:txBody>
          <a:bodyPr/>
          <a:lstStyle/>
          <a:p>
            <a:r>
              <a:rPr lang="en-US" sz="2400" dirty="0" smtClean="0"/>
              <a:t>Focuses on determining whether data accesses in later iterations are dependent on data values produced in earlier iterations</a:t>
            </a:r>
          </a:p>
          <a:p>
            <a:pPr lvl="1"/>
            <a:r>
              <a:rPr lang="en-US" sz="2000" dirty="0" smtClean="0"/>
              <a:t>Loop-carried dependence</a:t>
            </a:r>
          </a:p>
          <a:p>
            <a:endParaRPr lang="nn-NO" dirty="0" smtClean="0"/>
          </a:p>
          <a:p>
            <a:r>
              <a:rPr lang="nn-NO" dirty="0" smtClean="0"/>
              <a:t>Example 1:</a:t>
            </a:r>
          </a:p>
          <a:p>
            <a:pPr>
              <a:buNone/>
            </a:pPr>
            <a:r>
              <a:rPr lang="nn-NO" dirty="0" smtClean="0"/>
              <a:t>	</a:t>
            </a:r>
            <a:r>
              <a:rPr lang="nn-NO" sz="2000" dirty="0" smtClean="0"/>
              <a:t>for (i=999; i&gt;=0; i=i-1)</a:t>
            </a:r>
          </a:p>
          <a:p>
            <a:pPr>
              <a:buNone/>
            </a:pPr>
            <a:r>
              <a:rPr lang="en-US" sz="2000" dirty="0" smtClean="0"/>
              <a:t>		x[i] = x[i] + s;</a:t>
            </a:r>
          </a:p>
          <a:p>
            <a:endParaRPr lang="en-US" dirty="0" smtClean="0"/>
          </a:p>
          <a:p>
            <a:r>
              <a:rPr lang="en-US" dirty="0" smtClean="0"/>
              <a:t>No loop-carried dependence</a:t>
            </a:r>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Loop-Level Parallelism</a:t>
            </a:r>
            <a:endParaRPr lang="en-AU" dirty="0"/>
          </a:p>
        </p:txBody>
      </p:sp>
      <p:sp>
        <p:nvSpPr>
          <p:cNvPr id="242691" name="Rectangle 3"/>
          <p:cNvSpPr>
            <a:spLocks noGrp="1" noChangeArrowheads="1"/>
          </p:cNvSpPr>
          <p:nvPr>
            <p:ph type="body" idx="1"/>
          </p:nvPr>
        </p:nvSpPr>
        <p:spPr>
          <a:xfrm>
            <a:off x="323529" y="764704"/>
            <a:ext cx="8631560" cy="5472584"/>
          </a:xfrm>
        </p:spPr>
        <p:txBody>
          <a:bodyPr/>
          <a:lstStyle/>
          <a:p>
            <a:r>
              <a:rPr lang="nn-NO" sz="2400" dirty="0" smtClean="0"/>
              <a:t>Example 2:</a:t>
            </a:r>
          </a:p>
          <a:p>
            <a:pPr>
              <a:buNone/>
            </a:pPr>
            <a:r>
              <a:rPr lang="en-US" sz="2000" dirty="0" smtClean="0"/>
              <a:t>	</a:t>
            </a:r>
            <a:r>
              <a:rPr lang="en-US" sz="1600" dirty="0" smtClean="0"/>
              <a:t>for (i=0; i&lt;100; i=i+1) {</a:t>
            </a:r>
          </a:p>
          <a:p>
            <a:pPr>
              <a:buNone/>
            </a:pPr>
            <a:r>
              <a:rPr lang="en-US" sz="1600" dirty="0" smtClean="0"/>
              <a:t>		A[i+1] = A[i] + C[i]; /* S1 */</a:t>
            </a:r>
          </a:p>
          <a:p>
            <a:pPr>
              <a:buNone/>
            </a:pPr>
            <a:r>
              <a:rPr lang="en-US" sz="1600" dirty="0" smtClean="0"/>
              <a:t>		B[i+1] = B[i] + A[i+1]; /* S2 */</a:t>
            </a:r>
          </a:p>
          <a:p>
            <a:pPr>
              <a:buNone/>
            </a:pPr>
            <a:r>
              <a:rPr lang="en-US" sz="1600" dirty="0" smtClean="0"/>
              <a:t>	}</a:t>
            </a:r>
            <a:endParaRPr lang="nn-NO" dirty="0" smtClean="0"/>
          </a:p>
          <a:p>
            <a:r>
              <a:rPr lang="nn-NO" sz="2200" dirty="0" smtClean="0"/>
              <a:t>S1 uses a value computed by S1 in previous iteration</a:t>
            </a:r>
          </a:p>
          <a:p>
            <a:r>
              <a:rPr lang="nn-NO" sz="2200" dirty="0" smtClean="0"/>
              <a:t>S2 </a:t>
            </a:r>
            <a:r>
              <a:rPr lang="nn-NO" sz="2200" dirty="0"/>
              <a:t>uses a value computed by </a:t>
            </a:r>
            <a:r>
              <a:rPr lang="nn-NO" sz="2200" dirty="0" smtClean="0"/>
              <a:t>S2 </a:t>
            </a:r>
            <a:r>
              <a:rPr lang="nn-NO" sz="2200" dirty="0"/>
              <a:t>in previous </a:t>
            </a:r>
            <a:r>
              <a:rPr lang="nn-NO" sz="2200" dirty="0" smtClean="0"/>
              <a:t>iteration</a:t>
            </a:r>
          </a:p>
          <a:p>
            <a:r>
              <a:rPr lang="nn-NO" sz="2200" dirty="0" smtClean="0"/>
              <a:t>S2 uses value computed by S1 in same iteration</a:t>
            </a:r>
          </a:p>
          <a:p>
            <a:pPr marL="0" indent="0">
              <a:buNone/>
            </a:pPr>
            <a:endParaRPr lang="en-US" dirty="0" smtClean="0"/>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
        <p:nvSpPr>
          <p:cNvPr id="2" name="TextBox 1"/>
          <p:cNvSpPr txBox="1"/>
          <p:nvPr/>
        </p:nvSpPr>
        <p:spPr>
          <a:xfrm>
            <a:off x="1835696" y="3717031"/>
            <a:ext cx="6192688" cy="2677656"/>
          </a:xfrm>
          <a:prstGeom prst="rect">
            <a:avLst/>
          </a:prstGeom>
          <a:noFill/>
        </p:spPr>
        <p:txBody>
          <a:bodyPr wrap="square" rtlCol="0">
            <a:spAutoFit/>
          </a:bodyPr>
          <a:lstStyle/>
          <a:p>
            <a:r>
              <a:rPr lang="en-US" sz="2400" dirty="0" smtClean="0">
                <a:latin typeface="+mn-lt"/>
              </a:rPr>
              <a:t>S1,1      S1,2</a:t>
            </a:r>
          </a:p>
          <a:p>
            <a:endParaRPr lang="en-US" sz="2400" dirty="0">
              <a:latin typeface="+mn-lt"/>
            </a:endParaRPr>
          </a:p>
          <a:p>
            <a:r>
              <a:rPr lang="en-US" sz="2400" dirty="0" smtClean="0">
                <a:latin typeface="+mn-lt"/>
              </a:rPr>
              <a:t>S2,1      S2,2    draw dependencies</a:t>
            </a:r>
          </a:p>
          <a:p>
            <a:endParaRPr lang="en-US" sz="2400" dirty="0">
              <a:latin typeface="+mn-lt"/>
            </a:endParaRPr>
          </a:p>
          <a:p>
            <a:r>
              <a:rPr lang="en-US" sz="2400" dirty="0" smtClean="0">
                <a:latin typeface="+mn-lt"/>
              </a:rPr>
              <a:t>S3,1      S3,2</a:t>
            </a:r>
          </a:p>
          <a:p>
            <a:r>
              <a:rPr lang="en-US" sz="2400" dirty="0">
                <a:latin typeface="+mn-lt"/>
              </a:rPr>
              <a:t> </a:t>
            </a:r>
            <a:r>
              <a:rPr lang="en-US" sz="2400" dirty="0" smtClean="0">
                <a:latin typeface="+mn-lt"/>
              </a:rPr>
              <a:t>       …</a:t>
            </a:r>
            <a:endParaRPr lang="en-US" sz="2400" dirty="0">
              <a:latin typeface="+mn-lt"/>
            </a:endParaRPr>
          </a:p>
        </p:txBody>
      </p:sp>
      <p:cxnSp>
        <p:nvCxnSpPr>
          <p:cNvPr id="4" name="Straight Arrow Connector 3"/>
          <p:cNvCxnSpPr/>
          <p:nvPr/>
        </p:nvCxnSpPr>
        <p:spPr bwMode="auto">
          <a:xfrm flipH="1" flipV="1">
            <a:off x="2339752" y="3933056"/>
            <a:ext cx="540059" cy="360040"/>
          </a:xfrm>
          <a:prstGeom prst="straightConnector1">
            <a:avLst/>
          </a:prstGeom>
          <a:noFill/>
          <a:ln w="9525" cap="flat" cmpd="sng" algn="ctr">
            <a:noFill/>
            <a:prstDash val="solid"/>
            <a:round/>
            <a:headEnd type="none" w="med" len="med"/>
            <a:tailEnd type="arrow"/>
          </a:ln>
          <a:effectLst/>
        </p:spPr>
      </p:cxnSp>
      <p:cxnSp>
        <p:nvCxnSpPr>
          <p:cNvPr id="7" name="Straight Arrow Connector 6"/>
          <p:cNvCxnSpPr/>
          <p:nvPr/>
        </p:nvCxnSpPr>
        <p:spPr bwMode="auto">
          <a:xfrm flipV="1">
            <a:off x="1979712" y="3933056"/>
            <a:ext cx="0" cy="360040"/>
          </a:xfrm>
          <a:prstGeom prst="straightConnector1">
            <a:avLst/>
          </a:prstGeom>
          <a:noFill/>
          <a:ln w="9525" cap="flat" cmpd="sng" algn="ctr">
            <a:no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Loop-Level Parallelism</a:t>
            </a:r>
            <a:endParaRPr lang="en-AU" dirty="0"/>
          </a:p>
        </p:txBody>
      </p:sp>
      <p:sp>
        <p:nvSpPr>
          <p:cNvPr id="242691" name="Rectangle 3"/>
          <p:cNvSpPr>
            <a:spLocks noGrp="1" noChangeArrowheads="1"/>
          </p:cNvSpPr>
          <p:nvPr>
            <p:ph type="body" idx="1"/>
          </p:nvPr>
        </p:nvSpPr>
        <p:spPr/>
        <p:txBody>
          <a:bodyPr>
            <a:normAutofit lnSpcReduction="10000"/>
          </a:bodyPr>
          <a:lstStyle/>
          <a:p>
            <a:r>
              <a:rPr lang="en-US" dirty="0" smtClean="0"/>
              <a:t>Example 3:</a:t>
            </a:r>
          </a:p>
          <a:p>
            <a:pPr>
              <a:buNone/>
            </a:pPr>
            <a:r>
              <a:rPr lang="en-US" sz="2000" dirty="0" smtClean="0"/>
              <a:t>	for (i=0; i&lt;100; i=i+1) {</a:t>
            </a:r>
          </a:p>
          <a:p>
            <a:pPr>
              <a:buNone/>
            </a:pPr>
            <a:r>
              <a:rPr lang="en-US" sz="2000" dirty="0" smtClean="0"/>
              <a:t>		A[i] = A[i] + B[i]; /* S1 */</a:t>
            </a:r>
          </a:p>
          <a:p>
            <a:pPr>
              <a:buNone/>
            </a:pPr>
            <a:r>
              <a:rPr lang="en-US" sz="2000" dirty="0" smtClean="0"/>
              <a:t>		B[i+1] = C[i] + D[i]; /* S2 */</a:t>
            </a:r>
          </a:p>
          <a:p>
            <a:pPr>
              <a:buNone/>
            </a:pPr>
            <a:r>
              <a:rPr lang="en-US" sz="2000" dirty="0" smtClean="0"/>
              <a:t>	}</a:t>
            </a:r>
          </a:p>
          <a:p>
            <a:r>
              <a:rPr lang="en-US" sz="2000" dirty="0" smtClean="0"/>
              <a:t>S1 uses value computed by S2 in previous iteration but dependence is not circular so loop is parallel</a:t>
            </a:r>
          </a:p>
          <a:p>
            <a:r>
              <a:rPr lang="en-US" sz="2000" dirty="0" smtClean="0"/>
              <a:t>Transform to:</a:t>
            </a:r>
          </a:p>
          <a:p>
            <a:pPr>
              <a:buNone/>
            </a:pPr>
            <a:r>
              <a:rPr lang="en-US" sz="2000" dirty="0" smtClean="0"/>
              <a:t>	A[0] = A[0] + B[0];</a:t>
            </a:r>
          </a:p>
          <a:p>
            <a:pPr>
              <a:buNone/>
            </a:pPr>
            <a:r>
              <a:rPr lang="en-US" sz="2000" dirty="0" smtClean="0"/>
              <a:t>	for (i=0; i&lt;99; i=i+1) {</a:t>
            </a:r>
          </a:p>
          <a:p>
            <a:pPr>
              <a:buNone/>
            </a:pPr>
            <a:r>
              <a:rPr lang="en-US" sz="2000" dirty="0" smtClean="0"/>
              <a:t>		B[i+1] = C[i] + D[i];</a:t>
            </a:r>
          </a:p>
          <a:p>
            <a:pPr>
              <a:buNone/>
            </a:pPr>
            <a:r>
              <a:rPr lang="en-US" sz="2000" dirty="0" smtClean="0"/>
              <a:t>		A[i+1] = A[i+1] + B[i+1];</a:t>
            </a:r>
          </a:p>
          <a:p>
            <a:pPr>
              <a:buNone/>
            </a:pPr>
            <a:r>
              <a:rPr lang="en-US" sz="2000" dirty="0" smtClean="0"/>
              <a:t>	}</a:t>
            </a:r>
          </a:p>
          <a:p>
            <a:pPr>
              <a:buNone/>
            </a:pPr>
            <a:r>
              <a:rPr lang="en-US" sz="2000" dirty="0" smtClean="0"/>
              <a:t>	B[100] = C[99] + D[99];</a:t>
            </a:r>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Vector Architectures</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smtClean="0"/>
              <a:t>Basic idea:</a:t>
            </a:r>
          </a:p>
          <a:p>
            <a:pPr lvl="1">
              <a:lnSpc>
                <a:spcPct val="90000"/>
              </a:lnSpc>
            </a:pPr>
            <a:r>
              <a:rPr lang="en-US" dirty="0" smtClean="0"/>
              <a:t>Read sets of data elements into “vector registers”</a:t>
            </a:r>
          </a:p>
          <a:p>
            <a:pPr lvl="1">
              <a:lnSpc>
                <a:spcPct val="90000"/>
              </a:lnSpc>
            </a:pPr>
            <a:r>
              <a:rPr lang="en-US" dirty="0" smtClean="0"/>
              <a:t>Operate on those registers</a:t>
            </a:r>
          </a:p>
          <a:p>
            <a:pPr lvl="1">
              <a:lnSpc>
                <a:spcPct val="90000"/>
              </a:lnSpc>
            </a:pPr>
            <a:r>
              <a:rPr lang="en-US" dirty="0" smtClean="0"/>
              <a:t>Disperse the results back into memory</a:t>
            </a:r>
          </a:p>
          <a:p>
            <a:pPr lvl="1">
              <a:lnSpc>
                <a:spcPct val="90000"/>
              </a:lnSpc>
            </a:pPr>
            <a:endParaRPr lang="en-US" dirty="0" smtClean="0"/>
          </a:p>
          <a:p>
            <a:pPr>
              <a:lnSpc>
                <a:spcPct val="90000"/>
              </a:lnSpc>
            </a:pPr>
            <a:r>
              <a:rPr lang="en-US" dirty="0" smtClean="0"/>
              <a:t>Registers are controlled by compiler</a:t>
            </a:r>
          </a:p>
          <a:p>
            <a:pPr lvl="1">
              <a:lnSpc>
                <a:spcPct val="90000"/>
              </a:lnSpc>
            </a:pPr>
            <a:r>
              <a:rPr lang="en-US" dirty="0" smtClean="0"/>
              <a:t>Used to hide memory latency</a:t>
            </a:r>
          </a:p>
          <a:p>
            <a:pPr lvl="1">
              <a:lnSpc>
                <a:spcPct val="90000"/>
              </a:lnSpc>
            </a:pPr>
            <a:r>
              <a:rPr lang="en-US" dirty="0" smtClean="0"/>
              <a:t>Leverage memory bandwidth</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Loop-Level Parallelism</a:t>
            </a:r>
            <a:endParaRPr lang="en-AU" dirty="0"/>
          </a:p>
        </p:txBody>
      </p:sp>
      <p:sp>
        <p:nvSpPr>
          <p:cNvPr id="242691" name="Rectangle 3"/>
          <p:cNvSpPr>
            <a:spLocks noGrp="1" noChangeArrowheads="1"/>
          </p:cNvSpPr>
          <p:nvPr>
            <p:ph type="body" idx="1"/>
          </p:nvPr>
        </p:nvSpPr>
        <p:spPr>
          <a:xfrm>
            <a:off x="684213" y="836712"/>
            <a:ext cx="8270875" cy="5400576"/>
          </a:xfrm>
        </p:spPr>
        <p:txBody>
          <a:bodyPr/>
          <a:lstStyle/>
          <a:p>
            <a:r>
              <a:rPr lang="en-US" sz="2300" dirty="0" smtClean="0"/>
              <a:t>Example 4:</a:t>
            </a:r>
          </a:p>
          <a:p>
            <a:pPr>
              <a:buNone/>
            </a:pPr>
            <a:r>
              <a:rPr lang="en-US" sz="2300" dirty="0" smtClean="0"/>
              <a:t>	for (i=0;i&lt;100;i=i+1)  {</a:t>
            </a:r>
          </a:p>
          <a:p>
            <a:pPr>
              <a:buNone/>
            </a:pPr>
            <a:r>
              <a:rPr lang="en-US" sz="2300" dirty="0" smtClean="0"/>
              <a:t>		A[i] = B[i] + C[i];</a:t>
            </a:r>
          </a:p>
          <a:p>
            <a:pPr>
              <a:buNone/>
            </a:pPr>
            <a:r>
              <a:rPr lang="en-US" sz="2300" dirty="0" smtClean="0"/>
              <a:t>		D[i] = A[i] * E[i];</a:t>
            </a:r>
          </a:p>
          <a:p>
            <a:pPr>
              <a:buNone/>
            </a:pPr>
            <a:r>
              <a:rPr lang="en-US" sz="2300" dirty="0" smtClean="0"/>
              <a:t>	}</a:t>
            </a:r>
          </a:p>
          <a:p>
            <a:endParaRPr lang="en-US" sz="2300" dirty="0" smtClean="0"/>
          </a:p>
          <a:p>
            <a:r>
              <a:rPr lang="en-US" sz="2300" dirty="0" smtClean="0"/>
              <a:t>Example 5:</a:t>
            </a:r>
          </a:p>
          <a:p>
            <a:pPr>
              <a:buNone/>
            </a:pPr>
            <a:r>
              <a:rPr lang="en-US" sz="2300" dirty="0" smtClean="0"/>
              <a:t>	for (i=1;i&lt;100;i=i+1)  {</a:t>
            </a:r>
          </a:p>
          <a:p>
            <a:pPr>
              <a:buNone/>
            </a:pPr>
            <a:r>
              <a:rPr lang="en-US" sz="2300" dirty="0" smtClean="0"/>
              <a:t>		Y[i] = Y[i-1] + Y[i];</a:t>
            </a:r>
          </a:p>
          <a:p>
            <a:pPr>
              <a:buNone/>
            </a:pPr>
            <a:r>
              <a:rPr lang="en-US" sz="2300" dirty="0" smtClean="0"/>
              <a:t>	}</a:t>
            </a:r>
            <a:endParaRPr lang="en-US" sz="2300" dirty="0"/>
          </a:p>
          <a:p>
            <a:pPr>
              <a:buNone/>
            </a:pPr>
            <a:r>
              <a:rPr lang="en-US" sz="2400" dirty="0" smtClean="0">
                <a:solidFill>
                  <a:srgbClr val="FF0000"/>
                </a:solidFill>
              </a:rPr>
              <a:t>Wait.. The theory solutions: Can be computed in log n time. BUT, only with transformation</a:t>
            </a:r>
          </a:p>
          <a:p>
            <a:pPr>
              <a:buNone/>
            </a:pPr>
            <a:r>
              <a:rPr lang="en-US" sz="2400" dirty="0" smtClean="0">
                <a:solidFill>
                  <a:srgbClr val="FF0000"/>
                </a:solidFill>
              </a:rPr>
              <a:t>Practical solution: ‘reductions’ – last slide </a:t>
            </a:r>
            <a:r>
              <a:rPr lang="en-US" sz="2400" smtClean="0">
                <a:solidFill>
                  <a:srgbClr val="FF0000"/>
                </a:solidFill>
              </a:rPr>
              <a:t>of Chapter 4</a:t>
            </a:r>
            <a:endParaRPr lang="en-US" sz="2400" dirty="0" smtClean="0">
              <a:solidFill>
                <a:srgbClr val="FF0000"/>
              </a:solidFill>
            </a:endParaRPr>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Finding dependencies</a:t>
            </a:r>
            <a:endParaRPr lang="en-AU" dirty="0"/>
          </a:p>
        </p:txBody>
      </p:sp>
      <p:sp>
        <p:nvSpPr>
          <p:cNvPr id="242691" name="Rectangle 3"/>
          <p:cNvSpPr>
            <a:spLocks noGrp="1" noChangeArrowheads="1"/>
          </p:cNvSpPr>
          <p:nvPr>
            <p:ph type="body" idx="1"/>
          </p:nvPr>
        </p:nvSpPr>
        <p:spPr/>
        <p:txBody>
          <a:bodyPr/>
          <a:lstStyle/>
          <a:p>
            <a:r>
              <a:rPr lang="en-US" dirty="0" smtClean="0"/>
              <a:t>Assume indices are affine:</a:t>
            </a:r>
          </a:p>
          <a:p>
            <a:pPr lvl="1"/>
            <a:r>
              <a:rPr lang="en-US" i="1" dirty="0" smtClean="0"/>
              <a:t>a</a:t>
            </a:r>
            <a:r>
              <a:rPr lang="en-US" dirty="0" smtClean="0"/>
              <a:t> x </a:t>
            </a:r>
            <a:r>
              <a:rPr lang="en-US" i="1" dirty="0" smtClean="0"/>
              <a:t>i</a:t>
            </a:r>
            <a:r>
              <a:rPr lang="en-US" dirty="0" smtClean="0"/>
              <a:t> + </a:t>
            </a:r>
            <a:r>
              <a:rPr lang="en-US" i="1" dirty="0" smtClean="0"/>
              <a:t>b </a:t>
            </a:r>
            <a:r>
              <a:rPr lang="en-US" dirty="0" smtClean="0"/>
              <a:t>(i is loop index)</a:t>
            </a:r>
          </a:p>
          <a:p>
            <a:endParaRPr lang="en-US" dirty="0" smtClean="0"/>
          </a:p>
          <a:p>
            <a:r>
              <a:rPr lang="en-US" dirty="0" smtClean="0"/>
              <a:t>Assume:</a:t>
            </a:r>
          </a:p>
          <a:p>
            <a:pPr lvl="1"/>
            <a:r>
              <a:rPr lang="en-US" dirty="0" smtClean="0"/>
              <a:t>Store to </a:t>
            </a:r>
            <a:r>
              <a:rPr lang="en-US" i="1" dirty="0" smtClean="0"/>
              <a:t>a</a:t>
            </a:r>
            <a:r>
              <a:rPr lang="en-US" dirty="0" smtClean="0"/>
              <a:t> x </a:t>
            </a:r>
            <a:r>
              <a:rPr lang="en-US" i="1" dirty="0" smtClean="0"/>
              <a:t>i</a:t>
            </a:r>
            <a:r>
              <a:rPr lang="en-US" dirty="0" smtClean="0"/>
              <a:t> + </a:t>
            </a:r>
            <a:r>
              <a:rPr lang="en-US" i="1" dirty="0" smtClean="0"/>
              <a:t>b</a:t>
            </a:r>
            <a:r>
              <a:rPr lang="en-US" dirty="0" smtClean="0"/>
              <a:t>, then</a:t>
            </a:r>
          </a:p>
          <a:p>
            <a:pPr lvl="1"/>
            <a:r>
              <a:rPr lang="en-US" dirty="0" smtClean="0"/>
              <a:t>Load from </a:t>
            </a:r>
            <a:r>
              <a:rPr lang="en-US" i="1" dirty="0" smtClean="0"/>
              <a:t>c</a:t>
            </a:r>
            <a:r>
              <a:rPr lang="en-US" dirty="0" smtClean="0"/>
              <a:t> x </a:t>
            </a:r>
            <a:r>
              <a:rPr lang="en-US" i="1" dirty="0" smtClean="0"/>
              <a:t>i</a:t>
            </a:r>
            <a:r>
              <a:rPr lang="en-US" dirty="0" smtClean="0"/>
              <a:t> + </a:t>
            </a:r>
            <a:r>
              <a:rPr lang="en-US" i="1" dirty="0" smtClean="0"/>
              <a:t>d</a:t>
            </a:r>
          </a:p>
          <a:p>
            <a:pPr lvl="1"/>
            <a:r>
              <a:rPr lang="en-US" i="1" dirty="0" smtClean="0"/>
              <a:t>i</a:t>
            </a:r>
            <a:r>
              <a:rPr lang="en-US" dirty="0" smtClean="0"/>
              <a:t> runs from </a:t>
            </a:r>
            <a:r>
              <a:rPr lang="en-US" i="1" dirty="0" smtClean="0"/>
              <a:t>m</a:t>
            </a:r>
            <a:r>
              <a:rPr lang="en-US" dirty="0" smtClean="0"/>
              <a:t> to </a:t>
            </a:r>
            <a:r>
              <a:rPr lang="en-US" i="1" dirty="0" smtClean="0"/>
              <a:t>n</a:t>
            </a:r>
          </a:p>
          <a:p>
            <a:pPr lvl="1"/>
            <a:r>
              <a:rPr lang="en-US" dirty="0" smtClean="0"/>
              <a:t>Dependence exists if:</a:t>
            </a:r>
          </a:p>
          <a:p>
            <a:pPr lvl="2"/>
            <a:r>
              <a:rPr lang="en-US" dirty="0" smtClean="0"/>
              <a:t>Given </a:t>
            </a:r>
            <a:r>
              <a:rPr lang="en-US" i="1" dirty="0" smtClean="0"/>
              <a:t>j</a:t>
            </a:r>
            <a:r>
              <a:rPr lang="en-US" dirty="0" smtClean="0"/>
              <a:t>, </a:t>
            </a:r>
            <a:r>
              <a:rPr lang="en-US" i="1" dirty="0" smtClean="0"/>
              <a:t>k</a:t>
            </a:r>
            <a:r>
              <a:rPr lang="en-US" dirty="0" smtClean="0"/>
              <a:t> such that </a:t>
            </a:r>
            <a:r>
              <a:rPr lang="en-US" i="1" dirty="0" smtClean="0"/>
              <a:t>m</a:t>
            </a:r>
            <a:r>
              <a:rPr lang="en-US" dirty="0" smtClean="0"/>
              <a:t> ≤ </a:t>
            </a:r>
            <a:r>
              <a:rPr lang="en-US" i="1" dirty="0" smtClean="0"/>
              <a:t>j</a:t>
            </a:r>
            <a:r>
              <a:rPr lang="en-US" dirty="0" smtClean="0"/>
              <a:t> ≤ </a:t>
            </a:r>
            <a:r>
              <a:rPr lang="en-US" i="1" dirty="0" smtClean="0"/>
              <a:t>n</a:t>
            </a:r>
            <a:r>
              <a:rPr lang="en-US" dirty="0" smtClean="0"/>
              <a:t>, </a:t>
            </a:r>
            <a:r>
              <a:rPr lang="en-US" i="1" dirty="0" smtClean="0"/>
              <a:t>m</a:t>
            </a:r>
            <a:r>
              <a:rPr lang="en-US" dirty="0" smtClean="0"/>
              <a:t> ≤ </a:t>
            </a:r>
            <a:r>
              <a:rPr lang="en-US" i="1" dirty="0" smtClean="0"/>
              <a:t>k</a:t>
            </a:r>
            <a:r>
              <a:rPr lang="en-US" dirty="0" smtClean="0"/>
              <a:t> ≤ </a:t>
            </a:r>
            <a:r>
              <a:rPr lang="en-US" i="1" dirty="0" smtClean="0"/>
              <a:t>n</a:t>
            </a:r>
          </a:p>
          <a:p>
            <a:pPr lvl="2"/>
            <a:r>
              <a:rPr lang="en-US" dirty="0" smtClean="0"/>
              <a:t>Store to </a:t>
            </a:r>
            <a:r>
              <a:rPr lang="en-US" i="1" dirty="0" smtClean="0"/>
              <a:t>a</a:t>
            </a:r>
            <a:r>
              <a:rPr lang="en-US" dirty="0" smtClean="0"/>
              <a:t> x </a:t>
            </a:r>
            <a:r>
              <a:rPr lang="en-US" i="1" dirty="0" smtClean="0"/>
              <a:t>j</a:t>
            </a:r>
            <a:r>
              <a:rPr lang="en-US" dirty="0" smtClean="0"/>
              <a:t> + </a:t>
            </a:r>
            <a:r>
              <a:rPr lang="en-US" i="1" dirty="0" smtClean="0"/>
              <a:t>b</a:t>
            </a:r>
            <a:r>
              <a:rPr lang="en-US" dirty="0" smtClean="0"/>
              <a:t>, load from </a:t>
            </a:r>
            <a:r>
              <a:rPr lang="en-US" i="1" dirty="0" smtClean="0"/>
              <a:t>a</a:t>
            </a:r>
            <a:r>
              <a:rPr lang="en-US" dirty="0" smtClean="0"/>
              <a:t> x </a:t>
            </a:r>
            <a:r>
              <a:rPr lang="en-US" i="1" dirty="0" smtClean="0"/>
              <a:t>k</a:t>
            </a:r>
            <a:r>
              <a:rPr lang="en-US" dirty="0" smtClean="0"/>
              <a:t> + </a:t>
            </a:r>
            <a:r>
              <a:rPr lang="en-US" i="1" dirty="0" smtClean="0"/>
              <a:t>d</a:t>
            </a:r>
            <a:r>
              <a:rPr lang="en-US" dirty="0" smtClean="0"/>
              <a:t>, and </a:t>
            </a:r>
            <a:r>
              <a:rPr lang="en-US" i="1" dirty="0" smtClean="0">
                <a:solidFill>
                  <a:srgbClr val="FF0000"/>
                </a:solidFill>
              </a:rPr>
              <a:t>a</a:t>
            </a:r>
            <a:r>
              <a:rPr lang="en-US" dirty="0" smtClean="0">
                <a:solidFill>
                  <a:srgbClr val="FF0000"/>
                </a:solidFill>
              </a:rPr>
              <a:t> x </a:t>
            </a:r>
            <a:r>
              <a:rPr lang="en-US" i="1" dirty="0" smtClean="0">
                <a:solidFill>
                  <a:srgbClr val="FF0000"/>
                </a:solidFill>
              </a:rPr>
              <a:t>j</a:t>
            </a:r>
            <a:r>
              <a:rPr lang="en-US" dirty="0" smtClean="0">
                <a:solidFill>
                  <a:srgbClr val="FF0000"/>
                </a:solidFill>
              </a:rPr>
              <a:t> + </a:t>
            </a:r>
            <a:r>
              <a:rPr lang="en-US" i="1" dirty="0" smtClean="0">
                <a:solidFill>
                  <a:srgbClr val="FF0000"/>
                </a:solidFill>
              </a:rPr>
              <a:t>b</a:t>
            </a:r>
            <a:r>
              <a:rPr lang="en-US" dirty="0" smtClean="0">
                <a:solidFill>
                  <a:srgbClr val="FF0000"/>
                </a:solidFill>
              </a:rPr>
              <a:t> = </a:t>
            </a:r>
            <a:r>
              <a:rPr lang="en-US" i="1" dirty="0" smtClean="0">
                <a:solidFill>
                  <a:srgbClr val="FF0000"/>
                </a:solidFill>
              </a:rPr>
              <a:t>c</a:t>
            </a:r>
            <a:r>
              <a:rPr lang="en-US" dirty="0" smtClean="0">
                <a:solidFill>
                  <a:srgbClr val="FF0000"/>
                </a:solidFill>
              </a:rPr>
              <a:t> x </a:t>
            </a:r>
            <a:r>
              <a:rPr lang="en-US" i="1" dirty="0" smtClean="0">
                <a:solidFill>
                  <a:srgbClr val="FF0000"/>
                </a:solidFill>
              </a:rPr>
              <a:t>k</a:t>
            </a:r>
            <a:r>
              <a:rPr lang="en-US" dirty="0" smtClean="0">
                <a:solidFill>
                  <a:srgbClr val="FF0000"/>
                </a:solidFill>
              </a:rPr>
              <a:t> + </a:t>
            </a:r>
            <a:r>
              <a:rPr lang="en-US" i="1" dirty="0" smtClean="0">
                <a:solidFill>
                  <a:srgbClr val="FF0000"/>
                </a:solidFill>
              </a:rPr>
              <a:t>d</a:t>
            </a:r>
          </a:p>
          <a:p>
            <a:pPr lvl="2"/>
            <a:endParaRPr lang="en-US" i="1" dirty="0" smtClean="0"/>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Finding dependencies</a:t>
            </a:r>
            <a:endParaRPr lang="en-AU" dirty="0"/>
          </a:p>
        </p:txBody>
      </p:sp>
      <p:sp>
        <p:nvSpPr>
          <p:cNvPr id="242691" name="Rectangle 3"/>
          <p:cNvSpPr>
            <a:spLocks noGrp="1" noChangeArrowheads="1"/>
          </p:cNvSpPr>
          <p:nvPr>
            <p:ph type="body" idx="1"/>
          </p:nvPr>
        </p:nvSpPr>
        <p:spPr/>
        <p:txBody>
          <a:bodyPr/>
          <a:lstStyle/>
          <a:p>
            <a:r>
              <a:rPr lang="en-US" dirty="0" smtClean="0"/>
              <a:t>Generally cannot determine at compile time</a:t>
            </a:r>
          </a:p>
          <a:p>
            <a:r>
              <a:rPr lang="en-US" dirty="0" smtClean="0"/>
              <a:t>Test for absence of a dependence:</a:t>
            </a:r>
          </a:p>
          <a:p>
            <a:pPr lvl="1"/>
            <a:r>
              <a:rPr lang="en-US" dirty="0" smtClean="0"/>
              <a:t>GCD test:</a:t>
            </a:r>
          </a:p>
          <a:p>
            <a:pPr lvl="2"/>
            <a:r>
              <a:rPr lang="en-US" dirty="0" smtClean="0"/>
              <a:t>If a dependency exists, GCD(</a:t>
            </a:r>
            <a:r>
              <a:rPr lang="en-US" i="1" dirty="0" smtClean="0"/>
              <a:t>c</a:t>
            </a:r>
            <a:r>
              <a:rPr lang="en-US" dirty="0" smtClean="0"/>
              <a:t>,</a:t>
            </a:r>
            <a:r>
              <a:rPr lang="en-US" i="1" dirty="0" smtClean="0"/>
              <a:t>a</a:t>
            </a:r>
            <a:r>
              <a:rPr lang="en-US" dirty="0" smtClean="0"/>
              <a:t>) must evenly divide (</a:t>
            </a:r>
            <a:r>
              <a:rPr lang="en-US" i="1" dirty="0" smtClean="0"/>
              <a:t>d</a:t>
            </a:r>
            <a:r>
              <a:rPr lang="en-US" dirty="0" smtClean="0"/>
              <a:t>-</a:t>
            </a:r>
            <a:r>
              <a:rPr lang="en-US" i="1" dirty="0" smtClean="0"/>
              <a:t>b</a:t>
            </a:r>
            <a:r>
              <a:rPr lang="en-US" dirty="0" smtClean="0"/>
              <a:t>)</a:t>
            </a:r>
          </a:p>
          <a:p>
            <a:pPr lvl="2"/>
            <a:endParaRPr lang="en-US" dirty="0" smtClean="0"/>
          </a:p>
          <a:p>
            <a:r>
              <a:rPr lang="en-US" dirty="0" smtClean="0"/>
              <a:t>Example:</a:t>
            </a:r>
          </a:p>
          <a:p>
            <a:pPr lvl="1">
              <a:buNone/>
            </a:pPr>
            <a:r>
              <a:rPr lang="nn-NO" dirty="0" smtClean="0"/>
              <a:t>for (i=0; i&lt;100; i=i+1) {</a:t>
            </a:r>
          </a:p>
          <a:p>
            <a:pPr lvl="1">
              <a:buNone/>
            </a:pPr>
            <a:r>
              <a:rPr lang="nn-NO" dirty="0" smtClean="0"/>
              <a:t>	X[2*i+3] = X[2*i] * 5.0;</a:t>
            </a:r>
          </a:p>
          <a:p>
            <a:pPr lvl="1">
              <a:buNone/>
            </a:pPr>
            <a:r>
              <a:rPr lang="nn-NO" dirty="0" smtClean="0"/>
              <a:t>}</a:t>
            </a:r>
          </a:p>
          <a:p>
            <a:pPr lvl="1">
              <a:buNone/>
            </a:pPr>
            <a:endParaRPr lang="en-US" dirty="0" smtClean="0"/>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09677"/>
            <a:ext cx="8281987" cy="707886"/>
          </a:xfrm>
        </p:spPr>
        <p:txBody>
          <a:bodyPr/>
          <a:lstStyle/>
          <a:p>
            <a:r>
              <a:rPr lang="en-US" dirty="0" smtClean="0"/>
              <a:t>Finding dependencies</a:t>
            </a:r>
            <a:endParaRPr lang="en-AU" dirty="0"/>
          </a:p>
        </p:txBody>
      </p:sp>
      <p:sp>
        <p:nvSpPr>
          <p:cNvPr id="242691" name="Rectangle 3"/>
          <p:cNvSpPr>
            <a:spLocks noGrp="1" noChangeArrowheads="1"/>
          </p:cNvSpPr>
          <p:nvPr>
            <p:ph type="body" idx="1"/>
          </p:nvPr>
        </p:nvSpPr>
        <p:spPr>
          <a:xfrm>
            <a:off x="251521" y="692696"/>
            <a:ext cx="8703568" cy="5544592"/>
          </a:xfrm>
        </p:spPr>
        <p:txBody>
          <a:bodyPr/>
          <a:lstStyle/>
          <a:p>
            <a:r>
              <a:rPr lang="en-US" sz="2000" dirty="0" smtClean="0"/>
              <a:t>Example 2:</a:t>
            </a:r>
          </a:p>
          <a:p>
            <a:pPr lvl="1">
              <a:buNone/>
            </a:pPr>
            <a:r>
              <a:rPr lang="en-US" sz="1600" dirty="0" smtClean="0"/>
              <a:t>for (i=0; i&lt;100; i=i+1) {</a:t>
            </a:r>
          </a:p>
          <a:p>
            <a:pPr lvl="1">
              <a:buNone/>
            </a:pPr>
            <a:r>
              <a:rPr lang="en-US" sz="1600" dirty="0" smtClean="0"/>
              <a:t>	Y[i] = X[i] / c; /* S1 */</a:t>
            </a:r>
          </a:p>
          <a:p>
            <a:pPr lvl="1">
              <a:buNone/>
            </a:pPr>
            <a:r>
              <a:rPr lang="en-US" sz="1600" dirty="0" smtClean="0"/>
              <a:t>	X[i] = X[i] + c; /* S2 */</a:t>
            </a:r>
          </a:p>
          <a:p>
            <a:pPr lvl="1">
              <a:buNone/>
            </a:pPr>
            <a:r>
              <a:rPr lang="en-US" sz="1600" dirty="0" smtClean="0"/>
              <a:t>	Z[i] = Y[i] + c; /* S3 */</a:t>
            </a:r>
          </a:p>
          <a:p>
            <a:pPr lvl="1">
              <a:buNone/>
            </a:pPr>
            <a:r>
              <a:rPr lang="en-US" sz="1600" dirty="0" smtClean="0"/>
              <a:t>	Y[i] = c - Y[i]; /* S4 */ }</a:t>
            </a:r>
          </a:p>
          <a:p>
            <a:pPr lvl="1">
              <a:buNone/>
            </a:pPr>
            <a:r>
              <a:rPr lang="en-US" sz="2000" dirty="0" smtClean="0"/>
              <a:t>True dependences: S1 to S3 &amp; S1 to S4</a:t>
            </a:r>
          </a:p>
          <a:p>
            <a:pPr lvl="1">
              <a:buNone/>
            </a:pPr>
            <a:r>
              <a:rPr lang="en-US" sz="2000" dirty="0"/>
              <a:t>N</a:t>
            </a:r>
            <a:r>
              <a:rPr lang="en-US" sz="2000" dirty="0" smtClean="0"/>
              <a:t>o loop carried dependence </a:t>
            </a:r>
            <a:r>
              <a:rPr lang="en-US" sz="2000" dirty="0" smtClean="0">
                <a:sym typeface="Wingdings"/>
              </a:rPr>
              <a:t> loop is parallel</a:t>
            </a:r>
          </a:p>
          <a:p>
            <a:pPr lvl="1">
              <a:buNone/>
            </a:pPr>
            <a:r>
              <a:rPr lang="en-US" sz="2000" dirty="0" smtClean="0">
                <a:sym typeface="Wingdings"/>
              </a:rPr>
              <a:t>Still S3 and S4 need to wait for S1 to complete</a:t>
            </a:r>
          </a:p>
          <a:p>
            <a:pPr lvl="1">
              <a:buNone/>
            </a:pPr>
            <a:r>
              <a:rPr lang="en-US" sz="2000" dirty="0" smtClean="0"/>
              <a:t>Anti-dependences: S1 to S2 (for X[</a:t>
            </a:r>
            <a:r>
              <a:rPr lang="en-US" sz="2000" dirty="0" err="1" smtClean="0"/>
              <a:t>i</a:t>
            </a:r>
            <a:r>
              <a:rPr lang="en-US" sz="2000" dirty="0" smtClean="0"/>
              <a:t>]) &amp; S3 to S4 (for Y[</a:t>
            </a:r>
            <a:r>
              <a:rPr lang="en-US" sz="2000" dirty="0" err="1" smtClean="0"/>
              <a:t>i</a:t>
            </a:r>
            <a:r>
              <a:rPr lang="en-US" sz="2000" dirty="0" smtClean="0"/>
              <a:t>])</a:t>
            </a:r>
          </a:p>
          <a:p>
            <a:pPr lvl="1">
              <a:buNone/>
            </a:pPr>
            <a:r>
              <a:rPr lang="en-US" sz="2000" dirty="0" smtClean="0"/>
              <a:t>Output dependence: S1 to S4 for Y[</a:t>
            </a:r>
            <a:r>
              <a:rPr lang="en-US" sz="2000" dirty="0" err="1" smtClean="0"/>
              <a:t>i</a:t>
            </a:r>
            <a:r>
              <a:rPr lang="en-US" sz="2000" dirty="0" smtClean="0"/>
              <a:t>]  </a:t>
            </a:r>
          </a:p>
          <a:p>
            <a:pPr lvl="1">
              <a:buNone/>
            </a:pPr>
            <a:endParaRPr lang="en-US" sz="2000" dirty="0" smtClean="0"/>
          </a:p>
          <a:p>
            <a:pPr lvl="1">
              <a:buNone/>
            </a:pPr>
            <a:r>
              <a:rPr lang="en-US" sz="1600" dirty="0"/>
              <a:t>for (</a:t>
            </a:r>
            <a:r>
              <a:rPr lang="en-US" sz="1600" dirty="0" err="1"/>
              <a:t>i</a:t>
            </a:r>
            <a:r>
              <a:rPr lang="en-US" sz="1600" dirty="0"/>
              <a:t>=0; </a:t>
            </a:r>
            <a:r>
              <a:rPr lang="en-US" sz="1600" dirty="0" err="1"/>
              <a:t>i</a:t>
            </a:r>
            <a:r>
              <a:rPr lang="en-US" sz="1600" dirty="0"/>
              <a:t>&lt;100; </a:t>
            </a:r>
            <a:r>
              <a:rPr lang="en-US" sz="1600" dirty="0" err="1"/>
              <a:t>i</a:t>
            </a:r>
            <a:r>
              <a:rPr lang="en-US" sz="1600" dirty="0"/>
              <a:t>=i+1) {</a:t>
            </a:r>
          </a:p>
          <a:p>
            <a:pPr lvl="1">
              <a:buNone/>
            </a:pPr>
            <a:r>
              <a:rPr lang="en-US" sz="1600" dirty="0"/>
              <a:t>	</a:t>
            </a:r>
            <a:r>
              <a:rPr lang="en-US" sz="1600" dirty="0" smtClean="0"/>
              <a:t>T[</a:t>
            </a:r>
            <a:r>
              <a:rPr lang="en-US" sz="1600" dirty="0" err="1"/>
              <a:t>i</a:t>
            </a:r>
            <a:r>
              <a:rPr lang="en-US" sz="1600" dirty="0"/>
              <a:t>] = X[</a:t>
            </a:r>
            <a:r>
              <a:rPr lang="en-US" sz="1600" dirty="0" err="1"/>
              <a:t>i</a:t>
            </a:r>
            <a:r>
              <a:rPr lang="en-US" sz="1600" dirty="0"/>
              <a:t>] / c; /* </a:t>
            </a:r>
            <a:r>
              <a:rPr lang="en-US" sz="1600" dirty="0" smtClean="0"/>
              <a:t>Y renamed T to remove output dependence</a:t>
            </a:r>
            <a:endParaRPr lang="en-US" sz="1600" dirty="0"/>
          </a:p>
          <a:p>
            <a:pPr lvl="1">
              <a:buNone/>
            </a:pPr>
            <a:r>
              <a:rPr lang="en-US" sz="1600" dirty="0"/>
              <a:t>	</a:t>
            </a:r>
            <a:r>
              <a:rPr lang="en-US" sz="1600" dirty="0" smtClean="0"/>
              <a:t>X1[</a:t>
            </a:r>
            <a:r>
              <a:rPr lang="en-US" sz="1600" dirty="0" err="1"/>
              <a:t>i</a:t>
            </a:r>
            <a:r>
              <a:rPr lang="en-US" sz="1600" dirty="0"/>
              <a:t>] = X[</a:t>
            </a:r>
            <a:r>
              <a:rPr lang="en-US" sz="1600" dirty="0" err="1"/>
              <a:t>i</a:t>
            </a:r>
            <a:r>
              <a:rPr lang="en-US" sz="1600" dirty="0"/>
              <a:t>] + c; /* </a:t>
            </a:r>
            <a:r>
              <a:rPr lang="en-US" sz="1600" dirty="0" smtClean="0"/>
              <a:t>X renamed X1 to </a:t>
            </a:r>
            <a:r>
              <a:rPr lang="en-US" sz="1600" dirty="0"/>
              <a:t>remove </a:t>
            </a:r>
            <a:r>
              <a:rPr lang="en-US" sz="1600" dirty="0" smtClean="0"/>
              <a:t>anti </a:t>
            </a:r>
            <a:r>
              <a:rPr lang="en-US" sz="1600" dirty="0"/>
              <a:t>dependence</a:t>
            </a:r>
          </a:p>
          <a:p>
            <a:pPr lvl="1">
              <a:buNone/>
            </a:pPr>
            <a:r>
              <a:rPr lang="en-US" sz="1600" dirty="0"/>
              <a:t>	Z[</a:t>
            </a:r>
            <a:r>
              <a:rPr lang="en-US" sz="1600" dirty="0" err="1"/>
              <a:t>i</a:t>
            </a:r>
            <a:r>
              <a:rPr lang="en-US" sz="1600" dirty="0"/>
              <a:t>] = </a:t>
            </a:r>
            <a:r>
              <a:rPr lang="en-US" sz="1600" dirty="0" smtClean="0"/>
              <a:t>T[</a:t>
            </a:r>
            <a:r>
              <a:rPr lang="en-US" sz="1600" dirty="0" err="1"/>
              <a:t>i</a:t>
            </a:r>
            <a:r>
              <a:rPr lang="en-US" sz="1600" dirty="0"/>
              <a:t>] + c; /* </a:t>
            </a:r>
            <a:r>
              <a:rPr lang="en-US" sz="1600" dirty="0" smtClean="0"/>
              <a:t>Y </a:t>
            </a:r>
            <a:r>
              <a:rPr lang="en-US" sz="1600" dirty="0"/>
              <a:t>renamed T</a:t>
            </a:r>
            <a:r>
              <a:rPr lang="en-US" sz="1600" dirty="0" smtClean="0"/>
              <a:t> </a:t>
            </a:r>
            <a:r>
              <a:rPr lang="en-US" sz="1600" dirty="0"/>
              <a:t>to remove anti </a:t>
            </a:r>
            <a:r>
              <a:rPr lang="en-US" sz="1600" dirty="0" smtClean="0"/>
              <a:t>dependence</a:t>
            </a:r>
            <a:endParaRPr lang="en-US" sz="1600" dirty="0"/>
          </a:p>
          <a:p>
            <a:pPr lvl="1">
              <a:buNone/>
            </a:pPr>
            <a:r>
              <a:rPr lang="en-US" sz="1600" dirty="0"/>
              <a:t>	Y[</a:t>
            </a:r>
            <a:r>
              <a:rPr lang="en-US" sz="1600" dirty="0" err="1"/>
              <a:t>i</a:t>
            </a:r>
            <a:r>
              <a:rPr lang="en-US" sz="1600" dirty="0"/>
              <a:t>] = c - </a:t>
            </a:r>
            <a:r>
              <a:rPr lang="en-US" sz="1600" dirty="0" smtClean="0"/>
              <a:t>T[</a:t>
            </a:r>
            <a:r>
              <a:rPr lang="en-US" sz="1600" dirty="0" err="1"/>
              <a:t>i</a:t>
            </a:r>
            <a:r>
              <a:rPr lang="en-US" sz="1600" dirty="0"/>
              <a:t>]; </a:t>
            </a:r>
          </a:p>
          <a:p>
            <a:pPr marL="0" indent="0">
              <a:buNone/>
            </a:pPr>
            <a:endParaRPr lang="en-US" sz="2000" dirty="0" smtClean="0"/>
          </a:p>
          <a:p>
            <a:endParaRPr lang="en-US" dirty="0" smtClean="0"/>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107504" y="107922"/>
            <a:ext cx="8785671" cy="584775"/>
          </a:xfrm>
        </p:spPr>
        <p:txBody>
          <a:bodyPr/>
          <a:lstStyle/>
          <a:p>
            <a:r>
              <a:rPr lang="en-US" sz="3200" dirty="0" smtClean="0"/>
              <a:t>Reductions </a:t>
            </a:r>
            <a:r>
              <a:rPr lang="en-US" sz="2400" dirty="0" smtClean="0"/>
              <a:t>– Eliminating dependent computation</a:t>
            </a:r>
            <a:endParaRPr lang="en-AU" sz="2400" dirty="0"/>
          </a:p>
        </p:txBody>
      </p:sp>
      <p:sp>
        <p:nvSpPr>
          <p:cNvPr id="242691" name="Rectangle 3"/>
          <p:cNvSpPr>
            <a:spLocks noGrp="1" noChangeArrowheads="1"/>
          </p:cNvSpPr>
          <p:nvPr>
            <p:ph type="body" idx="1"/>
          </p:nvPr>
        </p:nvSpPr>
        <p:spPr>
          <a:xfrm>
            <a:off x="684213" y="836712"/>
            <a:ext cx="8270875" cy="5400576"/>
          </a:xfrm>
        </p:spPr>
        <p:txBody>
          <a:bodyPr/>
          <a:lstStyle/>
          <a:p>
            <a:r>
              <a:rPr lang="nn-NO" sz="1800" dirty="0" smtClean="0"/>
              <a:t>Reduction Operation:</a:t>
            </a:r>
          </a:p>
          <a:p>
            <a:pPr>
              <a:buNone/>
            </a:pPr>
            <a:r>
              <a:rPr lang="nn-NO" sz="1800" dirty="0" smtClean="0"/>
              <a:t>	for (i=9999; i&gt;=0; i=i-1)</a:t>
            </a:r>
          </a:p>
          <a:p>
            <a:pPr>
              <a:buNone/>
            </a:pPr>
            <a:r>
              <a:rPr lang="en-US" sz="1800" dirty="0" smtClean="0"/>
              <a:t>		sum = sum + x[i] * y[</a:t>
            </a:r>
            <a:r>
              <a:rPr lang="en-US" sz="1800" dirty="0" err="1" smtClean="0"/>
              <a:t>i</a:t>
            </a:r>
            <a:r>
              <a:rPr lang="en-US" sz="1800" dirty="0" smtClean="0"/>
              <a:t>];</a:t>
            </a:r>
          </a:p>
          <a:p>
            <a:pPr marL="0" indent="0">
              <a:buNone/>
            </a:pPr>
            <a:endParaRPr lang="en-US" sz="1800" dirty="0" smtClean="0"/>
          </a:p>
          <a:p>
            <a:r>
              <a:rPr lang="en-US" sz="1800" dirty="0" smtClean="0"/>
              <a:t>Transform to…</a:t>
            </a:r>
          </a:p>
          <a:p>
            <a:pPr>
              <a:buNone/>
            </a:pPr>
            <a:r>
              <a:rPr lang="nn-NO" sz="1800" dirty="0" smtClean="0"/>
              <a:t>	for (i=9999; i&gt;=0; i=i-1)</a:t>
            </a:r>
          </a:p>
          <a:p>
            <a:pPr>
              <a:buNone/>
            </a:pPr>
            <a:r>
              <a:rPr lang="en-US" sz="1800" dirty="0" smtClean="0"/>
              <a:t>		sum [i] = x[i] * y[i];</a:t>
            </a:r>
          </a:p>
          <a:p>
            <a:pPr>
              <a:buNone/>
            </a:pPr>
            <a:r>
              <a:rPr lang="nn-NO" sz="1800" dirty="0" smtClean="0"/>
              <a:t>	for (i=9999; i&gt;=0; i=i-1)</a:t>
            </a:r>
            <a:r>
              <a:rPr lang="nn-NO" sz="1800" dirty="0" smtClean="0">
                <a:solidFill>
                  <a:srgbClr val="FF0000"/>
                </a:solidFill>
              </a:rPr>
              <a:t> These 2 commands are called ‘reduction’</a:t>
            </a:r>
            <a:endParaRPr lang="nn-NO" sz="1800" dirty="0" smtClean="0"/>
          </a:p>
          <a:p>
            <a:pPr>
              <a:buNone/>
            </a:pPr>
            <a:r>
              <a:rPr lang="en-US" sz="1800" dirty="0" smtClean="0"/>
              <a:t>		finalsum = finalsum + sum[</a:t>
            </a:r>
            <a:r>
              <a:rPr lang="en-US" sz="1800" dirty="0" err="1" smtClean="0"/>
              <a:t>i</a:t>
            </a:r>
            <a:r>
              <a:rPr lang="en-US" sz="1800" dirty="0" smtClean="0"/>
              <a:t>];</a:t>
            </a:r>
          </a:p>
          <a:p>
            <a:endParaRPr lang="en-US" sz="1800" dirty="0" smtClean="0"/>
          </a:p>
          <a:p>
            <a:r>
              <a:rPr lang="en-US" sz="1800" dirty="0" smtClean="0"/>
              <a:t>Do on 10 processors: </a:t>
            </a:r>
            <a:r>
              <a:rPr lang="en-US" sz="1800" dirty="0" smtClean="0">
                <a:solidFill>
                  <a:srgbClr val="FF0000"/>
                </a:solidFill>
              </a:rPr>
              <a:t>[processor </a:t>
            </a:r>
            <a:r>
              <a:rPr lang="en-US" sz="1800" dirty="0">
                <a:solidFill>
                  <a:srgbClr val="FF0000"/>
                </a:solidFill>
              </a:rPr>
              <a:t>0</a:t>
            </a:r>
            <a:r>
              <a:rPr lang="en-US" sz="1800" dirty="0" smtClean="0">
                <a:solidFill>
                  <a:srgbClr val="FF0000"/>
                </a:solidFill>
              </a:rPr>
              <a:t> &lt;= p &lt;= 9, does the following]</a:t>
            </a:r>
          </a:p>
          <a:p>
            <a:pPr>
              <a:buNone/>
            </a:pPr>
            <a:r>
              <a:rPr lang="nn-NO" sz="1800" dirty="0" smtClean="0"/>
              <a:t>	for (i=999; i&gt;=0; i=i-1)</a:t>
            </a:r>
          </a:p>
          <a:p>
            <a:pPr>
              <a:buNone/>
            </a:pPr>
            <a:r>
              <a:rPr lang="en-US" sz="1800" dirty="0" smtClean="0"/>
              <a:t>		finalsum[p] = finalsum[p] + sum[i+1000*p];</a:t>
            </a:r>
          </a:p>
          <a:p>
            <a:pPr>
              <a:buNone/>
            </a:pPr>
            <a:r>
              <a:rPr lang="en-US" sz="1800" dirty="0">
                <a:solidFill>
                  <a:srgbClr val="FF0000"/>
                </a:solidFill>
              </a:rPr>
              <a:t> </a:t>
            </a:r>
            <a:r>
              <a:rPr lang="en-US" sz="1800" dirty="0" smtClean="0">
                <a:solidFill>
                  <a:srgbClr val="FF0000"/>
                </a:solidFill>
              </a:rPr>
              <a:t>     It remains to add up </a:t>
            </a:r>
            <a:r>
              <a:rPr lang="en-US" sz="1800" dirty="0" err="1" smtClean="0">
                <a:solidFill>
                  <a:srgbClr val="FF0000"/>
                </a:solidFill>
              </a:rPr>
              <a:t>finalsum</a:t>
            </a:r>
            <a:r>
              <a:rPr lang="en-US" sz="1800" dirty="0" smtClean="0">
                <a:solidFill>
                  <a:srgbClr val="FF0000"/>
                </a:solidFill>
              </a:rPr>
              <a:t>[0</a:t>
            </a:r>
            <a:r>
              <a:rPr lang="en-US" sz="1800" dirty="0">
                <a:solidFill>
                  <a:srgbClr val="FF0000"/>
                </a:solidFill>
              </a:rPr>
              <a:t>], </a:t>
            </a:r>
            <a:r>
              <a:rPr lang="en-US" sz="1800" dirty="0" err="1" smtClean="0">
                <a:solidFill>
                  <a:srgbClr val="FF0000"/>
                </a:solidFill>
              </a:rPr>
              <a:t>finalsum</a:t>
            </a:r>
            <a:r>
              <a:rPr lang="en-US" sz="1800" dirty="0" smtClean="0">
                <a:solidFill>
                  <a:srgbClr val="FF0000"/>
                </a:solidFill>
              </a:rPr>
              <a:t>[1] </a:t>
            </a:r>
            <a:r>
              <a:rPr lang="en-US" sz="1800" dirty="0">
                <a:solidFill>
                  <a:srgbClr val="FF0000"/>
                </a:solidFill>
              </a:rPr>
              <a:t>… </a:t>
            </a:r>
            <a:r>
              <a:rPr lang="en-US" sz="1800" dirty="0" err="1" smtClean="0">
                <a:solidFill>
                  <a:srgbClr val="FF0000"/>
                </a:solidFill>
              </a:rPr>
              <a:t>finalsum</a:t>
            </a:r>
            <a:r>
              <a:rPr lang="en-US" sz="1800" dirty="0" smtClean="0">
                <a:solidFill>
                  <a:srgbClr val="FF0000"/>
                </a:solidFill>
              </a:rPr>
              <a:t>[9]</a:t>
            </a:r>
          </a:p>
          <a:p>
            <a:r>
              <a:rPr lang="en-US" sz="1800" dirty="0" smtClean="0"/>
              <a:t>Note:  assumes associativity!</a:t>
            </a:r>
          </a:p>
        </p:txBody>
      </p:sp>
      <p:sp>
        <p:nvSpPr>
          <p:cNvPr id="242693" name="Text Box 5"/>
          <p:cNvSpPr txBox="1">
            <a:spLocks noChangeArrowheads="1"/>
          </p:cNvSpPr>
          <p:nvPr/>
        </p:nvSpPr>
        <p:spPr bwMode="auto">
          <a:xfrm rot="5400000">
            <a:off x="6379140" y="2395529"/>
            <a:ext cx="5160387"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Detecting and Enhancing Loop-Level Parallelism</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VMIPS</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smtClean="0"/>
              <a:t>Example architecture:  VMIPS</a:t>
            </a:r>
          </a:p>
          <a:p>
            <a:pPr lvl="1">
              <a:lnSpc>
                <a:spcPct val="90000"/>
              </a:lnSpc>
            </a:pPr>
            <a:r>
              <a:rPr lang="en-US" dirty="0" smtClean="0"/>
              <a:t>Loosely based on Cray-1</a:t>
            </a:r>
          </a:p>
          <a:p>
            <a:pPr lvl="1">
              <a:lnSpc>
                <a:spcPct val="90000"/>
              </a:lnSpc>
            </a:pPr>
            <a:r>
              <a:rPr lang="en-US" dirty="0" smtClean="0"/>
              <a:t>Vector registers</a:t>
            </a:r>
          </a:p>
          <a:p>
            <a:pPr lvl="2">
              <a:lnSpc>
                <a:spcPct val="90000"/>
              </a:lnSpc>
            </a:pPr>
            <a:r>
              <a:rPr lang="en-US" dirty="0" smtClean="0"/>
              <a:t>Each register holds a 64-element, 64 bits/element vector</a:t>
            </a:r>
          </a:p>
          <a:p>
            <a:pPr lvl="2">
              <a:lnSpc>
                <a:spcPct val="90000"/>
              </a:lnSpc>
            </a:pPr>
            <a:r>
              <a:rPr lang="en-US" dirty="0" smtClean="0"/>
              <a:t>Register file has 16 read ports and 8 write ports</a:t>
            </a:r>
          </a:p>
          <a:p>
            <a:pPr lvl="1">
              <a:lnSpc>
                <a:spcPct val="90000"/>
              </a:lnSpc>
            </a:pPr>
            <a:r>
              <a:rPr lang="en-US" dirty="0" smtClean="0"/>
              <a:t>Vector functional units</a:t>
            </a:r>
          </a:p>
          <a:p>
            <a:pPr lvl="2">
              <a:lnSpc>
                <a:spcPct val="90000"/>
              </a:lnSpc>
            </a:pPr>
            <a:r>
              <a:rPr lang="en-US" dirty="0" smtClean="0"/>
              <a:t>Fully </a:t>
            </a:r>
            <a:r>
              <a:rPr lang="en-US" b="1" i="1" u="sng" dirty="0" smtClean="0"/>
              <a:t>pipelined</a:t>
            </a:r>
          </a:p>
          <a:p>
            <a:pPr lvl="2">
              <a:lnSpc>
                <a:spcPct val="90000"/>
              </a:lnSpc>
            </a:pPr>
            <a:r>
              <a:rPr lang="en-US" dirty="0" smtClean="0"/>
              <a:t>Data and control hazards are detected</a:t>
            </a:r>
          </a:p>
          <a:p>
            <a:pPr lvl="1">
              <a:lnSpc>
                <a:spcPct val="90000"/>
              </a:lnSpc>
            </a:pPr>
            <a:r>
              <a:rPr lang="en-US" dirty="0" smtClean="0"/>
              <a:t>Vector load-store unit</a:t>
            </a:r>
          </a:p>
          <a:p>
            <a:pPr lvl="2">
              <a:lnSpc>
                <a:spcPct val="90000"/>
              </a:lnSpc>
            </a:pPr>
            <a:r>
              <a:rPr lang="en-US" dirty="0" smtClean="0"/>
              <a:t>Fully pipelined</a:t>
            </a:r>
          </a:p>
          <a:p>
            <a:pPr lvl="2">
              <a:lnSpc>
                <a:spcPct val="90000"/>
              </a:lnSpc>
            </a:pPr>
            <a:r>
              <a:rPr lang="en-US" dirty="0" smtClean="0"/>
              <a:t>One word per clock cycle after initial latency</a:t>
            </a:r>
          </a:p>
          <a:p>
            <a:pPr lvl="1">
              <a:lnSpc>
                <a:spcPct val="90000"/>
              </a:lnSpc>
            </a:pPr>
            <a:r>
              <a:rPr lang="en-US" dirty="0" smtClean="0"/>
              <a:t>Scalar registers</a:t>
            </a:r>
          </a:p>
          <a:p>
            <a:pPr lvl="2">
              <a:lnSpc>
                <a:spcPct val="90000"/>
              </a:lnSpc>
            </a:pPr>
            <a:r>
              <a:rPr lang="en-US" dirty="0" smtClean="0"/>
              <a:t>32 general-purpose registers</a:t>
            </a:r>
          </a:p>
          <a:p>
            <a:pPr lvl="2">
              <a:lnSpc>
                <a:spcPct val="90000"/>
              </a:lnSpc>
            </a:pPr>
            <a:r>
              <a:rPr lang="en-US" dirty="0" smtClean="0"/>
              <a:t>32 floating-point registers</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VMIPS Instructions</a:t>
            </a:r>
            <a:endParaRPr lang="en-AU" dirty="0"/>
          </a:p>
        </p:txBody>
      </p:sp>
      <p:sp>
        <p:nvSpPr>
          <p:cNvPr id="242691" name="Rectangle 3"/>
          <p:cNvSpPr>
            <a:spLocks noGrp="1" noChangeArrowheads="1"/>
          </p:cNvSpPr>
          <p:nvPr>
            <p:ph type="body" idx="1"/>
          </p:nvPr>
        </p:nvSpPr>
        <p:spPr>
          <a:xfrm>
            <a:off x="1" y="764704"/>
            <a:ext cx="8955088" cy="5472584"/>
          </a:xfrm>
        </p:spPr>
        <p:txBody>
          <a:bodyPr/>
          <a:lstStyle/>
          <a:p>
            <a:pPr>
              <a:lnSpc>
                <a:spcPct val="90000"/>
              </a:lnSpc>
            </a:pPr>
            <a:r>
              <a:rPr lang="en-US" sz="2400" dirty="0" smtClean="0"/>
              <a:t>ADDVV.D:  add two vectors</a:t>
            </a:r>
          </a:p>
          <a:p>
            <a:pPr>
              <a:lnSpc>
                <a:spcPct val="90000"/>
              </a:lnSpc>
            </a:pPr>
            <a:r>
              <a:rPr lang="en-US" sz="2400" dirty="0" smtClean="0"/>
              <a:t>ADDVS.D:  add vector to a scalar</a:t>
            </a:r>
          </a:p>
          <a:p>
            <a:pPr>
              <a:lnSpc>
                <a:spcPct val="90000"/>
              </a:lnSpc>
            </a:pPr>
            <a:r>
              <a:rPr lang="en-US" sz="2400" dirty="0" smtClean="0"/>
              <a:t>LV/SV:  vector load and vector store from address</a:t>
            </a:r>
          </a:p>
          <a:p>
            <a:pPr>
              <a:lnSpc>
                <a:spcPct val="90000"/>
              </a:lnSpc>
            </a:pPr>
            <a:endParaRPr lang="en-US" sz="2400" dirty="0" smtClean="0"/>
          </a:p>
          <a:p>
            <a:pPr marL="0" indent="0">
              <a:lnSpc>
                <a:spcPct val="90000"/>
              </a:lnSpc>
              <a:buNone/>
            </a:pPr>
            <a:r>
              <a:rPr lang="en-US" sz="2400" u="sng" dirty="0" smtClean="0"/>
              <a:t>Example</a:t>
            </a:r>
            <a:r>
              <a:rPr lang="en-US" sz="2400" dirty="0" smtClean="0"/>
              <a:t>  aX+Y,DAXPY </a:t>
            </a:r>
            <a:r>
              <a:rPr lang="en-US" sz="2400" b="1" dirty="0" smtClean="0">
                <a:solidFill>
                  <a:srgbClr val="FF0000"/>
                </a:solidFill>
              </a:rPr>
              <a:t>D</a:t>
            </a:r>
            <a:r>
              <a:rPr lang="en-US" sz="2400" dirty="0" smtClean="0">
                <a:solidFill>
                  <a:srgbClr val="FF0000"/>
                </a:solidFill>
              </a:rPr>
              <a:t>ouble</a:t>
            </a:r>
            <a:r>
              <a:rPr lang="en-US" sz="2400" dirty="0">
                <a:solidFill>
                  <a:srgbClr val="FF0000"/>
                </a:solidFill>
              </a:rPr>
              <a:t>-precision real </a:t>
            </a:r>
            <a:r>
              <a:rPr lang="en-US" sz="2400" b="1" dirty="0">
                <a:solidFill>
                  <a:srgbClr val="FF0000"/>
                </a:solidFill>
              </a:rPr>
              <a:t>A</a:t>
            </a:r>
            <a:r>
              <a:rPr lang="en-US" sz="2400" dirty="0">
                <a:solidFill>
                  <a:srgbClr val="FF0000"/>
                </a:solidFill>
              </a:rPr>
              <a:t>lpha </a:t>
            </a:r>
            <a:r>
              <a:rPr lang="en-US" sz="2400" b="1" dirty="0">
                <a:solidFill>
                  <a:srgbClr val="FF0000"/>
                </a:solidFill>
              </a:rPr>
              <a:t>X P</a:t>
            </a:r>
            <a:r>
              <a:rPr lang="en-US" sz="2400" dirty="0">
                <a:solidFill>
                  <a:srgbClr val="FF0000"/>
                </a:solidFill>
              </a:rPr>
              <a:t>lus </a:t>
            </a:r>
            <a:r>
              <a:rPr lang="en-US" sz="2400" b="1" dirty="0">
                <a:solidFill>
                  <a:srgbClr val="FF0000"/>
                </a:solidFill>
              </a:rPr>
              <a:t>Y</a:t>
            </a:r>
            <a:endParaRPr lang="en-US" sz="2400" dirty="0" smtClean="0">
              <a:solidFill>
                <a:srgbClr val="FF0000"/>
              </a:solidFill>
            </a:endParaRPr>
          </a:p>
          <a:p>
            <a:pPr lvl="1">
              <a:lnSpc>
                <a:spcPct val="90000"/>
              </a:lnSpc>
              <a:buNone/>
            </a:pPr>
            <a:r>
              <a:rPr lang="en-US" dirty="0" smtClean="0"/>
              <a:t>L.D		F0,a		; load scalar a</a:t>
            </a:r>
          </a:p>
          <a:p>
            <a:pPr lvl="1">
              <a:lnSpc>
                <a:spcPct val="90000"/>
              </a:lnSpc>
              <a:buNone/>
            </a:pPr>
            <a:r>
              <a:rPr lang="en-US" dirty="0" smtClean="0"/>
              <a:t>LV			V1,Rx		; load vector X</a:t>
            </a:r>
          </a:p>
          <a:p>
            <a:pPr lvl="1">
              <a:lnSpc>
                <a:spcPct val="90000"/>
              </a:lnSpc>
              <a:buNone/>
            </a:pPr>
            <a:r>
              <a:rPr lang="en-US" dirty="0" smtClean="0"/>
              <a:t>MULVS.D		V2,V1,F0	; vector-scalar multiply</a:t>
            </a:r>
          </a:p>
          <a:p>
            <a:pPr lvl="1">
              <a:lnSpc>
                <a:spcPct val="90000"/>
              </a:lnSpc>
              <a:buNone/>
            </a:pPr>
            <a:r>
              <a:rPr lang="en-US" dirty="0" smtClean="0"/>
              <a:t>LV			V3,Ry		; load vector Y</a:t>
            </a:r>
          </a:p>
          <a:p>
            <a:pPr lvl="1">
              <a:lnSpc>
                <a:spcPct val="90000"/>
              </a:lnSpc>
              <a:buNone/>
            </a:pPr>
            <a:r>
              <a:rPr lang="en-US" dirty="0" smtClean="0"/>
              <a:t>ADDVV		V4,V2,V3	; add</a:t>
            </a:r>
          </a:p>
          <a:p>
            <a:pPr lvl="1">
              <a:lnSpc>
                <a:spcPct val="90000"/>
              </a:lnSpc>
              <a:buNone/>
            </a:pPr>
            <a:r>
              <a:rPr lang="en-US" dirty="0" smtClean="0"/>
              <a:t>SV			Ry,V4		; store the result</a:t>
            </a:r>
          </a:p>
          <a:p>
            <a:pPr>
              <a:lnSpc>
                <a:spcPct val="90000"/>
              </a:lnSpc>
            </a:pPr>
            <a:r>
              <a:rPr lang="en-US" sz="2400" dirty="0" smtClean="0"/>
              <a:t>Requires 6 instructions vs. almost 600 for MIPS</a:t>
            </a:r>
            <a:endParaRPr lang="en-US"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a:xfrm>
            <a:off x="611188" y="1"/>
            <a:ext cx="8281987" cy="620688"/>
          </a:xfrm>
        </p:spPr>
        <p:txBody>
          <a:bodyPr/>
          <a:lstStyle/>
          <a:p>
            <a:r>
              <a:rPr lang="en-US" dirty="0" smtClean="0"/>
              <a:t>Vector Execution Time</a:t>
            </a:r>
            <a:endParaRPr lang="en-AU" dirty="0"/>
          </a:p>
        </p:txBody>
      </p:sp>
      <p:sp>
        <p:nvSpPr>
          <p:cNvPr id="242691" name="Rectangle 3"/>
          <p:cNvSpPr>
            <a:spLocks noGrp="1" noChangeArrowheads="1"/>
          </p:cNvSpPr>
          <p:nvPr>
            <p:ph type="body" idx="1"/>
          </p:nvPr>
        </p:nvSpPr>
        <p:spPr>
          <a:xfrm>
            <a:off x="0" y="620688"/>
            <a:ext cx="9143999" cy="5616600"/>
          </a:xfrm>
        </p:spPr>
        <p:txBody>
          <a:bodyPr/>
          <a:lstStyle/>
          <a:p>
            <a:pPr>
              <a:lnSpc>
                <a:spcPct val="90000"/>
              </a:lnSpc>
            </a:pPr>
            <a:r>
              <a:rPr lang="en-US" dirty="0" smtClean="0"/>
              <a:t>Execution time depends on three factors:</a:t>
            </a:r>
          </a:p>
          <a:p>
            <a:pPr lvl="1">
              <a:lnSpc>
                <a:spcPct val="90000"/>
              </a:lnSpc>
            </a:pPr>
            <a:r>
              <a:rPr lang="en-US" dirty="0" smtClean="0"/>
              <a:t>Length of operand vectors</a:t>
            </a:r>
          </a:p>
          <a:p>
            <a:pPr lvl="1">
              <a:lnSpc>
                <a:spcPct val="90000"/>
              </a:lnSpc>
            </a:pPr>
            <a:r>
              <a:rPr lang="en-US" dirty="0" smtClean="0"/>
              <a:t>Structural hazards</a:t>
            </a:r>
          </a:p>
          <a:p>
            <a:pPr lvl="1">
              <a:lnSpc>
                <a:spcPct val="90000"/>
              </a:lnSpc>
            </a:pPr>
            <a:r>
              <a:rPr lang="en-US" dirty="0" smtClean="0"/>
              <a:t>Data dependencies</a:t>
            </a:r>
          </a:p>
          <a:p>
            <a:pPr>
              <a:lnSpc>
                <a:spcPct val="90000"/>
              </a:lnSpc>
            </a:pPr>
            <a:r>
              <a:rPr lang="en-US" dirty="0" smtClean="0"/>
              <a:t>VMIPS functional units consume one element per clock cycle</a:t>
            </a:r>
          </a:p>
          <a:p>
            <a:pPr lvl="1">
              <a:lnSpc>
                <a:spcPct val="90000"/>
              </a:lnSpc>
            </a:pPr>
            <a:r>
              <a:rPr lang="en-US" u="sng" dirty="0" smtClean="0">
                <a:solidFill>
                  <a:srgbClr val="FF0000"/>
                </a:solidFill>
              </a:rPr>
              <a:t>For simplicity</a:t>
            </a:r>
            <a:r>
              <a:rPr lang="en-US" dirty="0" smtClean="0">
                <a:solidFill>
                  <a:srgbClr val="FF0000"/>
                </a:solidFill>
              </a:rPr>
              <a:t> One pipeline lane, and initiation rate (rate in which vector unit consumes new operands and produce new results) is one element per clock for individual operations </a:t>
            </a:r>
            <a:r>
              <a:rPr lang="en-US" dirty="0" smtClean="0"/>
              <a:t>Execution time is approximately the vector length</a:t>
            </a:r>
          </a:p>
          <a:p>
            <a:pPr>
              <a:lnSpc>
                <a:spcPct val="90000"/>
              </a:lnSpc>
            </a:pPr>
            <a:r>
              <a:rPr lang="en-US" i="1" dirty="0" smtClean="0"/>
              <a:t>Convoy</a:t>
            </a:r>
          </a:p>
          <a:p>
            <a:pPr lvl="1">
              <a:lnSpc>
                <a:spcPct val="90000"/>
              </a:lnSpc>
            </a:pPr>
            <a:r>
              <a:rPr lang="en-US" dirty="0" smtClean="0"/>
              <a:t>Set of vector instructions that could potentially execute together </a:t>
            </a:r>
            <a:r>
              <a:rPr lang="en-US" dirty="0" smtClean="0">
                <a:solidFill>
                  <a:srgbClr val="FF0000"/>
                </a:solidFill>
              </a:rPr>
              <a:t>without structural hazard. Property of code+HW</a:t>
            </a:r>
          </a:p>
          <a:p>
            <a:pPr marL="457200" lvl="1" indent="0">
              <a:lnSpc>
                <a:spcPct val="90000"/>
              </a:lnSpc>
              <a:buNone/>
            </a:pPr>
            <a:r>
              <a:rPr lang="en-US" dirty="0" smtClean="0">
                <a:solidFill>
                  <a:srgbClr val="FF0000"/>
                </a:solidFill>
              </a:rPr>
              <a:t>Can estimate performance by # of convoys</a:t>
            </a:r>
            <a:endParaRPr lang="en-US" dirty="0" smtClean="0"/>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Chimes</a:t>
            </a:r>
            <a:endParaRPr lang="en-AU" dirty="0"/>
          </a:p>
        </p:txBody>
      </p:sp>
      <p:sp>
        <p:nvSpPr>
          <p:cNvPr id="242691" name="Rectangle 3"/>
          <p:cNvSpPr>
            <a:spLocks noGrp="1" noChangeArrowheads="1"/>
          </p:cNvSpPr>
          <p:nvPr>
            <p:ph type="body" idx="1"/>
          </p:nvPr>
        </p:nvSpPr>
        <p:spPr/>
        <p:txBody>
          <a:bodyPr/>
          <a:lstStyle/>
          <a:p>
            <a:pPr>
              <a:lnSpc>
                <a:spcPct val="90000"/>
              </a:lnSpc>
            </a:pPr>
            <a:r>
              <a:rPr lang="en-US" dirty="0" smtClean="0"/>
              <a:t>Sequences with read-after-write dependency hazards can be in the same convoy via </a:t>
            </a:r>
            <a:r>
              <a:rPr lang="en-US" i="1" dirty="0" smtClean="0"/>
              <a:t>chaining </a:t>
            </a:r>
          </a:p>
          <a:p>
            <a:pPr>
              <a:lnSpc>
                <a:spcPct val="90000"/>
              </a:lnSpc>
            </a:pPr>
            <a:r>
              <a:rPr lang="en-US" i="1" dirty="0" smtClean="0"/>
              <a:t>Chaining</a:t>
            </a:r>
          </a:p>
          <a:p>
            <a:pPr lvl="1">
              <a:lnSpc>
                <a:spcPct val="90000"/>
              </a:lnSpc>
            </a:pPr>
            <a:r>
              <a:rPr lang="en-US" dirty="0" smtClean="0"/>
              <a:t>Allows a vector operation to start as soon as the individual elements of its vector source operand become available </a:t>
            </a:r>
            <a:r>
              <a:rPr lang="en-US" dirty="0" smtClean="0">
                <a:solidFill>
                  <a:srgbClr val="FF0000"/>
                </a:solidFill>
              </a:rPr>
              <a:t>’enhanced forwarding’</a:t>
            </a:r>
            <a:endParaRPr lang="en-US" dirty="0" smtClean="0"/>
          </a:p>
          <a:p>
            <a:pPr>
              <a:lnSpc>
                <a:spcPct val="90000"/>
              </a:lnSpc>
            </a:pPr>
            <a:r>
              <a:rPr lang="en-US" i="1" dirty="0" smtClean="0"/>
              <a:t>Chime</a:t>
            </a:r>
          </a:p>
          <a:p>
            <a:pPr lvl="1">
              <a:lnSpc>
                <a:spcPct val="90000"/>
              </a:lnSpc>
            </a:pPr>
            <a:r>
              <a:rPr lang="en-US" dirty="0" smtClean="0"/>
              <a:t>Unit of time to execute one convoy</a:t>
            </a:r>
          </a:p>
          <a:p>
            <a:pPr lvl="1">
              <a:lnSpc>
                <a:spcPct val="90000"/>
              </a:lnSpc>
            </a:pPr>
            <a:r>
              <a:rPr lang="en-US" i="1" dirty="0" smtClean="0"/>
              <a:t>m</a:t>
            </a:r>
            <a:r>
              <a:rPr lang="en-US" dirty="0" smtClean="0"/>
              <a:t> convoys executes in </a:t>
            </a:r>
            <a:r>
              <a:rPr lang="en-US" i="1" dirty="0" smtClean="0"/>
              <a:t>m</a:t>
            </a:r>
            <a:r>
              <a:rPr lang="en-US" dirty="0" smtClean="0"/>
              <a:t> chimes</a:t>
            </a:r>
          </a:p>
          <a:p>
            <a:pPr lvl="1">
              <a:lnSpc>
                <a:spcPct val="90000"/>
              </a:lnSpc>
            </a:pPr>
            <a:r>
              <a:rPr lang="en-US" dirty="0" smtClean="0"/>
              <a:t>For vector length of </a:t>
            </a:r>
            <a:r>
              <a:rPr lang="en-US" i="1" dirty="0" smtClean="0"/>
              <a:t>n</a:t>
            </a:r>
            <a:r>
              <a:rPr lang="en-US" dirty="0" smtClean="0"/>
              <a:t>, requires </a:t>
            </a:r>
            <a:r>
              <a:rPr lang="en-US" i="1" dirty="0" smtClean="0"/>
              <a:t>m</a:t>
            </a:r>
            <a:r>
              <a:rPr lang="en-US" dirty="0" smtClean="0"/>
              <a:t> x </a:t>
            </a:r>
            <a:r>
              <a:rPr lang="en-US" i="1" dirty="0" smtClean="0"/>
              <a:t>n</a:t>
            </a:r>
            <a:r>
              <a:rPr lang="en-US" dirty="0" smtClean="0"/>
              <a:t> clock cycles</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Copyright © 2012, Elsevier Inc. All rights reserved.</a:t>
            </a:r>
            <a:endParaRPr lang="en-AU" dirty="0"/>
          </a:p>
        </p:txBody>
      </p:sp>
      <p:sp>
        <p:nvSpPr>
          <p:cNvPr id="242690" name="Rectangle 2"/>
          <p:cNvSpPr>
            <a:spLocks noGrp="1" noChangeArrowheads="1"/>
          </p:cNvSpPr>
          <p:nvPr>
            <p:ph type="title"/>
          </p:nvPr>
        </p:nvSpPr>
        <p:spPr/>
        <p:txBody>
          <a:bodyPr/>
          <a:lstStyle/>
          <a:p>
            <a:r>
              <a:rPr lang="en-US" dirty="0" smtClean="0"/>
              <a:t>Example</a:t>
            </a:r>
            <a:endParaRPr lang="en-AU" dirty="0"/>
          </a:p>
        </p:txBody>
      </p:sp>
      <p:sp>
        <p:nvSpPr>
          <p:cNvPr id="242691" name="Rectangle 3"/>
          <p:cNvSpPr>
            <a:spLocks noGrp="1" noChangeArrowheads="1"/>
          </p:cNvSpPr>
          <p:nvPr>
            <p:ph type="body" idx="1"/>
          </p:nvPr>
        </p:nvSpPr>
        <p:spPr>
          <a:xfrm>
            <a:off x="1" y="1125538"/>
            <a:ext cx="8955088" cy="5111750"/>
          </a:xfrm>
        </p:spPr>
        <p:txBody>
          <a:bodyPr/>
          <a:lstStyle/>
          <a:p>
            <a:pPr>
              <a:buNone/>
            </a:pPr>
            <a:r>
              <a:rPr lang="en-US" sz="2000" dirty="0" smtClean="0"/>
              <a:t>LV			V1,Rx			;load vector X</a:t>
            </a:r>
          </a:p>
          <a:p>
            <a:pPr>
              <a:buNone/>
            </a:pPr>
            <a:r>
              <a:rPr lang="en-US" sz="2000" dirty="0" smtClean="0"/>
              <a:t>MULVS.D	V2,V1,F0		;vector-scalar multiply</a:t>
            </a:r>
          </a:p>
          <a:p>
            <a:pPr>
              <a:buNone/>
            </a:pPr>
            <a:r>
              <a:rPr lang="es-ES" sz="2000" dirty="0" smtClean="0"/>
              <a:t>LV			V3,Ry			;load vector Y</a:t>
            </a:r>
          </a:p>
          <a:p>
            <a:pPr>
              <a:buNone/>
            </a:pPr>
            <a:r>
              <a:rPr lang="en-US" sz="2000" dirty="0" smtClean="0"/>
              <a:t>ADDVV.D	V4,V2,V3		;add two vectors</a:t>
            </a:r>
          </a:p>
          <a:p>
            <a:pPr>
              <a:buNone/>
            </a:pPr>
            <a:r>
              <a:rPr lang="en-US" sz="2000" dirty="0" smtClean="0"/>
              <a:t>SV			Ry,V4			;store the sum</a:t>
            </a:r>
          </a:p>
          <a:p>
            <a:pPr>
              <a:buNone/>
            </a:pPr>
            <a:endParaRPr lang="en-US" sz="2000" dirty="0" smtClean="0"/>
          </a:p>
          <a:p>
            <a:pPr>
              <a:buNone/>
            </a:pPr>
            <a:r>
              <a:rPr lang="en-US" sz="2000" dirty="0" smtClean="0"/>
              <a:t>Convoys:</a:t>
            </a:r>
          </a:p>
          <a:p>
            <a:pPr marL="457200" indent="-457200">
              <a:buNone/>
            </a:pPr>
            <a:r>
              <a:rPr lang="en-US" sz="2000" dirty="0" smtClean="0"/>
              <a:t>1		LV	MULVS.D </a:t>
            </a:r>
            <a:r>
              <a:rPr lang="en-US" sz="2000" dirty="0" smtClean="0">
                <a:solidFill>
                  <a:srgbClr val="FF0000"/>
                </a:solidFill>
              </a:rPr>
              <a:t> </a:t>
            </a:r>
            <a:r>
              <a:rPr lang="en-US" sz="1600" dirty="0" smtClean="0">
                <a:solidFill>
                  <a:srgbClr val="FF0000"/>
                </a:solidFill>
              </a:rPr>
              <a:t>chaining</a:t>
            </a:r>
            <a:endParaRPr lang="en-US" sz="1600" dirty="0" smtClean="0"/>
          </a:p>
          <a:p>
            <a:pPr marL="457200" indent="-457200">
              <a:buNone/>
            </a:pPr>
            <a:r>
              <a:rPr lang="en-US" sz="2000" dirty="0" smtClean="0"/>
              <a:t>2		LV	ADDVV.D  </a:t>
            </a:r>
            <a:r>
              <a:rPr lang="en-US" sz="1600" dirty="0" smtClean="0">
                <a:solidFill>
                  <a:srgbClr val="FF0000"/>
                </a:solidFill>
              </a:rPr>
              <a:t>separate convoy since structural hazard among LV instructions</a:t>
            </a:r>
            <a:endParaRPr lang="en-US" sz="1600" dirty="0" smtClean="0"/>
          </a:p>
          <a:p>
            <a:pPr marL="457200" indent="-457200">
              <a:buNone/>
            </a:pPr>
            <a:r>
              <a:rPr lang="en-US" sz="2000" dirty="0" smtClean="0"/>
              <a:t>3		SV</a:t>
            </a:r>
          </a:p>
          <a:p>
            <a:pPr marL="457200" indent="-457200">
              <a:buNone/>
            </a:pPr>
            <a:endParaRPr lang="en-US" sz="2000" dirty="0" smtClean="0"/>
          </a:p>
          <a:p>
            <a:pPr marL="457200" indent="-457200">
              <a:buNone/>
            </a:pPr>
            <a:r>
              <a:rPr lang="en-US" sz="2000" dirty="0" smtClean="0">
                <a:solidFill>
                  <a:srgbClr val="FF0000"/>
                </a:solidFill>
              </a:rPr>
              <a:t>Since </a:t>
            </a:r>
            <a:r>
              <a:rPr lang="en-US" sz="2000" dirty="0" smtClean="0"/>
              <a:t>3 chimes </a:t>
            </a:r>
            <a:r>
              <a:rPr lang="en-US" sz="2000" dirty="0" smtClean="0">
                <a:solidFill>
                  <a:srgbClr val="FF0000"/>
                </a:solidFill>
              </a:rPr>
              <a:t>and</a:t>
            </a:r>
            <a:r>
              <a:rPr lang="en-US" sz="2000" dirty="0" smtClean="0"/>
              <a:t> 2 FP ops per result, the cycles per FLOP = 1.5</a:t>
            </a:r>
          </a:p>
          <a:p>
            <a:pPr marL="457200" indent="-457200">
              <a:buNone/>
            </a:pPr>
            <a:r>
              <a:rPr lang="en-US" sz="2000" dirty="0" smtClean="0"/>
              <a:t>For 64 element vectors, requires 64 x 3 = 192 clock cycles</a:t>
            </a:r>
          </a:p>
        </p:txBody>
      </p:sp>
      <p:sp>
        <p:nvSpPr>
          <p:cNvPr id="242693" name="Text Box 5"/>
          <p:cNvSpPr txBox="1">
            <a:spLocks noChangeArrowheads="1"/>
          </p:cNvSpPr>
          <p:nvPr/>
        </p:nvSpPr>
        <p:spPr bwMode="auto">
          <a:xfrm rot="5400000">
            <a:off x="7842326" y="934844"/>
            <a:ext cx="2236638" cy="369332"/>
          </a:xfrm>
          <a:prstGeom prst="rect">
            <a:avLst/>
          </a:prstGeom>
          <a:solidFill>
            <a:srgbClr val="C0C0C0"/>
          </a:solidFill>
          <a:ln w="9525">
            <a:noFill/>
            <a:miter lim="800000"/>
            <a:headEnd/>
            <a:tailEnd/>
          </a:ln>
          <a:effectLst/>
        </p:spPr>
        <p:txBody>
          <a:bodyPr wrap="none">
            <a:spAutoFit/>
          </a:bodyPr>
          <a:lstStyle/>
          <a:p>
            <a:pPr eaLnBrk="0" hangingPunct="0">
              <a:spcBef>
                <a:spcPct val="0"/>
              </a:spcBef>
              <a:buClrTx/>
              <a:buSzTx/>
              <a:buFontTx/>
              <a:buNone/>
            </a:pPr>
            <a:r>
              <a:rPr lang="en-US" sz="1800" dirty="0" smtClean="0">
                <a:solidFill>
                  <a:srgbClr val="0066FF"/>
                </a:solidFill>
                <a:latin typeface="Arial" charset="0"/>
              </a:rPr>
              <a:t>Vector Architectures</a:t>
            </a:r>
            <a:endParaRPr lang="en-US" sz="1800" dirty="0">
              <a:solidFill>
                <a:srgbClr val="0066FF"/>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od4e">
  <a:themeElements>
    <a:clrScheme name="1_cod4e 7">
      <a:dk1>
        <a:srgbClr val="000000"/>
      </a:dk1>
      <a:lt1>
        <a:srgbClr val="FFFFFF"/>
      </a:lt1>
      <a:dk2>
        <a:srgbClr val="0039A6"/>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fontScheme name="1_cod4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
            <a:schemeClr val="tx1"/>
          </a:buClr>
          <a:buSzPct val="60000"/>
          <a:buFont typeface="Wingdings" pitchFamily="2" charset="2"/>
          <a:buNone/>
          <a:tabLst/>
          <a:defRPr kumimoji="0" lang="en-US" sz="32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
            <a:schemeClr val="tx1"/>
          </a:buClr>
          <a:buSzPct val="60000"/>
          <a:buFont typeface="Wingdings" pitchFamily="2" charset="2"/>
          <a:buNone/>
          <a:tabLst/>
          <a:defRPr kumimoji="0" lang="en-US" sz="32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1_cod4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cod4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cod4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cod4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cod4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cod4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cod4e 7">
        <a:dk1>
          <a:srgbClr val="000000"/>
        </a:dk1>
        <a:lt1>
          <a:srgbClr val="FFFFFF"/>
        </a:lt1>
        <a:dk2>
          <a:srgbClr val="0039A6"/>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cod4e</Template>
  <TotalTime>20406</TotalTime>
  <Words>3583</Words>
  <Application>Microsoft Office PowerPoint</Application>
  <PresentationFormat>On-screen Show (4:3)</PresentationFormat>
  <Paragraphs>729</Paragraphs>
  <Slides>44</Slides>
  <Notes>42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1_cod4e</vt:lpstr>
      <vt:lpstr>PowerPoint Presentation</vt:lpstr>
      <vt:lpstr>Introduction</vt:lpstr>
      <vt:lpstr>SIMD Parallelism</vt:lpstr>
      <vt:lpstr>Vector Architectures</vt:lpstr>
      <vt:lpstr>VMIPS</vt:lpstr>
      <vt:lpstr>VMIPS Instructions</vt:lpstr>
      <vt:lpstr>Vector Execution Time</vt:lpstr>
      <vt:lpstr>Chimes</vt:lpstr>
      <vt:lpstr>Example</vt:lpstr>
      <vt:lpstr>Challenges</vt:lpstr>
      <vt:lpstr>Multiple Lanes</vt:lpstr>
      <vt:lpstr>Vector Length Register</vt:lpstr>
      <vt:lpstr>Vector Mask Registers</vt:lpstr>
      <vt:lpstr>Memory Banks</vt:lpstr>
      <vt:lpstr>Stride</vt:lpstr>
      <vt:lpstr>Scatter-Gather handling sparse matrices in vector architectures</vt:lpstr>
      <vt:lpstr>Programming Vec. Architectures</vt:lpstr>
      <vt:lpstr>SIMD Extensions for multimedia</vt:lpstr>
      <vt:lpstr>SIMD Implementations</vt:lpstr>
      <vt:lpstr>Example SIMD Code suffix 4D: instruction operating on 4 double precision operands at once</vt:lpstr>
      <vt:lpstr>Roofline Performance Model</vt:lpstr>
      <vt:lpstr>Examples</vt:lpstr>
      <vt:lpstr>Graphics Processing Units</vt:lpstr>
      <vt:lpstr>Threads and Blocks</vt:lpstr>
      <vt:lpstr>NVIDIA GPU Architecture</vt:lpstr>
      <vt:lpstr>Example</vt:lpstr>
      <vt:lpstr>Terminology</vt:lpstr>
      <vt:lpstr>Example</vt:lpstr>
      <vt:lpstr>NVIDIA Instruction Set Arch.</vt:lpstr>
      <vt:lpstr>Some comparison with vector architecture</vt:lpstr>
      <vt:lpstr>Conditional Branching</vt:lpstr>
      <vt:lpstr>Example</vt:lpstr>
      <vt:lpstr>NVIDIA GPU Memory Structures</vt:lpstr>
      <vt:lpstr>Fermi Architecture Innovations</vt:lpstr>
      <vt:lpstr>Fermi Multithreaded SIMD Proc.</vt:lpstr>
      <vt:lpstr>Summary</vt:lpstr>
      <vt:lpstr>Detecting and Enhancing Loop-Level Parallelism</vt:lpstr>
      <vt:lpstr>Loop-Level Parallelism</vt:lpstr>
      <vt:lpstr>Loop-Level Parallelism</vt:lpstr>
      <vt:lpstr>Loop-Level Parallelism</vt:lpstr>
      <vt:lpstr>Finding dependencies</vt:lpstr>
      <vt:lpstr>Finding dependencies</vt:lpstr>
      <vt:lpstr>Finding dependencies</vt:lpstr>
      <vt:lpstr>Reductions – Eliminating dependent computation</vt:lpstr>
    </vt:vector>
  </TitlesOfParts>
  <Company>Ashenden Designs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Ashenden</dc:creator>
  <cp:lastModifiedBy>Uzi  Vishkin</cp:lastModifiedBy>
  <cp:revision>621</cp:revision>
  <dcterms:created xsi:type="dcterms:W3CDTF">2008-07-27T22:34:41Z</dcterms:created>
  <dcterms:modified xsi:type="dcterms:W3CDTF">2015-03-02T14:36:46Z</dcterms:modified>
</cp:coreProperties>
</file>