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27"/>
  </p:notesMasterIdLst>
  <p:handoutMasterIdLst>
    <p:handoutMasterId r:id="rId128"/>
  </p:handoutMasterIdLst>
  <p:sldIdLst>
    <p:sldId id="270" r:id="rId2"/>
    <p:sldId id="272" r:id="rId3"/>
    <p:sldId id="318" r:id="rId4"/>
    <p:sldId id="319" r:id="rId5"/>
    <p:sldId id="320" r:id="rId6"/>
    <p:sldId id="321" r:id="rId7"/>
    <p:sldId id="322" r:id="rId8"/>
    <p:sldId id="323" r:id="rId9"/>
    <p:sldId id="325" r:id="rId10"/>
    <p:sldId id="326" r:id="rId11"/>
    <p:sldId id="327" r:id="rId12"/>
    <p:sldId id="328" r:id="rId13"/>
    <p:sldId id="329" r:id="rId14"/>
    <p:sldId id="331" r:id="rId15"/>
    <p:sldId id="332" r:id="rId16"/>
    <p:sldId id="333" r:id="rId17"/>
    <p:sldId id="334" r:id="rId18"/>
    <p:sldId id="335" r:id="rId19"/>
    <p:sldId id="337" r:id="rId20"/>
    <p:sldId id="338" r:id="rId21"/>
    <p:sldId id="339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5" r:id="rId33"/>
    <p:sldId id="340" r:id="rId34"/>
    <p:sldId id="341" r:id="rId35"/>
    <p:sldId id="284" r:id="rId36"/>
    <p:sldId id="286" r:id="rId37"/>
    <p:sldId id="342" r:id="rId38"/>
    <p:sldId id="287" r:id="rId39"/>
    <p:sldId id="288" r:id="rId40"/>
    <p:sldId id="289" r:id="rId41"/>
    <p:sldId id="290" r:id="rId42"/>
    <p:sldId id="291" r:id="rId43"/>
    <p:sldId id="29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75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293" r:id="rId78"/>
    <p:sldId id="294" r:id="rId79"/>
    <p:sldId id="295" r:id="rId80"/>
    <p:sldId id="296" r:id="rId81"/>
    <p:sldId id="297" r:id="rId82"/>
    <p:sldId id="298" r:id="rId83"/>
    <p:sldId id="299" r:id="rId84"/>
    <p:sldId id="376" r:id="rId85"/>
    <p:sldId id="377" r:id="rId86"/>
    <p:sldId id="378" r:id="rId87"/>
    <p:sldId id="379" r:id="rId88"/>
    <p:sldId id="380" r:id="rId89"/>
    <p:sldId id="381" r:id="rId90"/>
    <p:sldId id="301" r:id="rId91"/>
    <p:sldId id="302" r:id="rId92"/>
    <p:sldId id="303" r:id="rId93"/>
    <p:sldId id="304" r:id="rId94"/>
    <p:sldId id="305" r:id="rId95"/>
    <p:sldId id="306" r:id="rId96"/>
    <p:sldId id="383" r:id="rId97"/>
    <p:sldId id="384" r:id="rId98"/>
    <p:sldId id="385" r:id="rId99"/>
    <p:sldId id="386" r:id="rId100"/>
    <p:sldId id="387" r:id="rId101"/>
    <p:sldId id="388" r:id="rId102"/>
    <p:sldId id="389" r:id="rId103"/>
    <p:sldId id="390" r:id="rId104"/>
    <p:sldId id="391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  <p:sldId id="399" r:id="rId113"/>
    <p:sldId id="400" r:id="rId114"/>
    <p:sldId id="382" r:id="rId115"/>
    <p:sldId id="307" r:id="rId116"/>
    <p:sldId id="308" r:id="rId117"/>
    <p:sldId id="309" r:id="rId118"/>
    <p:sldId id="310" r:id="rId119"/>
    <p:sldId id="311" r:id="rId120"/>
    <p:sldId id="312" r:id="rId121"/>
    <p:sldId id="313" r:id="rId122"/>
    <p:sldId id="314" r:id="rId123"/>
    <p:sldId id="315" r:id="rId124"/>
    <p:sldId id="316" r:id="rId125"/>
    <p:sldId id="317" r:id="rId1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808080"/>
    <a:srgbClr val="5F5F5F"/>
    <a:srgbClr val="3399FF"/>
    <a:srgbClr val="000066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234" autoAdjust="0"/>
    <p:restoredTop sz="94582" autoAdjust="0"/>
  </p:normalViewPr>
  <p:slideViewPr>
    <p:cSldViewPr>
      <p:cViewPr>
        <p:scale>
          <a:sx n="109" d="100"/>
          <a:sy n="109" d="100"/>
        </p:scale>
        <p:origin x="1358" y="16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9B8F6142-F1D0-4637-96F7-E4664D4176A5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6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CF21089-5A8E-4805-BE21-6386A8343079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44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ACD53A-8E89-45F2-8D4A-35AFD266EB30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F92EE928-C03C-C544-8724-BAB0D34C7E33}" type="slidenum">
              <a:rPr lang="en-US" sz="1000" b="0">
                <a:solidFill>
                  <a:schemeClr val="tx1"/>
                </a:solidFill>
                <a:latin typeface="Times New Roman" charset="0"/>
              </a:rPr>
              <a:pPr/>
              <a:t>46</a:t>
            </a:fld>
            <a:endParaRPr lang="en-US" sz="10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9" tIns="46981" rIns="95639" bIns="46981"/>
          <a:lstStyle/>
          <a:p>
            <a:r>
              <a:rPr lang="en-US"/>
              <a:t>Resolve RAW memory conflict? (address in memory buffers)</a:t>
            </a:r>
          </a:p>
          <a:p>
            <a:r>
              <a:rPr lang="en-US"/>
              <a:t>Integer unit executes in parallel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9C589AB-E717-5041-BDF7-DC8B340B888C}" type="slidenum">
              <a:rPr lang="en-US" sz="1000" b="0">
                <a:solidFill>
                  <a:schemeClr val="tx1"/>
                </a:solidFill>
                <a:latin typeface="Times New Roman" charset="0"/>
              </a:rPr>
              <a:pPr/>
              <a:t>47</a:t>
            </a:fld>
            <a:endParaRPr lang="en-US" sz="10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9" tIns="46981" rIns="95639" bIns="46981"/>
          <a:lstStyle/>
          <a:p>
            <a:r>
              <a:rPr lang="en-US" dirty="0"/>
              <a:t>What you might have thought</a:t>
            </a:r>
          </a:p>
          <a:p>
            <a:r>
              <a:rPr lang="en-US" dirty="0"/>
              <a:t>1. 4 stages of instruction </a:t>
            </a:r>
            <a:r>
              <a:rPr lang="en-US" dirty="0" err="1"/>
              <a:t>executino</a:t>
            </a:r>
            <a:endParaRPr lang="en-US" dirty="0"/>
          </a:p>
          <a:p>
            <a:r>
              <a:rPr lang="en-US" dirty="0"/>
              <a:t>2.Status of FU:  Normal things to keep track of (RAW &amp; </a:t>
            </a:r>
            <a:r>
              <a:rPr lang="en-US" dirty="0" err="1"/>
              <a:t>structura</a:t>
            </a:r>
            <a:r>
              <a:rPr lang="en-US" dirty="0"/>
              <a:t> for </a:t>
            </a:r>
            <a:r>
              <a:rPr lang="en-US" dirty="0" err="1"/>
              <a:t>busyl</a:t>
            </a:r>
            <a:r>
              <a:rPr lang="en-US" dirty="0"/>
              <a:t>):</a:t>
            </a:r>
          </a:p>
          <a:p>
            <a:r>
              <a:rPr lang="en-US" dirty="0"/>
              <a:t>Fi from instruction format of the </a:t>
            </a:r>
            <a:r>
              <a:rPr lang="en-US" dirty="0" err="1"/>
              <a:t>mahine</a:t>
            </a:r>
            <a:r>
              <a:rPr lang="en-US" dirty="0"/>
              <a:t> (Fi is </a:t>
            </a:r>
            <a:r>
              <a:rPr lang="en-US" dirty="0" err="1"/>
              <a:t>dest</a:t>
            </a:r>
            <a:r>
              <a:rPr lang="en-US" dirty="0"/>
              <a:t>)</a:t>
            </a:r>
          </a:p>
          <a:p>
            <a:r>
              <a:rPr lang="en-US" dirty="0"/>
              <a:t>Add unit can Add or Sub</a:t>
            </a:r>
          </a:p>
          <a:p>
            <a:r>
              <a:rPr lang="en-US" dirty="0" err="1"/>
              <a:t>Rj</a:t>
            </a:r>
            <a:r>
              <a:rPr lang="en-US" dirty="0"/>
              <a:t>, </a:t>
            </a:r>
            <a:r>
              <a:rPr lang="en-US" dirty="0" err="1"/>
              <a:t>Rk</a:t>
            </a:r>
            <a:r>
              <a:rPr lang="en-US" dirty="0"/>
              <a:t> - status of registers (Yes means ready)</a:t>
            </a:r>
          </a:p>
          <a:p>
            <a:r>
              <a:rPr lang="en-US" dirty="0" err="1"/>
              <a:t>Qj,Qk</a:t>
            </a:r>
            <a:r>
              <a:rPr lang="en-US" dirty="0"/>
              <a:t> - If a no in </a:t>
            </a:r>
            <a:r>
              <a:rPr lang="en-US" dirty="0" err="1"/>
              <a:t>Rj</a:t>
            </a:r>
            <a:r>
              <a:rPr lang="en-US" dirty="0"/>
              <a:t>, </a:t>
            </a:r>
            <a:r>
              <a:rPr lang="en-US" dirty="0" err="1"/>
              <a:t>Rk</a:t>
            </a:r>
            <a:r>
              <a:rPr lang="en-US" dirty="0"/>
              <a:t>, means waiting for a FU to write result; </a:t>
            </a:r>
            <a:r>
              <a:rPr lang="en-US" dirty="0" err="1"/>
              <a:t>Qj</a:t>
            </a:r>
            <a:r>
              <a:rPr lang="en-US" dirty="0"/>
              <a:t>, </a:t>
            </a:r>
            <a:r>
              <a:rPr lang="en-US" dirty="0" err="1"/>
              <a:t>Qk</a:t>
            </a:r>
            <a:r>
              <a:rPr lang="en-US" dirty="0"/>
              <a:t> means </a:t>
            </a:r>
            <a:r>
              <a:rPr lang="en-US" dirty="0" err="1"/>
              <a:t>wihch</a:t>
            </a:r>
            <a:r>
              <a:rPr lang="en-US" dirty="0"/>
              <a:t> FU waiting for it</a:t>
            </a:r>
          </a:p>
          <a:p>
            <a:r>
              <a:rPr lang="en-US" dirty="0"/>
              <a:t>3.Status of register result (WAW &amp;WAR)s:</a:t>
            </a:r>
          </a:p>
          <a:p>
            <a:r>
              <a:rPr lang="en-US" dirty="0"/>
              <a:t>which FU is going to write into registers</a:t>
            </a:r>
          </a:p>
          <a:p>
            <a:r>
              <a:rPr lang="en-US" dirty="0"/>
              <a:t>Scoreboard on 6600 = size of FU</a:t>
            </a:r>
          </a:p>
          <a:p>
            <a:r>
              <a:rPr lang="en-US" dirty="0"/>
              <a:t>6.7, 6.8, 6.9, 6.12, 6.13, 6.16, 6.17</a:t>
            </a:r>
          </a:p>
          <a:p>
            <a:r>
              <a:rPr lang="en-US" dirty="0"/>
              <a:t>FU latencies: Add 2, </a:t>
            </a:r>
            <a:r>
              <a:rPr lang="en-US" dirty="0" err="1"/>
              <a:t>Mult</a:t>
            </a:r>
            <a:r>
              <a:rPr lang="en-US" dirty="0"/>
              <a:t> 10, </a:t>
            </a:r>
            <a:r>
              <a:rPr lang="en-US" dirty="0" err="1"/>
              <a:t>Div</a:t>
            </a:r>
            <a:r>
              <a:rPr lang="en-US" dirty="0"/>
              <a:t> 40 clocks</a:t>
            </a:r>
          </a:p>
        </p:txBody>
      </p:sp>
      <p:sp>
        <p:nvSpPr>
          <p:cNvPr id="74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6F365-F02C-45BD-B592-55B020F102A2}" type="slidenum">
              <a:rPr lang="en-US"/>
              <a:pPr/>
              <a:t>3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499" y="4861781"/>
            <a:ext cx="5204304" cy="4606253"/>
          </a:xfrm>
          <a:ln/>
        </p:spPr>
        <p:txBody>
          <a:bodyPr lIns="97998" tIns="48138" rIns="97998" bIns="48138"/>
          <a:lstStyle/>
          <a:p>
            <a:endParaRPr lang="en-US"/>
          </a:p>
        </p:txBody>
      </p:sp>
      <p:sp>
        <p:nvSpPr>
          <p:cNvPr id="956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3E684-35A3-4B23-A0EB-3166A5512996}" type="slidenum">
              <a:rPr lang="en-US"/>
              <a:pPr/>
              <a:t>8</a:t>
            </a:fld>
            <a:endParaRPr lang="en-US"/>
          </a:p>
        </p:txBody>
      </p:sp>
      <p:sp>
        <p:nvSpPr>
          <p:cNvPr id="96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499" y="4861781"/>
            <a:ext cx="5204304" cy="4606253"/>
          </a:xfrm>
          <a:ln/>
        </p:spPr>
        <p:txBody>
          <a:bodyPr lIns="97998" tIns="48138" rIns="97998" bIns="48138"/>
          <a:lstStyle/>
          <a:p>
            <a:endParaRPr lang="en-US" dirty="0"/>
          </a:p>
        </p:txBody>
      </p:sp>
      <p:sp>
        <p:nvSpPr>
          <p:cNvPr id="964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 cap="flat"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45B0D-139B-4F5F-923C-550DF37C14FF}" type="slidenum">
              <a:rPr lang="en-US"/>
              <a:pPr/>
              <a:t>15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499" y="4861781"/>
            <a:ext cx="5204304" cy="4606253"/>
          </a:xfrm>
          <a:noFill/>
          <a:ln/>
        </p:spPr>
        <p:txBody>
          <a:bodyPr lIns="97998" tIns="48138" rIns="97998" bIns="48138"/>
          <a:lstStyle/>
          <a:p>
            <a:r>
              <a:rPr lang="en-US"/>
              <a:t>MIPS actutally didn’t interlecok: MPU without Interlocked Pipelined Stages</a:t>
            </a:r>
          </a:p>
        </p:txBody>
      </p:sp>
      <p:sp>
        <p:nvSpPr>
          <p:cNvPr id="973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 cap="flat"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D63E8-C9E0-4C73-B35D-6DFF02838009}" type="slidenum">
              <a:rPr lang="en-US"/>
              <a:pPr/>
              <a:t>21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658813"/>
            <a:ext cx="5097462" cy="3824287"/>
          </a:xfrm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605" y="4860088"/>
            <a:ext cx="6116368" cy="4604561"/>
          </a:xfrm>
        </p:spPr>
        <p:txBody>
          <a:bodyPr/>
          <a:lstStyle/>
          <a:p>
            <a:r>
              <a:rPr lang="en-US" dirty="0"/>
              <a:t>Limitations on delayed-branch scheduling come from 1) restrictions on the instructions that can be moved/copied into the delay slot and 2) limited ability to predict at compile time whether a branch is likely to be taken or not.</a:t>
            </a:r>
          </a:p>
          <a:p>
            <a:r>
              <a:rPr lang="en-US" dirty="0"/>
              <a:t>In B and C, the use of $1 prevents the add instruction from being moved to the delay slot</a:t>
            </a:r>
          </a:p>
          <a:p>
            <a:r>
              <a:rPr lang="en-US" dirty="0"/>
              <a:t>In B the sub may need to be copied because it could be reached by another path.  B is preferred when the branch is taken with high probability (such as loop branches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22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0200"/>
            <a:ext cx="76962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D68F-1D1B-4BC5-B3C3-1E8E9BE1796B}" type="datetime1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Lec9 Limits and SMT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E78F-5B6E-4F95-AEEB-84F924BD4A5F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6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5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6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.com/products/processors/cortex-a/cortex-a15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m.com/products/processors/technologies/neon.php" TargetMode="External"/><Relationship Id="rId4" Type="http://schemas.openxmlformats.org/officeDocument/2006/relationships/hyperlink" Target="http://www.arm.com/products/processors/technologies/vector-floating-point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145-8728-44E0-9F6B-CFCD8E2F349B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8A31-F40C-4363-BA5A-3619D06D584C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41148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buFontTx/>
              <a:buNone/>
            </a:pPr>
            <a:endParaRPr lang="en-US" sz="1800"/>
          </a:p>
          <a:p>
            <a:r>
              <a:rPr lang="en-US">
                <a:solidFill>
                  <a:schemeClr val="hlink"/>
                </a:solidFill>
              </a:rPr>
              <a:t>Read After Write (RAW)</a:t>
            </a:r>
            <a:r>
              <a:rPr lang="en-US"/>
              <a:t> </a:t>
            </a:r>
            <a:br>
              <a:rPr lang="en-US"/>
            </a:br>
            <a:r>
              <a:rPr lang="en-US"/>
              <a:t>Instr</a:t>
            </a:r>
            <a:r>
              <a:rPr lang="en-US" baseline="-25000"/>
              <a:t>J</a:t>
            </a:r>
            <a:r>
              <a:rPr lang="en-US"/>
              <a:t> tries to read operand before Instr</a:t>
            </a:r>
            <a:r>
              <a:rPr lang="en-US" baseline="-25000"/>
              <a:t>I </a:t>
            </a:r>
            <a:r>
              <a:rPr lang="en-US"/>
              <a:t>writes it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		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Caused by a “</a:t>
            </a:r>
            <a:r>
              <a:rPr lang="en-US">
                <a:solidFill>
                  <a:schemeClr val="hlink"/>
                </a:solidFill>
              </a:rPr>
              <a:t>Dependence</a:t>
            </a:r>
            <a:r>
              <a:rPr lang="en-US"/>
              <a:t>” (in compiler nomenclature).  This hazard results from an actual need for communication.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62800" cy="990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Three Generic Data Hazards</a:t>
            </a:r>
          </a:p>
        </p:txBody>
      </p:sp>
      <p:sp>
        <p:nvSpPr>
          <p:cNvPr id="967684" name="Rectangle 4"/>
          <p:cNvSpPr>
            <a:spLocks noChangeArrowheads="1"/>
          </p:cNvSpPr>
          <p:nvPr/>
        </p:nvSpPr>
        <p:spPr bwMode="auto">
          <a:xfrm>
            <a:off x="2286000" y="2895600"/>
            <a:ext cx="33528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I: add </a:t>
            </a:r>
            <a:r>
              <a:rPr lang="en-US" sz="2400">
                <a:latin typeface="Courier New" pitchFamily="49" charset="0"/>
              </a:rPr>
              <a:t>r1</a:t>
            </a: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,r2,r3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J: sub r4,</a:t>
            </a:r>
            <a:r>
              <a:rPr lang="en-US" sz="2400">
                <a:latin typeface="Courier New" pitchFamily="49" charset="0"/>
              </a:rPr>
              <a:t>r1</a:t>
            </a: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,r3</a:t>
            </a:r>
          </a:p>
        </p:txBody>
      </p:sp>
      <p:sp>
        <p:nvSpPr>
          <p:cNvPr id="967685" name="Arc 5"/>
          <p:cNvSpPr>
            <a:spLocks/>
          </p:cNvSpPr>
          <p:nvPr/>
        </p:nvSpPr>
        <p:spPr bwMode="auto">
          <a:xfrm flipH="1" flipV="1">
            <a:off x="1828800" y="3048000"/>
            <a:ext cx="468313" cy="457200"/>
          </a:xfrm>
          <a:custGeom>
            <a:avLst/>
            <a:gdLst>
              <a:gd name="G0" fmla="+- 2932 0 0"/>
              <a:gd name="G1" fmla="+- 21600 0 0"/>
              <a:gd name="G2" fmla="+- 21600 0 0"/>
              <a:gd name="T0" fmla="*/ 0 w 24532"/>
              <a:gd name="T1" fmla="*/ 200 h 43200"/>
              <a:gd name="T2" fmla="*/ 870 w 24532"/>
              <a:gd name="T3" fmla="*/ 43101 h 43200"/>
              <a:gd name="T4" fmla="*/ 2932 w 2453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32" h="43200" fill="none" extrusionOk="0">
                <a:moveTo>
                  <a:pt x="-1" y="199"/>
                </a:moveTo>
                <a:cubicBezTo>
                  <a:pt x="971" y="66"/>
                  <a:pt x="1951" y="-1"/>
                  <a:pt x="2932" y="0"/>
                </a:cubicBezTo>
                <a:cubicBezTo>
                  <a:pt x="14861" y="0"/>
                  <a:pt x="24532" y="9670"/>
                  <a:pt x="24532" y="21600"/>
                </a:cubicBezTo>
                <a:cubicBezTo>
                  <a:pt x="24532" y="33529"/>
                  <a:pt x="14861" y="43200"/>
                  <a:pt x="2932" y="43200"/>
                </a:cubicBezTo>
                <a:cubicBezTo>
                  <a:pt x="2243" y="43200"/>
                  <a:pt x="1555" y="43167"/>
                  <a:pt x="869" y="43101"/>
                </a:cubicBezTo>
              </a:path>
              <a:path w="24532" h="43200" stroke="0" extrusionOk="0">
                <a:moveTo>
                  <a:pt x="-1" y="199"/>
                </a:moveTo>
                <a:cubicBezTo>
                  <a:pt x="971" y="66"/>
                  <a:pt x="1951" y="-1"/>
                  <a:pt x="2932" y="0"/>
                </a:cubicBezTo>
                <a:cubicBezTo>
                  <a:pt x="14861" y="0"/>
                  <a:pt x="24532" y="9670"/>
                  <a:pt x="24532" y="21600"/>
                </a:cubicBezTo>
                <a:cubicBezTo>
                  <a:pt x="24532" y="33529"/>
                  <a:pt x="14861" y="43200"/>
                  <a:pt x="2932" y="43200"/>
                </a:cubicBezTo>
                <a:cubicBezTo>
                  <a:pt x="2243" y="43200"/>
                  <a:pt x="1555" y="43167"/>
                  <a:pt x="869" y="43101"/>
                </a:cubicBezTo>
                <a:lnTo>
                  <a:pt x="293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2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66A3E87-774F-4913-B489-26376F8847E7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B6EACE-DEFE-4EAC-94EB-5A8F33BD602A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100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185"/>
            <a:ext cx="8350696" cy="951543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ea typeface="ＭＳ Ｐゴシック" pitchFamily="34" charset="-128"/>
              </a:rPr>
              <a:t>Upper Limit to ILP: Ideal Machine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6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639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331200" cy="540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2214563" y="2424113"/>
            <a:ext cx="2332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Integer: 18 - 60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5292081" y="1484785"/>
            <a:ext cx="216024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FP: 75 - 150</a:t>
            </a: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 rot="-5400000">
            <a:off x="-2111053" y="3065887"/>
            <a:ext cx="532859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Instructions Per Clock</a:t>
            </a:r>
          </a:p>
        </p:txBody>
      </p:sp>
    </p:spTree>
    <p:extLst>
      <p:ext uri="{BB962C8B-B14F-4D97-AF65-F5344CB8AC3E}">
        <p14:creationId xmlns:p14="http://schemas.microsoft.com/office/powerpoint/2010/main" val="16337548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536" y="358914"/>
            <a:ext cx="7986464" cy="40579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Pages 214-215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2680"/>
          </a:xfrm>
        </p:spPr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A set of programs was compiled &amp; optimized with standard MIPs optimizing compilers</a:t>
            </a:r>
          </a:p>
          <a:p>
            <a:r>
              <a:rPr lang="en-US" sz="2600" dirty="0" smtClean="0">
                <a:ea typeface="ＭＳ Ｐゴシック" pitchFamily="34" charset="-128"/>
              </a:rPr>
              <a:t>The programs were instrumented and executed to produce a </a:t>
            </a:r>
            <a:r>
              <a:rPr lang="en-US" sz="2600" dirty="0" smtClean="0">
                <a:solidFill>
                  <a:srgbClr val="FF0000"/>
                </a:solidFill>
                <a:ea typeface="ＭＳ Ｐゴシック" pitchFamily="34" charset="-128"/>
              </a:rPr>
              <a:t>trace</a:t>
            </a:r>
            <a:r>
              <a:rPr lang="en-US" sz="2600" dirty="0" smtClean="0">
                <a:ea typeface="ＭＳ Ｐゴシック" pitchFamily="34" charset="-128"/>
              </a:rPr>
              <a:t> of the instructions and data references</a:t>
            </a:r>
          </a:p>
          <a:p>
            <a:r>
              <a:rPr lang="en-US" sz="2600" dirty="0" smtClean="0">
                <a:ea typeface="ＭＳ Ｐゴシック" pitchFamily="34" charset="-128"/>
              </a:rPr>
              <a:t>Every instruction in the trace was scheduled as early as possible, limited only by data dependences</a:t>
            </a:r>
          </a:p>
          <a:p>
            <a:r>
              <a:rPr lang="en-US" sz="2600" dirty="0" smtClean="0">
                <a:ea typeface="ＭＳ Ｐゴシック" pitchFamily="34" charset="-128"/>
              </a:rPr>
              <a:t>Since a trace is used,  perfect branch prediction and perfect alias analysis are easy to do</a:t>
            </a:r>
          </a:p>
          <a:p>
            <a:r>
              <a:rPr lang="en-US" sz="2600" dirty="0" smtClean="0">
                <a:ea typeface="ＭＳ Ｐゴシック" pitchFamily="34" charset="-128"/>
              </a:rPr>
              <a:t>These mechanisms allow scheduling instructions much earlier they would otherwise, moving across large number of instructions on which they are not data dependent including branches, since branches are perfectly predicted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4032DB-C074-44B1-9A17-D3392C016D8B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A76E4-81DC-4FA7-9E14-8BEB1D223521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101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DE062B-FA0E-4A74-85BE-F95B0DAF2D18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268CAF-DA59-4CC0-8F9E-EA0EAC791D5D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102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998476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05522029"/>
              </p:ext>
            </p:extLst>
          </p:nvPr>
        </p:nvGraphicFramePr>
        <p:xfrm>
          <a:off x="323528" y="692696"/>
          <a:ext cx="8229600" cy="5523958"/>
        </p:xfrm>
        <a:graphic>
          <a:graphicData uri="http://schemas.openxmlformats.org/drawingml/2006/table">
            <a:tbl>
              <a:tblPr/>
              <a:tblGrid>
                <a:gridCol w="1779588"/>
                <a:gridCol w="2224087"/>
                <a:gridCol w="1482725"/>
                <a:gridCol w="2743200"/>
              </a:tblGrid>
              <a:tr h="769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Model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Instructions Issued per clock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91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 Window Size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Infinite, 2K, 512, 128, 32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91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Renaming Registers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Fl. Pt.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42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Branch Prediction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 to 6% misprediction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(Tournament Branch Predictor)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Cache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64KI, 32KD, 1.92MB L2, 36 MB L3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 Alias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79" name="Rectangle 32"/>
          <p:cNvSpPr>
            <a:spLocks noChangeArrowheads="1"/>
          </p:cNvSpPr>
          <p:nvPr/>
        </p:nvSpPr>
        <p:spPr bwMode="auto">
          <a:xfrm>
            <a:off x="914400" y="0"/>
            <a:ext cx="812209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332B7"/>
                </a:solidFill>
              </a:rPr>
              <a:t>Limits to ILP HW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8877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A4336F-1DAE-4B1E-B71E-C316EADE8CC1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6C2F3C-CA7C-4692-AF4C-9E3F1F45B642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103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6627116"/>
              </p:ext>
            </p:extLst>
          </p:nvPr>
        </p:nvGraphicFramePr>
        <p:xfrm>
          <a:off x="228600" y="1501775"/>
          <a:ext cx="8915400" cy="502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Chart" r:id="rId3" imgW="4394200" imgH="3149600" progId="Excel.Chart.8">
                  <p:embed/>
                </p:oleObj>
              </mc:Choice>
              <mc:Fallback>
                <p:oleObj name="Chart" r:id="rId3" imgW="4394200" imgH="31496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01775"/>
                        <a:ext cx="8915400" cy="5023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112242"/>
            <a:ext cx="8785671" cy="705321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ea typeface="ＭＳ Ｐゴシック" pitchFamily="34" charset="-128"/>
              </a:rPr>
              <a:t>More Realistic HW: Window Impact</a:t>
            </a:r>
            <a:endParaRPr lang="en-US" sz="16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949325"/>
            <a:ext cx="4059237" cy="511175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000" smtClean="0">
                <a:ea typeface="ＭＳ Ｐゴシック" pitchFamily="34" charset="-128"/>
              </a:rPr>
              <a:t>	Change from Infinite window 2048, 512, 128, 32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6324600" y="1295400"/>
            <a:ext cx="170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FP: 9 - 150</a:t>
            </a: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1905000" y="2895600"/>
            <a:ext cx="2162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Integer: 8 - 63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 rot="-5400000">
            <a:off x="123825" y="3646488"/>
            <a:ext cx="8588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27396947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3CB167F-F4CC-4C1E-90C2-B906B980E191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B7830EA-0688-496E-8715-DFC1FA7A2767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104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1004546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05432289"/>
              </p:ext>
            </p:extLst>
          </p:nvPr>
        </p:nvGraphicFramePr>
        <p:xfrm>
          <a:off x="323528" y="620687"/>
          <a:ext cx="8229600" cy="5487691"/>
        </p:xfrm>
        <a:graphic>
          <a:graphicData uri="http://schemas.openxmlformats.org/drawingml/2006/table">
            <a:tbl>
              <a:tblPr/>
              <a:tblGrid>
                <a:gridCol w="1779588"/>
                <a:gridCol w="2224087"/>
                <a:gridCol w="1482725"/>
                <a:gridCol w="2743200"/>
              </a:tblGrid>
              <a:tr h="732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Model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88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Instructions Issued per clock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 Window Size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2048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Renaming Registers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Fl. Pt.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Branch Prediction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Perfect vs. 8K Tournament vs. 512 2-bit vs. profile vs. none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 to 6% misprediction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(Tournament Branch Predictor)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Cache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64KI, 32KD, 1.92MB L2, 36 MB L3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 Alias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03" name="Rectangle 44"/>
          <p:cNvSpPr>
            <a:spLocks noChangeArrowheads="1"/>
          </p:cNvSpPr>
          <p:nvPr/>
        </p:nvSpPr>
        <p:spPr bwMode="auto">
          <a:xfrm>
            <a:off x="323528" y="0"/>
            <a:ext cx="864096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332B7"/>
                </a:solidFill>
              </a:rPr>
              <a:t>Limits to ILP HW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18399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A67607-0BE3-4B91-858C-63D1415C9F7C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DB3424-105E-42DA-9360-99B859A8D99E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105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463969"/>
              </p:ext>
            </p:extLst>
          </p:nvPr>
        </p:nvGraphicFramePr>
        <p:xfrm>
          <a:off x="553244" y="858838"/>
          <a:ext cx="8204200" cy="509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Chart" r:id="rId3" imgW="8191511" imgH="5391285" progId="Excel.Chart.8">
                  <p:embed followColorScheme="full"/>
                </p:oleObj>
              </mc:Choice>
              <mc:Fallback>
                <p:oleObj name="Chart" r:id="rId3" imgW="8191511" imgH="5391285" progId="Excel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4" y="858838"/>
                        <a:ext cx="8204200" cy="5090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75729"/>
            <a:ext cx="8477250" cy="705321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ea typeface="ＭＳ Ｐゴシック" pitchFamily="34" charset="-128"/>
              </a:rPr>
              <a:t>More Realistic HW: Branch Impact</a:t>
            </a:r>
            <a:endParaRPr lang="en-US" sz="16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1100" y="971550"/>
            <a:ext cx="3886200" cy="201930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Change from Infinite window to examine to 2048 and maximum issue of 64 instructions per clock cycle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522913" y="5949281"/>
            <a:ext cx="120932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924301" y="5949280"/>
            <a:ext cx="15986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accent1"/>
                </a:solidFill>
              </a:rPr>
              <a:t>BHT (512)</a:t>
            </a: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1907705" y="5949281"/>
            <a:ext cx="18722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Tournament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755577" y="5949280"/>
            <a:ext cx="151216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/>
              <a:t>Perfect</a:t>
            </a: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6804249" y="5949281"/>
            <a:ext cx="187779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DC0081"/>
                </a:solidFill>
              </a:rPr>
              <a:t>No prediction</a:t>
            </a:r>
          </a:p>
        </p:txBody>
      </p:sp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6424613" y="1014413"/>
            <a:ext cx="170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FP: 15 - 45</a:t>
            </a:r>
          </a:p>
        </p:txBody>
      </p:sp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2843213" y="3090863"/>
            <a:ext cx="2162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Integer: 6 - 12</a:t>
            </a:r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 rot="-5400000">
            <a:off x="123825" y="3646488"/>
            <a:ext cx="8588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34517630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F9DBBF-0BB1-4AF1-97E8-818D9D9D1D96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2D5C889-92F1-4ABF-B5A6-773CCD353ADC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106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Misprediction Rates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0" y="1066800"/>
          <a:ext cx="91440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Chart" r:id="rId3" imgW="5016500" imgH="2806700" progId="Excel.Chart.8">
                  <p:embed/>
                </p:oleObj>
              </mc:Choice>
              <mc:Fallback>
                <p:oleObj name="Chart" r:id="rId3" imgW="5016500" imgH="2806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1440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A3378FA-C53F-4A7D-9E37-81E9A53399F6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9EF10E-EDAF-4F13-BA3A-1576A6365F5B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107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999470" name="Group 46"/>
          <p:cNvGraphicFramePr>
            <a:graphicFrameLocks noGrp="1"/>
          </p:cNvGraphicFramePr>
          <p:nvPr>
            <p:ph/>
          </p:nvPr>
        </p:nvGraphicFramePr>
        <p:xfrm>
          <a:off x="304800" y="1143000"/>
          <a:ext cx="8229600" cy="5119708"/>
        </p:xfrm>
        <a:graphic>
          <a:graphicData uri="http://schemas.openxmlformats.org/drawingml/2006/table">
            <a:tbl>
              <a:tblPr/>
              <a:tblGrid>
                <a:gridCol w="1779588"/>
                <a:gridCol w="2224087"/>
                <a:gridCol w="1482725"/>
                <a:gridCol w="2743200"/>
              </a:tblGrid>
              <a:tr h="838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Model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Instructions Issued per clock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 Window Size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2048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Renaming Registers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Infinite v. 256, 128, 64, 32, none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Fl. Pt.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Branch Prediction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8K 2-bit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Tournament Branch Predictor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Cache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64KI, 32KD, 1.92MB L2, 36 MB L3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8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 Alias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27" name="Rectangle 44"/>
          <p:cNvSpPr>
            <a:spLocks noChangeArrowheads="1"/>
          </p:cNvSpPr>
          <p:nvPr/>
        </p:nvSpPr>
        <p:spPr bwMode="auto">
          <a:xfrm>
            <a:off x="914400" y="0"/>
            <a:ext cx="812209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332B7"/>
                </a:solidFill>
              </a:rPr>
              <a:t>Limits to ILP HW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6007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6218AD0-C781-41D3-B7C9-9CB35E494BF6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4FC47A9-2A95-4658-9100-A6FF2BA1BFA3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108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4098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935950"/>
              </p:ext>
            </p:extLst>
          </p:nvPr>
        </p:nvGraphicFramePr>
        <p:xfrm>
          <a:off x="368300" y="1157289"/>
          <a:ext cx="8178800" cy="47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Chart" r:id="rId3" imgW="8162877" imgH="5381557" progId="Excel.Chart.8">
                  <p:embed followColorScheme="full"/>
                </p:oleObj>
              </mc:Choice>
              <mc:Fallback>
                <p:oleObj name="Chart" r:id="rId3" imgW="8162877" imgH="5381557" progId="Excel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157289"/>
                        <a:ext cx="8178800" cy="4791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2900"/>
            <a:ext cx="9144000" cy="459100"/>
          </a:xfrm>
          <a:noFill/>
        </p:spPr>
        <p:txBody>
          <a:bodyPr lIns="90488" tIns="44450" rIns="90488" bIns="44450"/>
          <a:lstStyle/>
          <a:p>
            <a:r>
              <a:rPr lang="en-US" sz="2400" dirty="0" smtClean="0">
                <a:ea typeface="ＭＳ Ｐゴシック" pitchFamily="34" charset="-128"/>
              </a:rPr>
              <a:t>More Realistic HW: Renaming Register Impact (N </a:t>
            </a:r>
            <a:r>
              <a:rPr lang="en-US" sz="2400" dirty="0" err="1" smtClean="0">
                <a:ea typeface="ＭＳ Ｐゴシック" pitchFamily="34" charset="-128"/>
              </a:rPr>
              <a:t>int</a:t>
            </a:r>
            <a:r>
              <a:rPr lang="en-US" sz="2400" dirty="0" smtClean="0">
                <a:ea typeface="ＭＳ Ｐゴシック" pitchFamily="34" charset="-128"/>
              </a:rPr>
              <a:t> + N </a:t>
            </a:r>
            <a:r>
              <a:rPr lang="en-US" sz="2400" dirty="0" err="1" smtClean="0">
                <a:ea typeface="ＭＳ Ｐゴシック" pitchFamily="34" charset="-128"/>
              </a:rPr>
              <a:t>fp</a:t>
            </a:r>
            <a:r>
              <a:rPr lang="en-US" sz="2400" dirty="0" smtClean="0">
                <a:ea typeface="ＭＳ Ｐゴシック" pitchFamily="34" charset="-128"/>
              </a:rPr>
              <a:t>) </a:t>
            </a:r>
            <a:endParaRPr lang="en-US" sz="14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90650" y="1128713"/>
            <a:ext cx="3619500" cy="1747837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Change  2048 </a:t>
            </a:r>
            <a:r>
              <a:rPr lang="en-US" sz="2000" dirty="0" err="1" smtClean="0">
                <a:ea typeface="ＭＳ Ｐゴシック" pitchFamily="34" charset="-128"/>
              </a:rPr>
              <a:t>instr</a:t>
            </a:r>
            <a:r>
              <a:rPr lang="en-US" sz="2000" dirty="0" smtClean="0">
                <a:ea typeface="ＭＳ Ｐゴシック" pitchFamily="34" charset="-128"/>
              </a:rPr>
              <a:t> window, 64 </a:t>
            </a:r>
            <a:r>
              <a:rPr lang="en-US" sz="2000" dirty="0" err="1" smtClean="0">
                <a:ea typeface="ＭＳ Ｐゴシック" pitchFamily="34" charset="-128"/>
              </a:rPr>
              <a:t>instr</a:t>
            </a:r>
            <a:r>
              <a:rPr lang="en-US" sz="2000" dirty="0" smtClean="0">
                <a:ea typeface="ＭＳ Ｐゴシック" pitchFamily="34" charset="-128"/>
              </a:rPr>
              <a:t> issue, 8K 2 level Prediction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4786313" y="5890798"/>
            <a:ext cx="8382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6373813" y="5890798"/>
            <a:ext cx="115051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843808" y="5890798"/>
            <a:ext cx="94396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256</a:t>
            </a: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1115617" y="5890798"/>
            <a:ext cx="15841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Infinite</a:t>
            </a: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5624512" y="5890798"/>
            <a:ext cx="67567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DC0081"/>
                </a:solidFill>
              </a:rPr>
              <a:t>32</a:t>
            </a: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3851920" y="5890798"/>
            <a:ext cx="93439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114FFB"/>
                </a:solidFill>
              </a:rPr>
              <a:t>128</a:t>
            </a: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1828800" y="3429000"/>
            <a:ext cx="2162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Integer: 5 - 15</a:t>
            </a: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6043613" y="1128713"/>
            <a:ext cx="170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FP: 11 - 45</a:t>
            </a: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 rot="-5400000">
            <a:off x="9525" y="3646488"/>
            <a:ext cx="8588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22972130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85B8B8-7BD6-4488-97EB-1D7D3A6F2AC5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769D19-DC58-4234-94C9-0D1FC324B139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109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1001522" name="Group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08167683"/>
              </p:ext>
            </p:extLst>
          </p:nvPr>
        </p:nvGraphicFramePr>
        <p:xfrm>
          <a:off x="304800" y="908720"/>
          <a:ext cx="8229600" cy="5423747"/>
        </p:xfrm>
        <a:graphic>
          <a:graphicData uri="http://schemas.openxmlformats.org/drawingml/2006/table">
            <a:tbl>
              <a:tblPr/>
              <a:tblGrid>
                <a:gridCol w="1779588"/>
                <a:gridCol w="2224087"/>
                <a:gridCol w="1482725"/>
                <a:gridCol w="2743200"/>
              </a:tblGrid>
              <a:tr h="824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Model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5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Instructions Issued per clock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8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 Window Size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2048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8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Renaming Registers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256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Int + 256 FP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Fl. Pt.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Branch Prediction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8K 2-bit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Tournament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Cache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64KI, 32KD, 1.92MB L2, 36 MB L3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5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 Alias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Perfect v. Stack v. Inspect v. none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51" name="Rectangle 44"/>
          <p:cNvSpPr>
            <a:spLocks noChangeArrowheads="1"/>
          </p:cNvSpPr>
          <p:nvPr/>
        </p:nvSpPr>
        <p:spPr bwMode="auto">
          <a:xfrm>
            <a:off x="914400" y="0"/>
            <a:ext cx="812209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332B7"/>
                </a:solidFill>
              </a:rPr>
              <a:t>Limits to ILP HW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17465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1BFE-ACBD-42ED-801E-A614821CF8F8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8C464-109D-494E-96F8-8E544FF91DC3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876800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>
                <a:solidFill>
                  <a:schemeClr val="hlink"/>
                </a:solidFill>
              </a:rPr>
              <a:t>Write After Read (WAR)</a:t>
            </a:r>
            <a:r>
              <a:rPr lang="en-US"/>
              <a:t> </a:t>
            </a:r>
            <a:br>
              <a:rPr lang="en-US"/>
            </a:br>
            <a:r>
              <a:rPr lang="en-US"/>
              <a:t>Instr</a:t>
            </a:r>
            <a:r>
              <a:rPr lang="en-US" baseline="-25000"/>
              <a:t>J</a:t>
            </a:r>
            <a:r>
              <a:rPr lang="en-US"/>
              <a:t> writes operand </a:t>
            </a:r>
            <a:r>
              <a:rPr lang="en-US" i="1" u="sng">
                <a:solidFill>
                  <a:schemeClr val="hlink"/>
                </a:solidFill>
              </a:rPr>
              <a:t>before</a:t>
            </a:r>
            <a:r>
              <a:rPr lang="en-US"/>
              <a:t> Instr</a:t>
            </a:r>
            <a:r>
              <a:rPr lang="en-US" baseline="-25000"/>
              <a:t>I </a:t>
            </a:r>
            <a:r>
              <a:rPr lang="en-US"/>
              <a:t>reads it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Called an “</a:t>
            </a:r>
            <a:r>
              <a:rPr lang="en-US">
                <a:solidFill>
                  <a:schemeClr val="hlink"/>
                </a:solidFill>
              </a:rPr>
              <a:t>anti-dependence</a:t>
            </a:r>
            <a:r>
              <a:rPr lang="en-US"/>
              <a:t>” by compiler writers.</a:t>
            </a:r>
            <a:br>
              <a:rPr lang="en-US"/>
            </a:br>
            <a:r>
              <a:rPr lang="en-US"/>
              <a:t>This results from reuse of the name “</a:t>
            </a:r>
            <a:r>
              <a:rPr lang="en-US">
                <a:solidFill>
                  <a:schemeClr val="hlink"/>
                </a:solidFill>
              </a:rPr>
              <a:t>r1</a:t>
            </a:r>
            <a:r>
              <a:rPr lang="en-US"/>
              <a:t>”.</a:t>
            </a:r>
            <a:br>
              <a:rPr lang="en-US"/>
            </a:br>
            <a:endParaRPr lang="en-US"/>
          </a:p>
          <a:p>
            <a:r>
              <a:rPr lang="en-US"/>
              <a:t>Can’t happen in MIPS 5 stage pipeline because:</a:t>
            </a:r>
          </a:p>
          <a:p>
            <a:pPr lvl="1"/>
            <a:r>
              <a:rPr lang="en-US" sz="2400"/>
              <a:t> All instructions take 5 stages, and</a:t>
            </a:r>
          </a:p>
          <a:p>
            <a:pPr lvl="1"/>
            <a:r>
              <a:rPr lang="en-US" sz="2400"/>
              <a:t> Reads are always in stage 2, and </a:t>
            </a:r>
          </a:p>
          <a:p>
            <a:pPr lvl="1"/>
            <a:r>
              <a:rPr lang="en-US" sz="2400"/>
              <a:t> Writes are always in stage 5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362200"/>
            <a:ext cx="3810000" cy="1184275"/>
            <a:chOff x="1344" y="1488"/>
            <a:chExt cx="2400" cy="746"/>
          </a:xfrm>
        </p:grpSpPr>
        <p:sp>
          <p:nvSpPr>
            <p:cNvPr id="968708" name="Rectangle 4"/>
            <p:cNvSpPr>
              <a:spLocks noChangeArrowheads="1"/>
            </p:cNvSpPr>
            <p:nvPr/>
          </p:nvSpPr>
          <p:spPr bwMode="auto">
            <a:xfrm>
              <a:off x="1632" y="1488"/>
              <a:ext cx="2112" cy="7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I: sub r4,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,r3 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J: add 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,r2,r3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K: mul r6,r1,r7</a:t>
              </a:r>
            </a:p>
          </p:txBody>
        </p:sp>
        <p:sp>
          <p:nvSpPr>
            <p:cNvPr id="968709" name="Arc 5"/>
            <p:cNvSpPr>
              <a:spLocks/>
            </p:cNvSpPr>
            <p:nvPr/>
          </p:nvSpPr>
          <p:spPr bwMode="auto">
            <a:xfrm flipH="1" flipV="1">
              <a:off x="1344" y="1584"/>
              <a:ext cx="295" cy="288"/>
            </a:xfrm>
            <a:custGeom>
              <a:avLst/>
              <a:gdLst>
                <a:gd name="G0" fmla="+- 2932 0 0"/>
                <a:gd name="G1" fmla="+- 21600 0 0"/>
                <a:gd name="G2" fmla="+- 21600 0 0"/>
                <a:gd name="T0" fmla="*/ 0 w 24532"/>
                <a:gd name="T1" fmla="*/ 200 h 43200"/>
                <a:gd name="T2" fmla="*/ 870 w 24532"/>
                <a:gd name="T3" fmla="*/ 43101 h 43200"/>
                <a:gd name="T4" fmla="*/ 2932 w 2453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32" h="43200" fill="none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</a:path>
                <a:path w="24532" h="43200" stroke="0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  <a:lnTo>
                    <a:pt x="293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Three Generic Data Hazards</a:t>
            </a:r>
          </a:p>
        </p:txBody>
      </p:sp>
    </p:spTree>
    <p:extLst>
      <p:ext uri="{BB962C8B-B14F-4D97-AF65-F5344CB8AC3E}">
        <p14:creationId xmlns:p14="http://schemas.microsoft.com/office/powerpoint/2010/main" val="352153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8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8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6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632441-9780-48D1-B70C-C017C571940B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2712AC-AEAF-4D00-BD4F-D4BA43067FB5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110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pic>
        <p:nvPicPr>
          <p:cNvPr id="2253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927100"/>
            <a:ext cx="8496300" cy="552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88641"/>
            <a:ext cx="7543800" cy="432048"/>
          </a:xfrm>
          <a:noFill/>
        </p:spPr>
        <p:txBody>
          <a:bodyPr lIns="90488" tIns="44450" rIns="90488" bIns="44450"/>
          <a:lstStyle/>
          <a:p>
            <a:r>
              <a:rPr lang="en-US" sz="2400" dirty="0" smtClean="0">
                <a:ea typeface="ＭＳ Ｐゴシック" pitchFamily="34" charset="-128"/>
              </a:rPr>
              <a:t>More Realistic HW: Memory Address Alias Impact</a:t>
            </a:r>
            <a:endParaRPr lang="en-US" sz="16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3657600" cy="118745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Change  2048 </a:t>
            </a:r>
            <a:r>
              <a:rPr lang="en-US" sz="2000" dirty="0" err="1" smtClean="0">
                <a:ea typeface="ＭＳ Ｐゴシック" pitchFamily="34" charset="-128"/>
              </a:rPr>
              <a:t>instr</a:t>
            </a:r>
            <a:r>
              <a:rPr lang="en-US" sz="2000" dirty="0" smtClean="0">
                <a:ea typeface="ＭＳ Ｐゴシック" pitchFamily="34" charset="-128"/>
              </a:rPr>
              <a:t> window, 64 </a:t>
            </a:r>
            <a:r>
              <a:rPr lang="en-US" sz="2000" dirty="0" err="1" smtClean="0">
                <a:ea typeface="ＭＳ Ｐゴシック" pitchFamily="34" charset="-128"/>
              </a:rPr>
              <a:t>instr</a:t>
            </a:r>
            <a:r>
              <a:rPr lang="en-US" sz="2000" dirty="0" smtClean="0">
                <a:ea typeface="ＭＳ Ｐゴシック" pitchFamily="34" charset="-128"/>
              </a:rPr>
              <a:t> issue, 8K 2 level Prediction, 256 renaming registers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6818313" y="6097588"/>
            <a:ext cx="942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2589213" y="6097588"/>
            <a:ext cx="2787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Global/Stack </a:t>
            </a:r>
            <a:r>
              <a:rPr lang="en-US" sz="2400" dirty="0" err="1">
                <a:solidFill>
                  <a:schemeClr val="accent2"/>
                </a:solidFill>
              </a:rPr>
              <a:t>perf</a:t>
            </a:r>
            <a:r>
              <a:rPr lang="en-US" sz="2400" dirty="0">
                <a:solidFill>
                  <a:schemeClr val="accent2"/>
                </a:solidFill>
              </a:rPr>
              <a:t>;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heap conflicts</a:t>
            </a: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1211263" y="6097588"/>
            <a:ext cx="1216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Perfect</a:t>
            </a: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5294313" y="6097588"/>
            <a:ext cx="1266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114FFB"/>
                </a:solidFill>
              </a:rPr>
              <a:t>Inspec.</a:t>
            </a:r>
            <a:br>
              <a:rPr lang="en-US" sz="2400">
                <a:solidFill>
                  <a:srgbClr val="114FFB"/>
                </a:solidFill>
              </a:rPr>
            </a:br>
            <a:r>
              <a:rPr lang="en-US" sz="2400">
                <a:solidFill>
                  <a:srgbClr val="114FFB"/>
                </a:solidFill>
              </a:rPr>
              <a:t>Assem.</a:t>
            </a: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5853113" y="1795463"/>
            <a:ext cx="15351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FP: 4 - 45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(Fortran,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no heap)</a:t>
            </a: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2271713" y="3262313"/>
            <a:ext cx="1992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Integer: 4 - 9</a:t>
            </a: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 rot="-5400000">
            <a:off x="123825" y="3646488"/>
            <a:ext cx="8588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648478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B33C75B-C5F3-45CD-BF55-A3A860AC11D0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082C438-A89B-4C5C-A3BF-D3E55B3854AA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111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1002541" name="Group 45"/>
          <p:cNvGraphicFramePr>
            <a:graphicFrameLocks noGrp="1"/>
          </p:cNvGraphicFramePr>
          <p:nvPr>
            <p:ph/>
          </p:nvPr>
        </p:nvGraphicFramePr>
        <p:xfrm>
          <a:off x="304800" y="1143000"/>
          <a:ext cx="8229600" cy="5073741"/>
        </p:xfrm>
        <a:graphic>
          <a:graphicData uri="http://schemas.openxmlformats.org/drawingml/2006/table">
            <a:tbl>
              <a:tblPr/>
              <a:tblGrid>
                <a:gridCol w="1779588"/>
                <a:gridCol w="2224087"/>
                <a:gridCol w="1482725"/>
                <a:gridCol w="2743200"/>
              </a:tblGrid>
              <a:tr h="838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Model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Instructions Issued per clock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64 (no restrictions)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 Window Size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Infinite vs. 256, 128, 64, 32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Renaming Registers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Int + 64 FP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Fl. Pt.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Branch Prediction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pitchFamily="34" charset="0"/>
                        </a:rPr>
                        <a:t>1K 2-bit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Tournament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Cache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64KI, 32KD, 1.92MB L2, 36 MB L3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 Alias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HW disambiguation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99" name="Rectangle 44"/>
          <p:cNvSpPr>
            <a:spLocks noChangeArrowheads="1"/>
          </p:cNvSpPr>
          <p:nvPr/>
        </p:nvSpPr>
        <p:spPr bwMode="auto">
          <a:xfrm>
            <a:off x="467544" y="0"/>
            <a:ext cx="849694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332B7"/>
                </a:solidFill>
              </a:rPr>
              <a:t>Limits to ILP HW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31032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098FA7B-BCCE-421E-8BD6-DE81927C9469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9EE40E-1C37-4A15-9FD2-05625B6971E2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112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pic>
        <p:nvPicPr>
          <p:cNvPr id="2458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3775"/>
            <a:ext cx="86233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117475" y="44624"/>
            <a:ext cx="8896350" cy="705321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ea typeface="ＭＳ Ｐゴシック" pitchFamily="34" charset="-128"/>
              </a:rPr>
              <a:t>Realistic HW: Window Impact</a:t>
            </a:r>
            <a:endParaRPr lang="en-US" sz="16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45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993775"/>
            <a:ext cx="4057650" cy="1654175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Perfect disambiguation (HW), 1K Selective Prediction, 16 entry return, 64 registers, issue as many as window</a:t>
            </a: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4024313" y="6351588"/>
            <a:ext cx="520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5624513" y="6351588"/>
            <a:ext cx="520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2360613" y="6351588"/>
            <a:ext cx="6905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256</a:t>
            </a:r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1179513" y="6351588"/>
            <a:ext cx="1177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Infinite</a:t>
            </a:r>
          </a:p>
        </p:txBody>
      </p:sp>
      <p:sp>
        <p:nvSpPr>
          <p:cNvPr id="24588" name="Rectangle 9"/>
          <p:cNvSpPr>
            <a:spLocks noChangeArrowheads="1"/>
          </p:cNvSpPr>
          <p:nvPr/>
        </p:nvSpPr>
        <p:spPr bwMode="auto">
          <a:xfrm>
            <a:off x="4799013" y="6351588"/>
            <a:ext cx="520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DC0081"/>
                </a:solidFill>
              </a:rPr>
              <a:t>32</a:t>
            </a:r>
          </a:p>
        </p:txBody>
      </p:sp>
      <p:sp>
        <p:nvSpPr>
          <p:cNvPr id="24589" name="Rectangle 10"/>
          <p:cNvSpPr>
            <a:spLocks noChangeArrowheads="1"/>
          </p:cNvSpPr>
          <p:nvPr/>
        </p:nvSpPr>
        <p:spPr bwMode="auto">
          <a:xfrm>
            <a:off x="3160713" y="6351588"/>
            <a:ext cx="6905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114FFB"/>
                </a:solidFill>
              </a:rPr>
              <a:t>128</a:t>
            </a:r>
          </a:p>
        </p:txBody>
      </p:sp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6424613" y="6351588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712000"/>
                </a:solidFill>
              </a:rPr>
              <a:t>8</a:t>
            </a:r>
          </a:p>
        </p:txBody>
      </p:sp>
      <p:sp>
        <p:nvSpPr>
          <p:cNvPr id="24591" name="Rectangle 12"/>
          <p:cNvSpPr>
            <a:spLocks noChangeArrowheads="1"/>
          </p:cNvSpPr>
          <p:nvPr/>
        </p:nvSpPr>
        <p:spPr bwMode="auto">
          <a:xfrm>
            <a:off x="7275513" y="6351588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5400"/>
                </a:solidFill>
              </a:rPr>
              <a:t>4</a:t>
            </a:r>
          </a:p>
        </p:txBody>
      </p:sp>
      <p:sp>
        <p:nvSpPr>
          <p:cNvPr id="24592" name="Rectangle 13"/>
          <p:cNvSpPr>
            <a:spLocks noChangeArrowheads="1"/>
          </p:cNvSpPr>
          <p:nvPr/>
        </p:nvSpPr>
        <p:spPr bwMode="auto">
          <a:xfrm>
            <a:off x="2519363" y="3738563"/>
            <a:ext cx="2162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Integer: 6 - 12</a:t>
            </a:r>
          </a:p>
        </p:txBody>
      </p:sp>
      <p:sp>
        <p:nvSpPr>
          <p:cNvPr id="24593" name="Rectangle 14"/>
          <p:cNvSpPr>
            <a:spLocks noChangeArrowheads="1"/>
          </p:cNvSpPr>
          <p:nvPr/>
        </p:nvSpPr>
        <p:spPr bwMode="auto">
          <a:xfrm>
            <a:off x="5662613" y="2005013"/>
            <a:ext cx="15351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FP: 8 - 45</a:t>
            </a:r>
          </a:p>
        </p:txBody>
      </p:sp>
      <p:sp>
        <p:nvSpPr>
          <p:cNvPr id="24594" name="Rectangle 15"/>
          <p:cNvSpPr>
            <a:spLocks noChangeArrowheads="1"/>
          </p:cNvSpPr>
          <p:nvPr/>
        </p:nvSpPr>
        <p:spPr bwMode="auto">
          <a:xfrm rot="-5400000">
            <a:off x="-28575" y="3608388"/>
            <a:ext cx="8588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20025973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677"/>
            <a:ext cx="9144000" cy="707886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Limits to ILP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Discuss: does it provide an upper bound?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5328568"/>
          </a:xfrm>
        </p:spPr>
        <p:txBody>
          <a:bodyPr/>
          <a:lstStyle/>
          <a:p>
            <a:r>
              <a:rPr lang="en-US" sz="2400" dirty="0" smtClean="0"/>
              <a:t>What else could we do?</a:t>
            </a:r>
          </a:p>
          <a:p>
            <a:r>
              <a:rPr lang="en-US" sz="2400" u="sng" dirty="0" smtClean="0"/>
              <a:t>Theoretical answer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ransform code to a different code that does the same thing.</a:t>
            </a:r>
          </a:p>
          <a:p>
            <a:pPr marL="0" indent="0">
              <a:buNone/>
            </a:pPr>
            <a:r>
              <a:rPr lang="en-US" sz="2400" u="sng" dirty="0" smtClean="0"/>
              <a:t>Example</a:t>
            </a:r>
            <a:r>
              <a:rPr lang="en-US" sz="2400" dirty="0" smtClean="0"/>
              <a:t> Arithmetic expression (</a:t>
            </a:r>
            <a:r>
              <a:rPr lang="en-US" sz="2400" dirty="0" smtClean="0">
                <a:sym typeface="Wingdings"/>
              </a:rPr>
              <a:t>== Binary tree).</a:t>
            </a:r>
          </a:p>
          <a:p>
            <a:pPr marL="0" indent="0">
              <a:buNone/>
            </a:pPr>
            <a:r>
              <a:rPr lang="en-US" sz="2400" dirty="0" smtClean="0"/>
              <a:t>Even when serial (height is ~n with n terms)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ax+b</a:t>
            </a:r>
            <a:r>
              <a:rPr lang="en-US" sz="2400" dirty="0" smtClean="0"/>
              <a:t>(</a:t>
            </a:r>
            <a:r>
              <a:rPr lang="en-US" sz="2400" dirty="0" err="1" smtClean="0"/>
              <a:t>x+c</a:t>
            </a:r>
            <a:r>
              <a:rPr lang="en-US" sz="2400" dirty="0" smtClean="0"/>
              <a:t>(</a:t>
            </a:r>
            <a:r>
              <a:rPr lang="en-US" sz="2400" dirty="0" err="1" smtClean="0"/>
              <a:t>x+d</a:t>
            </a:r>
            <a:r>
              <a:rPr lang="en-US" sz="2400" dirty="0" smtClean="0"/>
              <a:t>(</a:t>
            </a:r>
            <a:r>
              <a:rPr lang="en-US" sz="2400" dirty="0" err="1" smtClean="0"/>
              <a:t>x+e</a:t>
            </a:r>
            <a:r>
              <a:rPr lang="en-US" sz="2400" dirty="0" smtClean="0"/>
              <a:t>(x+ …))))</a:t>
            </a:r>
          </a:p>
          <a:p>
            <a:pPr marL="0" indent="0">
              <a:buNone/>
            </a:pPr>
            <a:r>
              <a:rPr lang="en-US" sz="2400" dirty="0" smtClean="0"/>
              <a:t>can be transformed to height ~log n. [Take ENEE651</a:t>
            </a:r>
            <a:r>
              <a:rPr lang="en-US" sz="2400" smtClean="0"/>
              <a:t>, </a:t>
            </a:r>
            <a:r>
              <a:rPr lang="en-US" sz="2400" smtClean="0"/>
              <a:t>S16]</a:t>
            </a:r>
            <a:endParaRPr lang="en-US" sz="2400" u="sng" dirty="0" smtClean="0"/>
          </a:p>
          <a:p>
            <a:r>
              <a:rPr lang="en-US" sz="2400" u="sng" dirty="0" smtClean="0"/>
              <a:t>Take home</a:t>
            </a:r>
            <a:r>
              <a:rPr lang="en-US" sz="2400" dirty="0" smtClean="0"/>
              <a:t> be careful.</a:t>
            </a:r>
          </a:p>
          <a:p>
            <a:pPr marL="400050" lvl="1" indent="0">
              <a:buNone/>
            </a:pPr>
            <a:r>
              <a:rPr lang="en-US" dirty="0" smtClean="0"/>
              <a:t> 	- Wrong to say that the most optimistic bounds above cannot be improved</a:t>
            </a:r>
          </a:p>
          <a:p>
            <a:pPr marL="400050" lvl="1" indent="0">
              <a:buNone/>
            </a:pPr>
            <a:r>
              <a:rPr lang="en-US" dirty="0" smtClean="0"/>
              <a:t> 	- Wrong to say that these (optimistic) bounds can be achieved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20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from here to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8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/>
              <a:t>Loop:	LD R2,0(R1)		;R2=array element</a:t>
            </a:r>
          </a:p>
          <a:p>
            <a:pPr>
              <a:buNone/>
            </a:pPr>
            <a:r>
              <a:rPr lang="pt-BR" sz="2400" dirty="0" smtClean="0"/>
              <a:t>		DADDIU R2,R2,#1	;increment R2</a:t>
            </a:r>
          </a:p>
          <a:p>
            <a:pPr>
              <a:buNone/>
            </a:pPr>
            <a:r>
              <a:rPr lang="en-US" sz="2400" dirty="0" smtClean="0"/>
              <a:t>		SD R2,0(R1)		;store result</a:t>
            </a:r>
          </a:p>
          <a:p>
            <a:pPr>
              <a:buNone/>
            </a:pPr>
            <a:r>
              <a:rPr lang="pt-BR" sz="2400" dirty="0" smtClean="0"/>
              <a:t>		DADDIU R1,R1,#8	;increment pointer</a:t>
            </a:r>
          </a:p>
          <a:p>
            <a:pPr>
              <a:buNone/>
            </a:pPr>
            <a:r>
              <a:rPr lang="en-US" sz="2400" dirty="0" smtClean="0"/>
              <a:t>		BNE R2,R3,LOOP	;branch if not last element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(No Speculation)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19163"/>
            <a:ext cx="81248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38213"/>
            <a:ext cx="8229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high instruction bandwidth!</a:t>
            </a:r>
          </a:p>
          <a:p>
            <a:pPr lvl="1"/>
            <a:r>
              <a:rPr lang="en-US" sz="2000" dirty="0" smtClean="0"/>
              <a:t>Branch-Target buffers</a:t>
            </a:r>
          </a:p>
          <a:p>
            <a:pPr lvl="2"/>
            <a:r>
              <a:rPr lang="en-US" sz="1600" dirty="0" smtClean="0"/>
              <a:t>Next PC prediction buffer, indexed by current PC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Branch-Target Buffer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252807" cy="29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656062" cy="38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Optimization:</a:t>
            </a:r>
          </a:p>
          <a:p>
            <a:pPr lvl="1"/>
            <a:r>
              <a:rPr lang="en-US" dirty="0" smtClean="0"/>
              <a:t>Larger branch-target buffer</a:t>
            </a:r>
          </a:p>
          <a:p>
            <a:pPr lvl="1"/>
            <a:r>
              <a:rPr lang="en-US" dirty="0" smtClean="0"/>
              <a:t>Add target instruction into buffer to deal with longer decoding time required by larger buffer</a:t>
            </a:r>
          </a:p>
          <a:p>
            <a:pPr lvl="1"/>
            <a:r>
              <a:rPr lang="en-US" dirty="0" smtClean="0"/>
              <a:t>“Branch folding”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Folding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74A-CCB4-4C5A-9898-2577972E442C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B5F21-817A-4D94-AFED-CA288376C19E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4624"/>
            <a:ext cx="7162800" cy="72008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Three Generic Data Hazards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48650" cy="51816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buFontTx/>
              <a:buNone/>
            </a:pPr>
            <a:endParaRPr lang="en-US" sz="1800" dirty="0"/>
          </a:p>
          <a:p>
            <a:r>
              <a:rPr lang="en-US" dirty="0">
                <a:solidFill>
                  <a:schemeClr val="hlink"/>
                </a:solidFill>
              </a:rPr>
              <a:t>Write After Write (WAW)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Instr</a:t>
            </a:r>
            <a:r>
              <a:rPr lang="en-US" baseline="-25000" dirty="0" err="1"/>
              <a:t>J</a:t>
            </a:r>
            <a:r>
              <a:rPr lang="en-US" dirty="0"/>
              <a:t> writes operand </a:t>
            </a:r>
            <a:r>
              <a:rPr lang="en-US" i="1" u="sng" dirty="0">
                <a:solidFill>
                  <a:schemeClr val="hlink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 err="1"/>
              <a:t>Instr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writes it.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  <a:p>
            <a:r>
              <a:rPr lang="en-US" dirty="0"/>
              <a:t>Called an “</a:t>
            </a:r>
            <a:r>
              <a:rPr lang="en-US" dirty="0">
                <a:solidFill>
                  <a:schemeClr val="hlink"/>
                </a:solidFill>
              </a:rPr>
              <a:t>output dependence</a:t>
            </a:r>
            <a:r>
              <a:rPr lang="en-US" dirty="0"/>
              <a:t>” by compiler writers</a:t>
            </a:r>
            <a:br>
              <a:rPr lang="en-US" dirty="0"/>
            </a:br>
            <a:r>
              <a:rPr lang="en-US" dirty="0"/>
              <a:t>This also results from the reuse of name “</a:t>
            </a:r>
            <a:r>
              <a:rPr lang="en-US" dirty="0">
                <a:solidFill>
                  <a:schemeClr val="hlink"/>
                </a:solidFill>
              </a:rPr>
              <a:t>r1</a:t>
            </a:r>
            <a:r>
              <a:rPr lang="en-US" dirty="0"/>
              <a:t>”.</a:t>
            </a:r>
          </a:p>
          <a:p>
            <a:r>
              <a:rPr lang="en-US" dirty="0"/>
              <a:t>Can’t happen in MIPS 5 stage pipeline because: </a:t>
            </a:r>
          </a:p>
          <a:p>
            <a:pPr lvl="1"/>
            <a:r>
              <a:rPr lang="en-US" sz="2400" dirty="0"/>
              <a:t> All instructions take 5 stages, and </a:t>
            </a:r>
          </a:p>
          <a:p>
            <a:pPr lvl="1"/>
            <a:r>
              <a:rPr lang="en-US" sz="2400" dirty="0"/>
              <a:t> Writes are always in stage 5</a:t>
            </a:r>
          </a:p>
          <a:p>
            <a:r>
              <a:rPr lang="en-US" dirty="0"/>
              <a:t>Will see WAR and WAW in more complicated pipes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2286000"/>
            <a:ext cx="3810000" cy="1184275"/>
            <a:chOff x="1296" y="1680"/>
            <a:chExt cx="2400" cy="746"/>
          </a:xfrm>
        </p:grpSpPr>
        <p:sp>
          <p:nvSpPr>
            <p:cNvPr id="969733" name="Rectangle 5"/>
            <p:cNvSpPr>
              <a:spLocks noChangeArrowheads="1"/>
            </p:cNvSpPr>
            <p:nvPr/>
          </p:nvSpPr>
          <p:spPr bwMode="auto">
            <a:xfrm>
              <a:off x="1584" y="1680"/>
              <a:ext cx="2112" cy="7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I: sub 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,r4,r3 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J: add 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,r2,r3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K: mul r6,r1,r7</a:t>
              </a:r>
            </a:p>
          </p:txBody>
        </p:sp>
        <p:sp>
          <p:nvSpPr>
            <p:cNvPr id="969734" name="Arc 6"/>
            <p:cNvSpPr>
              <a:spLocks/>
            </p:cNvSpPr>
            <p:nvPr/>
          </p:nvSpPr>
          <p:spPr bwMode="auto">
            <a:xfrm flipH="1" flipV="1">
              <a:off x="1296" y="1776"/>
              <a:ext cx="295" cy="288"/>
            </a:xfrm>
            <a:custGeom>
              <a:avLst/>
              <a:gdLst>
                <a:gd name="G0" fmla="+- 2932 0 0"/>
                <a:gd name="G1" fmla="+- 21600 0 0"/>
                <a:gd name="G2" fmla="+- 21600 0 0"/>
                <a:gd name="T0" fmla="*/ 0 w 24532"/>
                <a:gd name="T1" fmla="*/ 200 h 43200"/>
                <a:gd name="T2" fmla="*/ 870 w 24532"/>
                <a:gd name="T3" fmla="*/ 43101 h 43200"/>
                <a:gd name="T4" fmla="*/ 2932 w 2453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32" h="43200" fill="none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</a:path>
                <a:path w="24532" h="43200" stroke="0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  <a:lnTo>
                    <a:pt x="293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139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Most unconditional branches come from function returns</a:t>
            </a:r>
          </a:p>
          <a:p>
            <a:r>
              <a:rPr lang="en-US" dirty="0" smtClean="0"/>
              <a:t>The same procedure can be called from multiple sites</a:t>
            </a:r>
          </a:p>
          <a:p>
            <a:pPr lvl="1"/>
            <a:r>
              <a:rPr lang="en-US" dirty="0" smtClean="0"/>
              <a:t>Causes the buffer to potentially forget about the return address from previous calls</a:t>
            </a:r>
          </a:p>
          <a:p>
            <a:r>
              <a:rPr lang="en-US" dirty="0" smtClean="0"/>
              <a:t>Create return address buffer organized as a stack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Predictor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Design monolithic unit that performs:</a:t>
            </a:r>
          </a:p>
          <a:p>
            <a:pPr lvl="1"/>
            <a:r>
              <a:rPr lang="en-US" dirty="0" smtClean="0"/>
              <a:t>Branch prediction</a:t>
            </a:r>
          </a:p>
          <a:p>
            <a:pPr lvl="1"/>
            <a:r>
              <a:rPr lang="en-US" dirty="0" smtClean="0"/>
              <a:t>Instruction </a:t>
            </a:r>
            <a:r>
              <a:rPr lang="en-US" dirty="0" err="1" smtClean="0"/>
              <a:t>prefetch</a:t>
            </a:r>
            <a:endParaRPr lang="en-US" dirty="0" smtClean="0"/>
          </a:p>
          <a:p>
            <a:pPr lvl="2"/>
            <a:r>
              <a:rPr lang="en-US" dirty="0" smtClean="0"/>
              <a:t>Fetch ahead</a:t>
            </a:r>
          </a:p>
          <a:p>
            <a:pPr lvl="1"/>
            <a:r>
              <a:rPr lang="en-US" dirty="0" smtClean="0"/>
              <a:t>Instruction memory access and buffering</a:t>
            </a:r>
          </a:p>
          <a:p>
            <a:pPr lvl="2"/>
            <a:r>
              <a:rPr lang="en-US" dirty="0" smtClean="0"/>
              <a:t>Deal with crossing cache lines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Instruction Fetch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sz="2400" dirty="0" smtClean="0"/>
              <a:t>Register renaming vs. reorder buffers</a:t>
            </a:r>
          </a:p>
          <a:p>
            <a:pPr lvl="1"/>
            <a:r>
              <a:rPr lang="en-US" sz="2000" dirty="0" smtClean="0"/>
              <a:t>Instead of virtual registers from reservation stations and reorder buffer, create a single register pool</a:t>
            </a:r>
          </a:p>
          <a:p>
            <a:pPr lvl="2"/>
            <a:r>
              <a:rPr lang="en-US" sz="1800" dirty="0" smtClean="0"/>
              <a:t>Contains visible registers and virtual registers</a:t>
            </a:r>
          </a:p>
          <a:p>
            <a:pPr lvl="1"/>
            <a:r>
              <a:rPr lang="en-US" sz="2000" dirty="0" smtClean="0"/>
              <a:t>Use hardware-based map to rename registers during issue</a:t>
            </a:r>
          </a:p>
          <a:p>
            <a:pPr lvl="1"/>
            <a:r>
              <a:rPr lang="en-US" sz="2000" dirty="0" smtClean="0"/>
              <a:t>WAW and WAR hazards are avoided</a:t>
            </a:r>
          </a:p>
          <a:p>
            <a:pPr lvl="1"/>
            <a:r>
              <a:rPr lang="en-US" sz="2000" dirty="0" smtClean="0"/>
              <a:t>Speculation recovery occurs by copying during commit</a:t>
            </a:r>
          </a:p>
          <a:p>
            <a:pPr lvl="1"/>
            <a:r>
              <a:rPr lang="en-US" sz="2000" dirty="0" smtClean="0"/>
              <a:t>Still need a ROB-like queue to update table in order</a:t>
            </a:r>
          </a:p>
          <a:p>
            <a:pPr lvl="1"/>
            <a:r>
              <a:rPr lang="en-US" sz="2000" dirty="0" smtClean="0"/>
              <a:t>Simplifies commit:</a:t>
            </a:r>
          </a:p>
          <a:p>
            <a:pPr lvl="2"/>
            <a:r>
              <a:rPr lang="en-US" sz="1600" dirty="0" smtClean="0"/>
              <a:t>Record that mapping between architectural register and physical register is no longer speculative</a:t>
            </a:r>
          </a:p>
          <a:p>
            <a:pPr lvl="2"/>
            <a:r>
              <a:rPr lang="en-US" sz="1600" dirty="0" smtClean="0"/>
              <a:t>Free up physical register used to hold older value</a:t>
            </a:r>
          </a:p>
          <a:p>
            <a:pPr lvl="2"/>
            <a:r>
              <a:rPr lang="en-US" sz="1600" dirty="0" smtClean="0"/>
              <a:t>In other words:  SWAP physical registers on commit</a:t>
            </a:r>
          </a:p>
          <a:p>
            <a:pPr lvl="1"/>
            <a:r>
              <a:rPr lang="en-US" sz="2000" dirty="0" smtClean="0"/>
              <a:t>Physical register de-allocation is more difficult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Combining instruction issue with register renaming:</a:t>
            </a:r>
          </a:p>
          <a:p>
            <a:pPr lvl="1"/>
            <a:r>
              <a:rPr lang="en-US" dirty="0" smtClean="0"/>
              <a:t>Issue logic pre-reserves enough physical registers for the bundle (fixed number?)</a:t>
            </a:r>
          </a:p>
          <a:p>
            <a:pPr lvl="1"/>
            <a:r>
              <a:rPr lang="en-US" dirty="0" smtClean="0"/>
              <a:t>Issue logic finds dependencies within bundle, maps registers as necessary</a:t>
            </a:r>
          </a:p>
          <a:p>
            <a:pPr lvl="1"/>
            <a:r>
              <a:rPr lang="en-US" dirty="0" smtClean="0"/>
              <a:t>Issue logic finds dependencies between current bundle and already in-flight bundles, maps registers as necessary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Issue and Renaming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How much to speculate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-speculation degrades performance and power relative to no speculation</a:t>
            </a:r>
          </a:p>
          <a:p>
            <a:pPr lvl="2"/>
            <a:r>
              <a:rPr lang="en-US" dirty="0" smtClean="0"/>
              <a:t>May cause additional misses (cache, TLB)</a:t>
            </a:r>
          </a:p>
          <a:p>
            <a:pPr lvl="1"/>
            <a:r>
              <a:rPr lang="en-US" dirty="0" smtClean="0"/>
              <a:t>Prevent speculative code from causing higher costing misses (e.g. L2)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Speculating through multiple branches</a:t>
            </a:r>
          </a:p>
          <a:p>
            <a:pPr lvl="1"/>
            <a:r>
              <a:rPr lang="en-US" dirty="0" smtClean="0"/>
              <a:t>Complicates speculation recovery</a:t>
            </a:r>
          </a:p>
          <a:p>
            <a:pPr lvl="1"/>
            <a:r>
              <a:rPr lang="en-US" dirty="0" smtClean="0"/>
              <a:t>No processor can resolve multiple branches per cycle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Speculation and energy efficiency</a:t>
            </a:r>
          </a:p>
          <a:p>
            <a:pPr lvl="1"/>
            <a:r>
              <a:rPr lang="en-US" dirty="0" smtClean="0"/>
              <a:t>Note:  speculation is only energy efficient when it significantly improves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Value prediction</a:t>
            </a:r>
          </a:p>
          <a:p>
            <a:pPr lvl="1"/>
            <a:r>
              <a:rPr lang="en-US" dirty="0" smtClean="0"/>
              <a:t>Uses:</a:t>
            </a:r>
          </a:p>
          <a:p>
            <a:pPr lvl="2"/>
            <a:r>
              <a:rPr lang="en-US" dirty="0" smtClean="0"/>
              <a:t>Loads that load from a constant pool</a:t>
            </a:r>
          </a:p>
          <a:p>
            <a:pPr lvl="2"/>
            <a:r>
              <a:rPr lang="en-US" dirty="0" smtClean="0"/>
              <a:t>Instruction that produces a value from a small set of values</a:t>
            </a:r>
          </a:p>
          <a:p>
            <a:pPr lvl="1"/>
            <a:r>
              <a:rPr lang="en-US" dirty="0" smtClean="0"/>
              <a:t>Not been incorporated into modern processors</a:t>
            </a:r>
          </a:p>
          <a:p>
            <a:pPr lvl="1"/>
            <a:r>
              <a:rPr lang="en-US" dirty="0" smtClean="0"/>
              <a:t>Similar idea--</a:t>
            </a:r>
            <a:r>
              <a:rPr lang="en-US" i="1" dirty="0" smtClean="0"/>
              <a:t>address aliasing prediction</a:t>
            </a:r>
            <a:r>
              <a:rPr lang="en-US" dirty="0" smtClean="0"/>
              <a:t>--is used on some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95DF-81B3-40D4-8753-AF97A953580C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F336F-12B6-4A5B-AC6E-43FEDCB33D6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70754" name="Line 2"/>
          <p:cNvSpPr>
            <a:spLocks noChangeShapeType="1"/>
          </p:cNvSpPr>
          <p:nvPr/>
        </p:nvSpPr>
        <p:spPr bwMode="auto">
          <a:xfrm>
            <a:off x="2590800" y="1676400"/>
            <a:ext cx="631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5" name="Rectangle 3"/>
          <p:cNvSpPr>
            <a:spLocks noChangeArrowheads="1"/>
          </p:cNvSpPr>
          <p:nvPr/>
        </p:nvSpPr>
        <p:spPr bwMode="auto">
          <a:xfrm>
            <a:off x="2667000" y="1295400"/>
            <a:ext cx="22796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title"/>
          </p:nvPr>
        </p:nvSpPr>
        <p:spPr>
          <a:xfrm>
            <a:off x="727075" y="139700"/>
            <a:ext cx="7810500" cy="99377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Forwarding to Avoid Data Hazard</a:t>
            </a:r>
            <a:br>
              <a:rPr lang="en-US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6838" y="1736725"/>
            <a:ext cx="3316287" cy="4197350"/>
            <a:chOff x="61" y="1094"/>
            <a:chExt cx="2089" cy="2644"/>
          </a:xfrm>
        </p:grpSpPr>
        <p:sp>
          <p:nvSpPr>
            <p:cNvPr id="970758" name="Rectangle 6"/>
            <p:cNvSpPr>
              <a:spLocks noChangeArrowheads="1"/>
            </p:cNvSpPr>
            <p:nvPr/>
          </p:nvSpPr>
          <p:spPr bwMode="auto">
            <a:xfrm>
              <a:off x="61" y="1096"/>
              <a:ext cx="245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I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s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r.</a:t>
              </a:r>
            </a:p>
            <a:p>
              <a:pPr algn="r">
                <a:spcBef>
                  <a:spcPct val="0"/>
                </a:spcBef>
              </a:pPr>
              <a:endParaRPr lang="en-US" sz="1800" i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O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r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e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970759" name="Line 7"/>
            <p:cNvSpPr>
              <a:spLocks noChangeShapeType="1"/>
            </p:cNvSpPr>
            <p:nvPr/>
          </p:nvSpPr>
          <p:spPr bwMode="auto">
            <a:xfrm>
              <a:off x="375" y="1094"/>
              <a:ext cx="0" cy="26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0" name="Rectangle 8"/>
            <p:cNvSpPr>
              <a:spLocks noChangeArrowheads="1"/>
            </p:cNvSpPr>
            <p:nvPr/>
          </p:nvSpPr>
          <p:spPr bwMode="auto">
            <a:xfrm>
              <a:off x="1163" y="1143"/>
              <a:ext cx="766" cy="24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1" name="Rectangle 9"/>
            <p:cNvSpPr>
              <a:spLocks noChangeArrowheads="1"/>
            </p:cNvSpPr>
            <p:nvPr/>
          </p:nvSpPr>
          <p:spPr bwMode="auto">
            <a:xfrm>
              <a:off x="426" y="1277"/>
              <a:ext cx="1494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add 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,r2,r3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0762" name="Rectangle 10"/>
            <p:cNvSpPr>
              <a:spLocks noChangeArrowheads="1"/>
            </p:cNvSpPr>
            <p:nvPr/>
          </p:nvSpPr>
          <p:spPr bwMode="auto">
            <a:xfrm>
              <a:off x="426" y="1805"/>
              <a:ext cx="1494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sub r4,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,r3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0763" name="Rectangle 11"/>
            <p:cNvSpPr>
              <a:spLocks noChangeArrowheads="1"/>
            </p:cNvSpPr>
            <p:nvPr/>
          </p:nvSpPr>
          <p:spPr bwMode="auto">
            <a:xfrm>
              <a:off x="426" y="2393"/>
              <a:ext cx="1494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and r6,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,r7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0764" name="Rectangle 12"/>
            <p:cNvSpPr>
              <a:spLocks noChangeArrowheads="1"/>
            </p:cNvSpPr>
            <p:nvPr/>
          </p:nvSpPr>
          <p:spPr bwMode="auto">
            <a:xfrm>
              <a:off x="432" y="2922"/>
              <a:ext cx="1609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or   r8,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,r9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0765" name="Rectangle 13"/>
            <p:cNvSpPr>
              <a:spLocks noChangeArrowheads="1"/>
            </p:cNvSpPr>
            <p:nvPr/>
          </p:nvSpPr>
          <p:spPr bwMode="auto">
            <a:xfrm>
              <a:off x="426" y="3437"/>
              <a:ext cx="1724" cy="2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xor r10,</a:t>
              </a:r>
              <a:r>
                <a:rPr lang="en-US" sz="2400">
                  <a:solidFill>
                    <a:schemeClr val="accent2"/>
                  </a:solidFill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,r11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03538" y="1922463"/>
            <a:ext cx="6065837" cy="4027487"/>
            <a:chOff x="1932" y="1200"/>
            <a:chExt cx="3624" cy="2537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932" y="1200"/>
              <a:ext cx="3624" cy="2537"/>
              <a:chOff x="1932" y="1200"/>
              <a:chExt cx="3624" cy="2537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2766" y="2256"/>
                <a:ext cx="1951" cy="441"/>
                <a:chOff x="1933" y="1200"/>
                <a:chExt cx="1951" cy="441"/>
              </a:xfrm>
            </p:grpSpPr>
            <p:grpSp>
              <p:nvGrpSpPr>
                <p:cNvPr id="6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2421" y="1304"/>
                  <a:ext cx="241" cy="233"/>
                  <a:chOff x="1357" y="528"/>
                  <a:chExt cx="522" cy="432"/>
                </a:xfrm>
              </p:grpSpPr>
              <p:grpSp>
                <p:nvGrpSpPr>
                  <p:cNvPr id="7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771" name="Rectangl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772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773" name="Text Box 2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7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70774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775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70777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778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779" name="Freeform 2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780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19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70781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782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3181" y="1305"/>
                  <a:ext cx="334" cy="232"/>
                  <a:chOff x="3792" y="576"/>
                  <a:chExt cx="723" cy="480"/>
                </a:xfrm>
              </p:grpSpPr>
              <p:sp>
                <p:nvSpPr>
                  <p:cNvPr id="970784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785" name="Text Box 3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2" y="628"/>
                    <a:ext cx="723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70786" name="Freeform 34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787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788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60" cy="480"/>
                </a:xfrm>
              </p:grpSpPr>
              <p:sp>
                <p:nvSpPr>
                  <p:cNvPr id="970790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791" name="Text Box 3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60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11" name="Group 40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70793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794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795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796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45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3" y="1296"/>
                  <a:ext cx="241" cy="233"/>
                  <a:chOff x="1362" y="528"/>
                  <a:chExt cx="518" cy="432"/>
                </a:xfrm>
              </p:grpSpPr>
              <p:grpSp>
                <p:nvGrpSpPr>
                  <p:cNvPr id="13" name="Group 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799" name="Rectangle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800" name="Rectangle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801" name="Text Box 4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2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2346" y="1720"/>
                <a:ext cx="1952" cy="441"/>
                <a:chOff x="1933" y="1200"/>
                <a:chExt cx="1952" cy="441"/>
              </a:xfrm>
            </p:grpSpPr>
            <p:grpSp>
              <p:nvGrpSpPr>
                <p:cNvPr id="15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2421" y="1304"/>
                  <a:ext cx="241" cy="233"/>
                  <a:chOff x="1357" y="528"/>
                  <a:chExt cx="522" cy="432"/>
                </a:xfrm>
              </p:grpSpPr>
              <p:grpSp>
                <p:nvGrpSpPr>
                  <p:cNvPr id="16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805" name="Rectangle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806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807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7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70808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09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70811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12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13" name="Freeform 6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14" name="Text Box 62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70815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16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3181" y="1305"/>
                  <a:ext cx="334" cy="232"/>
                  <a:chOff x="3792" y="576"/>
                  <a:chExt cx="723" cy="480"/>
                </a:xfrm>
              </p:grpSpPr>
              <p:sp>
                <p:nvSpPr>
                  <p:cNvPr id="970818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19" name="Text Box 6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2" y="628"/>
                    <a:ext cx="723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70820" name="Freeform 68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21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22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59" cy="480"/>
                </a:xfrm>
              </p:grpSpPr>
              <p:sp>
                <p:nvSpPr>
                  <p:cNvPr id="970824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25" name="Text Box 7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59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20" name="Group 74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70827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28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29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30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79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4" y="1296"/>
                  <a:ext cx="241" cy="233"/>
                  <a:chOff x="1364" y="528"/>
                  <a:chExt cx="518" cy="432"/>
                </a:xfrm>
              </p:grpSpPr>
              <p:grpSp>
                <p:nvGrpSpPr>
                  <p:cNvPr id="22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833" name="Rectangle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834" name="Rectangle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835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4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23" name="Group 84"/>
              <p:cNvGrpSpPr>
                <a:grpSpLocks/>
              </p:cNvGrpSpPr>
              <p:nvPr/>
            </p:nvGrpSpPr>
            <p:grpSpPr bwMode="auto">
              <a:xfrm>
                <a:off x="1932" y="1200"/>
                <a:ext cx="1951" cy="441"/>
                <a:chOff x="1932" y="1200"/>
                <a:chExt cx="1951" cy="441"/>
              </a:xfrm>
            </p:grpSpPr>
            <p:grpSp>
              <p:nvGrpSpPr>
                <p:cNvPr id="24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2420" y="1304"/>
                  <a:ext cx="241" cy="233"/>
                  <a:chOff x="1355" y="528"/>
                  <a:chExt cx="522" cy="432"/>
                </a:xfrm>
              </p:grpSpPr>
              <p:grpSp>
                <p:nvGrpSpPr>
                  <p:cNvPr id="25" name="Group 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839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840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841" name="Text Box 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5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70842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43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70845" name="AutoShape 9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46" name="AutoShape 94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47" name="Freeform 9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48" name="Text Box 96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7084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50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180" y="1305"/>
                  <a:ext cx="334" cy="232"/>
                  <a:chOff x="3790" y="576"/>
                  <a:chExt cx="722" cy="480"/>
                </a:xfrm>
              </p:grpSpPr>
              <p:sp>
                <p:nvSpPr>
                  <p:cNvPr id="97085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53" name="Text Box 10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0" y="628"/>
                    <a:ext cx="722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70854" name="Freeform 102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55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56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105"/>
                <p:cNvGrpSpPr>
                  <a:grpSpLocks noChangeAspect="1"/>
                </p:cNvGrpSpPr>
                <p:nvPr/>
              </p:nvGrpSpPr>
              <p:grpSpPr bwMode="auto">
                <a:xfrm>
                  <a:off x="1932" y="1305"/>
                  <a:ext cx="352" cy="232"/>
                  <a:chOff x="1058" y="576"/>
                  <a:chExt cx="760" cy="480"/>
                </a:xfrm>
              </p:grpSpPr>
              <p:sp>
                <p:nvSpPr>
                  <p:cNvPr id="970858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59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58" y="628"/>
                    <a:ext cx="760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29" name="Group 108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70861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62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63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64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13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2" y="1296"/>
                  <a:ext cx="241" cy="233"/>
                  <a:chOff x="1360" y="528"/>
                  <a:chExt cx="518" cy="432"/>
                </a:xfrm>
              </p:grpSpPr>
              <p:grpSp>
                <p:nvGrpSpPr>
                  <p:cNvPr id="31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867" name="Rectangle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868" name="Rectangle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869" name="Text Box 11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0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970817" name="Group 118"/>
              <p:cNvGrpSpPr>
                <a:grpSpLocks/>
              </p:cNvGrpSpPr>
              <p:nvPr/>
            </p:nvGrpSpPr>
            <p:grpSpPr bwMode="auto">
              <a:xfrm>
                <a:off x="3186" y="2784"/>
                <a:ext cx="1950" cy="441"/>
                <a:chOff x="1933" y="1200"/>
                <a:chExt cx="1950" cy="441"/>
              </a:xfrm>
            </p:grpSpPr>
            <p:grpSp>
              <p:nvGrpSpPr>
                <p:cNvPr id="970823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2419" y="1304"/>
                  <a:ext cx="241" cy="233"/>
                  <a:chOff x="1353" y="528"/>
                  <a:chExt cx="522" cy="432"/>
                </a:xfrm>
              </p:grpSpPr>
              <p:grpSp>
                <p:nvGrpSpPr>
                  <p:cNvPr id="970826" name="Group 1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873" name="Rectangle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874" name="Rectangle 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875" name="Text Box 12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3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70876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77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0831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70879" name="AutoShape 12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80" name="AutoShape 12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81" name="Freeform 12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82" name="Text Box 130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70883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84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0832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3180" y="1305"/>
                  <a:ext cx="334" cy="232"/>
                  <a:chOff x="3790" y="576"/>
                  <a:chExt cx="722" cy="480"/>
                </a:xfrm>
              </p:grpSpPr>
              <p:sp>
                <p:nvSpPr>
                  <p:cNvPr id="970886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87" name="Text Box 1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0" y="628"/>
                    <a:ext cx="722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70888" name="Freeform 136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89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890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0836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59" cy="480"/>
                </a:xfrm>
              </p:grpSpPr>
              <p:sp>
                <p:nvSpPr>
                  <p:cNvPr id="970892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893" name="Text Box 1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59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970837" name="Group 142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70895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96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97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898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0838" name="Group 147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2" y="1296"/>
                  <a:ext cx="241" cy="233"/>
                  <a:chOff x="1360" y="528"/>
                  <a:chExt cx="518" cy="432"/>
                </a:xfrm>
              </p:grpSpPr>
              <p:grpSp>
                <p:nvGrpSpPr>
                  <p:cNvPr id="970844" name="Group 1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901" name="Rectangle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902" name="Rectangle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903" name="Text Box 15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0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970851" name="Group 152"/>
              <p:cNvGrpSpPr>
                <a:grpSpLocks/>
              </p:cNvGrpSpPr>
              <p:nvPr/>
            </p:nvGrpSpPr>
            <p:grpSpPr bwMode="auto">
              <a:xfrm>
                <a:off x="3606" y="3296"/>
                <a:ext cx="1950" cy="441"/>
                <a:chOff x="1933" y="1200"/>
                <a:chExt cx="1950" cy="441"/>
              </a:xfrm>
            </p:grpSpPr>
            <p:grpSp>
              <p:nvGrpSpPr>
                <p:cNvPr id="970857" name="Group 153"/>
                <p:cNvGrpSpPr>
                  <a:grpSpLocks noChangeAspect="1"/>
                </p:cNvGrpSpPr>
                <p:nvPr/>
              </p:nvGrpSpPr>
              <p:grpSpPr bwMode="auto">
                <a:xfrm>
                  <a:off x="2420" y="1304"/>
                  <a:ext cx="240" cy="233"/>
                  <a:chOff x="1355" y="528"/>
                  <a:chExt cx="520" cy="432"/>
                </a:xfrm>
              </p:grpSpPr>
              <p:grpSp>
                <p:nvGrpSpPr>
                  <p:cNvPr id="970860" name="Group 1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907" name="Rectangle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908" name="Rectangle 1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909" name="Text Box 15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5" y="574"/>
                    <a:ext cx="520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70910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911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0865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70913" name="AutoShape 16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914" name="AutoShape 16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915" name="Freeform 16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916" name="Text Box 164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70917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918" name="Line 16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0866" name="Group 167"/>
                <p:cNvGrpSpPr>
                  <a:grpSpLocks noChangeAspect="1"/>
                </p:cNvGrpSpPr>
                <p:nvPr/>
              </p:nvGrpSpPr>
              <p:grpSpPr bwMode="auto">
                <a:xfrm>
                  <a:off x="3180" y="1305"/>
                  <a:ext cx="334" cy="232"/>
                  <a:chOff x="3790" y="576"/>
                  <a:chExt cx="722" cy="480"/>
                </a:xfrm>
              </p:grpSpPr>
              <p:sp>
                <p:nvSpPr>
                  <p:cNvPr id="970920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921" name="Text Box 16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0" y="628"/>
                    <a:ext cx="722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70922" name="Freeform 170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923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924" name="Line 172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0870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60" cy="480"/>
                </a:xfrm>
              </p:grpSpPr>
              <p:sp>
                <p:nvSpPr>
                  <p:cNvPr id="970926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70927" name="Text Box 17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60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970871" name="Group 176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70929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930" name="Rectangl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931" name="Rectangle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0932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0872" name="Group 181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2" y="1296"/>
                  <a:ext cx="241" cy="233"/>
                  <a:chOff x="1360" y="528"/>
                  <a:chExt cx="518" cy="432"/>
                </a:xfrm>
              </p:grpSpPr>
              <p:grpSp>
                <p:nvGrpSpPr>
                  <p:cNvPr id="970878" name="Group 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70935" name="Rectangle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936" name="Rectangle 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70937" name="Text Box 18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0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</p:grpSp>
        <p:sp>
          <p:nvSpPr>
            <p:cNvPr id="970938" name="Line 186"/>
            <p:cNvSpPr>
              <a:spLocks noChangeShapeType="1"/>
            </p:cNvSpPr>
            <p:nvPr/>
          </p:nvSpPr>
          <p:spPr bwMode="auto">
            <a:xfrm>
              <a:off x="3152" y="1420"/>
              <a:ext cx="112" cy="45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939" name="Line 187"/>
            <p:cNvSpPr>
              <a:spLocks noChangeShapeType="1"/>
            </p:cNvSpPr>
            <p:nvPr/>
          </p:nvSpPr>
          <p:spPr bwMode="auto">
            <a:xfrm>
              <a:off x="3568" y="1408"/>
              <a:ext cx="144" cy="96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940" name="Line 188"/>
            <p:cNvSpPr>
              <a:spLocks noChangeShapeType="1"/>
            </p:cNvSpPr>
            <p:nvPr/>
          </p:nvSpPr>
          <p:spPr bwMode="auto">
            <a:xfrm>
              <a:off x="3744" y="1392"/>
              <a:ext cx="48" cy="153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82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D2DE-9261-4DDC-9386-DD8080FF7F7E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89B470-0470-4C66-A82A-42574BCF41AF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35266" name="Line 2"/>
          <p:cNvSpPr>
            <a:spLocks noChangeShapeType="1"/>
          </p:cNvSpPr>
          <p:nvPr/>
        </p:nvSpPr>
        <p:spPr bwMode="auto">
          <a:xfrm>
            <a:off x="2590800" y="1676400"/>
            <a:ext cx="631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2667000" y="1295400"/>
            <a:ext cx="22796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sp>
        <p:nvSpPr>
          <p:cNvPr id="1035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27075" y="188641"/>
            <a:ext cx="7805365" cy="648072"/>
          </a:xfrm>
          <a:noFill/>
          <a:ln/>
        </p:spPr>
        <p:txBody>
          <a:bodyPr lIns="90488" tIns="44450" rIns="90488" bIns="44450"/>
          <a:lstStyle/>
          <a:p>
            <a:r>
              <a:rPr lang="en-US" sz="2800" dirty="0"/>
              <a:t>Forwarding to Avoid LW-SW Data </a:t>
            </a:r>
            <a:r>
              <a:rPr lang="en-US" sz="2800" dirty="0" smtClean="0"/>
              <a:t>Hazard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6838" y="1736725"/>
            <a:ext cx="3316287" cy="4197350"/>
            <a:chOff x="61" y="1094"/>
            <a:chExt cx="2089" cy="2644"/>
          </a:xfrm>
        </p:grpSpPr>
        <p:sp>
          <p:nvSpPr>
            <p:cNvPr id="1035270" name="Rectangle 6"/>
            <p:cNvSpPr>
              <a:spLocks noChangeArrowheads="1"/>
            </p:cNvSpPr>
            <p:nvPr/>
          </p:nvSpPr>
          <p:spPr bwMode="auto">
            <a:xfrm>
              <a:off x="61" y="1096"/>
              <a:ext cx="245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I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s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r.</a:t>
              </a:r>
            </a:p>
            <a:p>
              <a:pPr algn="r">
                <a:spcBef>
                  <a:spcPct val="0"/>
                </a:spcBef>
              </a:pPr>
              <a:endParaRPr lang="en-US" sz="1800" i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O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r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e</a:t>
              </a:r>
            </a:p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1035271" name="Line 7"/>
            <p:cNvSpPr>
              <a:spLocks noChangeShapeType="1"/>
            </p:cNvSpPr>
            <p:nvPr/>
          </p:nvSpPr>
          <p:spPr bwMode="auto">
            <a:xfrm>
              <a:off x="375" y="1094"/>
              <a:ext cx="0" cy="26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72" name="Rectangle 8"/>
            <p:cNvSpPr>
              <a:spLocks noChangeArrowheads="1"/>
            </p:cNvSpPr>
            <p:nvPr/>
          </p:nvSpPr>
          <p:spPr bwMode="auto">
            <a:xfrm>
              <a:off x="1163" y="1143"/>
              <a:ext cx="766" cy="24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73" name="Rectangle 9"/>
            <p:cNvSpPr>
              <a:spLocks noChangeArrowheads="1"/>
            </p:cNvSpPr>
            <p:nvPr/>
          </p:nvSpPr>
          <p:spPr bwMode="auto">
            <a:xfrm>
              <a:off x="426" y="1277"/>
              <a:ext cx="1494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add 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,r2,r3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035274" name="Rectangle 10"/>
            <p:cNvSpPr>
              <a:spLocks noChangeArrowheads="1"/>
            </p:cNvSpPr>
            <p:nvPr/>
          </p:nvSpPr>
          <p:spPr bwMode="auto">
            <a:xfrm>
              <a:off x="426" y="1805"/>
              <a:ext cx="1494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lw </a:t>
              </a:r>
              <a:r>
                <a:rPr lang="en-US" sz="2400">
                  <a:latin typeface="Courier New" pitchFamily="49" charset="0"/>
                </a:rPr>
                <a:t>r4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 0(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)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035275" name="Rectangle 11"/>
            <p:cNvSpPr>
              <a:spLocks noChangeArrowheads="1"/>
            </p:cNvSpPr>
            <p:nvPr/>
          </p:nvSpPr>
          <p:spPr bwMode="auto">
            <a:xfrm>
              <a:off x="426" y="2393"/>
              <a:ext cx="1494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sw </a:t>
              </a:r>
              <a:r>
                <a:rPr lang="en-US" sz="2400">
                  <a:latin typeface="Courier New" pitchFamily="49" charset="0"/>
                </a:rPr>
                <a:t>r4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,12(</a:t>
              </a:r>
              <a:r>
                <a:rPr lang="en-US" sz="2400">
                  <a:latin typeface="Courier New" pitchFamily="49" charset="0"/>
                </a:rPr>
                <a:t>r1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)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035276" name="Rectangle 12"/>
            <p:cNvSpPr>
              <a:spLocks noChangeArrowheads="1"/>
            </p:cNvSpPr>
            <p:nvPr/>
          </p:nvSpPr>
          <p:spPr bwMode="auto">
            <a:xfrm>
              <a:off x="432" y="2922"/>
              <a:ext cx="1609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or   r8,</a:t>
              </a:r>
              <a:r>
                <a:rPr lang="en-US" sz="2400">
                  <a:solidFill>
                    <a:schemeClr val="tx2"/>
                  </a:solidFill>
                  <a:latin typeface="Courier New" pitchFamily="49" charset="0"/>
                </a:rPr>
                <a:t>r6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,r9</a:t>
              </a:r>
            </a:p>
            <a:p>
              <a:pPr algn="r"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035277" name="Rectangle 13"/>
            <p:cNvSpPr>
              <a:spLocks noChangeArrowheads="1"/>
            </p:cNvSpPr>
            <p:nvPr/>
          </p:nvSpPr>
          <p:spPr bwMode="auto">
            <a:xfrm>
              <a:off x="426" y="3437"/>
              <a:ext cx="1724" cy="2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xor r10,</a:t>
              </a:r>
              <a:r>
                <a:rPr lang="en-US" sz="2400">
                  <a:solidFill>
                    <a:schemeClr val="tx2"/>
                  </a:solidFill>
                  <a:latin typeface="Courier New" pitchFamily="49" charset="0"/>
                </a:rPr>
                <a:t>r9</a:t>
              </a: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,r11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903538" y="1922463"/>
            <a:ext cx="6065837" cy="4027487"/>
            <a:chOff x="1932" y="1200"/>
            <a:chExt cx="3624" cy="2537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766" y="2256"/>
              <a:ext cx="1951" cy="441"/>
              <a:chOff x="1933" y="1200"/>
              <a:chExt cx="1951" cy="441"/>
            </a:xfrm>
          </p:grpSpPr>
          <p:grpSp>
            <p:nvGrpSpPr>
              <p:cNvPr id="5" name="Group 17"/>
              <p:cNvGrpSpPr>
                <a:grpSpLocks noChangeAspect="1"/>
              </p:cNvGrpSpPr>
              <p:nvPr/>
            </p:nvGrpSpPr>
            <p:grpSpPr bwMode="auto">
              <a:xfrm>
                <a:off x="2421" y="1304"/>
                <a:ext cx="241" cy="233"/>
                <a:chOff x="1357" y="528"/>
                <a:chExt cx="522" cy="432"/>
              </a:xfrm>
            </p:grpSpPr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283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284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285" name="Text Box 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7" y="574"/>
                  <a:ext cx="52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1035286" name="Line 22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87" name="Line 23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4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6" cy="371"/>
                <a:chOff x="2991" y="411"/>
                <a:chExt cx="371" cy="768"/>
              </a:xfrm>
            </p:grpSpPr>
            <p:sp>
              <p:nvSpPr>
                <p:cNvPr id="1035289" name="AutoShape 2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290" name="AutoShape 2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291" name="Freeform 27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292" name="Text Box 28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19"/>
                  <a:ext cx="575" cy="26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1035293" name="Line 29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94" name="Line 30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 noChangeAspect="1"/>
              </p:cNvGrpSpPr>
              <p:nvPr/>
            </p:nvGrpSpPr>
            <p:grpSpPr bwMode="auto">
              <a:xfrm>
                <a:off x="3181" y="1305"/>
                <a:ext cx="334" cy="232"/>
                <a:chOff x="3792" y="576"/>
                <a:chExt cx="723" cy="480"/>
              </a:xfrm>
            </p:grpSpPr>
            <p:sp>
              <p:nvSpPr>
                <p:cNvPr id="1035296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297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92" y="628"/>
                  <a:ext cx="72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1035298" name="Freeform 34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99" name="Line 35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00" name="Line 36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7"/>
              <p:cNvGrpSpPr>
                <a:grpSpLocks noChangeAspect="1"/>
              </p:cNvGrpSpPr>
              <p:nvPr/>
            </p:nvGrpSpPr>
            <p:grpSpPr bwMode="auto">
              <a:xfrm>
                <a:off x="1933" y="1305"/>
                <a:ext cx="352" cy="232"/>
                <a:chOff x="1061" y="576"/>
                <a:chExt cx="760" cy="480"/>
              </a:xfrm>
            </p:grpSpPr>
            <p:sp>
              <p:nvSpPr>
                <p:cNvPr id="1035302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03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61" y="628"/>
                  <a:ext cx="760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1035305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06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07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08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5"/>
              <p:cNvGrpSpPr>
                <a:grpSpLocks noChangeAspect="1"/>
              </p:cNvGrpSpPr>
              <p:nvPr/>
            </p:nvGrpSpPr>
            <p:grpSpPr bwMode="auto">
              <a:xfrm flipH="1">
                <a:off x="3643" y="1296"/>
                <a:ext cx="241" cy="233"/>
                <a:chOff x="1362" y="528"/>
                <a:chExt cx="518" cy="432"/>
              </a:xfrm>
            </p:grpSpPr>
            <p:grpSp>
              <p:nvGrpSpPr>
                <p:cNvPr id="12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311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312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313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2" y="574"/>
                  <a:ext cx="51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2346" y="1720"/>
              <a:ext cx="1952" cy="441"/>
              <a:chOff x="1933" y="1200"/>
              <a:chExt cx="1952" cy="441"/>
            </a:xfrm>
          </p:grpSpPr>
          <p:grpSp>
            <p:nvGrpSpPr>
              <p:cNvPr id="14" name="Group 51"/>
              <p:cNvGrpSpPr>
                <a:grpSpLocks noChangeAspect="1"/>
              </p:cNvGrpSpPr>
              <p:nvPr/>
            </p:nvGrpSpPr>
            <p:grpSpPr bwMode="auto">
              <a:xfrm>
                <a:off x="2421" y="1304"/>
                <a:ext cx="241" cy="233"/>
                <a:chOff x="1357" y="528"/>
                <a:chExt cx="522" cy="432"/>
              </a:xfrm>
            </p:grpSpPr>
            <p:grpSp>
              <p:nvGrpSpPr>
                <p:cNvPr id="15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317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318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319" name="Text Box 5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7" y="574"/>
                  <a:ext cx="52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1035320" name="Line 56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21" name="Line 57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8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6" cy="371"/>
                <a:chOff x="2991" y="411"/>
                <a:chExt cx="371" cy="768"/>
              </a:xfrm>
            </p:grpSpPr>
            <p:sp>
              <p:nvSpPr>
                <p:cNvPr id="1035323" name="AutoShape 5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24" name="AutoShape 6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25" name="Freeform 61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26" name="Text Box 62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21"/>
                  <a:ext cx="575" cy="26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1035327" name="Line 63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28" name="Line 64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65"/>
              <p:cNvGrpSpPr>
                <a:grpSpLocks noChangeAspect="1"/>
              </p:cNvGrpSpPr>
              <p:nvPr/>
            </p:nvGrpSpPr>
            <p:grpSpPr bwMode="auto">
              <a:xfrm>
                <a:off x="3181" y="1305"/>
                <a:ext cx="334" cy="232"/>
                <a:chOff x="3792" y="576"/>
                <a:chExt cx="723" cy="480"/>
              </a:xfrm>
            </p:grpSpPr>
            <p:sp>
              <p:nvSpPr>
                <p:cNvPr id="1035330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31" name="Text Box 6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92" y="628"/>
                  <a:ext cx="72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1035332" name="Freeform 68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33" name="Line 69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34" name="Line 70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71"/>
              <p:cNvGrpSpPr>
                <a:grpSpLocks noChangeAspect="1"/>
              </p:cNvGrpSpPr>
              <p:nvPr/>
            </p:nvGrpSpPr>
            <p:grpSpPr bwMode="auto">
              <a:xfrm>
                <a:off x="1933" y="1305"/>
                <a:ext cx="352" cy="232"/>
                <a:chOff x="1061" y="576"/>
                <a:chExt cx="759" cy="480"/>
              </a:xfrm>
            </p:grpSpPr>
            <p:sp>
              <p:nvSpPr>
                <p:cNvPr id="1035336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37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61" y="628"/>
                  <a:ext cx="759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9" name="Group 74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1035339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40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41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42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9"/>
              <p:cNvGrpSpPr>
                <a:grpSpLocks noChangeAspect="1"/>
              </p:cNvGrpSpPr>
              <p:nvPr/>
            </p:nvGrpSpPr>
            <p:grpSpPr bwMode="auto">
              <a:xfrm flipH="1">
                <a:off x="3644" y="1296"/>
                <a:ext cx="241" cy="233"/>
                <a:chOff x="1364" y="528"/>
                <a:chExt cx="518" cy="432"/>
              </a:xfrm>
            </p:grpSpPr>
            <p:grpSp>
              <p:nvGrpSpPr>
                <p:cNvPr id="21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345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346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347" name="Text Box 8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4" y="574"/>
                  <a:ext cx="51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2" name="Group 84"/>
            <p:cNvGrpSpPr>
              <a:grpSpLocks/>
            </p:cNvGrpSpPr>
            <p:nvPr/>
          </p:nvGrpSpPr>
          <p:grpSpPr bwMode="auto">
            <a:xfrm>
              <a:off x="1932" y="1200"/>
              <a:ext cx="1951" cy="441"/>
              <a:chOff x="1932" y="1200"/>
              <a:chExt cx="1951" cy="441"/>
            </a:xfrm>
          </p:grpSpPr>
          <p:grpSp>
            <p:nvGrpSpPr>
              <p:cNvPr id="23" name="Group 85"/>
              <p:cNvGrpSpPr>
                <a:grpSpLocks noChangeAspect="1"/>
              </p:cNvGrpSpPr>
              <p:nvPr/>
            </p:nvGrpSpPr>
            <p:grpSpPr bwMode="auto">
              <a:xfrm>
                <a:off x="2420" y="1304"/>
                <a:ext cx="241" cy="233"/>
                <a:chOff x="1355" y="528"/>
                <a:chExt cx="522" cy="432"/>
              </a:xfrm>
            </p:grpSpPr>
            <p:grpSp>
              <p:nvGrpSpPr>
                <p:cNvPr id="24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351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35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353" name="Text Box 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574"/>
                  <a:ext cx="52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1035354" name="Line 90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55" name="Line 91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92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6" cy="371"/>
                <a:chOff x="2991" y="411"/>
                <a:chExt cx="371" cy="768"/>
              </a:xfrm>
            </p:grpSpPr>
            <p:sp>
              <p:nvSpPr>
                <p:cNvPr id="1035357" name="AutoShape 9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58" name="AutoShape 9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59" name="Freeform 95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60" name="Text Box 9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21"/>
                  <a:ext cx="575" cy="26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1035361" name="Line 97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62" name="Line 98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99"/>
              <p:cNvGrpSpPr>
                <a:grpSpLocks noChangeAspect="1"/>
              </p:cNvGrpSpPr>
              <p:nvPr/>
            </p:nvGrpSpPr>
            <p:grpSpPr bwMode="auto">
              <a:xfrm>
                <a:off x="3180" y="1305"/>
                <a:ext cx="334" cy="232"/>
                <a:chOff x="3790" y="576"/>
                <a:chExt cx="722" cy="480"/>
              </a:xfrm>
            </p:grpSpPr>
            <p:sp>
              <p:nvSpPr>
                <p:cNvPr id="1035364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65" name="Text Box 10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90" y="628"/>
                  <a:ext cx="72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1035366" name="Freeform 102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67" name="Line 103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68" name="Line 104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05"/>
              <p:cNvGrpSpPr>
                <a:grpSpLocks noChangeAspect="1"/>
              </p:cNvGrpSpPr>
              <p:nvPr/>
            </p:nvGrpSpPr>
            <p:grpSpPr bwMode="auto">
              <a:xfrm>
                <a:off x="1932" y="1305"/>
                <a:ext cx="352" cy="232"/>
                <a:chOff x="1058" y="576"/>
                <a:chExt cx="760" cy="480"/>
              </a:xfrm>
            </p:grpSpPr>
            <p:sp>
              <p:nvSpPr>
                <p:cNvPr id="1035370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71" name="Text Box 10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58" y="628"/>
                  <a:ext cx="760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8" name="Group 108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1035373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74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75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76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13"/>
              <p:cNvGrpSpPr>
                <a:grpSpLocks noChangeAspect="1"/>
              </p:cNvGrpSpPr>
              <p:nvPr/>
            </p:nvGrpSpPr>
            <p:grpSpPr bwMode="auto">
              <a:xfrm flipH="1">
                <a:off x="3642" y="1296"/>
                <a:ext cx="241" cy="233"/>
                <a:chOff x="1360" y="528"/>
                <a:chExt cx="518" cy="432"/>
              </a:xfrm>
            </p:grpSpPr>
            <p:grpSp>
              <p:nvGrpSpPr>
                <p:cNvPr id="30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379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380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381" name="Text Box 1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0" y="574"/>
                  <a:ext cx="51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31" name="Group 118"/>
            <p:cNvGrpSpPr>
              <a:grpSpLocks/>
            </p:cNvGrpSpPr>
            <p:nvPr/>
          </p:nvGrpSpPr>
          <p:grpSpPr bwMode="auto">
            <a:xfrm>
              <a:off x="3186" y="2784"/>
              <a:ext cx="1950" cy="441"/>
              <a:chOff x="1933" y="1200"/>
              <a:chExt cx="1950" cy="441"/>
            </a:xfrm>
          </p:grpSpPr>
          <p:grpSp>
            <p:nvGrpSpPr>
              <p:cNvPr id="1035329" name="Group 119"/>
              <p:cNvGrpSpPr>
                <a:grpSpLocks noChangeAspect="1"/>
              </p:cNvGrpSpPr>
              <p:nvPr/>
            </p:nvGrpSpPr>
            <p:grpSpPr bwMode="auto">
              <a:xfrm>
                <a:off x="2419" y="1304"/>
                <a:ext cx="241" cy="233"/>
                <a:chOff x="1353" y="528"/>
                <a:chExt cx="522" cy="432"/>
              </a:xfrm>
            </p:grpSpPr>
            <p:grpSp>
              <p:nvGrpSpPr>
                <p:cNvPr id="1035335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385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386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387" name="Text Box 1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3" y="574"/>
                  <a:ext cx="52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1035388" name="Line 124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89" name="Line 125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338" name="Group 126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6" cy="371"/>
                <a:chOff x="2991" y="411"/>
                <a:chExt cx="371" cy="768"/>
              </a:xfrm>
            </p:grpSpPr>
            <p:sp>
              <p:nvSpPr>
                <p:cNvPr id="1035391" name="AutoShape 12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92" name="AutoShape 12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93" name="Freeform 129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394" name="Text Box 130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21"/>
                  <a:ext cx="575" cy="26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1035395" name="Line 131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96" name="Line 132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343" name="Group 133"/>
              <p:cNvGrpSpPr>
                <a:grpSpLocks noChangeAspect="1"/>
              </p:cNvGrpSpPr>
              <p:nvPr/>
            </p:nvGrpSpPr>
            <p:grpSpPr bwMode="auto">
              <a:xfrm>
                <a:off x="3180" y="1305"/>
                <a:ext cx="334" cy="232"/>
                <a:chOff x="3790" y="576"/>
                <a:chExt cx="722" cy="480"/>
              </a:xfrm>
            </p:grpSpPr>
            <p:sp>
              <p:nvSpPr>
                <p:cNvPr id="103539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399" name="Text Box 1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90" y="628"/>
                  <a:ext cx="72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1035400" name="Freeform 136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01" name="Line 137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02" name="Line 138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344" name="Group 139"/>
              <p:cNvGrpSpPr>
                <a:grpSpLocks noChangeAspect="1"/>
              </p:cNvGrpSpPr>
              <p:nvPr/>
            </p:nvGrpSpPr>
            <p:grpSpPr bwMode="auto">
              <a:xfrm>
                <a:off x="1933" y="1305"/>
                <a:ext cx="352" cy="232"/>
                <a:chOff x="1061" y="576"/>
                <a:chExt cx="759" cy="480"/>
              </a:xfrm>
            </p:grpSpPr>
            <p:sp>
              <p:nvSpPr>
                <p:cNvPr id="1035404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405" name="Text Box 1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61" y="628"/>
                  <a:ext cx="759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035348" name="Group 142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1035407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08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09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10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5349" name="Group 147"/>
              <p:cNvGrpSpPr>
                <a:grpSpLocks noChangeAspect="1"/>
              </p:cNvGrpSpPr>
              <p:nvPr/>
            </p:nvGrpSpPr>
            <p:grpSpPr bwMode="auto">
              <a:xfrm flipH="1">
                <a:off x="3642" y="1296"/>
                <a:ext cx="241" cy="233"/>
                <a:chOff x="1360" y="528"/>
                <a:chExt cx="518" cy="432"/>
              </a:xfrm>
            </p:grpSpPr>
            <p:grpSp>
              <p:nvGrpSpPr>
                <p:cNvPr id="1035350" name="Group 14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413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414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415" name="Text Box 15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0" y="574"/>
                  <a:ext cx="51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1035356" name="Group 152"/>
            <p:cNvGrpSpPr>
              <a:grpSpLocks/>
            </p:cNvGrpSpPr>
            <p:nvPr/>
          </p:nvGrpSpPr>
          <p:grpSpPr bwMode="auto">
            <a:xfrm>
              <a:off x="3606" y="3296"/>
              <a:ext cx="1950" cy="441"/>
              <a:chOff x="1933" y="1200"/>
              <a:chExt cx="1950" cy="441"/>
            </a:xfrm>
          </p:grpSpPr>
          <p:grpSp>
            <p:nvGrpSpPr>
              <p:cNvPr id="1035363" name="Group 153"/>
              <p:cNvGrpSpPr>
                <a:grpSpLocks noChangeAspect="1"/>
              </p:cNvGrpSpPr>
              <p:nvPr/>
            </p:nvGrpSpPr>
            <p:grpSpPr bwMode="auto">
              <a:xfrm>
                <a:off x="2420" y="1304"/>
                <a:ext cx="240" cy="233"/>
                <a:chOff x="1355" y="528"/>
                <a:chExt cx="520" cy="432"/>
              </a:xfrm>
            </p:grpSpPr>
            <p:grpSp>
              <p:nvGrpSpPr>
                <p:cNvPr id="1035369" name="Group 154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419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420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421" name="Text Box 15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574"/>
                  <a:ext cx="520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1035422" name="Line 158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23" name="Line 159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372" name="Group 160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6" cy="371"/>
                <a:chOff x="2991" y="411"/>
                <a:chExt cx="371" cy="768"/>
              </a:xfrm>
            </p:grpSpPr>
            <p:sp>
              <p:nvSpPr>
                <p:cNvPr id="1035425" name="AutoShape 1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426" name="AutoShape 16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27" name="Freeform 163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28" name="Text Box 164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21"/>
                  <a:ext cx="575" cy="26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1035429" name="Line 165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30" name="Line 166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377" name="Group 167"/>
              <p:cNvGrpSpPr>
                <a:grpSpLocks noChangeAspect="1"/>
              </p:cNvGrpSpPr>
              <p:nvPr/>
            </p:nvGrpSpPr>
            <p:grpSpPr bwMode="auto">
              <a:xfrm>
                <a:off x="3180" y="1305"/>
                <a:ext cx="334" cy="232"/>
                <a:chOff x="3790" y="576"/>
                <a:chExt cx="722" cy="480"/>
              </a:xfrm>
            </p:grpSpPr>
            <p:sp>
              <p:nvSpPr>
                <p:cNvPr id="1035432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433" name="Text Box 16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90" y="628"/>
                  <a:ext cx="72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1035434" name="Freeform 170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35" name="Line 171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36" name="Line 172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378" name="Group 173"/>
              <p:cNvGrpSpPr>
                <a:grpSpLocks noChangeAspect="1"/>
              </p:cNvGrpSpPr>
              <p:nvPr/>
            </p:nvGrpSpPr>
            <p:grpSpPr bwMode="auto">
              <a:xfrm>
                <a:off x="1933" y="1305"/>
                <a:ext cx="352" cy="232"/>
                <a:chOff x="1061" y="576"/>
                <a:chExt cx="760" cy="480"/>
              </a:xfrm>
            </p:grpSpPr>
            <p:sp>
              <p:nvSpPr>
                <p:cNvPr id="1035438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5439" name="Text Box 1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61" y="628"/>
                  <a:ext cx="760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035382" name="Group 176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1035441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42" name="Rectangl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43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444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5383" name="Group 181"/>
              <p:cNvGrpSpPr>
                <a:grpSpLocks noChangeAspect="1"/>
              </p:cNvGrpSpPr>
              <p:nvPr/>
            </p:nvGrpSpPr>
            <p:grpSpPr bwMode="auto">
              <a:xfrm flipH="1">
                <a:off x="3642" y="1296"/>
                <a:ext cx="241" cy="233"/>
                <a:chOff x="1360" y="528"/>
                <a:chExt cx="518" cy="432"/>
              </a:xfrm>
            </p:grpSpPr>
            <p:grpSp>
              <p:nvGrpSpPr>
                <p:cNvPr id="1035384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1035447" name="Rectangl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5448" name="Rectangle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035449" name="Text Box 1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0" y="574"/>
                  <a:ext cx="51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</p:grpSp>
      <p:sp>
        <p:nvSpPr>
          <p:cNvPr id="1035450" name="Line 186"/>
          <p:cNvSpPr>
            <a:spLocks noChangeShapeType="1"/>
          </p:cNvSpPr>
          <p:nvPr/>
        </p:nvSpPr>
        <p:spPr bwMode="auto">
          <a:xfrm>
            <a:off x="4945063" y="2271713"/>
            <a:ext cx="187325" cy="7175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451" name="Line 187"/>
          <p:cNvSpPr>
            <a:spLocks noChangeShapeType="1"/>
          </p:cNvSpPr>
          <p:nvPr/>
        </p:nvSpPr>
        <p:spPr bwMode="auto">
          <a:xfrm>
            <a:off x="6338888" y="3095625"/>
            <a:ext cx="106362" cy="8286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453" name="Line 189"/>
          <p:cNvSpPr>
            <a:spLocks noChangeShapeType="1"/>
          </p:cNvSpPr>
          <p:nvPr/>
        </p:nvSpPr>
        <p:spPr bwMode="auto">
          <a:xfrm>
            <a:off x="5638800" y="2257425"/>
            <a:ext cx="166688" cy="15700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454" name="Oval 190"/>
          <p:cNvSpPr>
            <a:spLocks noChangeArrowheads="1"/>
          </p:cNvSpPr>
          <p:nvPr/>
        </p:nvSpPr>
        <p:spPr bwMode="auto">
          <a:xfrm>
            <a:off x="6037263" y="2576513"/>
            <a:ext cx="768350" cy="1549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6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BE6-C5AD-42B4-AB76-D3A2D09CC6FF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5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788597-176C-4633-9EA3-F03B95407FD4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72802" name="Line 2"/>
          <p:cNvSpPr>
            <a:spLocks noChangeShapeType="1"/>
          </p:cNvSpPr>
          <p:nvPr/>
        </p:nvSpPr>
        <p:spPr bwMode="auto">
          <a:xfrm>
            <a:off x="1054100" y="2349500"/>
            <a:ext cx="7486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3" name="Rectangle 3"/>
          <p:cNvSpPr>
            <a:spLocks noChangeArrowheads="1"/>
          </p:cNvSpPr>
          <p:nvPr/>
        </p:nvSpPr>
        <p:spPr bwMode="auto">
          <a:xfrm>
            <a:off x="811213" y="1936750"/>
            <a:ext cx="25066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963" y="2760663"/>
            <a:ext cx="3186112" cy="3733800"/>
            <a:chOff x="178" y="1728"/>
            <a:chExt cx="2007" cy="2352"/>
          </a:xfrm>
        </p:grpSpPr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178" y="1752"/>
              <a:ext cx="260" cy="2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I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s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r.</a:t>
              </a:r>
            </a:p>
            <a:p>
              <a:pPr algn="ctr">
                <a:spcBef>
                  <a:spcPct val="0"/>
                </a:spcBef>
              </a:pPr>
              <a:endParaRPr lang="en-US" sz="2000" i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O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r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e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500" y="1764"/>
              <a:ext cx="0" cy="23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6" y="1728"/>
              <a:ext cx="1609" cy="2352"/>
              <a:chOff x="835" y="1730"/>
              <a:chExt cx="1609" cy="2352"/>
            </a:xfrm>
          </p:grpSpPr>
          <p:sp>
            <p:nvSpPr>
              <p:cNvPr id="972808" name="Rectangle 8"/>
              <p:cNvSpPr>
                <a:spLocks noChangeArrowheads="1"/>
              </p:cNvSpPr>
              <p:nvPr/>
            </p:nvSpPr>
            <p:spPr bwMode="auto">
              <a:xfrm>
                <a:off x="835" y="1730"/>
                <a:ext cx="1494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latin typeface="Courier New" pitchFamily="49" charset="0"/>
                  </a:rPr>
                  <a:t>lw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 </a:t>
                </a:r>
                <a:r>
                  <a:rPr lang="en-US" sz="2400">
                    <a:latin typeface="Courier New" pitchFamily="49" charset="0"/>
                  </a:rPr>
                  <a:t>r1, 0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(r2)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72809" name="Rectangle 9"/>
              <p:cNvSpPr>
                <a:spLocks noChangeArrowheads="1"/>
              </p:cNvSpPr>
              <p:nvPr/>
            </p:nvSpPr>
            <p:spPr bwMode="auto">
              <a:xfrm>
                <a:off x="835" y="2342"/>
                <a:ext cx="1494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sub r4,</a:t>
                </a:r>
                <a:r>
                  <a:rPr lang="en-US" sz="2400"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,r6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72810" name="Rectangle 10"/>
              <p:cNvSpPr>
                <a:spLocks noChangeArrowheads="1"/>
              </p:cNvSpPr>
              <p:nvPr/>
            </p:nvSpPr>
            <p:spPr bwMode="auto">
              <a:xfrm>
                <a:off x="835" y="2942"/>
                <a:ext cx="1494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and r6,</a:t>
                </a:r>
                <a:r>
                  <a:rPr lang="en-US" sz="2400">
                    <a:solidFill>
                      <a:schemeClr val="accent2"/>
                    </a:solidFill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,r7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72811" name="Rectangle 11"/>
              <p:cNvSpPr>
                <a:spLocks noChangeArrowheads="1"/>
              </p:cNvSpPr>
              <p:nvPr/>
            </p:nvSpPr>
            <p:spPr bwMode="auto">
              <a:xfrm>
                <a:off x="835" y="3566"/>
                <a:ext cx="1609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or   r8,</a:t>
                </a:r>
                <a:r>
                  <a:rPr lang="en-US" sz="2400">
                    <a:solidFill>
                      <a:schemeClr val="accent2"/>
                    </a:solidFill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,r9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</p:grpSp>
      </p:grpSp>
      <p:sp>
        <p:nvSpPr>
          <p:cNvPr id="972812" name="Rectangle 12"/>
          <p:cNvSpPr>
            <a:spLocks noGrp="1" noChangeArrowheads="1"/>
          </p:cNvSpPr>
          <p:nvPr>
            <p:ph type="title"/>
          </p:nvPr>
        </p:nvSpPr>
        <p:spPr>
          <a:xfrm>
            <a:off x="811213" y="1"/>
            <a:ext cx="8332787" cy="620688"/>
          </a:xfrm>
          <a:solidFill>
            <a:schemeClr val="bg1"/>
          </a:solidFill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Data Hazard Even with </a:t>
            </a:r>
            <a:r>
              <a:rPr lang="en-US" dirty="0" smtClean="0"/>
              <a:t>Forwarding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67038" y="2651125"/>
            <a:ext cx="6046787" cy="3519488"/>
            <a:chOff x="1951" y="1680"/>
            <a:chExt cx="3809" cy="221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51" y="1680"/>
              <a:ext cx="2310" cy="441"/>
              <a:chOff x="1953" y="1200"/>
              <a:chExt cx="1919" cy="441"/>
            </a:xfrm>
          </p:grpSpPr>
          <p:grpSp>
            <p:nvGrpSpPr>
              <p:cNvPr id="6" name="Group 15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7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817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818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819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87" y="574"/>
                  <a:ext cx="45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2820" name="Line 20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21" name="Line 21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2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72823" name="AutoShape 2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24" name="AutoShape 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25" name="Freeform 25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26" name="Text Box 2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34"/>
                  <a:ext cx="575" cy="2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2827" name="Line 27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28" name="Line 28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9"/>
              <p:cNvGrpSpPr>
                <a:grpSpLocks noChangeAspect="1"/>
              </p:cNvGrpSpPr>
              <p:nvPr/>
            </p:nvGrpSpPr>
            <p:grpSpPr bwMode="auto">
              <a:xfrm>
                <a:off x="3201" y="1305"/>
                <a:ext cx="292" cy="232"/>
                <a:chOff x="3836" y="576"/>
                <a:chExt cx="630" cy="480"/>
              </a:xfrm>
            </p:grpSpPr>
            <p:sp>
              <p:nvSpPr>
                <p:cNvPr id="972830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31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36" y="628"/>
                  <a:ext cx="630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2832" name="Freeform 32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33" name="Line 33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34" name="Line 34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35"/>
              <p:cNvGrpSpPr>
                <a:grpSpLocks noChangeAspect="1"/>
              </p:cNvGrpSpPr>
              <p:nvPr/>
            </p:nvGrpSpPr>
            <p:grpSpPr bwMode="auto">
              <a:xfrm>
                <a:off x="1953" y="1305"/>
                <a:ext cx="308" cy="232"/>
                <a:chOff x="1104" y="576"/>
                <a:chExt cx="664" cy="480"/>
              </a:xfrm>
            </p:grpSpPr>
            <p:sp>
              <p:nvSpPr>
                <p:cNvPr id="972836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37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04" y="628"/>
                  <a:ext cx="66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2839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40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41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42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3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13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845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846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847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54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2467" y="2266"/>
              <a:ext cx="2310" cy="441"/>
              <a:chOff x="1953" y="1200"/>
              <a:chExt cx="1919" cy="441"/>
            </a:xfrm>
          </p:grpSpPr>
          <p:grpSp>
            <p:nvGrpSpPr>
              <p:cNvPr id="15" name="Group 49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16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851" name="Rectangl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852" name="Rectangl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853" name="Text Box 5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87" y="574"/>
                  <a:ext cx="45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2854" name="Line 54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55" name="Line 55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56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72857" name="AutoShape 5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58" name="AutoShape 5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59" name="Freeform 59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60" name="Text Box 60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33"/>
                  <a:ext cx="575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2861" name="Line 61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62" name="Line 62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 bwMode="auto">
              <a:xfrm>
                <a:off x="3201" y="1305"/>
                <a:ext cx="292" cy="232"/>
                <a:chOff x="3836" y="576"/>
                <a:chExt cx="630" cy="480"/>
              </a:xfrm>
            </p:grpSpPr>
            <p:sp>
              <p:nvSpPr>
                <p:cNvPr id="97286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65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36" y="628"/>
                  <a:ext cx="630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2866" name="Freeform 66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67" name="Line 67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68" name="Line 68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69"/>
              <p:cNvGrpSpPr>
                <a:grpSpLocks noChangeAspect="1"/>
              </p:cNvGrpSpPr>
              <p:nvPr/>
            </p:nvGrpSpPr>
            <p:grpSpPr bwMode="auto">
              <a:xfrm>
                <a:off x="1953" y="1305"/>
                <a:ext cx="308" cy="232"/>
                <a:chOff x="1104" y="576"/>
                <a:chExt cx="664" cy="480"/>
              </a:xfrm>
            </p:grpSpPr>
            <p:sp>
              <p:nvSpPr>
                <p:cNvPr id="97287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71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04" y="628"/>
                  <a:ext cx="66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0" name="Group 72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2873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74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75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76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7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2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879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880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881" name="Text Box 8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54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" name="Group 82"/>
            <p:cNvGrpSpPr>
              <a:grpSpLocks/>
            </p:cNvGrpSpPr>
            <p:nvPr/>
          </p:nvGrpSpPr>
          <p:grpSpPr bwMode="auto">
            <a:xfrm>
              <a:off x="2966" y="2843"/>
              <a:ext cx="2309" cy="441"/>
              <a:chOff x="1953" y="1200"/>
              <a:chExt cx="1919" cy="441"/>
            </a:xfrm>
          </p:grpSpPr>
          <p:grpSp>
            <p:nvGrpSpPr>
              <p:cNvPr id="24" name="Group 83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5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885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886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887" name="Text Box 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87" y="574"/>
                  <a:ext cx="45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2888" name="Line 88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89" name="Line 89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90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72891" name="AutoShape 9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92" name="AutoShape 9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93" name="Freeform 93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894" name="Text Box 94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3" y="612"/>
                  <a:ext cx="575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2895" name="Line 95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896" name="Line 96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97"/>
              <p:cNvGrpSpPr>
                <a:grpSpLocks noChangeAspect="1"/>
              </p:cNvGrpSpPr>
              <p:nvPr/>
            </p:nvGrpSpPr>
            <p:grpSpPr bwMode="auto">
              <a:xfrm>
                <a:off x="3201" y="1305"/>
                <a:ext cx="293" cy="232"/>
                <a:chOff x="3836" y="576"/>
                <a:chExt cx="632" cy="480"/>
              </a:xfrm>
            </p:grpSpPr>
            <p:sp>
              <p:nvSpPr>
                <p:cNvPr id="972898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899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36" y="628"/>
                  <a:ext cx="63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2900" name="Freeform 100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01" name="Line 101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02" name="Line 102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" name="Group 103"/>
              <p:cNvGrpSpPr>
                <a:grpSpLocks noChangeAspect="1"/>
              </p:cNvGrpSpPr>
              <p:nvPr/>
            </p:nvGrpSpPr>
            <p:grpSpPr bwMode="auto">
              <a:xfrm>
                <a:off x="1953" y="1305"/>
                <a:ext cx="308" cy="232"/>
                <a:chOff x="1104" y="576"/>
                <a:chExt cx="664" cy="480"/>
              </a:xfrm>
            </p:grpSpPr>
            <p:sp>
              <p:nvSpPr>
                <p:cNvPr id="972904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905" name="Text Box 10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04" y="628"/>
                  <a:ext cx="66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9" name="Group 106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2907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08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09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10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11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31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913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91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915" name="Text Box 1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3" y="574"/>
                  <a:ext cx="455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972835" name="Group 116"/>
            <p:cNvGrpSpPr>
              <a:grpSpLocks/>
            </p:cNvGrpSpPr>
            <p:nvPr/>
          </p:nvGrpSpPr>
          <p:grpSpPr bwMode="auto">
            <a:xfrm>
              <a:off x="3450" y="3456"/>
              <a:ext cx="2310" cy="441"/>
              <a:chOff x="1953" y="1200"/>
              <a:chExt cx="1919" cy="441"/>
            </a:xfrm>
          </p:grpSpPr>
          <p:grpSp>
            <p:nvGrpSpPr>
              <p:cNvPr id="972838" name="Group 117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972843" name="Group 11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919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920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921" name="Text Box 1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87" y="574"/>
                  <a:ext cx="45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2922" name="Line 122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3" name="Line 123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2844" name="Group 124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72925" name="AutoShape 12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926" name="AutoShape 12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27" name="Freeform 127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28" name="Text Box 128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34"/>
                  <a:ext cx="575" cy="2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2929" name="Line 129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0" name="Line 130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2848" name="Group 131"/>
              <p:cNvGrpSpPr>
                <a:grpSpLocks noChangeAspect="1"/>
              </p:cNvGrpSpPr>
              <p:nvPr/>
            </p:nvGrpSpPr>
            <p:grpSpPr bwMode="auto">
              <a:xfrm>
                <a:off x="3201" y="1305"/>
                <a:ext cx="292" cy="232"/>
                <a:chOff x="3836" y="576"/>
                <a:chExt cx="630" cy="480"/>
              </a:xfrm>
            </p:grpSpPr>
            <p:sp>
              <p:nvSpPr>
                <p:cNvPr id="972932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933" name="Text Box 1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36" y="628"/>
                  <a:ext cx="630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2934" name="Freeform 134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5" name="Line 135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6" name="Line 136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2849" name="Group 137"/>
              <p:cNvGrpSpPr>
                <a:grpSpLocks noChangeAspect="1"/>
              </p:cNvGrpSpPr>
              <p:nvPr/>
            </p:nvGrpSpPr>
            <p:grpSpPr bwMode="auto">
              <a:xfrm>
                <a:off x="1953" y="1305"/>
                <a:ext cx="308" cy="232"/>
                <a:chOff x="1104" y="576"/>
                <a:chExt cx="664" cy="480"/>
              </a:xfrm>
            </p:grpSpPr>
            <p:sp>
              <p:nvSpPr>
                <p:cNvPr id="972938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2939" name="Text Box 1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04" y="628"/>
                  <a:ext cx="66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972850" name="Group 140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2941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42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43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944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2856" name="Group 145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972863" name="Group 14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2947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2948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2949" name="Text Box 1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54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</p:grpSp>
      <p:sp>
        <p:nvSpPr>
          <p:cNvPr id="972950" name="Line 150"/>
          <p:cNvSpPr>
            <a:spLocks noChangeShapeType="1"/>
          </p:cNvSpPr>
          <p:nvPr/>
        </p:nvSpPr>
        <p:spPr bwMode="auto">
          <a:xfrm flipH="1">
            <a:off x="5486400" y="2971800"/>
            <a:ext cx="533400" cy="838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51" name="Line 151"/>
          <p:cNvSpPr>
            <a:spLocks noChangeShapeType="1"/>
          </p:cNvSpPr>
          <p:nvPr/>
        </p:nvSpPr>
        <p:spPr bwMode="auto">
          <a:xfrm>
            <a:off x="6019800" y="2971800"/>
            <a:ext cx="304800" cy="1752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52" name="Line 152"/>
          <p:cNvSpPr>
            <a:spLocks noChangeShapeType="1"/>
          </p:cNvSpPr>
          <p:nvPr/>
        </p:nvSpPr>
        <p:spPr bwMode="auto">
          <a:xfrm>
            <a:off x="6400800" y="2971800"/>
            <a:ext cx="76200" cy="2743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E69-4314-4651-9C8B-2E78FE330343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4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0D2C33-7CA7-4DE9-8336-A2585A93BB0B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4950"/>
            <a:ext cx="7772400" cy="728663"/>
          </a:xfrm>
          <a:solidFill>
            <a:schemeClr val="bg1"/>
          </a:solidFill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2800" dirty="0"/>
              <a:t>Data Hazard Even with Forwarding</a:t>
            </a:r>
            <a:br>
              <a:rPr lang="en-US" sz="28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74851" name="Rectangle 3"/>
          <p:cNvSpPr>
            <a:spLocks noChangeArrowheads="1"/>
          </p:cNvSpPr>
          <p:nvPr/>
        </p:nvSpPr>
        <p:spPr bwMode="auto">
          <a:xfrm>
            <a:off x="1363663" y="1749425"/>
            <a:ext cx="22018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sp>
        <p:nvSpPr>
          <p:cNvPr id="974852" name="Rectangle 4"/>
          <p:cNvSpPr>
            <a:spLocks noChangeArrowheads="1"/>
          </p:cNvSpPr>
          <p:nvPr/>
        </p:nvSpPr>
        <p:spPr bwMode="auto">
          <a:xfrm>
            <a:off x="808038" y="5432425"/>
            <a:ext cx="1773237" cy="11842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or   r8,</a:t>
            </a:r>
            <a:r>
              <a:rPr lang="en-US" sz="2400">
                <a:solidFill>
                  <a:schemeClr val="accent2"/>
                </a:solidFill>
              </a:rPr>
              <a:t>r1</a:t>
            </a:r>
            <a:r>
              <a:rPr lang="en-US" sz="2400">
                <a:solidFill>
                  <a:schemeClr val="tx1"/>
                </a:solidFill>
              </a:rPr>
              <a:t>,r9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  <a:p>
            <a:pPr latinLnBrk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4853" name="Rectangle 5"/>
          <p:cNvSpPr>
            <a:spLocks noChangeArrowheads="1"/>
          </p:cNvSpPr>
          <p:nvPr/>
        </p:nvSpPr>
        <p:spPr bwMode="auto">
          <a:xfrm>
            <a:off x="273050" y="2178050"/>
            <a:ext cx="363538" cy="310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I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r.</a:t>
            </a:r>
          </a:p>
          <a:p>
            <a:pPr algn="ctr">
              <a:spcBef>
                <a:spcPct val="0"/>
              </a:spcBef>
            </a:pPr>
            <a:endParaRPr lang="en-US" sz="1800" b="0" i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O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974854" name="Line 6"/>
          <p:cNvSpPr>
            <a:spLocks noChangeShapeType="1"/>
          </p:cNvSpPr>
          <p:nvPr/>
        </p:nvSpPr>
        <p:spPr bwMode="auto">
          <a:xfrm>
            <a:off x="758825" y="2168525"/>
            <a:ext cx="0" cy="436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5" name="Line 7"/>
          <p:cNvSpPr>
            <a:spLocks noChangeShapeType="1"/>
          </p:cNvSpPr>
          <p:nvPr/>
        </p:nvSpPr>
        <p:spPr bwMode="auto">
          <a:xfrm>
            <a:off x="1336675" y="2124075"/>
            <a:ext cx="706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6" name="Rectangle 8"/>
          <p:cNvSpPr>
            <a:spLocks noChangeArrowheads="1"/>
          </p:cNvSpPr>
          <p:nvPr/>
        </p:nvSpPr>
        <p:spPr bwMode="auto">
          <a:xfrm>
            <a:off x="808038" y="2578100"/>
            <a:ext cx="170497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lw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/>
              <a:t>r1, 0</a:t>
            </a:r>
            <a:r>
              <a:rPr lang="en-US" sz="2400">
                <a:solidFill>
                  <a:schemeClr val="tx1"/>
                </a:solidFill>
              </a:rPr>
              <a:t>(r2)</a:t>
            </a:r>
          </a:p>
          <a:p>
            <a:pPr latinLnBrk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4857" name="Rectangle 9"/>
          <p:cNvSpPr>
            <a:spLocks noChangeArrowheads="1"/>
          </p:cNvSpPr>
          <p:nvPr/>
        </p:nvSpPr>
        <p:spPr bwMode="auto">
          <a:xfrm>
            <a:off x="808038" y="3568700"/>
            <a:ext cx="18415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sub r4,</a:t>
            </a:r>
            <a:r>
              <a:rPr lang="en-US" sz="2400"/>
              <a:t>r1</a:t>
            </a:r>
            <a:r>
              <a:rPr lang="en-US" sz="2400">
                <a:solidFill>
                  <a:schemeClr val="tx1"/>
                </a:solidFill>
              </a:rPr>
              <a:t>,r6</a:t>
            </a:r>
          </a:p>
          <a:p>
            <a:pPr latinLnBrk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4858" name="Rectangle 10"/>
          <p:cNvSpPr>
            <a:spLocks noChangeArrowheads="1"/>
          </p:cNvSpPr>
          <p:nvPr/>
        </p:nvSpPr>
        <p:spPr bwMode="auto">
          <a:xfrm>
            <a:off x="808038" y="4502150"/>
            <a:ext cx="18415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and r6,</a:t>
            </a:r>
            <a:r>
              <a:rPr lang="en-US" sz="2400">
                <a:solidFill>
                  <a:schemeClr val="accent2"/>
                </a:solidFill>
              </a:rPr>
              <a:t>r1</a:t>
            </a:r>
            <a:r>
              <a:rPr lang="en-US" sz="2400">
                <a:solidFill>
                  <a:schemeClr val="tx1"/>
                </a:solidFill>
              </a:rPr>
              <a:t>,r7</a:t>
            </a:r>
          </a:p>
          <a:p>
            <a:pPr latinLnBrk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17800" y="2474913"/>
            <a:ext cx="3667125" cy="700087"/>
            <a:chOff x="1953" y="1200"/>
            <a:chExt cx="1919" cy="441"/>
          </a:xfrm>
        </p:grpSpPr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2429" y="1304"/>
              <a:ext cx="221" cy="233"/>
              <a:chOff x="1374" y="528"/>
              <a:chExt cx="480" cy="432"/>
            </a:xfrm>
          </p:grpSpPr>
          <p:grpSp>
            <p:nvGrpSpPr>
              <p:cNvPr id="4" name="Group 13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74862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86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486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387" y="574"/>
                <a:ext cx="45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74865" name="Line 17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66" name="Line 18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 noChangeAspect="1"/>
            </p:cNvGrpSpPr>
            <p:nvPr/>
          </p:nvGrpSpPr>
          <p:grpSpPr bwMode="auto">
            <a:xfrm>
              <a:off x="2851" y="1235"/>
              <a:ext cx="199" cy="371"/>
              <a:chOff x="2991" y="411"/>
              <a:chExt cx="359" cy="768"/>
            </a:xfrm>
          </p:grpSpPr>
          <p:sp>
            <p:nvSpPr>
              <p:cNvPr id="974868" name="AutoShape 20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869" name="AutoShape 21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870" name="Freeform 22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871" name="Text Box 23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34"/>
                <a:ext cx="575" cy="2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74872" name="Line 24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73" name="Line 25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3201" y="1305"/>
              <a:ext cx="292" cy="232"/>
              <a:chOff x="3836" y="576"/>
              <a:chExt cx="630" cy="480"/>
            </a:xfrm>
          </p:grpSpPr>
          <p:sp>
            <p:nvSpPr>
              <p:cNvPr id="97487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876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3836" y="628"/>
                <a:ext cx="630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74877" name="Freeform 29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78" name="Line 30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79" name="Line 31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2"/>
            <p:cNvGrpSpPr>
              <a:grpSpLocks noChangeAspect="1"/>
            </p:cNvGrpSpPr>
            <p:nvPr/>
          </p:nvGrpSpPr>
          <p:grpSpPr bwMode="auto">
            <a:xfrm>
              <a:off x="1953" y="1305"/>
              <a:ext cx="308" cy="232"/>
              <a:chOff x="1104" y="576"/>
              <a:chExt cx="664" cy="480"/>
            </a:xfrm>
          </p:grpSpPr>
          <p:sp>
            <p:nvSpPr>
              <p:cNvPr id="9748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882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104" y="628"/>
                <a:ext cx="66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97488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885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88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88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0"/>
            <p:cNvGrpSpPr>
              <a:grpSpLocks noChangeAspect="1"/>
            </p:cNvGrpSpPr>
            <p:nvPr/>
          </p:nvGrpSpPr>
          <p:grpSpPr bwMode="auto">
            <a:xfrm flipH="1">
              <a:off x="3649" y="1296"/>
              <a:ext cx="223" cy="233"/>
              <a:chOff x="1374" y="528"/>
              <a:chExt cx="480" cy="432"/>
            </a:xfrm>
          </p:grpSpPr>
          <p:grpSp>
            <p:nvGrpSpPr>
              <p:cNvPr id="10" name="Group 41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74890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891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4892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54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536950" y="3408363"/>
            <a:ext cx="4456113" cy="701675"/>
            <a:chOff x="2394" y="2157"/>
            <a:chExt cx="2807" cy="442"/>
          </a:xfrm>
        </p:grpSpPr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>
              <a:off x="2967" y="2259"/>
              <a:ext cx="266" cy="233"/>
              <a:chOff x="1374" y="528"/>
              <a:chExt cx="480" cy="432"/>
            </a:xfrm>
          </p:grpSpPr>
          <p:grpSp>
            <p:nvGrpSpPr>
              <p:cNvPr id="13" name="Group 47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74896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897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489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1387" y="574"/>
                <a:ext cx="45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74899" name="Line 51"/>
            <p:cNvSpPr>
              <a:spLocks noChangeAspect="1" noChangeShapeType="1"/>
            </p:cNvSpPr>
            <p:nvPr/>
          </p:nvSpPr>
          <p:spPr bwMode="auto">
            <a:xfrm>
              <a:off x="3234" y="2306"/>
              <a:ext cx="7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00" name="Line 52"/>
            <p:cNvSpPr>
              <a:spLocks noChangeAspect="1" noChangeShapeType="1"/>
            </p:cNvSpPr>
            <p:nvPr/>
          </p:nvSpPr>
          <p:spPr bwMode="auto">
            <a:xfrm>
              <a:off x="3216" y="244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01" name="Line 53"/>
            <p:cNvSpPr>
              <a:spLocks noChangeAspect="1" noChangeShapeType="1"/>
            </p:cNvSpPr>
            <p:nvPr/>
          </p:nvSpPr>
          <p:spPr bwMode="auto">
            <a:xfrm>
              <a:off x="2690" y="2446"/>
              <a:ext cx="2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02" name="Line 54"/>
            <p:cNvSpPr>
              <a:spLocks noChangeAspect="1" noChangeShapeType="1"/>
            </p:cNvSpPr>
            <p:nvPr/>
          </p:nvSpPr>
          <p:spPr bwMode="auto">
            <a:xfrm>
              <a:off x="2654" y="2306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55"/>
            <p:cNvGrpSpPr>
              <a:grpSpLocks noChangeAspect="1"/>
            </p:cNvGrpSpPr>
            <p:nvPr/>
          </p:nvGrpSpPr>
          <p:grpSpPr bwMode="auto">
            <a:xfrm>
              <a:off x="2394" y="2260"/>
              <a:ext cx="371" cy="232"/>
              <a:chOff x="1104" y="576"/>
              <a:chExt cx="664" cy="480"/>
            </a:xfrm>
          </p:grpSpPr>
          <p:sp>
            <p:nvSpPr>
              <p:cNvPr id="97490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05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1104" y="628"/>
                <a:ext cx="66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sp>
          <p:nvSpPr>
            <p:cNvPr id="974906" name="Rectangle 58"/>
            <p:cNvSpPr>
              <a:spLocks noChangeAspect="1" noChangeArrowheads="1"/>
            </p:cNvSpPr>
            <p:nvPr/>
          </p:nvSpPr>
          <p:spPr bwMode="auto">
            <a:xfrm>
              <a:off x="3300" y="2157"/>
              <a:ext cx="54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07" name="Rectangle 59"/>
            <p:cNvSpPr>
              <a:spLocks noChangeAspect="1" noChangeArrowheads="1"/>
            </p:cNvSpPr>
            <p:nvPr/>
          </p:nvSpPr>
          <p:spPr bwMode="auto">
            <a:xfrm>
              <a:off x="2797" y="2157"/>
              <a:ext cx="54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3972" y="2157"/>
              <a:ext cx="1229" cy="441"/>
              <a:chOff x="3475" y="2155"/>
              <a:chExt cx="1229" cy="441"/>
            </a:xfrm>
          </p:grpSpPr>
          <p:sp>
            <p:nvSpPr>
              <p:cNvPr id="974909" name="AutoShape 61"/>
              <p:cNvSpPr>
                <a:spLocks noChangeAspect="1" noChangeArrowheads="1"/>
              </p:cNvSpPr>
              <p:nvPr/>
            </p:nvSpPr>
            <p:spPr bwMode="auto">
              <a:xfrm rot="-5400000">
                <a:off x="3417" y="2263"/>
                <a:ext cx="371" cy="22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10" name="AutoShape 62"/>
              <p:cNvSpPr>
                <a:spLocks noChangeAspect="1" noChangeArrowheads="1"/>
              </p:cNvSpPr>
              <p:nvPr/>
            </p:nvSpPr>
            <p:spPr bwMode="auto">
              <a:xfrm rot="5400000">
                <a:off x="3475" y="2316"/>
                <a:ext cx="119" cy="12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11" name="Freeform 63"/>
              <p:cNvSpPr>
                <a:spLocks noChangeAspect="1"/>
              </p:cNvSpPr>
              <p:nvPr/>
            </p:nvSpPr>
            <p:spPr bwMode="auto">
              <a:xfrm rot="5400000">
                <a:off x="3484" y="2329"/>
                <a:ext cx="105" cy="93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12" name="Text Box 6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496" y="2276"/>
                <a:ext cx="278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  <p:sp>
            <p:nvSpPr>
              <p:cNvPr id="974913" name="Line 65"/>
              <p:cNvSpPr>
                <a:spLocks noChangeAspect="1" noChangeShapeType="1"/>
              </p:cNvSpPr>
              <p:nvPr/>
            </p:nvSpPr>
            <p:spPr bwMode="auto">
              <a:xfrm>
                <a:off x="3717" y="2376"/>
                <a:ext cx="2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14" name="Line 66"/>
              <p:cNvSpPr>
                <a:spLocks noChangeAspect="1" noChangeShapeType="1"/>
              </p:cNvSpPr>
              <p:nvPr/>
            </p:nvSpPr>
            <p:spPr bwMode="auto">
              <a:xfrm>
                <a:off x="4226" y="2376"/>
                <a:ext cx="2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15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940" y="2260"/>
                <a:ext cx="268" cy="2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16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3896" y="2285"/>
                <a:ext cx="352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  <p:sp>
            <p:nvSpPr>
              <p:cNvPr id="974917" name="Freeform 69"/>
              <p:cNvSpPr>
                <a:spLocks noChangeAspect="1"/>
              </p:cNvSpPr>
              <p:nvPr/>
            </p:nvSpPr>
            <p:spPr bwMode="auto">
              <a:xfrm>
                <a:off x="3905" y="2376"/>
                <a:ext cx="399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18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305" y="2155"/>
                <a:ext cx="54" cy="44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1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802" y="2158"/>
                <a:ext cx="54" cy="435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72"/>
              <p:cNvGrpSpPr>
                <a:grpSpLocks noChangeAspect="1"/>
              </p:cNvGrpSpPr>
              <p:nvPr/>
            </p:nvGrpSpPr>
            <p:grpSpPr bwMode="auto">
              <a:xfrm flipH="1">
                <a:off x="4436" y="2251"/>
                <a:ext cx="268" cy="233"/>
                <a:chOff x="1392" y="528"/>
                <a:chExt cx="480" cy="432"/>
              </a:xfrm>
            </p:grpSpPr>
            <p:sp>
              <p:nvSpPr>
                <p:cNvPr id="97492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92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4923" name="Text Box 75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4438" y="2276"/>
                <a:ext cx="254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74924" name="Rectangle 76"/>
            <p:cNvSpPr>
              <a:spLocks noChangeAspect="1" noChangeArrowheads="1"/>
            </p:cNvSpPr>
            <p:nvPr/>
          </p:nvSpPr>
          <p:spPr bwMode="auto">
            <a:xfrm>
              <a:off x="3792" y="2158"/>
              <a:ext cx="54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25" name="AutoShape 77"/>
            <p:cNvSpPr>
              <a:spLocks noChangeArrowheads="1"/>
            </p:cNvSpPr>
            <p:nvPr/>
          </p:nvSpPr>
          <p:spPr bwMode="auto">
            <a:xfrm>
              <a:off x="3380" y="2171"/>
              <a:ext cx="364" cy="422"/>
            </a:xfrm>
            <a:prstGeom prst="cloudCallout">
              <a:avLst>
                <a:gd name="adj1" fmla="val 39287"/>
                <a:gd name="adj2" fmla="val 38153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50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4330700" y="4300538"/>
            <a:ext cx="4456113" cy="712787"/>
            <a:chOff x="2894" y="2719"/>
            <a:chExt cx="2807" cy="449"/>
          </a:xfrm>
        </p:grpSpPr>
        <p:sp>
          <p:nvSpPr>
            <p:cNvPr id="974927" name="Line 79"/>
            <p:cNvSpPr>
              <a:spLocks noChangeAspect="1" noChangeShapeType="1"/>
            </p:cNvSpPr>
            <p:nvPr/>
          </p:nvSpPr>
          <p:spPr bwMode="auto">
            <a:xfrm>
              <a:off x="3734" y="2875"/>
              <a:ext cx="7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28" name="Line 80"/>
            <p:cNvSpPr>
              <a:spLocks noChangeAspect="1" noChangeShapeType="1"/>
            </p:cNvSpPr>
            <p:nvPr/>
          </p:nvSpPr>
          <p:spPr bwMode="auto">
            <a:xfrm>
              <a:off x="3716" y="3017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29" name="Line 81"/>
            <p:cNvSpPr>
              <a:spLocks noChangeAspect="1" noChangeShapeType="1"/>
            </p:cNvSpPr>
            <p:nvPr/>
          </p:nvSpPr>
          <p:spPr bwMode="auto">
            <a:xfrm>
              <a:off x="3190" y="3015"/>
              <a:ext cx="2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30" name="Line 82"/>
            <p:cNvSpPr>
              <a:spLocks noChangeAspect="1" noChangeShapeType="1"/>
            </p:cNvSpPr>
            <p:nvPr/>
          </p:nvSpPr>
          <p:spPr bwMode="auto">
            <a:xfrm>
              <a:off x="3154" y="2875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83"/>
            <p:cNvGrpSpPr>
              <a:grpSpLocks noChangeAspect="1"/>
            </p:cNvGrpSpPr>
            <p:nvPr/>
          </p:nvGrpSpPr>
          <p:grpSpPr bwMode="auto">
            <a:xfrm>
              <a:off x="2894" y="2829"/>
              <a:ext cx="371" cy="232"/>
              <a:chOff x="1104" y="576"/>
              <a:chExt cx="664" cy="480"/>
            </a:xfrm>
          </p:grpSpPr>
          <p:sp>
            <p:nvSpPr>
              <p:cNvPr id="97493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33" name="Text Box 85"/>
              <p:cNvSpPr txBox="1">
                <a:spLocks noChangeAspect="1" noChangeArrowheads="1"/>
              </p:cNvSpPr>
              <p:nvPr/>
            </p:nvSpPr>
            <p:spPr bwMode="auto">
              <a:xfrm>
                <a:off x="1104" y="628"/>
                <a:ext cx="66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sp>
          <p:nvSpPr>
            <p:cNvPr id="974934" name="Rectangle 86"/>
            <p:cNvSpPr>
              <a:spLocks noChangeAspect="1" noChangeArrowheads="1"/>
            </p:cNvSpPr>
            <p:nvPr/>
          </p:nvSpPr>
          <p:spPr bwMode="auto">
            <a:xfrm>
              <a:off x="3800" y="2726"/>
              <a:ext cx="54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35" name="Rectangle 87"/>
            <p:cNvSpPr>
              <a:spLocks noChangeAspect="1" noChangeArrowheads="1"/>
            </p:cNvSpPr>
            <p:nvPr/>
          </p:nvSpPr>
          <p:spPr bwMode="auto">
            <a:xfrm>
              <a:off x="3297" y="2726"/>
              <a:ext cx="54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88"/>
            <p:cNvGrpSpPr>
              <a:grpSpLocks/>
            </p:cNvGrpSpPr>
            <p:nvPr/>
          </p:nvGrpSpPr>
          <p:grpSpPr bwMode="auto">
            <a:xfrm>
              <a:off x="4472" y="2726"/>
              <a:ext cx="1229" cy="441"/>
              <a:chOff x="3475" y="2155"/>
              <a:chExt cx="1229" cy="441"/>
            </a:xfrm>
          </p:grpSpPr>
          <p:sp>
            <p:nvSpPr>
              <p:cNvPr id="974937" name="AutoShape 89"/>
              <p:cNvSpPr>
                <a:spLocks noChangeAspect="1" noChangeArrowheads="1"/>
              </p:cNvSpPr>
              <p:nvPr/>
            </p:nvSpPr>
            <p:spPr bwMode="auto">
              <a:xfrm rot="-5400000">
                <a:off x="3417" y="2263"/>
                <a:ext cx="371" cy="22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38" name="AutoShape 90"/>
              <p:cNvSpPr>
                <a:spLocks noChangeAspect="1" noChangeArrowheads="1"/>
              </p:cNvSpPr>
              <p:nvPr/>
            </p:nvSpPr>
            <p:spPr bwMode="auto">
              <a:xfrm rot="5400000">
                <a:off x="3475" y="2316"/>
                <a:ext cx="119" cy="12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39" name="Freeform 91"/>
              <p:cNvSpPr>
                <a:spLocks noChangeAspect="1"/>
              </p:cNvSpPr>
              <p:nvPr/>
            </p:nvSpPr>
            <p:spPr bwMode="auto">
              <a:xfrm rot="5400000">
                <a:off x="3484" y="2329"/>
                <a:ext cx="105" cy="93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40" name="Text Box 9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496" y="2276"/>
                <a:ext cx="278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  <p:sp>
            <p:nvSpPr>
              <p:cNvPr id="974941" name="Line 93"/>
              <p:cNvSpPr>
                <a:spLocks noChangeAspect="1" noChangeShapeType="1"/>
              </p:cNvSpPr>
              <p:nvPr/>
            </p:nvSpPr>
            <p:spPr bwMode="auto">
              <a:xfrm>
                <a:off x="3717" y="2376"/>
                <a:ext cx="2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42" name="Line 94"/>
              <p:cNvSpPr>
                <a:spLocks noChangeAspect="1" noChangeShapeType="1"/>
              </p:cNvSpPr>
              <p:nvPr/>
            </p:nvSpPr>
            <p:spPr bwMode="auto">
              <a:xfrm>
                <a:off x="4226" y="2376"/>
                <a:ext cx="2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4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940" y="2260"/>
                <a:ext cx="268" cy="2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44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896" y="2285"/>
                <a:ext cx="352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  <p:sp>
            <p:nvSpPr>
              <p:cNvPr id="974945" name="Freeform 97"/>
              <p:cNvSpPr>
                <a:spLocks noChangeAspect="1"/>
              </p:cNvSpPr>
              <p:nvPr/>
            </p:nvSpPr>
            <p:spPr bwMode="auto">
              <a:xfrm>
                <a:off x="3905" y="2376"/>
                <a:ext cx="399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46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305" y="2155"/>
                <a:ext cx="54" cy="44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47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802" y="2158"/>
                <a:ext cx="54" cy="435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100"/>
              <p:cNvGrpSpPr>
                <a:grpSpLocks noChangeAspect="1"/>
              </p:cNvGrpSpPr>
              <p:nvPr/>
            </p:nvGrpSpPr>
            <p:grpSpPr bwMode="auto">
              <a:xfrm flipH="1">
                <a:off x="4436" y="2251"/>
                <a:ext cx="268" cy="233"/>
                <a:chOff x="1392" y="528"/>
                <a:chExt cx="480" cy="432"/>
              </a:xfrm>
            </p:grpSpPr>
            <p:sp>
              <p:nvSpPr>
                <p:cNvPr id="974949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950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4951" name="Text Box 103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4438" y="2276"/>
                <a:ext cx="254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74952" name="Rectangle 104"/>
            <p:cNvSpPr>
              <a:spLocks noChangeAspect="1" noChangeArrowheads="1"/>
            </p:cNvSpPr>
            <p:nvPr/>
          </p:nvSpPr>
          <p:spPr bwMode="auto">
            <a:xfrm>
              <a:off x="4292" y="2727"/>
              <a:ext cx="54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53" name="AutoShape 105"/>
            <p:cNvSpPr>
              <a:spLocks noChangeArrowheads="1"/>
            </p:cNvSpPr>
            <p:nvPr/>
          </p:nvSpPr>
          <p:spPr bwMode="auto">
            <a:xfrm>
              <a:off x="3393" y="2719"/>
              <a:ext cx="364" cy="422"/>
            </a:xfrm>
            <a:prstGeom prst="cloudCallout">
              <a:avLst>
                <a:gd name="adj1" fmla="val 39287"/>
                <a:gd name="adj2" fmla="val 38153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50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grpSp>
          <p:nvGrpSpPr>
            <p:cNvPr id="21" name="Group 106"/>
            <p:cNvGrpSpPr>
              <a:grpSpLocks/>
            </p:cNvGrpSpPr>
            <p:nvPr/>
          </p:nvGrpSpPr>
          <p:grpSpPr bwMode="auto">
            <a:xfrm>
              <a:off x="3945" y="2826"/>
              <a:ext cx="270" cy="233"/>
              <a:chOff x="3936" y="3120"/>
              <a:chExt cx="270" cy="233"/>
            </a:xfrm>
          </p:grpSpPr>
          <p:sp>
            <p:nvSpPr>
              <p:cNvPr id="974955" name="Rectangle 107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270" cy="2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56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069" y="3120"/>
                <a:ext cx="133" cy="230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957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936" y="3120"/>
                <a:ext cx="266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4958" name="Text Box 110"/>
              <p:cNvSpPr txBox="1">
                <a:spLocks noChangeAspect="1" noChangeArrowheads="1"/>
              </p:cNvSpPr>
              <p:nvPr/>
            </p:nvSpPr>
            <p:spPr bwMode="auto">
              <a:xfrm>
                <a:off x="3943" y="3145"/>
                <a:ext cx="254" cy="1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sp>
        <p:nvSpPr>
          <p:cNvPr id="974959" name="Line 111"/>
          <p:cNvSpPr>
            <a:spLocks noChangeAspect="1" noChangeShapeType="1"/>
          </p:cNvSpPr>
          <p:nvPr/>
        </p:nvSpPr>
        <p:spPr bwMode="auto">
          <a:xfrm>
            <a:off x="6450013" y="5402263"/>
            <a:ext cx="126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60" name="Line 112"/>
          <p:cNvSpPr>
            <a:spLocks noChangeAspect="1" noChangeShapeType="1"/>
          </p:cNvSpPr>
          <p:nvPr/>
        </p:nvSpPr>
        <p:spPr bwMode="auto">
          <a:xfrm>
            <a:off x="6421438" y="5627688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61" name="Line 113"/>
          <p:cNvSpPr>
            <a:spLocks noChangeAspect="1" noChangeShapeType="1"/>
          </p:cNvSpPr>
          <p:nvPr/>
        </p:nvSpPr>
        <p:spPr bwMode="auto">
          <a:xfrm>
            <a:off x="5586413" y="5624513"/>
            <a:ext cx="439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62" name="Line 114"/>
          <p:cNvSpPr>
            <a:spLocks noChangeAspect="1" noChangeShapeType="1"/>
          </p:cNvSpPr>
          <p:nvPr/>
        </p:nvSpPr>
        <p:spPr bwMode="auto">
          <a:xfrm>
            <a:off x="5529263" y="5402263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15"/>
          <p:cNvGrpSpPr>
            <a:grpSpLocks noChangeAspect="1"/>
          </p:cNvGrpSpPr>
          <p:nvPr/>
        </p:nvGrpSpPr>
        <p:grpSpPr bwMode="auto">
          <a:xfrm>
            <a:off x="5921375" y="5313363"/>
            <a:ext cx="588963" cy="368300"/>
            <a:chOff x="1104" y="576"/>
            <a:chExt cx="664" cy="480"/>
          </a:xfrm>
        </p:grpSpPr>
        <p:sp>
          <p:nvSpPr>
            <p:cNvPr id="974964" name="Rectangle 116"/>
            <p:cNvSpPr>
              <a:spLocks noChangeAspect="1" noChangeArrowheads="1"/>
            </p:cNvSpPr>
            <p:nvPr/>
          </p:nvSpPr>
          <p:spPr bwMode="auto">
            <a:xfrm>
              <a:off x="1197" y="576"/>
              <a:ext cx="4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74965" name="Text Box 117"/>
            <p:cNvSpPr txBox="1">
              <a:spLocks noChangeAspect="1" noChangeArrowheads="1"/>
            </p:cNvSpPr>
            <p:nvPr/>
          </p:nvSpPr>
          <p:spPr bwMode="auto">
            <a:xfrm>
              <a:off x="1104" y="628"/>
              <a:ext cx="664" cy="3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Ifetch</a:t>
              </a:r>
            </a:p>
          </p:txBody>
        </p:sp>
      </p:grpSp>
      <p:sp>
        <p:nvSpPr>
          <p:cNvPr id="974966" name="Rectangle 118"/>
          <p:cNvSpPr>
            <a:spLocks noChangeAspect="1" noChangeArrowheads="1"/>
          </p:cNvSpPr>
          <p:nvPr/>
        </p:nvSpPr>
        <p:spPr bwMode="auto">
          <a:xfrm>
            <a:off x="6554788" y="5165725"/>
            <a:ext cx="85725" cy="7000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67" name="Rectangle 119"/>
          <p:cNvSpPr>
            <a:spLocks noChangeAspect="1" noChangeArrowheads="1"/>
          </p:cNvSpPr>
          <p:nvPr/>
        </p:nvSpPr>
        <p:spPr bwMode="auto">
          <a:xfrm>
            <a:off x="5756275" y="5165725"/>
            <a:ext cx="85725" cy="7000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68" name="AutoShape 120"/>
          <p:cNvSpPr>
            <a:spLocks noChangeAspect="1" noChangeArrowheads="1"/>
          </p:cNvSpPr>
          <p:nvPr/>
        </p:nvSpPr>
        <p:spPr bwMode="auto">
          <a:xfrm rot="-5400000">
            <a:off x="7529513" y="5337175"/>
            <a:ext cx="588962" cy="3571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en-US" sz="1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74969" name="AutoShape 121"/>
          <p:cNvSpPr>
            <a:spLocks noChangeAspect="1" noChangeArrowheads="1"/>
          </p:cNvSpPr>
          <p:nvPr/>
        </p:nvSpPr>
        <p:spPr bwMode="auto">
          <a:xfrm rot="5400000">
            <a:off x="7622382" y="5420519"/>
            <a:ext cx="188912" cy="1905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70" name="Freeform 122"/>
          <p:cNvSpPr>
            <a:spLocks noChangeAspect="1"/>
          </p:cNvSpPr>
          <p:nvPr/>
        </p:nvSpPr>
        <p:spPr bwMode="auto">
          <a:xfrm rot="5400000">
            <a:off x="7635875" y="5441950"/>
            <a:ext cx="166688" cy="14763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0"/>
              </a:cxn>
              <a:cxn ang="0">
                <a:pos x="384" y="288"/>
              </a:cxn>
            </a:cxnLst>
            <a:rect l="0" t="0" r="r" b="b"/>
            <a:pathLst>
              <a:path w="384" h="288">
                <a:moveTo>
                  <a:pt x="0" y="288"/>
                </a:moveTo>
                <a:lnTo>
                  <a:pt x="192" y="0"/>
                </a:lnTo>
                <a:lnTo>
                  <a:pt x="384" y="28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71" name="Text Box 123"/>
          <p:cNvSpPr txBox="1">
            <a:spLocks noChangeAspect="1" noChangeArrowheads="1"/>
          </p:cNvSpPr>
          <p:nvPr/>
        </p:nvSpPr>
        <p:spPr bwMode="auto">
          <a:xfrm rot="-5400000">
            <a:off x="7654925" y="5357813"/>
            <a:ext cx="4413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ALU</a:t>
            </a:r>
          </a:p>
        </p:txBody>
      </p:sp>
      <p:sp>
        <p:nvSpPr>
          <p:cNvPr id="974972" name="Line 124"/>
          <p:cNvSpPr>
            <a:spLocks noChangeAspect="1" noChangeShapeType="1"/>
          </p:cNvSpPr>
          <p:nvPr/>
        </p:nvSpPr>
        <p:spPr bwMode="auto">
          <a:xfrm>
            <a:off x="8005763" y="5516563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73" name="Line 125"/>
          <p:cNvSpPr>
            <a:spLocks noChangeAspect="1" noChangeShapeType="1"/>
          </p:cNvSpPr>
          <p:nvPr/>
        </p:nvSpPr>
        <p:spPr bwMode="auto">
          <a:xfrm>
            <a:off x="8469313" y="5535613"/>
            <a:ext cx="33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74" name="Rectangle 126"/>
          <p:cNvSpPr>
            <a:spLocks noChangeAspect="1" noChangeArrowheads="1"/>
          </p:cNvSpPr>
          <p:nvPr/>
        </p:nvSpPr>
        <p:spPr bwMode="auto">
          <a:xfrm>
            <a:off x="8359775" y="5332413"/>
            <a:ext cx="425450" cy="368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74975" name="Text Box 127"/>
          <p:cNvSpPr txBox="1">
            <a:spLocks noChangeAspect="1" noChangeArrowheads="1"/>
          </p:cNvSpPr>
          <p:nvPr/>
        </p:nvSpPr>
        <p:spPr bwMode="auto">
          <a:xfrm>
            <a:off x="8289925" y="5372100"/>
            <a:ext cx="558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DMem</a:t>
            </a:r>
          </a:p>
        </p:txBody>
      </p:sp>
      <p:sp>
        <p:nvSpPr>
          <p:cNvPr id="974976" name="Rectangle 128"/>
          <p:cNvSpPr>
            <a:spLocks noChangeAspect="1" noChangeArrowheads="1"/>
          </p:cNvSpPr>
          <p:nvPr/>
        </p:nvSpPr>
        <p:spPr bwMode="auto">
          <a:xfrm>
            <a:off x="8140700" y="5170488"/>
            <a:ext cx="85725" cy="69056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77" name="Rectangle 129"/>
          <p:cNvSpPr>
            <a:spLocks noChangeAspect="1" noChangeArrowheads="1"/>
          </p:cNvSpPr>
          <p:nvPr/>
        </p:nvSpPr>
        <p:spPr bwMode="auto">
          <a:xfrm>
            <a:off x="7335838" y="5167313"/>
            <a:ext cx="85725" cy="70008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78" name="AutoShape 130"/>
          <p:cNvSpPr>
            <a:spLocks noChangeArrowheads="1"/>
          </p:cNvSpPr>
          <p:nvPr/>
        </p:nvSpPr>
        <p:spPr bwMode="auto">
          <a:xfrm>
            <a:off x="5113338" y="5165725"/>
            <a:ext cx="577850" cy="669925"/>
          </a:xfrm>
          <a:prstGeom prst="cloudCallout">
            <a:avLst>
              <a:gd name="adj1" fmla="val 39287"/>
              <a:gd name="adj2" fmla="val 38153"/>
            </a:avLst>
          </a:prstGeom>
          <a:solidFill>
            <a:srgbClr val="0FEFE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500">
                <a:solidFill>
                  <a:schemeClr val="tx1"/>
                </a:solidFill>
                <a:latin typeface="Comic Sans MS" pitchFamily="66" charset="0"/>
              </a:rPr>
              <a:t>Bubble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3" name="Group 131"/>
          <p:cNvGrpSpPr>
            <a:grpSpLocks/>
          </p:cNvGrpSpPr>
          <p:nvPr/>
        </p:nvGrpSpPr>
        <p:grpSpPr bwMode="auto">
          <a:xfrm>
            <a:off x="6784975" y="5324475"/>
            <a:ext cx="428625" cy="369888"/>
            <a:chOff x="3936" y="3120"/>
            <a:chExt cx="270" cy="233"/>
          </a:xfrm>
        </p:grpSpPr>
        <p:sp>
          <p:nvSpPr>
            <p:cNvPr id="974980" name="Rectangle 132"/>
            <p:cNvSpPr>
              <a:spLocks noChangeArrowheads="1"/>
            </p:cNvSpPr>
            <p:nvPr/>
          </p:nvSpPr>
          <p:spPr bwMode="auto">
            <a:xfrm>
              <a:off x="3936" y="3120"/>
              <a:ext cx="270" cy="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81" name="Rectangle 133"/>
            <p:cNvSpPr>
              <a:spLocks noChangeAspect="1" noChangeArrowheads="1"/>
            </p:cNvSpPr>
            <p:nvPr/>
          </p:nvSpPr>
          <p:spPr bwMode="auto">
            <a:xfrm>
              <a:off x="4069" y="3120"/>
              <a:ext cx="133" cy="23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82" name="Rectangle 134"/>
            <p:cNvSpPr>
              <a:spLocks noChangeAspect="1" noChangeArrowheads="1"/>
            </p:cNvSpPr>
            <p:nvPr/>
          </p:nvSpPr>
          <p:spPr bwMode="auto">
            <a:xfrm>
              <a:off x="3936" y="3120"/>
              <a:ext cx="266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74983" name="Text Box 135"/>
            <p:cNvSpPr txBox="1">
              <a:spLocks noChangeAspect="1" noChangeArrowheads="1"/>
            </p:cNvSpPr>
            <p:nvPr/>
          </p:nvSpPr>
          <p:spPr bwMode="auto">
            <a:xfrm>
              <a:off x="3943" y="3145"/>
              <a:ext cx="254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sp>
        <p:nvSpPr>
          <p:cNvPr id="974984" name="Line 136"/>
          <p:cNvSpPr>
            <a:spLocks noChangeShapeType="1"/>
          </p:cNvSpPr>
          <p:nvPr/>
        </p:nvSpPr>
        <p:spPr bwMode="auto">
          <a:xfrm>
            <a:off x="5832475" y="2803525"/>
            <a:ext cx="228600" cy="838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985" name="Line 137"/>
          <p:cNvSpPr>
            <a:spLocks noChangeShapeType="1"/>
          </p:cNvSpPr>
          <p:nvPr/>
        </p:nvSpPr>
        <p:spPr bwMode="auto">
          <a:xfrm>
            <a:off x="6137275" y="2803525"/>
            <a:ext cx="76200" cy="1828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3CAF-2C7B-4AE9-89A5-644233EBC808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8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98A293-0343-4242-AAE7-F914C0314C18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Hazard on Branches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Three Stage Stall</a:t>
            </a:r>
          </a:p>
        </p:txBody>
      </p:sp>
      <p:sp>
        <p:nvSpPr>
          <p:cNvPr id="976899" name="Rectangle 3"/>
          <p:cNvSpPr>
            <a:spLocks noChangeArrowheads="1"/>
          </p:cNvSpPr>
          <p:nvPr/>
        </p:nvSpPr>
        <p:spPr bwMode="auto">
          <a:xfrm>
            <a:off x="2427288" y="1295400"/>
            <a:ext cx="1143000" cy="396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447800"/>
            <a:ext cx="3475038" cy="3797300"/>
            <a:chOff x="473" y="1446"/>
            <a:chExt cx="1827" cy="2392"/>
          </a:xfrm>
        </p:grpSpPr>
        <p:sp>
          <p:nvSpPr>
            <p:cNvPr id="976901" name="Rectangle 5"/>
            <p:cNvSpPr>
              <a:spLocks noChangeArrowheads="1"/>
            </p:cNvSpPr>
            <p:nvPr/>
          </p:nvSpPr>
          <p:spPr bwMode="auto">
            <a:xfrm>
              <a:off x="473" y="1446"/>
              <a:ext cx="1631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10: beq r1,r3,36</a:t>
              </a:r>
            </a:p>
            <a:p>
              <a:pPr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6902" name="Rectangle 6"/>
            <p:cNvSpPr>
              <a:spLocks noChangeArrowheads="1"/>
            </p:cNvSpPr>
            <p:nvPr/>
          </p:nvSpPr>
          <p:spPr bwMode="auto">
            <a:xfrm>
              <a:off x="473" y="1998"/>
              <a:ext cx="1727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14: and r2,r3,r5 </a:t>
              </a:r>
            </a:p>
            <a:p>
              <a:pPr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6903" name="Rectangle 7"/>
            <p:cNvSpPr>
              <a:spLocks noChangeArrowheads="1"/>
            </p:cNvSpPr>
            <p:nvPr/>
          </p:nvSpPr>
          <p:spPr bwMode="auto">
            <a:xfrm>
              <a:off x="473" y="2526"/>
              <a:ext cx="1631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18: or  r6,r1,r7</a:t>
              </a:r>
            </a:p>
            <a:p>
              <a:pPr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6904" name="Rectangle 8"/>
            <p:cNvSpPr>
              <a:spLocks noChangeArrowheads="1"/>
            </p:cNvSpPr>
            <p:nvPr/>
          </p:nvSpPr>
          <p:spPr bwMode="auto">
            <a:xfrm>
              <a:off x="473" y="3066"/>
              <a:ext cx="1631" cy="5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22: add r8,r1,r9</a:t>
              </a:r>
            </a:p>
            <a:p>
              <a:pPr latinLnBrk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76905" name="Rectangle 9"/>
            <p:cNvSpPr>
              <a:spLocks noChangeArrowheads="1"/>
            </p:cNvSpPr>
            <p:nvPr/>
          </p:nvSpPr>
          <p:spPr bwMode="auto">
            <a:xfrm>
              <a:off x="477" y="3552"/>
              <a:ext cx="1823" cy="2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urier New" pitchFamily="49" charset="0"/>
                </a:rPr>
                <a:t>36: xor r10,r1,r11</a:t>
              </a:r>
            </a:p>
          </p:txBody>
        </p:sp>
      </p:grpSp>
      <p:sp>
        <p:nvSpPr>
          <p:cNvPr id="976906" name="Freeform 10"/>
          <p:cNvSpPr>
            <a:spLocks/>
          </p:cNvSpPr>
          <p:nvPr/>
        </p:nvSpPr>
        <p:spPr bwMode="auto">
          <a:xfrm>
            <a:off x="2286000" y="1819275"/>
            <a:ext cx="1447800" cy="305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  <a:cxn ang="0">
                <a:pos x="960" y="192"/>
              </a:cxn>
              <a:cxn ang="0">
                <a:pos x="960" y="1728"/>
              </a:cxn>
              <a:cxn ang="0">
                <a:pos x="48" y="1728"/>
              </a:cxn>
              <a:cxn ang="0">
                <a:pos x="48" y="1920"/>
              </a:cxn>
            </a:cxnLst>
            <a:rect l="0" t="0" r="r" b="b"/>
            <a:pathLst>
              <a:path w="960" h="1920">
                <a:moveTo>
                  <a:pt x="0" y="0"/>
                </a:moveTo>
                <a:lnTo>
                  <a:pt x="0" y="192"/>
                </a:lnTo>
                <a:lnTo>
                  <a:pt x="960" y="192"/>
                </a:lnTo>
                <a:lnTo>
                  <a:pt x="960" y="1728"/>
                </a:lnTo>
                <a:lnTo>
                  <a:pt x="48" y="1728"/>
                </a:lnTo>
                <a:lnTo>
                  <a:pt x="48" y="192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0" y="1295400"/>
            <a:ext cx="5783263" cy="4057650"/>
            <a:chOff x="2047" y="1344"/>
            <a:chExt cx="3708" cy="2556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902" y="2419"/>
              <a:ext cx="2001" cy="441"/>
              <a:chOff x="1924" y="1200"/>
              <a:chExt cx="1970" cy="441"/>
            </a:xfrm>
          </p:grpSpPr>
          <p:grpSp>
            <p:nvGrpSpPr>
              <p:cNvPr id="5" name="Group 13"/>
              <p:cNvGrpSpPr>
                <a:grpSpLocks noChangeAspect="1"/>
              </p:cNvGrpSpPr>
              <p:nvPr/>
            </p:nvGrpSpPr>
            <p:grpSpPr bwMode="auto">
              <a:xfrm>
                <a:off x="2415" y="1304"/>
                <a:ext cx="254" cy="233"/>
                <a:chOff x="1344" y="528"/>
                <a:chExt cx="550" cy="432"/>
              </a:xfrm>
            </p:grpSpPr>
            <p:grpSp>
              <p:nvGrpSpPr>
                <p:cNvPr id="6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6911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6912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6913" name="Text Box 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44" y="574"/>
                  <a:ext cx="550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6914" name="Line 18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15" name="Line 19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0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11" cy="371"/>
                <a:chOff x="2991" y="411"/>
                <a:chExt cx="381" cy="768"/>
              </a:xfrm>
            </p:grpSpPr>
            <p:sp>
              <p:nvSpPr>
                <p:cNvPr id="976917" name="AutoShape 2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18" name="AutoShape 2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19" name="Freeform 23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20" name="Text Box 24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6" y="607"/>
                  <a:ext cx="575" cy="27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6921" name="Line 25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22" name="Line 26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7"/>
              <p:cNvGrpSpPr>
                <a:grpSpLocks noChangeAspect="1"/>
              </p:cNvGrpSpPr>
              <p:nvPr/>
            </p:nvGrpSpPr>
            <p:grpSpPr bwMode="auto">
              <a:xfrm>
                <a:off x="3172" y="1305"/>
                <a:ext cx="353" cy="232"/>
                <a:chOff x="3773" y="576"/>
                <a:chExt cx="763" cy="480"/>
              </a:xfrm>
            </p:grpSpPr>
            <p:sp>
              <p:nvSpPr>
                <p:cNvPr id="976924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25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73" y="628"/>
                  <a:ext cx="76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6926" name="Freeform 30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27" name="Line 31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28" name="Line 32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3"/>
              <p:cNvGrpSpPr>
                <a:grpSpLocks noChangeAspect="1"/>
              </p:cNvGrpSpPr>
              <p:nvPr/>
            </p:nvGrpSpPr>
            <p:grpSpPr bwMode="auto">
              <a:xfrm>
                <a:off x="1924" y="1305"/>
                <a:ext cx="372" cy="232"/>
                <a:chOff x="1042" y="576"/>
                <a:chExt cx="803" cy="480"/>
              </a:xfrm>
            </p:grpSpPr>
            <p:sp>
              <p:nvSpPr>
                <p:cNvPr id="976930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31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2" y="628"/>
                  <a:ext cx="80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6933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34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35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36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1"/>
              <p:cNvGrpSpPr>
                <a:grpSpLocks noChangeAspect="1"/>
              </p:cNvGrpSpPr>
              <p:nvPr/>
            </p:nvGrpSpPr>
            <p:grpSpPr bwMode="auto">
              <a:xfrm flipH="1">
                <a:off x="3640" y="1296"/>
                <a:ext cx="254" cy="233"/>
                <a:chOff x="1356" y="528"/>
                <a:chExt cx="546" cy="432"/>
              </a:xfrm>
            </p:grpSpPr>
            <p:grpSp>
              <p:nvGrpSpPr>
                <p:cNvPr id="1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6939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6940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6941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6" y="574"/>
                  <a:ext cx="546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2474" y="1883"/>
              <a:ext cx="2003" cy="441"/>
              <a:chOff x="1923" y="1200"/>
              <a:chExt cx="1972" cy="441"/>
            </a:xfrm>
          </p:grpSpPr>
          <p:grpSp>
            <p:nvGrpSpPr>
              <p:cNvPr id="14" name="Group 47"/>
              <p:cNvGrpSpPr>
                <a:grpSpLocks noChangeAspect="1"/>
              </p:cNvGrpSpPr>
              <p:nvPr/>
            </p:nvGrpSpPr>
            <p:grpSpPr bwMode="auto">
              <a:xfrm>
                <a:off x="2414" y="1304"/>
                <a:ext cx="255" cy="233"/>
                <a:chOff x="1341" y="528"/>
                <a:chExt cx="553" cy="432"/>
              </a:xfrm>
            </p:grpSpPr>
            <p:grpSp>
              <p:nvGrpSpPr>
                <p:cNvPr id="15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6945" name="Rectangl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6946" name="Rectangl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6947" name="Text Box 5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41" y="574"/>
                  <a:ext cx="553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6948" name="Line 52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49" name="Line 53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4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8" cy="371"/>
                <a:chOff x="2991" y="411"/>
                <a:chExt cx="375" cy="768"/>
              </a:xfrm>
            </p:grpSpPr>
            <p:sp>
              <p:nvSpPr>
                <p:cNvPr id="976951" name="AutoShape 5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52" name="AutoShape 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53" name="Freeform 57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54" name="Text Box 58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39" y="610"/>
                  <a:ext cx="575" cy="2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6955" name="Line 59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56" name="Line 60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3172" y="1305"/>
                <a:ext cx="353" cy="232"/>
                <a:chOff x="3773" y="576"/>
                <a:chExt cx="763" cy="480"/>
              </a:xfrm>
            </p:grpSpPr>
            <p:sp>
              <p:nvSpPr>
                <p:cNvPr id="976958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59" name="Text Box 6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73" y="628"/>
                  <a:ext cx="76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6960" name="Freeform 64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61" name="Line 65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62" name="Line 66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67"/>
              <p:cNvGrpSpPr>
                <a:grpSpLocks noChangeAspect="1"/>
              </p:cNvGrpSpPr>
              <p:nvPr/>
            </p:nvGrpSpPr>
            <p:grpSpPr bwMode="auto">
              <a:xfrm>
                <a:off x="1923" y="1305"/>
                <a:ext cx="372" cy="232"/>
                <a:chOff x="1039" y="576"/>
                <a:chExt cx="802" cy="480"/>
              </a:xfrm>
            </p:grpSpPr>
            <p:sp>
              <p:nvSpPr>
                <p:cNvPr id="976964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65" name="Text Box 6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39" y="628"/>
                  <a:ext cx="80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6967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68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69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70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5"/>
              <p:cNvGrpSpPr>
                <a:grpSpLocks noChangeAspect="1"/>
              </p:cNvGrpSpPr>
              <p:nvPr/>
            </p:nvGrpSpPr>
            <p:grpSpPr bwMode="auto">
              <a:xfrm flipH="1">
                <a:off x="3640" y="1296"/>
                <a:ext cx="255" cy="233"/>
                <a:chOff x="1356" y="528"/>
                <a:chExt cx="548" cy="432"/>
              </a:xfrm>
            </p:grpSpPr>
            <p:grpSp>
              <p:nvGrpSpPr>
                <p:cNvPr id="21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6973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6974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6975" name="Text Box 7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6" y="574"/>
                  <a:ext cx="54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2" name="Group 80"/>
            <p:cNvGrpSpPr>
              <a:grpSpLocks/>
            </p:cNvGrpSpPr>
            <p:nvPr/>
          </p:nvGrpSpPr>
          <p:grpSpPr bwMode="auto">
            <a:xfrm>
              <a:off x="2055" y="1363"/>
              <a:ext cx="2001" cy="441"/>
              <a:chOff x="1923" y="1200"/>
              <a:chExt cx="1970" cy="441"/>
            </a:xfrm>
          </p:grpSpPr>
          <p:grpSp>
            <p:nvGrpSpPr>
              <p:cNvPr id="23" name="Group 81"/>
              <p:cNvGrpSpPr>
                <a:grpSpLocks noChangeAspect="1"/>
              </p:cNvGrpSpPr>
              <p:nvPr/>
            </p:nvGrpSpPr>
            <p:grpSpPr bwMode="auto">
              <a:xfrm>
                <a:off x="2414" y="1304"/>
                <a:ext cx="254" cy="233"/>
                <a:chOff x="1342" y="528"/>
                <a:chExt cx="550" cy="432"/>
              </a:xfrm>
            </p:grpSpPr>
            <p:grpSp>
              <p:nvGrpSpPr>
                <p:cNvPr id="24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6979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6980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6981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42" y="574"/>
                  <a:ext cx="550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6982" name="Line 86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83" name="Line 87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88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9" cy="371"/>
                <a:chOff x="2991" y="411"/>
                <a:chExt cx="377" cy="768"/>
              </a:xfrm>
            </p:grpSpPr>
            <p:sp>
              <p:nvSpPr>
                <p:cNvPr id="976985" name="AutoShape 8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86" name="AutoShape 9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87" name="Freeform 91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88" name="Text Box 92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09"/>
                  <a:ext cx="575" cy="27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6989" name="Line 93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90" name="Line 94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95"/>
              <p:cNvGrpSpPr>
                <a:grpSpLocks noChangeAspect="1"/>
              </p:cNvGrpSpPr>
              <p:nvPr/>
            </p:nvGrpSpPr>
            <p:grpSpPr bwMode="auto">
              <a:xfrm>
                <a:off x="3171" y="1305"/>
                <a:ext cx="354" cy="232"/>
                <a:chOff x="3771" y="576"/>
                <a:chExt cx="765" cy="480"/>
              </a:xfrm>
            </p:grpSpPr>
            <p:sp>
              <p:nvSpPr>
                <p:cNvPr id="976992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93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71" y="628"/>
                  <a:ext cx="765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6994" name="Freeform 98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95" name="Line 99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996" name="Line 100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01"/>
              <p:cNvGrpSpPr>
                <a:grpSpLocks noChangeAspect="1"/>
              </p:cNvGrpSpPr>
              <p:nvPr/>
            </p:nvGrpSpPr>
            <p:grpSpPr bwMode="auto">
              <a:xfrm>
                <a:off x="1923" y="1305"/>
                <a:ext cx="372" cy="232"/>
                <a:chOff x="1039" y="576"/>
                <a:chExt cx="803" cy="480"/>
              </a:xfrm>
            </p:grpSpPr>
            <p:sp>
              <p:nvSpPr>
                <p:cNvPr id="976998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6999" name="Text Box 10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39" y="628"/>
                  <a:ext cx="80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7001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02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03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04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09"/>
              <p:cNvGrpSpPr>
                <a:grpSpLocks noChangeAspect="1"/>
              </p:cNvGrpSpPr>
              <p:nvPr/>
            </p:nvGrpSpPr>
            <p:grpSpPr bwMode="auto">
              <a:xfrm flipH="1">
                <a:off x="3639" y="1296"/>
                <a:ext cx="254" cy="233"/>
                <a:chOff x="1354" y="528"/>
                <a:chExt cx="546" cy="432"/>
              </a:xfrm>
            </p:grpSpPr>
            <p:grpSp>
              <p:nvGrpSpPr>
                <p:cNvPr id="30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700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700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7009" name="Text Box 1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4" y="574"/>
                  <a:ext cx="546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31" name="Group 114"/>
            <p:cNvGrpSpPr>
              <a:grpSpLocks noChangeAspect="1"/>
            </p:cNvGrpSpPr>
            <p:nvPr/>
          </p:nvGrpSpPr>
          <p:grpSpPr bwMode="auto">
            <a:xfrm>
              <a:off x="3824" y="3051"/>
              <a:ext cx="259" cy="233"/>
              <a:chOff x="1338" y="528"/>
              <a:chExt cx="552" cy="432"/>
            </a:xfrm>
          </p:grpSpPr>
          <p:grpSp>
            <p:nvGrpSpPr>
              <p:cNvPr id="976896" name="Group 115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77012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13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701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1338" y="574"/>
                <a:ext cx="55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77015" name="Line 119"/>
            <p:cNvSpPr>
              <a:spLocks noChangeAspect="1" noChangeShapeType="1"/>
            </p:cNvSpPr>
            <p:nvPr/>
          </p:nvSpPr>
          <p:spPr bwMode="auto">
            <a:xfrm>
              <a:off x="4067" y="3098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16" name="Line 120"/>
            <p:cNvSpPr>
              <a:spLocks noChangeAspect="1" noChangeShapeType="1"/>
            </p:cNvSpPr>
            <p:nvPr/>
          </p:nvSpPr>
          <p:spPr bwMode="auto">
            <a:xfrm>
              <a:off x="4067" y="3237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6897" name="Group 121"/>
            <p:cNvGrpSpPr>
              <a:grpSpLocks noChangeAspect="1"/>
            </p:cNvGrpSpPr>
            <p:nvPr/>
          </p:nvGrpSpPr>
          <p:grpSpPr bwMode="auto">
            <a:xfrm>
              <a:off x="4270" y="2982"/>
              <a:ext cx="213" cy="371"/>
              <a:chOff x="2991" y="411"/>
              <a:chExt cx="379" cy="768"/>
            </a:xfrm>
          </p:grpSpPr>
          <p:sp>
            <p:nvSpPr>
              <p:cNvPr id="977018" name="AutoShape 122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7019" name="AutoShape 123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020" name="Freeform 124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021" name="Text Box 12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3" y="609"/>
                <a:ext cx="575" cy="27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77022" name="Line 126"/>
            <p:cNvSpPr>
              <a:spLocks noChangeAspect="1" noChangeShapeType="1"/>
            </p:cNvSpPr>
            <p:nvPr/>
          </p:nvSpPr>
          <p:spPr bwMode="auto">
            <a:xfrm>
              <a:off x="4474" y="3168"/>
              <a:ext cx="2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23" name="Line 127"/>
            <p:cNvSpPr>
              <a:spLocks noChangeAspect="1" noChangeShapeType="1"/>
            </p:cNvSpPr>
            <p:nvPr/>
          </p:nvSpPr>
          <p:spPr bwMode="auto">
            <a:xfrm>
              <a:off x="4904" y="3168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6900" name="Group 128"/>
            <p:cNvGrpSpPr>
              <a:grpSpLocks noChangeAspect="1"/>
            </p:cNvGrpSpPr>
            <p:nvPr/>
          </p:nvGrpSpPr>
          <p:grpSpPr bwMode="auto">
            <a:xfrm>
              <a:off x="4595" y="3052"/>
              <a:ext cx="358" cy="232"/>
              <a:chOff x="3771" y="576"/>
              <a:chExt cx="762" cy="480"/>
            </a:xfrm>
          </p:grpSpPr>
          <p:sp>
            <p:nvSpPr>
              <p:cNvPr id="977025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7026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3771" y="628"/>
                <a:ext cx="762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77027" name="Freeform 131"/>
            <p:cNvSpPr>
              <a:spLocks noChangeAspect="1"/>
            </p:cNvSpPr>
            <p:nvPr/>
          </p:nvSpPr>
          <p:spPr bwMode="auto">
            <a:xfrm>
              <a:off x="4633" y="3168"/>
              <a:ext cx="337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28" name="Line 132"/>
            <p:cNvSpPr>
              <a:spLocks noChangeAspect="1" noChangeShapeType="1"/>
            </p:cNvSpPr>
            <p:nvPr/>
          </p:nvSpPr>
          <p:spPr bwMode="auto">
            <a:xfrm>
              <a:off x="3608" y="3238"/>
              <a:ext cx="2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29" name="Line 133"/>
            <p:cNvSpPr>
              <a:spLocks noChangeAspect="1" noChangeShapeType="1"/>
            </p:cNvSpPr>
            <p:nvPr/>
          </p:nvSpPr>
          <p:spPr bwMode="auto">
            <a:xfrm>
              <a:off x="3578" y="3098"/>
              <a:ext cx="2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6907" name="Group 134"/>
            <p:cNvGrpSpPr>
              <a:grpSpLocks noChangeAspect="1"/>
            </p:cNvGrpSpPr>
            <p:nvPr/>
          </p:nvGrpSpPr>
          <p:grpSpPr bwMode="auto">
            <a:xfrm>
              <a:off x="3327" y="3052"/>
              <a:ext cx="378" cy="232"/>
              <a:chOff x="1038" y="576"/>
              <a:chExt cx="801" cy="480"/>
            </a:xfrm>
          </p:grpSpPr>
          <p:sp>
            <p:nvSpPr>
              <p:cNvPr id="977031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7032" name="Text Box 136"/>
              <p:cNvSpPr txBox="1">
                <a:spLocks noChangeAspect="1" noChangeArrowheads="1"/>
              </p:cNvSpPr>
              <p:nvPr/>
            </p:nvSpPr>
            <p:spPr bwMode="auto">
              <a:xfrm>
                <a:off x="1038" y="628"/>
                <a:ext cx="801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sp>
          <p:nvSpPr>
            <p:cNvPr id="977033" name="Rectangle 137"/>
            <p:cNvSpPr>
              <a:spLocks noChangeAspect="1" noChangeArrowheads="1"/>
            </p:cNvSpPr>
            <p:nvPr/>
          </p:nvSpPr>
          <p:spPr bwMode="auto">
            <a:xfrm>
              <a:off x="4123" y="2947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34" name="Rectangle 138"/>
            <p:cNvSpPr>
              <a:spLocks noChangeAspect="1" noChangeArrowheads="1"/>
            </p:cNvSpPr>
            <p:nvPr/>
          </p:nvSpPr>
          <p:spPr bwMode="auto">
            <a:xfrm>
              <a:off x="4970" y="2947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35" name="Rectangle 139"/>
            <p:cNvSpPr>
              <a:spLocks noChangeAspect="1" noChangeArrowheads="1"/>
            </p:cNvSpPr>
            <p:nvPr/>
          </p:nvSpPr>
          <p:spPr bwMode="auto">
            <a:xfrm>
              <a:off x="3699" y="2947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36" name="Rectangle 140"/>
            <p:cNvSpPr>
              <a:spLocks noChangeAspect="1" noChangeArrowheads="1"/>
            </p:cNvSpPr>
            <p:nvPr/>
          </p:nvSpPr>
          <p:spPr bwMode="auto">
            <a:xfrm>
              <a:off x="4546" y="2950"/>
              <a:ext cx="45" cy="43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6908" name="Group 141"/>
            <p:cNvGrpSpPr>
              <a:grpSpLocks noChangeAspect="1"/>
            </p:cNvGrpSpPr>
            <p:nvPr/>
          </p:nvGrpSpPr>
          <p:grpSpPr bwMode="auto">
            <a:xfrm flipH="1">
              <a:off x="5069" y="3043"/>
              <a:ext cx="259" cy="233"/>
              <a:chOff x="1352" y="528"/>
              <a:chExt cx="547" cy="432"/>
            </a:xfrm>
          </p:grpSpPr>
          <p:grpSp>
            <p:nvGrpSpPr>
              <p:cNvPr id="976909" name="Group 142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77039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40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77041" name="Text Box 145"/>
              <p:cNvSpPr txBox="1">
                <a:spLocks noChangeAspect="1" noChangeArrowheads="1"/>
              </p:cNvSpPr>
              <p:nvPr/>
            </p:nvSpPr>
            <p:spPr bwMode="auto">
              <a:xfrm>
                <a:off x="1352" y="574"/>
                <a:ext cx="547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grpSp>
          <p:nvGrpSpPr>
            <p:cNvPr id="976910" name="Group 146"/>
            <p:cNvGrpSpPr>
              <a:grpSpLocks/>
            </p:cNvGrpSpPr>
            <p:nvPr/>
          </p:nvGrpSpPr>
          <p:grpSpPr bwMode="auto">
            <a:xfrm>
              <a:off x="3755" y="3459"/>
              <a:ext cx="2000" cy="441"/>
              <a:chOff x="1924" y="1200"/>
              <a:chExt cx="1969" cy="441"/>
            </a:xfrm>
          </p:grpSpPr>
          <p:grpSp>
            <p:nvGrpSpPr>
              <p:cNvPr id="976916" name="Group 147"/>
              <p:cNvGrpSpPr>
                <a:grpSpLocks noChangeAspect="1"/>
              </p:cNvGrpSpPr>
              <p:nvPr/>
            </p:nvGrpSpPr>
            <p:grpSpPr bwMode="auto">
              <a:xfrm>
                <a:off x="2413" y="1304"/>
                <a:ext cx="254" cy="233"/>
                <a:chOff x="1340" y="528"/>
                <a:chExt cx="550" cy="432"/>
              </a:xfrm>
            </p:grpSpPr>
            <p:grpSp>
              <p:nvGrpSpPr>
                <p:cNvPr id="976923" name="Group 14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7045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704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7047" name="Text Box 15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40" y="574"/>
                  <a:ext cx="550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77048" name="Line 152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049" name="Line 153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6929" name="Group 154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208" cy="371"/>
                <a:chOff x="2991" y="411"/>
                <a:chExt cx="375" cy="768"/>
              </a:xfrm>
            </p:grpSpPr>
            <p:sp>
              <p:nvSpPr>
                <p:cNvPr id="977051" name="AutoShape 15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7052" name="AutoShape 1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53" name="Freeform 157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54" name="Text Box 158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39" y="610"/>
                  <a:ext cx="575" cy="2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77055" name="Line 159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056" name="Line 160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6932" name="Group 161"/>
              <p:cNvGrpSpPr>
                <a:grpSpLocks noChangeAspect="1"/>
              </p:cNvGrpSpPr>
              <p:nvPr/>
            </p:nvGrpSpPr>
            <p:grpSpPr bwMode="auto">
              <a:xfrm>
                <a:off x="3171" y="1305"/>
                <a:ext cx="353" cy="232"/>
                <a:chOff x="3771" y="576"/>
                <a:chExt cx="762" cy="480"/>
              </a:xfrm>
            </p:grpSpPr>
            <p:sp>
              <p:nvSpPr>
                <p:cNvPr id="977058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7059" name="Text Box 16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71" y="628"/>
                  <a:ext cx="76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77060" name="Freeform 164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061" name="Line 165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062" name="Line 166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6937" name="Group 167"/>
              <p:cNvGrpSpPr>
                <a:grpSpLocks noChangeAspect="1"/>
              </p:cNvGrpSpPr>
              <p:nvPr/>
            </p:nvGrpSpPr>
            <p:grpSpPr bwMode="auto">
              <a:xfrm>
                <a:off x="1924" y="1305"/>
                <a:ext cx="372" cy="232"/>
                <a:chOff x="1042" y="576"/>
                <a:chExt cx="803" cy="480"/>
              </a:xfrm>
            </p:grpSpPr>
            <p:sp>
              <p:nvSpPr>
                <p:cNvPr id="977064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7065" name="Text Box 16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2" y="628"/>
                  <a:ext cx="803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976938" name="Group 170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77067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68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69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070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6942" name="Group 175"/>
              <p:cNvGrpSpPr>
                <a:grpSpLocks noChangeAspect="1"/>
              </p:cNvGrpSpPr>
              <p:nvPr/>
            </p:nvGrpSpPr>
            <p:grpSpPr bwMode="auto">
              <a:xfrm flipH="1">
                <a:off x="3639" y="1296"/>
                <a:ext cx="254" cy="233"/>
                <a:chOff x="1354" y="528"/>
                <a:chExt cx="546" cy="432"/>
              </a:xfrm>
            </p:grpSpPr>
            <p:grpSp>
              <p:nvGrpSpPr>
                <p:cNvPr id="976943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77073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7074" name="Rectangl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77075" name="Text Box 17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4" y="574"/>
                  <a:ext cx="546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977076" name="Rectangle 180"/>
            <p:cNvSpPr>
              <a:spLocks noChangeAspect="1" noChangeArrowheads="1"/>
            </p:cNvSpPr>
            <p:nvPr/>
          </p:nvSpPr>
          <p:spPr bwMode="auto">
            <a:xfrm>
              <a:off x="3716" y="3450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77" name="Line 181"/>
            <p:cNvSpPr>
              <a:spLocks noChangeShapeType="1"/>
            </p:cNvSpPr>
            <p:nvPr/>
          </p:nvSpPr>
          <p:spPr bwMode="auto">
            <a:xfrm>
              <a:off x="3312" y="1584"/>
              <a:ext cx="384" cy="206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78" name="Rectangle 182"/>
            <p:cNvSpPr>
              <a:spLocks noChangeAspect="1" noChangeArrowheads="1"/>
            </p:cNvSpPr>
            <p:nvPr/>
          </p:nvSpPr>
          <p:spPr bwMode="auto">
            <a:xfrm>
              <a:off x="3264" y="2928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79" name="Rectangle 183"/>
            <p:cNvSpPr>
              <a:spLocks noChangeAspect="1" noChangeArrowheads="1"/>
            </p:cNvSpPr>
            <p:nvPr/>
          </p:nvSpPr>
          <p:spPr bwMode="auto">
            <a:xfrm>
              <a:off x="3264" y="2928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80" name="Rectangle 184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81" name="Rectangle 185"/>
            <p:cNvSpPr>
              <a:spLocks noChangeAspect="1" noChangeArrowheads="1"/>
            </p:cNvSpPr>
            <p:nvPr/>
          </p:nvSpPr>
          <p:spPr bwMode="auto">
            <a:xfrm>
              <a:off x="2417" y="1862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82" name="Rectangle 186"/>
            <p:cNvSpPr>
              <a:spLocks noChangeAspect="1" noChangeArrowheads="1"/>
            </p:cNvSpPr>
            <p:nvPr/>
          </p:nvSpPr>
          <p:spPr bwMode="auto">
            <a:xfrm>
              <a:off x="2047" y="1344"/>
              <a:ext cx="45" cy="44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7083" name="Text Box 187"/>
          <p:cNvSpPr txBox="1">
            <a:spLocks noChangeArrowheads="1"/>
          </p:cNvSpPr>
          <p:nvPr/>
        </p:nvSpPr>
        <p:spPr bwMode="auto">
          <a:xfrm>
            <a:off x="107504" y="5229200"/>
            <a:ext cx="7826204" cy="1138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What do you do with the 3 instructions in between?</a:t>
            </a:r>
          </a:p>
          <a:p>
            <a:r>
              <a:rPr lang="en-US" sz="2000" dirty="0"/>
              <a:t>How do you do it?</a:t>
            </a:r>
          </a:p>
          <a:p>
            <a:r>
              <a:rPr lang="en-US" sz="2000" dirty="0"/>
              <a:t>Where is the “commit”?</a:t>
            </a:r>
          </a:p>
        </p:txBody>
      </p:sp>
    </p:spTree>
    <p:extLst>
      <p:ext uri="{BB962C8B-B14F-4D97-AF65-F5344CB8AC3E}">
        <p14:creationId xmlns:p14="http://schemas.microsoft.com/office/powerpoint/2010/main" val="247162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0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F8C4-B22B-456C-8D79-8741DC946FC5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0C07B-D251-489D-BE2E-19A60B5FBD43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FF0000"/>
                </a:solidFill>
              </a:rPr>
              <a:t>Branch Stall Impact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72500" cy="4114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If CPI = 1, 30% branch, </a:t>
            </a:r>
            <a:br>
              <a:rPr lang="en-US" dirty="0"/>
            </a:br>
            <a:r>
              <a:rPr lang="en-US" dirty="0"/>
              <a:t>	Stall 3 cycles =&gt; new CPI = 1.9!</a:t>
            </a:r>
          </a:p>
          <a:p>
            <a:r>
              <a:rPr lang="en-US" dirty="0"/>
              <a:t>Two part solution:</a:t>
            </a:r>
          </a:p>
          <a:p>
            <a:pPr marL="628650" lvl="1"/>
            <a:r>
              <a:rPr lang="en-US" dirty="0"/>
              <a:t>Determine branch taken or not sooner, AND</a:t>
            </a:r>
          </a:p>
          <a:p>
            <a:pPr marL="628650" lvl="1"/>
            <a:r>
              <a:rPr lang="en-US" dirty="0"/>
              <a:t>Compute taken branch address </a:t>
            </a:r>
            <a:r>
              <a:rPr lang="en-US" dirty="0" smtClean="0"/>
              <a:t>earlier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00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500-C4E8-422E-842E-1B89BBE6BBAF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71F72-D60D-4C74-AD81-2C89D6476D8D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7715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FF0000"/>
                </a:solidFill>
              </a:rPr>
              <a:t>Four Branch Hazard Alternatives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343400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/>
              <a:t>#1: Stall until branch direction is clear</a:t>
            </a:r>
            <a:endParaRPr lang="en-US" sz="2000" dirty="0"/>
          </a:p>
          <a:p>
            <a:pPr>
              <a:buFontTx/>
              <a:buNone/>
            </a:pPr>
            <a:r>
              <a:rPr lang="en-US" dirty="0"/>
              <a:t>#2: Predict Branch Not Taken</a:t>
            </a:r>
          </a:p>
          <a:p>
            <a:pPr lvl="1"/>
            <a:r>
              <a:rPr lang="en-US" dirty="0"/>
              <a:t>Execute successor instructions in sequence</a:t>
            </a:r>
          </a:p>
          <a:p>
            <a:pPr lvl="1"/>
            <a:r>
              <a:rPr lang="en-US" dirty="0"/>
              <a:t>“Squash” instructions in pipeline if branch actually taken</a:t>
            </a:r>
          </a:p>
          <a:p>
            <a:pPr lvl="1"/>
            <a:r>
              <a:rPr lang="en-US" dirty="0"/>
              <a:t>Advantage of late pipeline state update</a:t>
            </a:r>
          </a:p>
          <a:p>
            <a:pPr lvl="1"/>
            <a:r>
              <a:rPr lang="en-US" dirty="0"/>
              <a:t>47% MIPS branches not taken on average</a:t>
            </a:r>
          </a:p>
          <a:p>
            <a:pPr lvl="1"/>
            <a:r>
              <a:rPr lang="en-US" dirty="0"/>
              <a:t>PC+4 already calculated, so use it to get next instruction</a:t>
            </a:r>
          </a:p>
          <a:p>
            <a:pPr>
              <a:buFontTx/>
              <a:buNone/>
            </a:pPr>
            <a:r>
              <a:rPr lang="en-US" dirty="0"/>
              <a:t>#3: Predict Branch Taken</a:t>
            </a:r>
            <a:endParaRPr lang="en-US" sz="2000" dirty="0"/>
          </a:p>
          <a:p>
            <a:pPr lvl="1"/>
            <a:r>
              <a:rPr lang="en-US" dirty="0"/>
              <a:t>53% MIPS branches taken on average</a:t>
            </a:r>
          </a:p>
          <a:p>
            <a:pPr lvl="1"/>
            <a:r>
              <a:rPr lang="en-US" u="sng" dirty="0">
                <a:solidFill>
                  <a:schemeClr val="hlink"/>
                </a:solidFill>
              </a:rPr>
              <a:t>But haven’t calculated branch target address in MIPS</a:t>
            </a:r>
            <a:endParaRPr lang="en-US" dirty="0">
              <a:solidFill>
                <a:schemeClr val="hlink"/>
              </a:solidFill>
            </a:endParaRPr>
          </a:p>
          <a:p>
            <a:pPr lvl="2"/>
            <a:r>
              <a:rPr lang="en-US" dirty="0"/>
              <a:t>MIPS still incurs 1 cycle branch penalty</a:t>
            </a:r>
          </a:p>
          <a:p>
            <a:pPr lvl="2"/>
            <a:r>
              <a:rPr lang="en-US" dirty="0"/>
              <a:t>Other machines: branch target known before outcome</a:t>
            </a:r>
          </a:p>
        </p:txBody>
      </p:sp>
    </p:spTree>
    <p:extLst>
      <p:ext uri="{BB962C8B-B14F-4D97-AF65-F5344CB8AC3E}">
        <p14:creationId xmlns:p14="http://schemas.microsoft.com/office/powerpoint/2010/main" val="18549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9"/>
            <a:ext cx="8281987" cy="64881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9000999" cy="5472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u="sng" dirty="0" smtClean="0"/>
              <a:t>Pipelining</a:t>
            </a:r>
            <a:r>
              <a:rPr lang="en-US" sz="2000" dirty="0" smtClean="0"/>
              <a:t> become universal technique in 1985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Overlaps execution of instructions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Exploits “Instruction Level Parallelism”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Beyond this, there are two main approaches:</a:t>
            </a:r>
          </a:p>
          <a:p>
            <a:pPr lvl="1">
              <a:lnSpc>
                <a:spcPct val="90000"/>
              </a:lnSpc>
            </a:pPr>
            <a:r>
              <a:rPr lang="en-US" sz="2000" b="1" i="1" u="sng" dirty="0" smtClean="0"/>
              <a:t>Hardware-based dynamic approaches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in server and desktop processors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used as extensively in PMP processors</a:t>
            </a:r>
          </a:p>
          <a:p>
            <a:pPr marL="40005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However, per 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www.arm.com/products/processors/cortex-a/cortex-a15.php</a:t>
            </a:r>
            <a:r>
              <a:rPr lang="en-US" sz="1600" dirty="0">
                <a:solidFill>
                  <a:srgbClr val="FF0000"/>
                </a:solidFill>
              </a:rPr>
              <a:t>, The Cortex-A15 processor has an out-of-order superscalar pipeline with a tightly-coupled low-latency level-2 cache which can be up to 4MB in size. Additional improvements in </a:t>
            </a:r>
            <a:r>
              <a:rPr lang="en-US" sz="1600" dirty="0">
                <a:solidFill>
                  <a:srgbClr val="FF0000"/>
                </a:solidFill>
                <a:hlinkClick r:id="rId4"/>
              </a:rPr>
              <a:t>floating point </a:t>
            </a:r>
            <a:r>
              <a:rPr lang="en-US" sz="1600" dirty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  <a:hlinkClick r:id="rId5"/>
              </a:rPr>
              <a:t>NEON</a:t>
            </a:r>
            <a:r>
              <a:rPr lang="en-US" sz="1600" dirty="0">
                <a:solidFill>
                  <a:srgbClr val="FF0000"/>
                </a:solidFill>
              </a:rPr>
              <a:t>™ media performance result in devices that deliver the next-generation user experience for consumers as well as high-performance computation for web infrastructure applications.</a:t>
            </a:r>
            <a:r>
              <a:rPr lang="en-US" sz="1200" dirty="0">
                <a:solidFill>
                  <a:srgbClr val="FF0000"/>
                </a:solidFill>
              </a:rPr>
              <a:t> 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It is expected that mobile configurations of the Cortex-A15 </a:t>
            </a:r>
            <a:r>
              <a:rPr lang="en-US" sz="1600" dirty="0" err="1">
                <a:solidFill>
                  <a:srgbClr val="FF0000"/>
                </a:solidFill>
              </a:rPr>
              <a:t>MPCore</a:t>
            </a:r>
            <a:r>
              <a:rPr lang="en-US" sz="1600" dirty="0">
                <a:solidFill>
                  <a:srgbClr val="FF0000"/>
                </a:solidFill>
              </a:rPr>
              <a:t> processor will deliver over five times the performance of today’s advanced smartphones. In advanced infrastructure applications, the Cortex-A15 running at up to 2.5GHz will enable highly scalable solutions within constantly shrinking energy, thermal and cost budgets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i="1" u="sng" dirty="0" smtClean="0"/>
              <a:t>Compiler-based static approaches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as successful outside of scientific applications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EB0-7810-48F0-B0F8-DBE8FEC307F3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0CCF8-BC18-41D9-AE04-E7278355754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193675"/>
            <a:ext cx="760095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Four Branch Hazard Alternatives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820472" cy="3758158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/>
              <a:t>#4: Delayed </a:t>
            </a:r>
            <a:r>
              <a:rPr lang="en-US" dirty="0" smtClean="0"/>
              <a:t>Branch </a:t>
            </a:r>
            <a:r>
              <a:rPr lang="en-US" b="1" dirty="0" smtClean="0">
                <a:solidFill>
                  <a:srgbClr val="FF0000"/>
                </a:solidFill>
              </a:rPr>
              <a:t>Example in next slide</a:t>
            </a:r>
            <a:endParaRPr lang="en-US" b="1" dirty="0"/>
          </a:p>
          <a:p>
            <a:pPr lvl="1"/>
            <a:r>
              <a:rPr lang="en-US" dirty="0"/>
              <a:t>Define branch to take place </a:t>
            </a:r>
            <a:r>
              <a:rPr lang="en-US" dirty="0">
                <a:solidFill>
                  <a:schemeClr val="hlink"/>
                </a:solidFill>
              </a:rPr>
              <a:t>AFTER</a:t>
            </a:r>
            <a:r>
              <a:rPr lang="en-US" dirty="0"/>
              <a:t> a following instruction</a:t>
            </a:r>
            <a:br>
              <a:rPr lang="en-US" dirty="0"/>
            </a:br>
            <a:endParaRPr lang="en-US" dirty="0"/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branch instruction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	sequential successor</a:t>
            </a:r>
            <a:r>
              <a:rPr lang="en-US" baseline="-25000" dirty="0">
                <a:latin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</a:rPr>
              <a:t/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	sequential successor</a:t>
            </a:r>
            <a:r>
              <a:rPr lang="en-US" baseline="-25000" dirty="0">
                <a:latin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</a:rPr>
              <a:t/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	........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	sequential </a:t>
            </a:r>
            <a:r>
              <a:rPr lang="en-US" dirty="0" err="1">
                <a:latin typeface="Courier New" pitchFamily="49" charset="0"/>
              </a:rPr>
              <a:t>successor</a:t>
            </a:r>
            <a:r>
              <a:rPr lang="en-US" baseline="-25000" dirty="0" err="1">
                <a:latin typeface="Courier New" pitchFamily="49" charset="0"/>
              </a:rPr>
              <a:t>n</a:t>
            </a:r>
            <a:endParaRPr lang="en-US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branch target if taken</a:t>
            </a:r>
            <a:br>
              <a:rPr lang="en-US" dirty="0">
                <a:latin typeface="Courier New" pitchFamily="49" charset="0"/>
              </a:rPr>
            </a:br>
            <a:endParaRPr lang="en-US" dirty="0"/>
          </a:p>
          <a:p>
            <a:pPr lvl="1"/>
            <a:r>
              <a:rPr lang="en-US" dirty="0"/>
              <a:t>1 slot delay allows proper decision and branch target address in 5 stage pipeline</a:t>
            </a:r>
          </a:p>
          <a:p>
            <a:pPr lvl="1"/>
            <a:endParaRPr lang="en-US" dirty="0"/>
          </a:p>
        </p:txBody>
      </p:sp>
      <p:sp>
        <p:nvSpPr>
          <p:cNvPr id="982020" name="Rectangle 4"/>
          <p:cNvSpPr>
            <a:spLocks noChangeArrowheads="1"/>
          </p:cNvSpPr>
          <p:nvPr/>
        </p:nvSpPr>
        <p:spPr bwMode="auto">
          <a:xfrm>
            <a:off x="5548313" y="3616325"/>
            <a:ext cx="292893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Branch delay of length </a:t>
            </a: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982021" name="Line 5"/>
          <p:cNvSpPr>
            <a:spLocks noChangeShapeType="1"/>
          </p:cNvSpPr>
          <p:nvPr/>
        </p:nvSpPr>
        <p:spPr bwMode="auto">
          <a:xfrm>
            <a:off x="4635500" y="3321050"/>
            <a:ext cx="92075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22" name="Line 6"/>
          <p:cNvSpPr>
            <a:spLocks noChangeShapeType="1"/>
          </p:cNvSpPr>
          <p:nvPr/>
        </p:nvSpPr>
        <p:spPr bwMode="auto">
          <a:xfrm flipH="1">
            <a:off x="4622800" y="3778250"/>
            <a:ext cx="90805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6A56-D355-47F1-844C-915E218D145D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F43CD7-93EA-4D75-9924-1D422C6B256E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5738"/>
            <a:ext cx="8820472" cy="578966"/>
          </a:xfrm>
        </p:spPr>
        <p:txBody>
          <a:bodyPr>
            <a:normAutofit/>
          </a:bodyPr>
          <a:lstStyle/>
          <a:p>
            <a:r>
              <a:rPr lang="en-US" sz="2800" dirty="0"/>
              <a:t>Scheduling Branch Delay Slots 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334000"/>
            <a:ext cx="8788400" cy="127158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is the best choice, fills delay slot &amp; reduces instruction count (IC)</a:t>
            </a:r>
          </a:p>
          <a:p>
            <a:r>
              <a:rPr lang="en-US" sz="2000" dirty="0"/>
              <a:t>In B, the </a:t>
            </a:r>
            <a:r>
              <a:rPr lang="en-US" sz="2000" dirty="0">
                <a:latin typeface="Courier New" pitchFamily="49" charset="0"/>
              </a:rPr>
              <a:t>sub</a:t>
            </a:r>
            <a:r>
              <a:rPr lang="en-US" sz="2000" dirty="0"/>
              <a:t> instruction may need to be copied, increasing IC</a:t>
            </a:r>
          </a:p>
          <a:p>
            <a:r>
              <a:rPr lang="en-US" sz="2000" dirty="0"/>
              <a:t>In B and C, must be okay to execute </a:t>
            </a:r>
            <a:r>
              <a:rPr lang="en-US" sz="2000" dirty="0">
                <a:latin typeface="Courier New" pitchFamily="49" charset="0"/>
              </a:rPr>
              <a:t>sub</a:t>
            </a:r>
            <a:r>
              <a:rPr lang="en-US" sz="2000" dirty="0"/>
              <a:t> when branch </a:t>
            </a:r>
            <a:r>
              <a:rPr lang="en-US" sz="2000" dirty="0" smtClean="0"/>
              <a:t>fails </a:t>
            </a:r>
            <a:r>
              <a:rPr lang="en-US" sz="2000" dirty="0" smtClean="0">
                <a:solidFill>
                  <a:srgbClr val="FF0000"/>
                </a:solidFill>
              </a:rPr>
              <a:t>‘must be okay’ means that the work is wasted, but the program will still execute correctly</a:t>
            </a:r>
            <a:endParaRPr lang="en-US" sz="2000" dirty="0"/>
          </a:p>
        </p:txBody>
      </p:sp>
      <p:sp>
        <p:nvSpPr>
          <p:cNvPr id="1038340" name="Rectangle 4"/>
          <p:cNvSpPr>
            <a:spLocks noChangeArrowheads="1"/>
          </p:cNvSpPr>
          <p:nvPr/>
        </p:nvSpPr>
        <p:spPr bwMode="auto">
          <a:xfrm>
            <a:off x="762000" y="1171575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341" name="Rectangle 5"/>
          <p:cNvSpPr>
            <a:spLocks noChangeArrowheads="1"/>
          </p:cNvSpPr>
          <p:nvPr/>
        </p:nvSpPr>
        <p:spPr bwMode="auto">
          <a:xfrm>
            <a:off x="838200" y="1157288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add  $1,$2,$3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if $2=0 then</a:t>
            </a:r>
          </a:p>
        </p:txBody>
      </p:sp>
      <p:sp>
        <p:nvSpPr>
          <p:cNvPr id="1038342" name="Text Box 6"/>
          <p:cNvSpPr txBox="1">
            <a:spLocks noChangeArrowheads="1"/>
          </p:cNvSpPr>
          <p:nvPr/>
        </p:nvSpPr>
        <p:spPr bwMode="auto">
          <a:xfrm>
            <a:off x="914400" y="1781175"/>
            <a:ext cx="1600200" cy="366713"/>
          </a:xfrm>
          <a:prstGeom prst="rect">
            <a:avLst/>
          </a:prstGeom>
          <a:solidFill>
            <a:srgbClr val="BEBEBE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accent1"/>
                </a:solidFill>
              </a:rPr>
              <a:t>delay slot</a:t>
            </a:r>
          </a:p>
        </p:txBody>
      </p:sp>
      <p:sp>
        <p:nvSpPr>
          <p:cNvPr id="1038343" name="Rectangle 7"/>
          <p:cNvSpPr>
            <a:spLocks noChangeArrowheads="1"/>
          </p:cNvSpPr>
          <p:nvPr/>
        </p:nvSpPr>
        <p:spPr bwMode="auto">
          <a:xfrm>
            <a:off x="251520" y="779463"/>
            <a:ext cx="302433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rgbClr val="FF0000"/>
                </a:solidFill>
              </a:rPr>
              <a:t>A. From before branch</a:t>
            </a:r>
          </a:p>
        </p:txBody>
      </p:sp>
      <p:sp>
        <p:nvSpPr>
          <p:cNvPr id="1038344" name="Rectangle 8"/>
          <p:cNvSpPr>
            <a:spLocks noChangeArrowheads="1"/>
          </p:cNvSpPr>
          <p:nvPr/>
        </p:nvSpPr>
        <p:spPr bwMode="auto">
          <a:xfrm>
            <a:off x="3275856" y="692696"/>
            <a:ext cx="316835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B. From branch target</a:t>
            </a:r>
          </a:p>
        </p:txBody>
      </p:sp>
      <p:sp>
        <p:nvSpPr>
          <p:cNvPr id="1038345" name="Rectangle 9"/>
          <p:cNvSpPr>
            <a:spLocks noChangeArrowheads="1"/>
          </p:cNvSpPr>
          <p:nvPr/>
        </p:nvSpPr>
        <p:spPr bwMode="auto">
          <a:xfrm>
            <a:off x="6324600" y="779463"/>
            <a:ext cx="2819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C. From fall through</a:t>
            </a:r>
          </a:p>
        </p:txBody>
      </p:sp>
      <p:sp>
        <p:nvSpPr>
          <p:cNvPr id="1038346" name="Line 10"/>
          <p:cNvSpPr>
            <a:spLocks noChangeShapeType="1"/>
          </p:cNvSpPr>
          <p:nvPr/>
        </p:nvSpPr>
        <p:spPr bwMode="auto">
          <a:xfrm>
            <a:off x="2667000" y="162877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47" name="Line 11"/>
          <p:cNvSpPr>
            <a:spLocks noChangeShapeType="1"/>
          </p:cNvSpPr>
          <p:nvPr/>
        </p:nvSpPr>
        <p:spPr bwMode="auto">
          <a:xfrm>
            <a:off x="2895600" y="162877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48" name="Line 12"/>
          <p:cNvSpPr>
            <a:spLocks noChangeShapeType="1"/>
          </p:cNvSpPr>
          <p:nvPr/>
        </p:nvSpPr>
        <p:spPr bwMode="auto">
          <a:xfrm flipH="1">
            <a:off x="2438400" y="269557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49" name="Rectangle 13"/>
          <p:cNvSpPr>
            <a:spLocks noChangeArrowheads="1"/>
          </p:cNvSpPr>
          <p:nvPr/>
        </p:nvSpPr>
        <p:spPr bwMode="auto">
          <a:xfrm>
            <a:off x="3505200" y="115728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350" name="Rectangle 14"/>
          <p:cNvSpPr>
            <a:spLocks noChangeArrowheads="1"/>
          </p:cNvSpPr>
          <p:nvPr/>
        </p:nvSpPr>
        <p:spPr bwMode="auto">
          <a:xfrm>
            <a:off x="3581400" y="1966913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add  $1,$2,$3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if $1=0 then</a:t>
            </a:r>
          </a:p>
        </p:txBody>
      </p:sp>
      <p:sp>
        <p:nvSpPr>
          <p:cNvPr id="1038351" name="Text Box 15"/>
          <p:cNvSpPr txBox="1">
            <a:spLocks noChangeArrowheads="1"/>
          </p:cNvSpPr>
          <p:nvPr/>
        </p:nvSpPr>
        <p:spPr bwMode="auto">
          <a:xfrm>
            <a:off x="3657600" y="2543175"/>
            <a:ext cx="1600200" cy="366713"/>
          </a:xfrm>
          <a:prstGeom prst="rect">
            <a:avLst/>
          </a:prstGeom>
          <a:solidFill>
            <a:srgbClr val="BEBEBE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accent1"/>
                </a:solidFill>
              </a:rPr>
              <a:t>delay slot</a:t>
            </a:r>
          </a:p>
        </p:txBody>
      </p:sp>
      <p:sp>
        <p:nvSpPr>
          <p:cNvPr id="1038352" name="Line 16"/>
          <p:cNvSpPr>
            <a:spLocks noChangeShapeType="1"/>
          </p:cNvSpPr>
          <p:nvPr/>
        </p:nvSpPr>
        <p:spPr bwMode="auto">
          <a:xfrm>
            <a:off x="5410200" y="245268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53" name="Line 17"/>
          <p:cNvSpPr>
            <a:spLocks noChangeShapeType="1"/>
          </p:cNvSpPr>
          <p:nvPr/>
        </p:nvSpPr>
        <p:spPr bwMode="auto">
          <a:xfrm>
            <a:off x="5638800" y="1385888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 flipH="1">
            <a:off x="5410200" y="138588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55" name="Rectangle 19"/>
          <p:cNvSpPr>
            <a:spLocks noChangeArrowheads="1"/>
          </p:cNvSpPr>
          <p:nvPr/>
        </p:nvSpPr>
        <p:spPr bwMode="auto">
          <a:xfrm>
            <a:off x="6248400" y="115728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356" name="Rectangle 20"/>
          <p:cNvSpPr>
            <a:spLocks noChangeArrowheads="1"/>
          </p:cNvSpPr>
          <p:nvPr/>
        </p:nvSpPr>
        <p:spPr bwMode="auto">
          <a:xfrm>
            <a:off x="6324600" y="1143000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add  $1,$2,$3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if $1=0 then</a:t>
            </a:r>
          </a:p>
        </p:txBody>
      </p:sp>
      <p:sp>
        <p:nvSpPr>
          <p:cNvPr id="1038357" name="Text Box 21"/>
          <p:cNvSpPr txBox="1">
            <a:spLocks noChangeArrowheads="1"/>
          </p:cNvSpPr>
          <p:nvPr/>
        </p:nvSpPr>
        <p:spPr bwMode="auto">
          <a:xfrm>
            <a:off x="6400800" y="1766888"/>
            <a:ext cx="1600200" cy="366712"/>
          </a:xfrm>
          <a:prstGeom prst="rect">
            <a:avLst/>
          </a:prstGeom>
          <a:solidFill>
            <a:srgbClr val="BEBEBE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accent1"/>
                </a:solidFill>
              </a:rPr>
              <a:t>delay slot</a:t>
            </a:r>
          </a:p>
        </p:txBody>
      </p:sp>
      <p:sp>
        <p:nvSpPr>
          <p:cNvPr id="1038358" name="Line 22"/>
          <p:cNvSpPr>
            <a:spLocks noChangeShapeType="1"/>
          </p:cNvSpPr>
          <p:nvPr/>
        </p:nvSpPr>
        <p:spPr bwMode="auto">
          <a:xfrm>
            <a:off x="8153400" y="161448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59" name="Line 23"/>
          <p:cNvSpPr>
            <a:spLocks noChangeShapeType="1"/>
          </p:cNvSpPr>
          <p:nvPr/>
        </p:nvSpPr>
        <p:spPr bwMode="auto">
          <a:xfrm>
            <a:off x="8382000" y="1614488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60" name="Line 24"/>
          <p:cNvSpPr>
            <a:spLocks noChangeShapeType="1"/>
          </p:cNvSpPr>
          <p:nvPr/>
        </p:nvSpPr>
        <p:spPr bwMode="auto">
          <a:xfrm flipH="1">
            <a:off x="8077200" y="26812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361" name="Rectangle 25"/>
          <p:cNvSpPr>
            <a:spLocks noChangeArrowheads="1"/>
          </p:cNvSpPr>
          <p:nvPr/>
        </p:nvSpPr>
        <p:spPr bwMode="auto">
          <a:xfrm>
            <a:off x="3581400" y="1233488"/>
            <a:ext cx="2057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  <a:latin typeface="Courier New" pitchFamily="49" charset="0"/>
              </a:rPr>
              <a:t>sub $4,$5,$6</a:t>
            </a:r>
          </a:p>
        </p:txBody>
      </p:sp>
      <p:sp>
        <p:nvSpPr>
          <p:cNvPr id="1038362" name="Rectangle 26"/>
          <p:cNvSpPr>
            <a:spLocks noChangeArrowheads="1"/>
          </p:cNvSpPr>
          <p:nvPr/>
        </p:nvSpPr>
        <p:spPr bwMode="auto">
          <a:xfrm>
            <a:off x="6324600" y="2528888"/>
            <a:ext cx="2057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sub $4,$5,$6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23850" y="2971800"/>
            <a:ext cx="1504950" cy="439738"/>
            <a:chOff x="204" y="1920"/>
            <a:chExt cx="948" cy="277"/>
          </a:xfrm>
        </p:grpSpPr>
        <p:sp>
          <p:nvSpPr>
            <p:cNvPr id="1038364" name="Line 28"/>
            <p:cNvSpPr>
              <a:spLocks noChangeShapeType="1"/>
            </p:cNvSpPr>
            <p:nvPr/>
          </p:nvSpPr>
          <p:spPr bwMode="auto">
            <a:xfrm>
              <a:off x="1152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65" name="Rectangle 29"/>
            <p:cNvSpPr>
              <a:spLocks noChangeArrowheads="1"/>
            </p:cNvSpPr>
            <p:nvPr/>
          </p:nvSpPr>
          <p:spPr bwMode="auto">
            <a:xfrm>
              <a:off x="204" y="1968"/>
              <a:ext cx="94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 dirty="0">
                  <a:solidFill>
                    <a:srgbClr val="FF0000"/>
                  </a:solidFill>
                </a:rPr>
                <a:t>becomes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348038" y="2971800"/>
            <a:ext cx="1376363" cy="439738"/>
            <a:chOff x="285" y="1920"/>
            <a:chExt cx="867" cy="277"/>
          </a:xfrm>
        </p:grpSpPr>
        <p:sp>
          <p:nvSpPr>
            <p:cNvPr id="1038367" name="Line 31"/>
            <p:cNvSpPr>
              <a:spLocks noChangeShapeType="1"/>
            </p:cNvSpPr>
            <p:nvPr/>
          </p:nvSpPr>
          <p:spPr bwMode="auto">
            <a:xfrm>
              <a:off x="1152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68" name="Rectangle 32"/>
            <p:cNvSpPr>
              <a:spLocks noChangeArrowheads="1"/>
            </p:cNvSpPr>
            <p:nvPr/>
          </p:nvSpPr>
          <p:spPr bwMode="auto">
            <a:xfrm>
              <a:off x="285" y="1968"/>
              <a:ext cx="86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becomes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084888" y="2971800"/>
            <a:ext cx="1382713" cy="439738"/>
            <a:chOff x="281" y="1920"/>
            <a:chExt cx="871" cy="277"/>
          </a:xfrm>
        </p:grpSpPr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1152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71" name="Rectangle 35"/>
            <p:cNvSpPr>
              <a:spLocks noChangeArrowheads="1"/>
            </p:cNvSpPr>
            <p:nvPr/>
          </p:nvSpPr>
          <p:spPr bwMode="auto">
            <a:xfrm>
              <a:off x="281" y="1968"/>
              <a:ext cx="87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becomes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62000" y="3338513"/>
            <a:ext cx="2286000" cy="1843087"/>
            <a:chOff x="480" y="2151"/>
            <a:chExt cx="1440" cy="1161"/>
          </a:xfrm>
        </p:grpSpPr>
        <p:sp>
          <p:nvSpPr>
            <p:cNvPr id="1038373" name="Rectangle 37"/>
            <p:cNvSpPr>
              <a:spLocks noChangeArrowheads="1"/>
            </p:cNvSpPr>
            <p:nvPr/>
          </p:nvSpPr>
          <p:spPr bwMode="auto">
            <a:xfrm>
              <a:off x="480" y="2160"/>
              <a:ext cx="1440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74" name="Rectangle 38"/>
            <p:cNvSpPr>
              <a:spLocks noChangeArrowheads="1"/>
            </p:cNvSpPr>
            <p:nvPr/>
          </p:nvSpPr>
          <p:spPr bwMode="auto">
            <a:xfrm>
              <a:off x="528" y="2151"/>
              <a:ext cx="129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</a:p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urier New" pitchFamily="49" charset="0"/>
                </a:rPr>
                <a:t>if $2=0 then</a:t>
              </a:r>
            </a:p>
          </p:txBody>
        </p:sp>
        <p:sp>
          <p:nvSpPr>
            <p:cNvPr id="1038375" name="Text Box 39"/>
            <p:cNvSpPr txBox="1">
              <a:spLocks noChangeArrowheads="1"/>
            </p:cNvSpPr>
            <p:nvPr/>
          </p:nvSpPr>
          <p:spPr bwMode="auto">
            <a:xfrm>
              <a:off x="576" y="2544"/>
              <a:ext cx="1008" cy="231"/>
            </a:xfrm>
            <a:prstGeom prst="rect">
              <a:avLst/>
            </a:prstGeom>
            <a:solidFill>
              <a:srgbClr val="BEBEB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add  $1,$2,$3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168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77" name="Line 41"/>
            <p:cNvSpPr>
              <a:spLocks noChangeShapeType="1"/>
            </p:cNvSpPr>
            <p:nvPr/>
          </p:nvSpPr>
          <p:spPr bwMode="auto">
            <a:xfrm>
              <a:off x="1824" y="244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 flipH="1">
              <a:off x="1536" y="3120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505200" y="3338513"/>
            <a:ext cx="2286000" cy="1828800"/>
            <a:chOff x="2208" y="2151"/>
            <a:chExt cx="1440" cy="1152"/>
          </a:xfrm>
        </p:grpSpPr>
        <p:sp>
          <p:nvSpPr>
            <p:cNvPr id="1038380" name="Rectangle 44"/>
            <p:cNvSpPr>
              <a:spLocks noChangeArrowheads="1"/>
            </p:cNvSpPr>
            <p:nvPr/>
          </p:nvSpPr>
          <p:spPr bwMode="auto">
            <a:xfrm>
              <a:off x="2208" y="2151"/>
              <a:ext cx="1440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81" name="Rectangle 45"/>
            <p:cNvSpPr>
              <a:spLocks noChangeArrowheads="1"/>
            </p:cNvSpPr>
            <p:nvPr/>
          </p:nvSpPr>
          <p:spPr bwMode="auto">
            <a:xfrm>
              <a:off x="2256" y="2661"/>
              <a:ext cx="129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urier New" pitchFamily="49" charset="0"/>
                </a:rPr>
                <a:t>add  $1,$2,$3</a:t>
              </a:r>
            </a:p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urier New" pitchFamily="49" charset="0"/>
                </a:rPr>
                <a:t>if $1=0 then</a:t>
              </a:r>
            </a:p>
          </p:txBody>
        </p:sp>
        <p:sp>
          <p:nvSpPr>
            <p:cNvPr id="1038382" name="Text Box 46"/>
            <p:cNvSpPr txBox="1">
              <a:spLocks noChangeArrowheads="1"/>
            </p:cNvSpPr>
            <p:nvPr/>
          </p:nvSpPr>
          <p:spPr bwMode="auto">
            <a:xfrm>
              <a:off x="2304" y="3024"/>
              <a:ext cx="1008" cy="231"/>
            </a:xfrm>
            <a:prstGeom prst="rect">
              <a:avLst/>
            </a:prstGeom>
            <a:solidFill>
              <a:srgbClr val="BEBEB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sub $4,$5,$6</a:t>
              </a:r>
            </a:p>
          </p:txBody>
        </p:sp>
        <p:sp>
          <p:nvSpPr>
            <p:cNvPr id="1038383" name="Line 47"/>
            <p:cNvSpPr>
              <a:spLocks noChangeShapeType="1"/>
            </p:cNvSpPr>
            <p:nvPr/>
          </p:nvSpPr>
          <p:spPr bwMode="auto">
            <a:xfrm>
              <a:off x="3408" y="2967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84" name="Line 48"/>
            <p:cNvSpPr>
              <a:spLocks noChangeShapeType="1"/>
            </p:cNvSpPr>
            <p:nvPr/>
          </p:nvSpPr>
          <p:spPr bwMode="auto">
            <a:xfrm>
              <a:off x="3552" y="2448"/>
              <a:ext cx="0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85" name="Line 49"/>
            <p:cNvSpPr>
              <a:spLocks noChangeShapeType="1"/>
            </p:cNvSpPr>
            <p:nvPr/>
          </p:nvSpPr>
          <p:spPr bwMode="auto">
            <a:xfrm flipH="1">
              <a:off x="3024" y="244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48400" y="3338513"/>
            <a:ext cx="2286000" cy="1843087"/>
            <a:chOff x="3936" y="2151"/>
            <a:chExt cx="1440" cy="1161"/>
          </a:xfrm>
        </p:grpSpPr>
        <p:sp>
          <p:nvSpPr>
            <p:cNvPr id="1038387" name="Rectangle 51"/>
            <p:cNvSpPr>
              <a:spLocks noChangeArrowheads="1"/>
            </p:cNvSpPr>
            <p:nvPr/>
          </p:nvSpPr>
          <p:spPr bwMode="auto">
            <a:xfrm>
              <a:off x="3936" y="2160"/>
              <a:ext cx="1440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88" name="Rectangle 52"/>
            <p:cNvSpPr>
              <a:spLocks noChangeArrowheads="1"/>
            </p:cNvSpPr>
            <p:nvPr/>
          </p:nvSpPr>
          <p:spPr bwMode="auto">
            <a:xfrm>
              <a:off x="3984" y="2151"/>
              <a:ext cx="129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urier New" pitchFamily="49" charset="0"/>
                </a:rPr>
                <a:t>add  $1,$2,$3</a:t>
              </a:r>
            </a:p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urier New" pitchFamily="49" charset="0"/>
                </a:rPr>
                <a:t>if $1=0 then</a:t>
              </a:r>
            </a:p>
          </p:txBody>
        </p:sp>
        <p:sp>
          <p:nvSpPr>
            <p:cNvPr id="1038389" name="Text Box 53"/>
            <p:cNvSpPr txBox="1">
              <a:spLocks noChangeArrowheads="1"/>
            </p:cNvSpPr>
            <p:nvPr/>
          </p:nvSpPr>
          <p:spPr bwMode="auto">
            <a:xfrm>
              <a:off x="4032" y="2544"/>
              <a:ext cx="1008" cy="231"/>
            </a:xfrm>
            <a:prstGeom prst="rect">
              <a:avLst/>
            </a:prstGeom>
            <a:solidFill>
              <a:srgbClr val="BEBEB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sub $4,$5,$6</a:t>
              </a:r>
            </a:p>
          </p:txBody>
        </p:sp>
        <p:sp>
          <p:nvSpPr>
            <p:cNvPr id="1038390" name="Line 54"/>
            <p:cNvSpPr>
              <a:spLocks noChangeShapeType="1"/>
            </p:cNvSpPr>
            <p:nvPr/>
          </p:nvSpPr>
          <p:spPr bwMode="auto">
            <a:xfrm>
              <a:off x="513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91" name="Line 55"/>
            <p:cNvSpPr>
              <a:spLocks noChangeShapeType="1"/>
            </p:cNvSpPr>
            <p:nvPr/>
          </p:nvSpPr>
          <p:spPr bwMode="auto">
            <a:xfrm>
              <a:off x="5280" y="244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392" name="Line 56"/>
            <p:cNvSpPr>
              <a:spLocks noChangeShapeType="1"/>
            </p:cNvSpPr>
            <p:nvPr/>
          </p:nvSpPr>
          <p:spPr bwMode="auto">
            <a:xfrm flipH="1" flipV="1">
              <a:off x="4560" y="312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4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exploiting instruction-level parallelism, goal is to maximize CPI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Pipeline CPI =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Ideal pipeline CPI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Structural stalls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Data hazard stalls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Control stalls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Parallelism within basic block is limited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Typical size of basic block = 3-6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optimize across branches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Loop-Level Parallelism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Unroll loop statically or dynamically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SIMD (vector processors and GPUs)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Challenges: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 dependency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Instruction </a:t>
            </a:r>
            <a:r>
              <a:rPr lang="en-US" sz="2000" i="1" dirty="0" smtClean="0"/>
              <a:t>j</a:t>
            </a:r>
            <a:r>
              <a:rPr lang="en-US" sz="2000" dirty="0" smtClean="0"/>
              <a:t> is data dependent on instruction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if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Instruction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produces a result that may be used by instruction </a:t>
            </a:r>
            <a:r>
              <a:rPr lang="en-US" sz="1800" i="1" dirty="0" smtClean="0"/>
              <a:t>j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Instruction </a:t>
            </a:r>
            <a:r>
              <a:rPr lang="en-US" sz="1800" i="1" dirty="0" smtClean="0"/>
              <a:t>j</a:t>
            </a:r>
            <a:r>
              <a:rPr lang="en-US" sz="1800" dirty="0" smtClean="0"/>
              <a:t> is data dependent on instruction </a:t>
            </a:r>
            <a:r>
              <a:rPr lang="en-US" sz="1800" i="1" dirty="0" smtClean="0"/>
              <a:t>k</a:t>
            </a:r>
            <a:r>
              <a:rPr lang="en-US" sz="1800" dirty="0" smtClean="0"/>
              <a:t> and instruction </a:t>
            </a:r>
            <a:r>
              <a:rPr lang="en-US" sz="1800" i="1" dirty="0" smtClean="0"/>
              <a:t>k</a:t>
            </a:r>
            <a:r>
              <a:rPr lang="en-US" sz="1800" dirty="0" smtClean="0"/>
              <a:t> is data dependent on instruction </a:t>
            </a:r>
            <a:r>
              <a:rPr lang="en-US" sz="1800" i="1" dirty="0" err="1" smtClean="0"/>
              <a:t>i</a:t>
            </a:r>
            <a:endParaRPr lang="en-US" sz="1800" i="1" dirty="0" smtClean="0"/>
          </a:p>
          <a:p>
            <a:pPr lvl="3">
              <a:lnSpc>
                <a:spcPct val="90000"/>
              </a:lnSpc>
            </a:pPr>
            <a:endParaRPr lang="en-US" sz="18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Dependent instructions cannot be executed simultaneously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Dependencies are a property of programs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Pipeline organization determines if dependence is detected and if it causes a stall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Data dependence conveys: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Possibility of a hazard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 in which results must be calculated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Upper bound on exploitable instruction level parallelism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Dependencies that flow through memory locations are difficult to detect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 instructions use the same name but no flow of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Not a true data dependence, </a:t>
            </a:r>
            <a:r>
              <a:rPr lang="en-US" sz="2400" i="1" dirty="0" smtClean="0"/>
              <a:t>but is a problem when reordering instructions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 smtClean="0"/>
              <a:t>Antidependence</a:t>
            </a:r>
            <a:r>
              <a:rPr lang="en-US" sz="2400" dirty="0" smtClean="0"/>
              <a:t>:  instruction j writes a register or memory location that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reads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Initial ordering (</a:t>
            </a:r>
            <a:r>
              <a:rPr lang="en-US" sz="2000" dirty="0" err="1" smtClean="0"/>
              <a:t>i</a:t>
            </a:r>
            <a:r>
              <a:rPr lang="en-US" sz="2000" dirty="0" smtClean="0"/>
              <a:t> before j) must be preserved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Output dependence</a:t>
            </a:r>
            <a:r>
              <a:rPr lang="en-US" sz="2400" dirty="0" smtClean="0"/>
              <a:t>: 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and instruction j write the same register or memory location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Ordering must be preserved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To resolve, use renaming techniques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Factors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Data Hazards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after write (RAW)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Write after write (WAW)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Write after read (WAR)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Control Dependence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Ordering of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with respect to a branch instruction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Instruction control dependent on a branch cannot be moved before the branch so that its execution is no longer controlled by the branch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 instruction not control dependent on a branch cannot be moved after the branch so that its execution is controlled by the branch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549" y="909514"/>
            <a:ext cx="496790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 instruction dependent on DADDU and DSUBU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Assume R4 isn’t used after skip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Possible to move DSUBU before the branch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309634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DADDU R1,R2,R3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	BEQZ R4,L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DSUBU R1,R1,R6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L: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OR R7,R1,R8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0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en-US" sz="2400" u="sng" kern="0" dirty="0" smtClean="0">
                <a:solidFill>
                  <a:srgbClr val="003399"/>
                </a:solidFill>
                <a:latin typeface="+mn-lt"/>
              </a:rPr>
              <a:t>Example 2: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	DADDU R1,R2,R3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BEQZ R12,skip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	DSUBU R4,R5,R6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DADDU R5,R4,R9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skip: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OR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R7,R8,R9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AU" sz="3200" dirty="0" smtClean="0"/>
              <a:t>Compiler Techniques for Exposing ILP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Pipeline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 dependent instruction from the source instruction by the pipeline latency of the source instruction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=999; </a:t>
            </a:r>
            <a:r>
              <a:rPr lang="en-US" dirty="0" err="1" smtClean="0"/>
              <a:t>i</a:t>
            </a:r>
            <a:r>
              <a:rPr lang="en-US" dirty="0" smtClean="0"/>
              <a:t>&gt;=0; </a:t>
            </a:r>
            <a:r>
              <a:rPr lang="en-US" dirty="0" err="1" smtClean="0"/>
              <a:t>i</a:t>
            </a:r>
            <a:r>
              <a:rPr lang="en-US" dirty="0" smtClean="0"/>
              <a:t>=i-1)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 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s;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54946"/>
            <a:ext cx="7267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511011"/>
          </a:xfrm>
        </p:spPr>
        <p:txBody>
          <a:bodyPr/>
          <a:lstStyle/>
          <a:p>
            <a:r>
              <a:rPr lang="en-AU" dirty="0" smtClean="0"/>
              <a:t>Pipeline Stalls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92696"/>
            <a:ext cx="8270875" cy="55445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Loop:	L.D	F0,0(R1)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ADD.D F4,F0,F2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S.D F4,0(R1)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DADDUI R1,R1,#-8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  <a:r>
              <a:rPr lang="en-US" sz="1800" dirty="0" smtClean="0"/>
              <a:t> (assume integer load latency is 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BNE R1,R2,Loop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9 clock cycles/loop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54946"/>
            <a:ext cx="7267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6F42-09C7-45CC-8430-705CF2ACF1EF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E9020D-F7E9-42BB-9EAE-9F3A1379E44B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3625" cy="1185863"/>
          </a:xfrm>
          <a:noFill/>
          <a:ln/>
        </p:spPr>
        <p:txBody>
          <a:bodyPr lIns="91440" tIns="45720" rIns="91440" bIns="45720">
            <a:normAutofit/>
          </a:bodyPr>
          <a:lstStyle/>
          <a:p>
            <a:r>
              <a:rPr lang="en-US" dirty="0"/>
              <a:t>5 Steps of MIPS </a:t>
            </a:r>
            <a:r>
              <a:rPr lang="en-US" dirty="0" err="1"/>
              <a:t>Datapath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solidFill>
                  <a:srgbClr val="FF0000"/>
                </a:solidFill>
              </a:rPr>
              <a:t>Read Appendix C!!!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955395" name="Line 3"/>
          <p:cNvSpPr>
            <a:spLocks noChangeShapeType="1"/>
          </p:cNvSpPr>
          <p:nvPr/>
        </p:nvSpPr>
        <p:spPr bwMode="auto">
          <a:xfrm>
            <a:off x="7645400" y="4105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5397" name="Rectangle 5"/>
          <p:cNvSpPr>
            <a:spLocks noChangeArrowheads="1"/>
          </p:cNvSpPr>
          <p:nvPr/>
        </p:nvSpPr>
        <p:spPr bwMode="auto">
          <a:xfrm>
            <a:off x="863600" y="1133475"/>
            <a:ext cx="7858125" cy="7635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6775450" y="1128713"/>
            <a:ext cx="1046163" cy="6381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Access</a:t>
            </a:r>
          </a:p>
        </p:txBody>
      </p:sp>
      <p:sp>
        <p:nvSpPr>
          <p:cNvPr id="955399" name="Rectangle 7"/>
          <p:cNvSpPr>
            <a:spLocks noChangeArrowheads="1"/>
          </p:cNvSpPr>
          <p:nvPr/>
        </p:nvSpPr>
        <p:spPr bwMode="auto">
          <a:xfrm>
            <a:off x="8026400" y="1133475"/>
            <a:ext cx="838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Write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Back</a:t>
            </a:r>
          </a:p>
        </p:txBody>
      </p:sp>
      <p:sp>
        <p:nvSpPr>
          <p:cNvPr id="955400" name="Rectangle 8"/>
          <p:cNvSpPr>
            <a:spLocks noChangeArrowheads="1"/>
          </p:cNvSpPr>
          <p:nvPr/>
        </p:nvSpPr>
        <p:spPr bwMode="auto">
          <a:xfrm>
            <a:off x="1150938" y="1128713"/>
            <a:ext cx="1401762" cy="6381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Instruction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Fetch</a:t>
            </a: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2844800" y="1133475"/>
            <a:ext cx="1746250" cy="6381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Instr. Decode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Reg. Fetch</a:t>
            </a:r>
          </a:p>
        </p:txBody>
      </p:sp>
      <p:sp>
        <p:nvSpPr>
          <p:cNvPr id="955402" name="Rectangle 10"/>
          <p:cNvSpPr>
            <a:spLocks noChangeArrowheads="1"/>
          </p:cNvSpPr>
          <p:nvPr/>
        </p:nvSpPr>
        <p:spPr bwMode="auto">
          <a:xfrm>
            <a:off x="4995863" y="1128713"/>
            <a:ext cx="1427162" cy="6381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Execute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Addr. Calc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40400" y="3190875"/>
            <a:ext cx="449263" cy="1095375"/>
            <a:chOff x="3360" y="2112"/>
            <a:chExt cx="283" cy="8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60" y="2112"/>
              <a:ext cx="283" cy="816"/>
              <a:chOff x="3360" y="2112"/>
              <a:chExt cx="283" cy="816"/>
            </a:xfrm>
          </p:grpSpPr>
          <p:sp>
            <p:nvSpPr>
              <p:cNvPr id="955405" name="AutoShape 13"/>
              <p:cNvSpPr>
                <a:spLocks noChangeAspect="1" noChangeArrowheads="1"/>
              </p:cNvSpPr>
              <p:nvPr/>
            </p:nvSpPr>
            <p:spPr bwMode="auto">
              <a:xfrm rot="-5400000">
                <a:off x="3101" y="2386"/>
                <a:ext cx="816" cy="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55406" name="AutoShape 14"/>
              <p:cNvSpPr>
                <a:spLocks noChangeAspect="1" noChangeArrowheads="1"/>
              </p:cNvSpPr>
              <p:nvPr/>
            </p:nvSpPr>
            <p:spPr bwMode="auto">
              <a:xfrm rot="5400000">
                <a:off x="3301" y="2419"/>
                <a:ext cx="247" cy="129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407" name="Text Box 15"/>
              <p:cNvSpPr txBox="1">
                <a:spLocks noChangeAspect="1" noChangeArrowheads="1"/>
              </p:cNvSpPr>
              <p:nvPr/>
            </p:nvSpPr>
            <p:spPr bwMode="auto">
              <a:xfrm rot="-16200000">
                <a:off x="3280" y="2416"/>
                <a:ext cx="48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55408" name="Freeform 16"/>
            <p:cNvSpPr>
              <a:spLocks noChangeAspect="1"/>
            </p:cNvSpPr>
            <p:nvPr/>
          </p:nvSpPr>
          <p:spPr bwMode="auto">
            <a:xfrm rot="5400000">
              <a:off x="3307" y="2425"/>
              <a:ext cx="245" cy="11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0"/>
                </a:cxn>
                <a:cxn ang="0">
                  <a:pos x="384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192" y="0"/>
                  </a:lnTo>
                  <a:lnTo>
                    <a:pt x="384" y="288"/>
                  </a:lnTo>
                </a:path>
              </a:pathLst>
            </a:cu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5409" name="Rectangle 17"/>
          <p:cNvSpPr>
            <a:spLocks noChangeArrowheads="1"/>
          </p:cNvSpPr>
          <p:nvPr/>
        </p:nvSpPr>
        <p:spPr bwMode="auto">
          <a:xfrm>
            <a:off x="1549400" y="3190875"/>
            <a:ext cx="7620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55410" name="Freeform 18"/>
          <p:cNvSpPr>
            <a:spLocks/>
          </p:cNvSpPr>
          <p:nvPr/>
        </p:nvSpPr>
        <p:spPr bwMode="auto">
          <a:xfrm>
            <a:off x="6215063" y="2468563"/>
            <a:ext cx="922337" cy="365125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576" y="240"/>
              </a:cxn>
              <a:cxn ang="0">
                <a:pos x="576" y="0"/>
              </a:cxn>
            </a:cxnLst>
            <a:rect l="0" t="0" r="r" b="b"/>
            <a:pathLst>
              <a:path w="576" h="240">
                <a:moveTo>
                  <a:pt x="0" y="240"/>
                </a:moveTo>
                <a:lnTo>
                  <a:pt x="576" y="240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1" name="Rectangle 19"/>
          <p:cNvSpPr>
            <a:spLocks noChangeArrowheads="1"/>
          </p:cNvSpPr>
          <p:nvPr/>
        </p:nvSpPr>
        <p:spPr bwMode="auto">
          <a:xfrm>
            <a:off x="3835400" y="2938463"/>
            <a:ext cx="590550" cy="14763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pitchFamily="66" charset="0"/>
              </a:rPr>
              <a:t>Reg File</a:t>
            </a:r>
          </a:p>
        </p:txBody>
      </p:sp>
      <p:sp>
        <p:nvSpPr>
          <p:cNvPr id="955412" name="Oval 20"/>
          <p:cNvSpPr>
            <a:spLocks noChangeArrowheads="1"/>
          </p:cNvSpPr>
          <p:nvPr/>
        </p:nvSpPr>
        <p:spPr bwMode="auto">
          <a:xfrm>
            <a:off x="5300663" y="3138488"/>
            <a:ext cx="209550" cy="5524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MUX</a:t>
            </a:r>
          </a:p>
        </p:txBody>
      </p:sp>
      <p:sp>
        <p:nvSpPr>
          <p:cNvPr id="955413" name="Oval 21"/>
          <p:cNvSpPr>
            <a:spLocks noChangeArrowheads="1"/>
          </p:cNvSpPr>
          <p:nvPr/>
        </p:nvSpPr>
        <p:spPr bwMode="auto">
          <a:xfrm>
            <a:off x="5300663" y="3748088"/>
            <a:ext cx="209550" cy="5524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MUX</a:t>
            </a:r>
          </a:p>
        </p:txBody>
      </p:sp>
      <p:sp>
        <p:nvSpPr>
          <p:cNvPr id="955414" name="Freeform 22"/>
          <p:cNvSpPr>
            <a:spLocks/>
          </p:cNvSpPr>
          <p:nvPr/>
        </p:nvSpPr>
        <p:spPr bwMode="auto">
          <a:xfrm>
            <a:off x="4978400" y="2833688"/>
            <a:ext cx="750888" cy="661987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6" h="480">
                <a:moveTo>
                  <a:pt x="0" y="480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5" name="Rectangle 23"/>
          <p:cNvSpPr>
            <a:spLocks noChangeArrowheads="1"/>
          </p:cNvSpPr>
          <p:nvPr/>
        </p:nvSpPr>
        <p:spPr bwMode="auto">
          <a:xfrm rot="-21600000">
            <a:off x="7129463" y="3519488"/>
            <a:ext cx="5334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pitchFamily="66" charset="0"/>
              </a:rPr>
              <a:t>Data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55416" name="Oval 24"/>
          <p:cNvSpPr>
            <a:spLocks noChangeArrowheads="1"/>
          </p:cNvSpPr>
          <p:nvPr/>
        </p:nvSpPr>
        <p:spPr bwMode="auto">
          <a:xfrm>
            <a:off x="8331200" y="4029075"/>
            <a:ext cx="209550" cy="5524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  <a:latin typeface="Comic Sans MS" pitchFamily="66" charset="0"/>
              </a:rPr>
              <a:t>MUX</a:t>
            </a:r>
          </a:p>
        </p:txBody>
      </p:sp>
      <p:sp>
        <p:nvSpPr>
          <p:cNvPr id="955417" name="Oval 25"/>
          <p:cNvSpPr>
            <a:spLocks noChangeArrowheads="1"/>
          </p:cNvSpPr>
          <p:nvPr/>
        </p:nvSpPr>
        <p:spPr bwMode="auto">
          <a:xfrm>
            <a:off x="3835400" y="4498975"/>
            <a:ext cx="447675" cy="6762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Sign</a:t>
            </a:r>
          </a:p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Extend</a:t>
            </a:r>
            <a:endParaRPr lang="en-US" sz="12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18" name="Line 26"/>
          <p:cNvSpPr>
            <a:spLocks noChangeShapeType="1"/>
          </p:cNvSpPr>
          <p:nvPr/>
        </p:nvSpPr>
        <p:spPr bwMode="auto">
          <a:xfrm>
            <a:off x="2798763" y="1066800"/>
            <a:ext cx="0" cy="533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9" name="Line 27"/>
          <p:cNvSpPr>
            <a:spLocks noChangeShapeType="1"/>
          </p:cNvSpPr>
          <p:nvPr/>
        </p:nvSpPr>
        <p:spPr bwMode="auto">
          <a:xfrm>
            <a:off x="4673600" y="1057275"/>
            <a:ext cx="0" cy="533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0" name="Line 28"/>
          <p:cNvSpPr>
            <a:spLocks noChangeShapeType="1"/>
          </p:cNvSpPr>
          <p:nvPr/>
        </p:nvSpPr>
        <p:spPr bwMode="auto">
          <a:xfrm>
            <a:off x="6457950" y="1074738"/>
            <a:ext cx="0" cy="533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1" name="Line 29"/>
          <p:cNvSpPr>
            <a:spLocks noChangeShapeType="1"/>
          </p:cNvSpPr>
          <p:nvPr/>
        </p:nvSpPr>
        <p:spPr bwMode="auto">
          <a:xfrm>
            <a:off x="7950200" y="1057275"/>
            <a:ext cx="0" cy="533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2" name="Line 30"/>
          <p:cNvSpPr>
            <a:spLocks noChangeShapeType="1"/>
          </p:cNvSpPr>
          <p:nvPr/>
        </p:nvSpPr>
        <p:spPr bwMode="auto">
          <a:xfrm>
            <a:off x="2311400" y="364807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3" name="Line 31"/>
          <p:cNvSpPr>
            <a:spLocks noChangeShapeType="1"/>
          </p:cNvSpPr>
          <p:nvPr/>
        </p:nvSpPr>
        <p:spPr bwMode="auto">
          <a:xfrm>
            <a:off x="2921000" y="36480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4" name="Freeform 32"/>
          <p:cNvSpPr>
            <a:spLocks/>
          </p:cNvSpPr>
          <p:nvPr/>
        </p:nvSpPr>
        <p:spPr bwMode="auto">
          <a:xfrm>
            <a:off x="3149600" y="3109913"/>
            <a:ext cx="685800" cy="1757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6"/>
              </a:cxn>
              <a:cxn ang="0">
                <a:pos x="480" y="1056"/>
              </a:cxn>
            </a:cxnLst>
            <a:rect l="0" t="0" r="r" b="b"/>
            <a:pathLst>
              <a:path w="480" h="1056">
                <a:moveTo>
                  <a:pt x="0" y="0"/>
                </a:moveTo>
                <a:lnTo>
                  <a:pt x="0" y="1056"/>
                </a:lnTo>
                <a:lnTo>
                  <a:pt x="480" y="105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5" name="Line 33"/>
          <p:cNvSpPr>
            <a:spLocks noChangeShapeType="1"/>
          </p:cNvSpPr>
          <p:nvPr/>
        </p:nvSpPr>
        <p:spPr bwMode="auto">
          <a:xfrm>
            <a:off x="3149600" y="31146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6" name="Line 34"/>
          <p:cNvSpPr>
            <a:spLocks noChangeShapeType="1"/>
          </p:cNvSpPr>
          <p:nvPr/>
        </p:nvSpPr>
        <p:spPr bwMode="auto">
          <a:xfrm>
            <a:off x="3149600" y="34194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7" name="Line 35"/>
          <p:cNvSpPr>
            <a:spLocks noChangeShapeType="1"/>
          </p:cNvSpPr>
          <p:nvPr/>
        </p:nvSpPr>
        <p:spPr bwMode="auto">
          <a:xfrm>
            <a:off x="4445000" y="34956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8" name="Rectangle 36"/>
          <p:cNvSpPr>
            <a:spLocks noChangeArrowheads="1"/>
          </p:cNvSpPr>
          <p:nvPr/>
        </p:nvSpPr>
        <p:spPr bwMode="auto">
          <a:xfrm>
            <a:off x="5740400" y="2657475"/>
            <a:ext cx="4572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 b="0">
                <a:solidFill>
                  <a:schemeClr val="tx1"/>
                </a:solidFill>
                <a:latin typeface="Comic Sans MS" pitchFamily="66" charset="0"/>
              </a:rPr>
              <a:t>Zero?</a:t>
            </a:r>
            <a:endParaRPr lang="en-US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29" name="Line 37"/>
          <p:cNvSpPr>
            <a:spLocks noChangeShapeType="1"/>
          </p:cNvSpPr>
          <p:nvPr/>
        </p:nvSpPr>
        <p:spPr bwMode="auto">
          <a:xfrm>
            <a:off x="5511800" y="34194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0" name="Line 38"/>
          <p:cNvSpPr>
            <a:spLocks noChangeShapeType="1"/>
          </p:cNvSpPr>
          <p:nvPr/>
        </p:nvSpPr>
        <p:spPr bwMode="auto">
          <a:xfrm>
            <a:off x="5511800" y="40290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1" name="Freeform 39"/>
          <p:cNvSpPr>
            <a:spLocks/>
          </p:cNvSpPr>
          <p:nvPr/>
        </p:nvSpPr>
        <p:spPr bwMode="auto">
          <a:xfrm>
            <a:off x="482600" y="1819275"/>
            <a:ext cx="7086600" cy="1812925"/>
          </a:xfrm>
          <a:custGeom>
            <a:avLst/>
            <a:gdLst/>
            <a:ahLst/>
            <a:cxnLst>
              <a:cxn ang="0">
                <a:pos x="4224" y="253"/>
              </a:cxn>
              <a:cxn ang="0">
                <a:pos x="4464" y="253"/>
              </a:cxn>
              <a:cxn ang="0">
                <a:pos x="4464" y="0"/>
              </a:cxn>
              <a:cxn ang="0">
                <a:pos x="0" y="0"/>
              </a:cxn>
              <a:cxn ang="0">
                <a:pos x="2" y="1142"/>
              </a:cxn>
              <a:cxn ang="0">
                <a:pos x="172" y="1142"/>
              </a:cxn>
            </a:cxnLst>
            <a:rect l="0" t="0" r="r" b="b"/>
            <a:pathLst>
              <a:path w="4464" h="1142">
                <a:moveTo>
                  <a:pt x="4224" y="253"/>
                </a:moveTo>
                <a:lnTo>
                  <a:pt x="4464" y="253"/>
                </a:lnTo>
                <a:lnTo>
                  <a:pt x="4464" y="0"/>
                </a:lnTo>
                <a:lnTo>
                  <a:pt x="0" y="0"/>
                </a:lnTo>
                <a:lnTo>
                  <a:pt x="2" y="1142"/>
                </a:lnTo>
                <a:lnTo>
                  <a:pt x="172" y="114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2" name="Line 40"/>
          <p:cNvSpPr>
            <a:spLocks noChangeShapeType="1"/>
          </p:cNvSpPr>
          <p:nvPr/>
        </p:nvSpPr>
        <p:spPr bwMode="auto">
          <a:xfrm>
            <a:off x="6197600" y="3724275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3" name="Freeform 41"/>
          <p:cNvSpPr>
            <a:spLocks/>
          </p:cNvSpPr>
          <p:nvPr/>
        </p:nvSpPr>
        <p:spPr bwMode="auto">
          <a:xfrm>
            <a:off x="6723063" y="2336800"/>
            <a:ext cx="304800" cy="1371600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192" h="960">
                <a:moveTo>
                  <a:pt x="0" y="960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4" name="Line 42"/>
          <p:cNvSpPr>
            <a:spLocks noChangeShapeType="1"/>
          </p:cNvSpPr>
          <p:nvPr/>
        </p:nvSpPr>
        <p:spPr bwMode="auto">
          <a:xfrm>
            <a:off x="4445000" y="39528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5" name="Line 43"/>
          <p:cNvSpPr>
            <a:spLocks noChangeShapeType="1"/>
          </p:cNvSpPr>
          <p:nvPr/>
        </p:nvSpPr>
        <p:spPr bwMode="auto">
          <a:xfrm>
            <a:off x="1092200" y="36480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6" name="Line 44"/>
          <p:cNvSpPr>
            <a:spLocks noChangeShapeType="1"/>
          </p:cNvSpPr>
          <p:nvPr/>
        </p:nvSpPr>
        <p:spPr bwMode="auto">
          <a:xfrm>
            <a:off x="1549400" y="28860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7" name="Freeform 45"/>
          <p:cNvSpPr>
            <a:spLocks/>
          </p:cNvSpPr>
          <p:nvPr/>
        </p:nvSpPr>
        <p:spPr bwMode="auto">
          <a:xfrm>
            <a:off x="1244600" y="2276475"/>
            <a:ext cx="5334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6" h="864">
                <a:moveTo>
                  <a:pt x="0" y="864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8" name="Freeform 46"/>
          <p:cNvSpPr>
            <a:spLocks/>
          </p:cNvSpPr>
          <p:nvPr/>
        </p:nvSpPr>
        <p:spPr bwMode="auto">
          <a:xfrm>
            <a:off x="6716713" y="3724275"/>
            <a:ext cx="1614487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0"/>
              </a:cxn>
              <a:cxn ang="0">
                <a:pos x="864" y="720"/>
              </a:cxn>
              <a:cxn ang="0">
                <a:pos x="864" y="480"/>
              </a:cxn>
              <a:cxn ang="0">
                <a:pos x="1008" y="480"/>
              </a:cxn>
            </a:cxnLst>
            <a:rect l="0" t="0" r="r" b="b"/>
            <a:pathLst>
              <a:path w="1008" h="720">
                <a:moveTo>
                  <a:pt x="0" y="0"/>
                </a:moveTo>
                <a:lnTo>
                  <a:pt x="0" y="720"/>
                </a:lnTo>
                <a:lnTo>
                  <a:pt x="864" y="720"/>
                </a:lnTo>
                <a:lnTo>
                  <a:pt x="864" y="480"/>
                </a:lnTo>
                <a:lnTo>
                  <a:pt x="1008" y="48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9" name="Freeform 47"/>
          <p:cNvSpPr>
            <a:spLocks/>
          </p:cNvSpPr>
          <p:nvPr/>
        </p:nvSpPr>
        <p:spPr bwMode="auto">
          <a:xfrm>
            <a:off x="3454400" y="4029075"/>
            <a:ext cx="5334000" cy="1828800"/>
          </a:xfrm>
          <a:custGeom>
            <a:avLst/>
            <a:gdLst/>
            <a:ahLst/>
            <a:cxnLst>
              <a:cxn ang="0">
                <a:pos x="3168" y="96"/>
              </a:cxn>
              <a:cxn ang="0">
                <a:pos x="3312" y="96"/>
              </a:cxn>
              <a:cxn ang="0">
                <a:pos x="3312" y="768"/>
              </a:cxn>
              <a:cxn ang="0">
                <a:pos x="0" y="768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3312" h="768">
                <a:moveTo>
                  <a:pt x="3168" y="96"/>
                </a:moveTo>
                <a:lnTo>
                  <a:pt x="3312" y="96"/>
                </a:lnTo>
                <a:lnTo>
                  <a:pt x="3312" y="768"/>
                </a:lnTo>
                <a:lnTo>
                  <a:pt x="0" y="768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40" name="Freeform 48"/>
          <p:cNvSpPr>
            <a:spLocks/>
          </p:cNvSpPr>
          <p:nvPr/>
        </p:nvSpPr>
        <p:spPr bwMode="auto">
          <a:xfrm>
            <a:off x="4978400" y="3952875"/>
            <a:ext cx="21336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1344" y="336"/>
              </a:cxn>
            </a:cxnLst>
            <a:rect l="0" t="0" r="r" b="b"/>
            <a:pathLst>
              <a:path w="1344" h="336">
                <a:moveTo>
                  <a:pt x="0" y="0"/>
                </a:moveTo>
                <a:lnTo>
                  <a:pt x="0" y="336"/>
                </a:lnTo>
                <a:lnTo>
                  <a:pt x="1344" y="33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41" name="Freeform 49"/>
          <p:cNvSpPr>
            <a:spLocks/>
          </p:cNvSpPr>
          <p:nvPr/>
        </p:nvSpPr>
        <p:spPr bwMode="auto">
          <a:xfrm>
            <a:off x="3302000" y="3800475"/>
            <a:ext cx="5257800" cy="1828800"/>
          </a:xfrm>
          <a:custGeom>
            <a:avLst/>
            <a:gdLst/>
            <a:ahLst/>
            <a:cxnLst>
              <a:cxn ang="0">
                <a:pos x="3024" y="960"/>
              </a:cxn>
              <a:cxn ang="0">
                <a:pos x="3312" y="960"/>
              </a:cxn>
              <a:cxn ang="0">
                <a:pos x="3312" y="1200"/>
              </a:cxn>
              <a:cxn ang="0">
                <a:pos x="0" y="120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12" h="1200">
                <a:moveTo>
                  <a:pt x="3024" y="960"/>
                </a:moveTo>
                <a:lnTo>
                  <a:pt x="3312" y="960"/>
                </a:lnTo>
                <a:lnTo>
                  <a:pt x="3312" y="1200"/>
                </a:lnTo>
                <a:lnTo>
                  <a:pt x="0" y="1200"/>
                </a:ln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616200" y="1895475"/>
            <a:ext cx="5487988" cy="3643313"/>
            <a:chOff x="1631" y="1405"/>
            <a:chExt cx="3457" cy="2295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631" y="1405"/>
              <a:ext cx="192" cy="2295"/>
              <a:chOff x="1486" y="1488"/>
              <a:chExt cx="192" cy="2295"/>
            </a:xfrm>
          </p:grpSpPr>
          <p:sp>
            <p:nvSpPr>
              <p:cNvPr id="955444" name="Rectangle 52"/>
              <p:cNvSpPr>
                <a:spLocks noChangeArrowheads="1"/>
              </p:cNvSpPr>
              <p:nvPr/>
            </p:nvSpPr>
            <p:spPr bwMode="auto">
              <a:xfrm>
                <a:off x="1486" y="1488"/>
                <a:ext cx="192" cy="2295"/>
              </a:xfrm>
              <a:prstGeom prst="rect">
                <a:avLst/>
              </a:prstGeom>
              <a:solidFill>
                <a:srgbClr val="07F70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IF/ID</a:t>
                </a:r>
              </a:p>
            </p:txBody>
          </p:sp>
          <p:sp>
            <p:nvSpPr>
              <p:cNvPr id="955445" name="AutoShape 53"/>
              <p:cNvSpPr>
                <a:spLocks noChangeArrowheads="1"/>
              </p:cNvSpPr>
              <p:nvPr/>
            </p:nvSpPr>
            <p:spPr bwMode="auto">
              <a:xfrm>
                <a:off x="1486" y="3591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832" y="1405"/>
              <a:ext cx="193" cy="2295"/>
              <a:chOff x="2740" y="1436"/>
              <a:chExt cx="193" cy="2295"/>
            </a:xfrm>
          </p:grpSpPr>
          <p:sp>
            <p:nvSpPr>
              <p:cNvPr id="955447" name="Rectangle 55"/>
              <p:cNvSpPr>
                <a:spLocks noChangeArrowheads="1"/>
              </p:cNvSpPr>
              <p:nvPr/>
            </p:nvSpPr>
            <p:spPr bwMode="auto">
              <a:xfrm rot="-21600000">
                <a:off x="2741" y="1436"/>
                <a:ext cx="192" cy="2295"/>
              </a:xfrm>
              <a:prstGeom prst="rect">
                <a:avLst/>
              </a:prstGeom>
              <a:solidFill>
                <a:srgbClr val="07F70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ID/EX</a:t>
                </a:r>
              </a:p>
            </p:txBody>
          </p:sp>
          <p:sp>
            <p:nvSpPr>
              <p:cNvPr id="955448" name="AutoShape 56"/>
              <p:cNvSpPr>
                <a:spLocks noChangeArrowheads="1"/>
              </p:cNvSpPr>
              <p:nvPr/>
            </p:nvSpPr>
            <p:spPr bwMode="auto">
              <a:xfrm rot="-21600000">
                <a:off x="2740" y="3533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4896" y="1405"/>
              <a:ext cx="192" cy="2295"/>
              <a:chOff x="4972" y="1431"/>
              <a:chExt cx="192" cy="2295"/>
            </a:xfrm>
          </p:grpSpPr>
          <p:sp>
            <p:nvSpPr>
              <p:cNvPr id="955450" name="Rectangle 58"/>
              <p:cNvSpPr>
                <a:spLocks noChangeArrowheads="1"/>
              </p:cNvSpPr>
              <p:nvPr/>
            </p:nvSpPr>
            <p:spPr bwMode="auto">
              <a:xfrm>
                <a:off x="4972" y="1431"/>
                <a:ext cx="192" cy="2295"/>
              </a:xfrm>
              <a:prstGeom prst="rect">
                <a:avLst/>
              </a:prstGeom>
              <a:solidFill>
                <a:srgbClr val="07F70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MEM/WB</a:t>
                </a:r>
              </a:p>
            </p:txBody>
          </p:sp>
          <p:sp>
            <p:nvSpPr>
              <p:cNvPr id="955451" name="AutoShape 59"/>
              <p:cNvSpPr>
                <a:spLocks noChangeArrowheads="1"/>
              </p:cNvSpPr>
              <p:nvPr/>
            </p:nvSpPr>
            <p:spPr bwMode="auto">
              <a:xfrm>
                <a:off x="4972" y="3534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966" y="1405"/>
              <a:ext cx="192" cy="2295"/>
              <a:chOff x="3920" y="1447"/>
              <a:chExt cx="192" cy="2295"/>
            </a:xfrm>
          </p:grpSpPr>
          <p:sp>
            <p:nvSpPr>
              <p:cNvPr id="955453" name="Rectangle 61"/>
              <p:cNvSpPr>
                <a:spLocks noChangeArrowheads="1"/>
              </p:cNvSpPr>
              <p:nvPr/>
            </p:nvSpPr>
            <p:spPr bwMode="auto">
              <a:xfrm rot="-21600000">
                <a:off x="3920" y="1447"/>
                <a:ext cx="192" cy="2295"/>
              </a:xfrm>
              <a:prstGeom prst="rect">
                <a:avLst/>
              </a:prstGeom>
              <a:solidFill>
                <a:srgbClr val="07F70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EX/MEM</a:t>
                </a:r>
              </a:p>
            </p:txBody>
          </p:sp>
          <p:sp>
            <p:nvSpPr>
              <p:cNvPr id="955454" name="AutoShape 62"/>
              <p:cNvSpPr>
                <a:spLocks noChangeArrowheads="1"/>
              </p:cNvSpPr>
              <p:nvPr/>
            </p:nvSpPr>
            <p:spPr bwMode="auto">
              <a:xfrm rot="-21600000">
                <a:off x="3920" y="3544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55455" name="Line 63"/>
          <p:cNvSpPr>
            <a:spLocks noChangeShapeType="1"/>
          </p:cNvSpPr>
          <p:nvPr/>
        </p:nvSpPr>
        <p:spPr bwMode="auto">
          <a:xfrm>
            <a:off x="4292600" y="4867275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56" name="Freeform 64"/>
          <p:cNvSpPr>
            <a:spLocks/>
          </p:cNvSpPr>
          <p:nvPr/>
        </p:nvSpPr>
        <p:spPr bwMode="auto">
          <a:xfrm>
            <a:off x="4826000" y="4181475"/>
            <a:ext cx="4572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92" y="432"/>
              </a:cxn>
              <a:cxn ang="0">
                <a:pos x="192" y="0"/>
              </a:cxn>
              <a:cxn ang="0">
                <a:pos x="336" y="0"/>
              </a:cxn>
            </a:cxnLst>
            <a:rect l="0" t="0" r="r" b="b"/>
            <a:pathLst>
              <a:path w="336" h="432">
                <a:moveTo>
                  <a:pt x="0" y="432"/>
                </a:moveTo>
                <a:lnTo>
                  <a:pt x="192" y="432"/>
                </a:lnTo>
                <a:lnTo>
                  <a:pt x="192" y="0"/>
                </a:lnTo>
                <a:lnTo>
                  <a:pt x="33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57" name="Line 65"/>
          <p:cNvSpPr>
            <a:spLocks noChangeShapeType="1"/>
          </p:cNvSpPr>
          <p:nvPr/>
        </p:nvSpPr>
        <p:spPr bwMode="auto">
          <a:xfrm>
            <a:off x="2921000" y="204787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58" name="Freeform 66"/>
          <p:cNvSpPr>
            <a:spLocks/>
          </p:cNvSpPr>
          <p:nvPr/>
        </p:nvSpPr>
        <p:spPr bwMode="auto">
          <a:xfrm>
            <a:off x="3149600" y="4867275"/>
            <a:ext cx="1371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864" y="288"/>
              </a:cxn>
            </a:cxnLst>
            <a:rect l="0" t="0" r="r" b="b"/>
            <a:pathLst>
              <a:path w="864" h="288">
                <a:moveTo>
                  <a:pt x="0" y="0"/>
                </a:moveTo>
                <a:lnTo>
                  <a:pt x="0" y="288"/>
                </a:lnTo>
                <a:lnTo>
                  <a:pt x="864" y="28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59" name="Line 67"/>
          <p:cNvSpPr>
            <a:spLocks noChangeShapeType="1"/>
          </p:cNvSpPr>
          <p:nvPr/>
        </p:nvSpPr>
        <p:spPr bwMode="auto">
          <a:xfrm>
            <a:off x="4826000" y="52482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60" name="Line 68"/>
          <p:cNvSpPr>
            <a:spLocks noChangeShapeType="1"/>
          </p:cNvSpPr>
          <p:nvPr/>
        </p:nvSpPr>
        <p:spPr bwMode="auto">
          <a:xfrm>
            <a:off x="6654800" y="524827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61" name="Freeform 69"/>
          <p:cNvSpPr>
            <a:spLocks/>
          </p:cNvSpPr>
          <p:nvPr/>
        </p:nvSpPr>
        <p:spPr bwMode="auto">
          <a:xfrm>
            <a:off x="2159000" y="2047875"/>
            <a:ext cx="4572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144" y="336"/>
              </a:cxn>
              <a:cxn ang="0">
                <a:pos x="144" y="0"/>
              </a:cxn>
              <a:cxn ang="0">
                <a:pos x="240" y="0"/>
              </a:cxn>
            </a:cxnLst>
            <a:rect l="0" t="0" r="r" b="b"/>
            <a:pathLst>
              <a:path w="240" h="336">
                <a:moveTo>
                  <a:pt x="0" y="336"/>
                </a:moveTo>
                <a:lnTo>
                  <a:pt x="144" y="336"/>
                </a:lnTo>
                <a:lnTo>
                  <a:pt x="144" y="0"/>
                </a:lnTo>
                <a:lnTo>
                  <a:pt x="240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1338263" y="2147888"/>
            <a:ext cx="914400" cy="990600"/>
            <a:chOff x="827" y="1455"/>
            <a:chExt cx="576" cy="624"/>
          </a:xfrm>
        </p:grpSpPr>
        <p:sp>
          <p:nvSpPr>
            <p:cNvPr id="955463" name="Text Box 71"/>
            <p:cNvSpPr txBox="1">
              <a:spLocks noChangeArrowheads="1"/>
            </p:cNvSpPr>
            <p:nvPr/>
          </p:nvSpPr>
          <p:spPr bwMode="auto">
            <a:xfrm>
              <a:off x="827" y="1791"/>
              <a:ext cx="192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955464" name="AutoShape 72"/>
            <p:cNvSpPr>
              <a:spLocks noChangeAspect="1" noChangeArrowheads="1"/>
            </p:cNvSpPr>
            <p:nvPr/>
          </p:nvSpPr>
          <p:spPr bwMode="auto">
            <a:xfrm rot="-5400000">
              <a:off x="965" y="1592"/>
              <a:ext cx="576" cy="30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7F70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5465" name="AutoShape 73"/>
            <p:cNvSpPr>
              <a:spLocks noChangeAspect="1" noChangeArrowheads="1"/>
            </p:cNvSpPr>
            <p:nvPr/>
          </p:nvSpPr>
          <p:spPr bwMode="auto">
            <a:xfrm rot="5400000">
              <a:off x="1071" y="1644"/>
              <a:ext cx="174" cy="14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466" name="Text Box 74"/>
            <p:cNvSpPr txBox="1">
              <a:spLocks noChangeAspect="1" noChangeArrowheads="1"/>
            </p:cNvSpPr>
            <p:nvPr/>
          </p:nvSpPr>
          <p:spPr bwMode="auto">
            <a:xfrm rot="-16200000">
              <a:off x="1015" y="1643"/>
              <a:ext cx="49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Adder</a:t>
              </a:r>
            </a:p>
          </p:txBody>
        </p:sp>
        <p:sp>
          <p:nvSpPr>
            <p:cNvPr id="955467" name="Freeform 75"/>
            <p:cNvSpPr>
              <a:spLocks noChangeAspect="1"/>
            </p:cNvSpPr>
            <p:nvPr/>
          </p:nvSpPr>
          <p:spPr bwMode="auto">
            <a:xfrm rot="5400000">
              <a:off x="1076" y="1652"/>
              <a:ext cx="173" cy="13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0"/>
                </a:cxn>
                <a:cxn ang="0">
                  <a:pos x="384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192" y="0"/>
                  </a:lnTo>
                  <a:lnTo>
                    <a:pt x="384" y="288"/>
                  </a:lnTo>
                </a:path>
              </a:pathLst>
            </a:cu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5468" name="Line 76"/>
          <p:cNvSpPr>
            <a:spLocks noChangeShapeType="1"/>
          </p:cNvSpPr>
          <p:nvPr/>
        </p:nvSpPr>
        <p:spPr bwMode="auto">
          <a:xfrm>
            <a:off x="4826000" y="20478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69" name="Line 77"/>
          <p:cNvSpPr>
            <a:spLocks noChangeShapeType="1"/>
          </p:cNvSpPr>
          <p:nvPr/>
        </p:nvSpPr>
        <p:spPr bwMode="auto">
          <a:xfrm>
            <a:off x="6654800" y="204787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0" name="Freeform 78"/>
          <p:cNvSpPr>
            <a:spLocks/>
          </p:cNvSpPr>
          <p:nvPr/>
        </p:nvSpPr>
        <p:spPr bwMode="auto">
          <a:xfrm>
            <a:off x="5054600" y="2047875"/>
            <a:ext cx="2286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96" y="768"/>
              </a:cxn>
            </a:cxnLst>
            <a:rect l="0" t="0" r="r" b="b"/>
            <a:pathLst>
              <a:path w="96" h="768">
                <a:moveTo>
                  <a:pt x="0" y="0"/>
                </a:moveTo>
                <a:lnTo>
                  <a:pt x="0" y="768"/>
                </a:lnTo>
                <a:lnTo>
                  <a:pt x="96" y="76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1" name="Text Box 79"/>
          <p:cNvSpPr txBox="1">
            <a:spLocks noChangeArrowheads="1"/>
          </p:cNvSpPr>
          <p:nvPr/>
        </p:nvSpPr>
        <p:spPr bwMode="auto">
          <a:xfrm>
            <a:off x="2951163" y="2001838"/>
            <a:ext cx="13049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pitchFamily="66" charset="0"/>
              </a:rPr>
              <a:t>Next SEQ PC</a:t>
            </a:r>
          </a:p>
        </p:txBody>
      </p:sp>
      <p:sp>
        <p:nvSpPr>
          <p:cNvPr id="955472" name="Oval 80"/>
          <p:cNvSpPr>
            <a:spLocks noChangeArrowheads="1"/>
          </p:cNvSpPr>
          <p:nvPr/>
        </p:nvSpPr>
        <p:spPr bwMode="auto">
          <a:xfrm>
            <a:off x="6678613" y="3686175"/>
            <a:ext cx="74612" cy="7461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3" name="Oval 81"/>
          <p:cNvSpPr>
            <a:spLocks noChangeArrowheads="1"/>
          </p:cNvSpPr>
          <p:nvPr/>
        </p:nvSpPr>
        <p:spPr bwMode="auto">
          <a:xfrm>
            <a:off x="4940300" y="3919538"/>
            <a:ext cx="74613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4" name="Oval 82"/>
          <p:cNvSpPr>
            <a:spLocks noChangeArrowheads="1"/>
          </p:cNvSpPr>
          <p:nvPr/>
        </p:nvSpPr>
        <p:spPr bwMode="auto">
          <a:xfrm>
            <a:off x="4935538" y="3452813"/>
            <a:ext cx="74612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5" name="Oval 83"/>
          <p:cNvSpPr>
            <a:spLocks noChangeArrowheads="1"/>
          </p:cNvSpPr>
          <p:nvPr/>
        </p:nvSpPr>
        <p:spPr bwMode="auto">
          <a:xfrm>
            <a:off x="3106738" y="3376613"/>
            <a:ext cx="74612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6" name="Oval 84"/>
          <p:cNvSpPr>
            <a:spLocks noChangeArrowheads="1"/>
          </p:cNvSpPr>
          <p:nvPr/>
        </p:nvSpPr>
        <p:spPr bwMode="auto">
          <a:xfrm>
            <a:off x="3125788" y="4810125"/>
            <a:ext cx="74612" cy="7461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7" name="Oval 85"/>
          <p:cNvSpPr>
            <a:spLocks noChangeArrowheads="1"/>
          </p:cNvSpPr>
          <p:nvPr/>
        </p:nvSpPr>
        <p:spPr bwMode="auto">
          <a:xfrm>
            <a:off x="1196975" y="3605213"/>
            <a:ext cx="74613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8" name="Oval 86"/>
          <p:cNvSpPr>
            <a:spLocks noChangeArrowheads="1"/>
          </p:cNvSpPr>
          <p:nvPr/>
        </p:nvSpPr>
        <p:spPr bwMode="auto">
          <a:xfrm>
            <a:off x="3106738" y="4829175"/>
            <a:ext cx="74612" cy="7461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9" name="Oval 87"/>
          <p:cNvSpPr>
            <a:spLocks noChangeArrowheads="1"/>
          </p:cNvSpPr>
          <p:nvPr/>
        </p:nvSpPr>
        <p:spPr bwMode="auto">
          <a:xfrm>
            <a:off x="5018088" y="2011363"/>
            <a:ext cx="74612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80" name="Text Box 88"/>
          <p:cNvSpPr txBox="1">
            <a:spLocks noChangeArrowheads="1"/>
          </p:cNvSpPr>
          <p:nvPr/>
        </p:nvSpPr>
        <p:spPr bwMode="auto">
          <a:xfrm>
            <a:off x="4986338" y="2008188"/>
            <a:ext cx="13049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pitchFamily="66" charset="0"/>
              </a:rPr>
              <a:t>Next SEQ PC</a:t>
            </a:r>
          </a:p>
        </p:txBody>
      </p:sp>
      <p:sp>
        <p:nvSpPr>
          <p:cNvPr id="955481" name="Text Box 89"/>
          <p:cNvSpPr txBox="1">
            <a:spLocks noChangeArrowheads="1"/>
          </p:cNvSpPr>
          <p:nvPr/>
        </p:nvSpPr>
        <p:spPr bwMode="auto">
          <a:xfrm>
            <a:off x="3844925" y="5262563"/>
            <a:ext cx="38893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0">
                <a:solidFill>
                  <a:schemeClr val="tx1"/>
                </a:solidFill>
                <a:latin typeface="Comic Sans MS" pitchFamily="66" charset="0"/>
              </a:rPr>
              <a:t>RD</a:t>
            </a:r>
            <a:endParaRPr lang="en-US" sz="1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82" name="Text Box 90"/>
          <p:cNvSpPr txBox="1">
            <a:spLocks noChangeArrowheads="1"/>
          </p:cNvSpPr>
          <p:nvPr/>
        </p:nvSpPr>
        <p:spPr bwMode="auto">
          <a:xfrm>
            <a:off x="5264150" y="5262563"/>
            <a:ext cx="38893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0">
                <a:solidFill>
                  <a:schemeClr val="tx1"/>
                </a:solidFill>
                <a:latin typeface="Comic Sans MS" pitchFamily="66" charset="0"/>
              </a:rPr>
              <a:t>RD</a:t>
            </a:r>
            <a:endParaRPr lang="en-US" sz="1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83" name="Text Box 91"/>
          <p:cNvSpPr txBox="1">
            <a:spLocks noChangeArrowheads="1"/>
          </p:cNvSpPr>
          <p:nvPr/>
        </p:nvSpPr>
        <p:spPr bwMode="auto">
          <a:xfrm>
            <a:off x="6940550" y="5262563"/>
            <a:ext cx="38893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0">
                <a:solidFill>
                  <a:schemeClr val="tx1"/>
                </a:solidFill>
                <a:latin typeface="Comic Sans MS" pitchFamily="66" charset="0"/>
              </a:rPr>
              <a:t>RD</a:t>
            </a:r>
            <a:endParaRPr lang="en-US" sz="1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84" name="Text Box 92"/>
          <p:cNvSpPr txBox="1">
            <a:spLocks noChangeArrowheads="1"/>
          </p:cNvSpPr>
          <p:nvPr/>
        </p:nvSpPr>
        <p:spPr bwMode="auto">
          <a:xfrm rot="-5400000">
            <a:off x="8456613" y="4846638"/>
            <a:ext cx="927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pitchFamily="66" charset="0"/>
              </a:rPr>
              <a:t>WB Data</a:t>
            </a:r>
          </a:p>
        </p:txBody>
      </p:sp>
      <p:sp>
        <p:nvSpPr>
          <p:cNvPr id="955485" name="Rectangle 93"/>
          <p:cNvSpPr>
            <a:spLocks noChangeArrowheads="1"/>
          </p:cNvSpPr>
          <p:nvPr/>
        </p:nvSpPr>
        <p:spPr bwMode="auto">
          <a:xfrm>
            <a:off x="398463" y="5921375"/>
            <a:ext cx="7486650" cy="42832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86" name="Text Box 94"/>
          <p:cNvSpPr txBox="1">
            <a:spLocks noChangeArrowheads="1"/>
          </p:cNvSpPr>
          <p:nvPr/>
        </p:nvSpPr>
        <p:spPr bwMode="auto">
          <a:xfrm>
            <a:off x="609600" y="1828800"/>
            <a:ext cx="8620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pitchFamily="66" charset="0"/>
              </a:rPr>
              <a:t>Next PC</a:t>
            </a:r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774700" y="3038475"/>
            <a:ext cx="304800" cy="1228725"/>
            <a:chOff x="488" y="1914"/>
            <a:chExt cx="192" cy="774"/>
          </a:xfrm>
        </p:grpSpPr>
        <p:sp>
          <p:nvSpPr>
            <p:cNvPr id="955488" name="Rectangle 96"/>
            <p:cNvSpPr>
              <a:spLocks noChangeArrowheads="1"/>
            </p:cNvSpPr>
            <p:nvPr/>
          </p:nvSpPr>
          <p:spPr bwMode="auto">
            <a:xfrm>
              <a:off x="488" y="1914"/>
              <a:ext cx="192" cy="768"/>
            </a:xfrm>
            <a:prstGeom prst="rect">
              <a:avLst/>
            </a:prstGeom>
            <a:solidFill>
              <a:srgbClr val="07F70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  <a:latin typeface="Comic Sans MS" pitchFamily="66" charset="0"/>
                </a:rPr>
                <a:t>Address</a:t>
              </a:r>
            </a:p>
          </p:txBody>
        </p:sp>
        <p:sp>
          <p:nvSpPr>
            <p:cNvPr id="955489" name="AutoShape 97"/>
            <p:cNvSpPr>
              <a:spLocks noChangeArrowheads="1"/>
            </p:cNvSpPr>
            <p:nvPr/>
          </p:nvSpPr>
          <p:spPr bwMode="auto">
            <a:xfrm>
              <a:off x="496" y="2544"/>
              <a:ext cx="175" cy="14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5490" name="Text Box 98"/>
          <p:cNvSpPr txBox="1">
            <a:spLocks noChangeArrowheads="1"/>
          </p:cNvSpPr>
          <p:nvPr/>
        </p:nvSpPr>
        <p:spPr bwMode="auto">
          <a:xfrm>
            <a:off x="3276600" y="2895600"/>
            <a:ext cx="4079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chemeClr val="tx1"/>
                </a:solidFill>
                <a:latin typeface="Comic Sans MS" pitchFamily="66" charset="0"/>
              </a:rPr>
              <a:t>RS1</a:t>
            </a:r>
            <a:endParaRPr lang="en-US" sz="1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91" name="Text Box 99"/>
          <p:cNvSpPr txBox="1">
            <a:spLocks noChangeArrowheads="1"/>
          </p:cNvSpPr>
          <p:nvPr/>
        </p:nvSpPr>
        <p:spPr bwMode="auto">
          <a:xfrm>
            <a:off x="3276600" y="3200400"/>
            <a:ext cx="4286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chemeClr val="tx1"/>
                </a:solidFill>
                <a:latin typeface="Comic Sans MS" pitchFamily="66" charset="0"/>
              </a:rPr>
              <a:t>RS2</a:t>
            </a:r>
            <a:endParaRPr lang="en-US" sz="1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92" name="Text Box 100"/>
          <p:cNvSpPr txBox="1">
            <a:spLocks noChangeArrowheads="1"/>
          </p:cNvSpPr>
          <p:nvPr/>
        </p:nvSpPr>
        <p:spPr bwMode="auto">
          <a:xfrm>
            <a:off x="3416300" y="4860925"/>
            <a:ext cx="4508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chemeClr val="tx1"/>
                </a:solidFill>
                <a:latin typeface="Comic Sans MS" pitchFamily="66" charset="0"/>
              </a:rPr>
              <a:t>Imm</a:t>
            </a:r>
            <a:endParaRPr lang="en-US" sz="1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55493" name="Oval 101"/>
          <p:cNvSpPr>
            <a:spLocks noChangeArrowheads="1"/>
          </p:cNvSpPr>
          <p:nvPr/>
        </p:nvSpPr>
        <p:spPr bwMode="auto">
          <a:xfrm>
            <a:off x="7035800" y="1919288"/>
            <a:ext cx="209550" cy="552450"/>
          </a:xfrm>
          <a:prstGeom prst="ellipse">
            <a:avLst/>
          </a:prstGeom>
          <a:solidFill>
            <a:srgbClr val="07F70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MUX</a:t>
            </a:r>
          </a:p>
        </p:txBody>
      </p:sp>
    </p:spTree>
    <p:extLst>
      <p:ext uri="{BB962C8B-B14F-4D97-AF65-F5344CB8AC3E}">
        <p14:creationId xmlns:p14="http://schemas.microsoft.com/office/powerpoint/2010/main" val="1651433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8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"/>
            <a:ext cx="8281987" cy="692696"/>
          </a:xfrm>
        </p:spPr>
        <p:txBody>
          <a:bodyPr/>
          <a:lstStyle/>
          <a:p>
            <a:r>
              <a:rPr lang="en-AU" dirty="0" smtClean="0"/>
              <a:t>Pipeline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4704"/>
            <a:ext cx="8270875" cy="547258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u="sng" dirty="0" smtClean="0"/>
              <a:t>Scheduled code: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Loop:	L.D	F0,0(R1)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 DADDUI R1,R1,#-8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ADD.D F4,F0,F2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S.D F4,8(R1)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BNE R1,R2,Loop</a:t>
            </a: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7 clock cycles/loop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54946"/>
            <a:ext cx="7267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Loop Unrolling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692696"/>
            <a:ext cx="8631560" cy="55445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Loop unrolling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Unroll by a factor of 4 (assume # elements is divisible by 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Eliminate unnecessary instructions</a:t>
            </a:r>
          </a:p>
          <a:p>
            <a:pPr>
              <a:buNone/>
            </a:pPr>
            <a:r>
              <a:rPr lang="en-US" sz="1600" dirty="0" smtClean="0"/>
              <a:t>Loop:	L.D F0,0(R1)</a:t>
            </a:r>
          </a:p>
          <a:p>
            <a:pPr>
              <a:buNone/>
            </a:pPr>
            <a:r>
              <a:rPr lang="en-US" sz="1600" dirty="0" smtClean="0"/>
              <a:t>		ADD.D F4,F0,F2</a:t>
            </a:r>
          </a:p>
          <a:p>
            <a:pPr>
              <a:buNone/>
            </a:pPr>
            <a:r>
              <a:rPr lang="en-US" sz="1600" dirty="0" smtClean="0"/>
              <a:t>		S.D F4,0(R1) ;drop DADDUI &amp; BNE</a:t>
            </a:r>
          </a:p>
          <a:p>
            <a:pPr>
              <a:buNone/>
            </a:pPr>
            <a:r>
              <a:rPr lang="en-US" sz="1600" dirty="0" smtClean="0"/>
              <a:t>		L.D F6,-8(R1)</a:t>
            </a:r>
          </a:p>
          <a:p>
            <a:pPr>
              <a:buNone/>
            </a:pPr>
            <a:r>
              <a:rPr lang="en-US" sz="1600" dirty="0" smtClean="0"/>
              <a:t>		ADD.D F8,F6,F2</a:t>
            </a:r>
          </a:p>
          <a:p>
            <a:pPr>
              <a:buNone/>
            </a:pPr>
            <a:r>
              <a:rPr lang="en-US" sz="1600" dirty="0" smtClean="0"/>
              <a:t>		S.D F8,-8(R1) ;drop DADDUI &amp; BNE</a:t>
            </a:r>
          </a:p>
          <a:p>
            <a:pPr>
              <a:buNone/>
            </a:pPr>
            <a:r>
              <a:rPr lang="en-US" sz="1600" dirty="0" smtClean="0"/>
              <a:t>		L.D F10,-16(R1)</a:t>
            </a:r>
          </a:p>
          <a:p>
            <a:pPr>
              <a:buNone/>
            </a:pPr>
            <a:r>
              <a:rPr lang="en-US" sz="1600" dirty="0" smtClean="0"/>
              <a:t>		ADD.D F12,F10,F2</a:t>
            </a:r>
          </a:p>
          <a:p>
            <a:pPr>
              <a:buNone/>
            </a:pPr>
            <a:r>
              <a:rPr lang="en-US" sz="1600" dirty="0" smtClean="0"/>
              <a:t>		S.D F12,-16(R1) ;drop DADDUI &amp; BNE</a:t>
            </a:r>
          </a:p>
          <a:p>
            <a:pPr>
              <a:buNone/>
            </a:pPr>
            <a:r>
              <a:rPr lang="en-US" sz="1600" dirty="0" smtClean="0"/>
              <a:t>		L.D F14,-24(R1)</a:t>
            </a:r>
          </a:p>
          <a:p>
            <a:pPr>
              <a:buNone/>
            </a:pPr>
            <a:r>
              <a:rPr lang="en-US" sz="1600" dirty="0" smtClean="0"/>
              <a:t>		ADD.D F16,F14,F2</a:t>
            </a:r>
          </a:p>
          <a:p>
            <a:pPr>
              <a:buNone/>
            </a:pPr>
            <a:r>
              <a:rPr lang="en-US" sz="1600" dirty="0" smtClean="0"/>
              <a:t>		S.D F16,-24(R1)</a:t>
            </a:r>
          </a:p>
          <a:p>
            <a:pPr>
              <a:buNone/>
            </a:pPr>
            <a:r>
              <a:rPr lang="en-US" sz="1600" dirty="0" smtClean="0"/>
              <a:t>		DADDUI R1,R1,#-32</a:t>
            </a:r>
          </a:p>
          <a:p>
            <a:pPr>
              <a:buNone/>
            </a:pPr>
            <a:r>
              <a:rPr lang="en-US" sz="1600" dirty="0" smtClean="0"/>
              <a:t>		BNE R1,R2,Loop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X4 + 3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27/4 clock cycles/loop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157192"/>
            <a:ext cx="26642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note:  number of live registers vs. original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AU" sz="3200" dirty="0" smtClean="0"/>
              <a:t>Loop Unrolling/Pipeline Scheduling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720"/>
            <a:ext cx="8270875" cy="5328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Pipeline schedule the unrolled loop: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Loop:	L.D F0,0(R1)</a:t>
            </a:r>
          </a:p>
          <a:p>
            <a:pPr>
              <a:buNone/>
            </a:pPr>
            <a:r>
              <a:rPr lang="en-US" sz="1600" dirty="0" smtClean="0"/>
              <a:t>		L.D F6,-8(R1)</a:t>
            </a:r>
          </a:p>
          <a:p>
            <a:pPr>
              <a:buNone/>
            </a:pPr>
            <a:r>
              <a:rPr lang="en-US" sz="1600" dirty="0" smtClean="0"/>
              <a:t>		L.D F10,-16(R1)</a:t>
            </a:r>
          </a:p>
          <a:p>
            <a:pPr>
              <a:buNone/>
            </a:pPr>
            <a:r>
              <a:rPr lang="en-US" sz="1600" dirty="0" smtClean="0"/>
              <a:t>		L.D F14,-24(R1)</a:t>
            </a:r>
          </a:p>
          <a:p>
            <a:pPr>
              <a:buNone/>
            </a:pPr>
            <a:r>
              <a:rPr lang="en-US" sz="1600" dirty="0" smtClean="0"/>
              <a:t>		ADD.D F4,F0,F2</a:t>
            </a:r>
          </a:p>
          <a:p>
            <a:pPr>
              <a:buNone/>
            </a:pPr>
            <a:r>
              <a:rPr lang="en-US" sz="1600" dirty="0" smtClean="0"/>
              <a:t>		ADD.D F8,F6,F2</a:t>
            </a:r>
          </a:p>
          <a:p>
            <a:pPr>
              <a:buNone/>
            </a:pPr>
            <a:r>
              <a:rPr lang="en-US" sz="1600" dirty="0" smtClean="0"/>
              <a:t>		ADD.D F12,F10,F2</a:t>
            </a:r>
          </a:p>
          <a:p>
            <a:pPr>
              <a:buNone/>
            </a:pPr>
            <a:r>
              <a:rPr lang="en-US" sz="1600" dirty="0" smtClean="0"/>
              <a:t>		ADD.D F16,F14,F2</a:t>
            </a:r>
          </a:p>
          <a:p>
            <a:pPr>
              <a:buNone/>
            </a:pPr>
            <a:r>
              <a:rPr lang="en-US" sz="1600" dirty="0" smtClean="0"/>
              <a:t>		S.D F4,0(R1)</a:t>
            </a:r>
          </a:p>
          <a:p>
            <a:pPr>
              <a:buNone/>
            </a:pPr>
            <a:r>
              <a:rPr lang="en-US" sz="1600" dirty="0" smtClean="0"/>
              <a:t>		S.D F8,-8(R1)</a:t>
            </a:r>
          </a:p>
          <a:p>
            <a:pPr>
              <a:buNone/>
            </a:pPr>
            <a:r>
              <a:rPr lang="en-US" sz="1600" dirty="0" smtClean="0"/>
              <a:t>		DADDUI R1,R1,#-32</a:t>
            </a:r>
          </a:p>
          <a:p>
            <a:pPr>
              <a:buNone/>
            </a:pPr>
            <a:r>
              <a:rPr lang="en-US" sz="1600" dirty="0" smtClean="0"/>
              <a:t>		S.D F12,16(R1)</a:t>
            </a:r>
          </a:p>
          <a:p>
            <a:pPr>
              <a:buNone/>
            </a:pPr>
            <a:r>
              <a:rPr lang="en-US" sz="1600" dirty="0" smtClean="0"/>
              <a:t>		S.D F16,8(R1)</a:t>
            </a:r>
          </a:p>
          <a:p>
            <a:pPr>
              <a:buNone/>
            </a:pPr>
            <a:r>
              <a:rPr lang="en-US" sz="1600" dirty="0" smtClean="0"/>
              <a:t>		BNE R1,R2,Loop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3X4 + 2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 14/4 clock cycles/loop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D7AE7DF5-C5F5-4444-AD38-3D76C42D418C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1EF740FF-64C9-9B40-9ED5-520C27A1E39E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33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5 Loop Unrolling Decisions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0728"/>
            <a:ext cx="8955088" cy="5256560"/>
          </a:xfrm>
        </p:spPr>
        <p:txBody>
          <a:bodyPr/>
          <a:lstStyle/>
          <a:p>
            <a:pPr marL="381000" indent="-381000"/>
            <a:r>
              <a:rPr lang="en-US" sz="2000" dirty="0">
                <a:latin typeface="Arial" charset="0"/>
              </a:rPr>
              <a:t>Requires understanding how one instruction depends on another and how the instructions can be changed or reordered given the dependences:</a:t>
            </a:r>
          </a:p>
          <a:p>
            <a:pPr marL="381000" indent="-381000">
              <a:buFontTx/>
              <a:buAutoNum type="arabicPeriod"/>
            </a:pPr>
            <a:r>
              <a:rPr lang="en-US" sz="2000" dirty="0">
                <a:latin typeface="Arial" charset="0"/>
              </a:rPr>
              <a:t>Determine loop unrolling useful by finding that loop iterations were independent (except for maintenance code) </a:t>
            </a:r>
          </a:p>
          <a:p>
            <a:pPr marL="381000" indent="-381000">
              <a:buFontTx/>
              <a:buAutoNum type="arabicPeriod"/>
            </a:pPr>
            <a:r>
              <a:rPr lang="en-US" sz="2000" dirty="0">
                <a:latin typeface="Arial" charset="0"/>
              </a:rPr>
              <a:t>Use different registers to avoid unnecessary constraints forced by using same registers for different computations </a:t>
            </a:r>
          </a:p>
          <a:p>
            <a:pPr marL="381000" indent="-381000">
              <a:buFontTx/>
              <a:buAutoNum type="arabicPeriod"/>
            </a:pPr>
            <a:r>
              <a:rPr lang="en-US" sz="2000" dirty="0">
                <a:latin typeface="Arial" charset="0"/>
              </a:rPr>
              <a:t>Eliminate the extra test and branch instructions and adjust the loop termination and iteration code</a:t>
            </a:r>
          </a:p>
          <a:p>
            <a:pPr marL="381000" indent="-381000">
              <a:buFontTx/>
              <a:buAutoNum type="arabicPeriod"/>
            </a:pPr>
            <a:r>
              <a:rPr lang="en-US" sz="2000" dirty="0">
                <a:latin typeface="Arial" charset="0"/>
              </a:rPr>
              <a:t>Determine that loads and stores in unrolled loop can be interchanged by observing that loads and stores from different iterations are independent </a:t>
            </a:r>
          </a:p>
          <a:p>
            <a:pPr marL="762000" lvl="1" indent="-304800">
              <a:buFontTx/>
              <a:buChar char="•"/>
            </a:pPr>
            <a:r>
              <a:rPr lang="en-US" sz="1600" dirty="0">
                <a:latin typeface="Arial" charset="0"/>
              </a:rPr>
              <a:t>Transformation requires analyzing memory addresses and finding that they do not refer to the same address</a:t>
            </a:r>
          </a:p>
          <a:p>
            <a:pPr marL="381000" indent="-381000">
              <a:buFontTx/>
              <a:buAutoNum type="arabicPeriod"/>
            </a:pPr>
            <a:r>
              <a:rPr lang="en-US" sz="2000" dirty="0">
                <a:latin typeface="Arial" charset="0"/>
              </a:rPr>
              <a:t>Schedule the code, preserving any dependences needed to yield the same result as the original code</a:t>
            </a:r>
          </a:p>
        </p:txBody>
      </p:sp>
    </p:spTree>
    <p:extLst>
      <p:ext uri="{BB962C8B-B14F-4D97-AF65-F5344CB8AC3E}">
        <p14:creationId xmlns:p14="http://schemas.microsoft.com/office/powerpoint/2010/main" val="9902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59CFA2E-ED63-C845-99B0-44663BEA68AA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9711997-9D70-0448-8BEA-B625B313E039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34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3 Limits to Loop Unrolling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836712"/>
            <a:ext cx="8847584" cy="5400576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>
                <a:latin typeface="Arial" charset="0"/>
              </a:rPr>
              <a:t>Decrease in amount of overhead amortized with each extra unrolling</a:t>
            </a:r>
          </a:p>
          <a:p>
            <a:pPr marL="800100" lvl="1" indent="-342900">
              <a:buFontTx/>
              <a:buChar char="•"/>
            </a:pPr>
            <a:r>
              <a:rPr lang="en-US" dirty="0">
                <a:latin typeface="Arial" charset="0"/>
              </a:rPr>
              <a:t>Amdahl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Law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charset="0"/>
              </a:rPr>
              <a:t>Growth in code size </a:t>
            </a:r>
          </a:p>
          <a:p>
            <a:pPr marL="800100" lvl="1" indent="-342900">
              <a:buFontTx/>
              <a:buChar char="•"/>
            </a:pPr>
            <a:r>
              <a:rPr lang="en-US" dirty="0">
                <a:latin typeface="Arial" charset="0"/>
              </a:rPr>
              <a:t>For larger loops, concern it increases the instruction cache miss rate</a:t>
            </a:r>
          </a:p>
          <a:p>
            <a:pPr marL="457200" indent="-457200">
              <a:buFontTx/>
              <a:buAutoNum type="arabicPeriod"/>
            </a:pPr>
            <a:r>
              <a:rPr lang="en-US" u="sng" dirty="0">
                <a:solidFill>
                  <a:srgbClr val="0332B7"/>
                </a:solidFill>
                <a:latin typeface="Arial" charset="0"/>
              </a:rPr>
              <a:t>Register pressure</a:t>
            </a:r>
            <a:r>
              <a:rPr lang="en-US" dirty="0">
                <a:latin typeface="Arial" charset="0"/>
              </a:rPr>
              <a:t>: potential shortfall in registers created by aggressive unrolling and scheduling</a:t>
            </a:r>
          </a:p>
          <a:p>
            <a:pPr marL="800100" lvl="1" indent="-342900">
              <a:buFontTx/>
              <a:buChar char="•"/>
            </a:pPr>
            <a:r>
              <a:rPr lang="en-US" dirty="0">
                <a:latin typeface="Arial" charset="0"/>
              </a:rPr>
              <a:t>If not possible to allocate all live values to registers, may lose some or all of its advantage</a:t>
            </a:r>
          </a:p>
          <a:p>
            <a:pPr marL="457200" indent="-457200"/>
            <a:r>
              <a:rPr lang="en-US" dirty="0">
                <a:latin typeface="Arial" charset="0"/>
              </a:rPr>
              <a:t>Loop unrolling reduces impact of branches on pipeline; another way is </a:t>
            </a:r>
            <a:r>
              <a:rPr lang="en-US" b="1" dirty="0">
                <a:solidFill>
                  <a:srgbClr val="0332B7"/>
                </a:solidFill>
                <a:latin typeface="Arial" charset="0"/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7049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Strip Mining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Unknown </a:t>
            </a:r>
            <a:r>
              <a:rPr lang="en-US" dirty="0" smtClean="0">
                <a:solidFill>
                  <a:srgbClr val="FF0000"/>
                </a:solidFill>
              </a:rPr>
              <a:t>(at compile time) </a:t>
            </a:r>
            <a:r>
              <a:rPr lang="en-US" dirty="0" smtClean="0"/>
              <a:t>number of loop iterations?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Number of iterations = </a:t>
            </a:r>
            <a:r>
              <a:rPr lang="en-US" i="1" dirty="0" smtClean="0"/>
              <a:t>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Goal:  make </a:t>
            </a:r>
            <a:r>
              <a:rPr lang="en-US" i="1" dirty="0" smtClean="0"/>
              <a:t>k</a:t>
            </a:r>
            <a:r>
              <a:rPr lang="en-US" dirty="0" smtClean="0"/>
              <a:t> copies of the loop body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Generate pair of loops: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First executes </a:t>
            </a:r>
            <a:r>
              <a:rPr lang="en-US" i="1" dirty="0" smtClean="0"/>
              <a:t>n</a:t>
            </a:r>
            <a:r>
              <a:rPr lang="en-US" dirty="0" smtClean="0"/>
              <a:t> mod </a:t>
            </a:r>
            <a:r>
              <a:rPr lang="en-US" i="1" dirty="0" smtClean="0"/>
              <a:t>k</a:t>
            </a:r>
            <a:r>
              <a:rPr lang="en-US" dirty="0" smtClean="0"/>
              <a:t> times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Second executes </a:t>
            </a:r>
            <a:r>
              <a:rPr lang="en-US" i="1" dirty="0" smtClean="0"/>
              <a:t>n</a:t>
            </a:r>
            <a:r>
              <a:rPr lang="en-US" dirty="0" smtClean="0"/>
              <a:t> / </a:t>
            </a:r>
            <a:r>
              <a:rPr lang="en-US" i="1" dirty="0" smtClean="0"/>
              <a:t>k</a:t>
            </a:r>
            <a:r>
              <a:rPr lang="en-US" dirty="0" smtClean="0"/>
              <a:t> times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“Strip mining”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2-bit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 each branch: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Predict taken or not taken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the prediction is wrong two consecutive times, change prediction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Correlating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2-bit predictors for each branch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for each possible combination of outcomes of preceding </a:t>
            </a:r>
            <a:r>
              <a:rPr lang="en-US" sz="2000" i="1" dirty="0" smtClean="0"/>
              <a:t>n</a:t>
            </a:r>
            <a:r>
              <a:rPr lang="en-US" sz="2000" dirty="0" smtClean="0"/>
              <a:t> branches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Local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2-bit predictors for each branch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for each possible combination of outcomes for the last </a:t>
            </a:r>
            <a:r>
              <a:rPr lang="en-US" sz="2000" i="1" dirty="0" smtClean="0"/>
              <a:t>n</a:t>
            </a:r>
            <a:r>
              <a:rPr lang="en-US" sz="2000" dirty="0" smtClean="0"/>
              <a:t> occurrences of this branch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Tournament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Combine correlating predictor with local predictor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38A4FD2C-DC1C-724B-9079-0C795739264B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70389A71-5946-B34B-9769-ABA5827EBC2C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37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908720"/>
            <a:ext cx="7918450" cy="406333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Solution: 2-bit scheme where change prediction only if get </a:t>
            </a:r>
            <a:r>
              <a:rPr lang="en-US" dirty="0" err="1">
                <a:latin typeface="Arial" charset="0"/>
              </a:rPr>
              <a:t>misprediction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twice</a:t>
            </a:r>
          </a:p>
          <a:p>
            <a:r>
              <a:rPr lang="en-US" dirty="0" smtClean="0">
                <a:latin typeface="Arial" charset="0"/>
              </a:rPr>
              <a:t>Blue: </a:t>
            </a:r>
            <a:r>
              <a:rPr lang="en-US" dirty="0">
                <a:latin typeface="Arial" charset="0"/>
              </a:rPr>
              <a:t>stop, not taken</a:t>
            </a:r>
          </a:p>
          <a:p>
            <a:r>
              <a:rPr lang="en-US" dirty="0" smtClean="0">
                <a:latin typeface="Arial" charset="0"/>
              </a:rPr>
              <a:t>Grey: </a:t>
            </a:r>
            <a:r>
              <a:rPr lang="en-US" dirty="0">
                <a:latin typeface="Arial" charset="0"/>
              </a:rPr>
              <a:t>go, </a:t>
            </a:r>
            <a:r>
              <a:rPr lang="en-US" dirty="0" smtClean="0">
                <a:latin typeface="Arial" charset="0"/>
              </a:rPr>
              <a:t>taken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Adds </a:t>
            </a:r>
            <a:r>
              <a:rPr lang="en-US" i="1" dirty="0">
                <a:solidFill>
                  <a:srgbClr val="0332B7"/>
                </a:solidFill>
                <a:latin typeface="Arial" charset="0"/>
              </a:rPr>
              <a:t>hysteresis</a:t>
            </a:r>
            <a:r>
              <a:rPr lang="en-US" dirty="0">
                <a:latin typeface="Arial" charset="0"/>
              </a:rPr>
              <a:t> to decision making process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764704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Dynamic Branch Prediction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2520950" y="29527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520950" y="29527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2520950" y="29527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7"/>
          <p:cNvSpPr>
            <a:spLocks noChangeArrowheads="1"/>
          </p:cNvSpPr>
          <p:nvPr/>
        </p:nvSpPr>
        <p:spPr bwMode="auto">
          <a:xfrm>
            <a:off x="2520950" y="29527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8" name="Group 8"/>
          <p:cNvGrpSpPr>
            <a:grpSpLocks/>
          </p:cNvGrpSpPr>
          <p:nvPr/>
        </p:nvGrpSpPr>
        <p:grpSpPr bwMode="auto">
          <a:xfrm>
            <a:off x="1122363" y="2590800"/>
            <a:ext cx="6938962" cy="3060700"/>
            <a:chOff x="707" y="1632"/>
            <a:chExt cx="4371" cy="1928"/>
          </a:xfrm>
        </p:grpSpPr>
        <p:sp>
          <p:nvSpPr>
            <p:cNvPr id="53259" name="Rectangle 9"/>
            <p:cNvSpPr>
              <a:spLocks noChangeArrowheads="1"/>
            </p:cNvSpPr>
            <p:nvPr/>
          </p:nvSpPr>
          <p:spPr bwMode="auto">
            <a:xfrm>
              <a:off x="2352" y="1632"/>
              <a:ext cx="21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53260" name="Rectangle 10"/>
            <p:cNvSpPr>
              <a:spLocks noChangeArrowheads="1"/>
            </p:cNvSpPr>
            <p:nvPr/>
          </p:nvSpPr>
          <p:spPr bwMode="auto">
            <a:xfrm>
              <a:off x="1819" y="2488"/>
              <a:ext cx="21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53261" name="Rectangle 11"/>
            <p:cNvSpPr>
              <a:spLocks noChangeArrowheads="1"/>
            </p:cNvSpPr>
            <p:nvPr/>
          </p:nvSpPr>
          <p:spPr bwMode="auto">
            <a:xfrm>
              <a:off x="3731" y="2504"/>
              <a:ext cx="32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/>
                <a:t>NT</a:t>
              </a:r>
            </a:p>
          </p:txBody>
        </p:sp>
        <p:sp>
          <p:nvSpPr>
            <p:cNvPr id="53262" name="Rectangle 12"/>
            <p:cNvSpPr>
              <a:spLocks noChangeArrowheads="1"/>
            </p:cNvSpPr>
            <p:nvPr/>
          </p:nvSpPr>
          <p:spPr bwMode="auto">
            <a:xfrm>
              <a:off x="3552" y="3312"/>
              <a:ext cx="32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/>
                <a:t>NT</a:t>
              </a:r>
            </a:p>
          </p:txBody>
        </p:sp>
        <p:sp>
          <p:nvSpPr>
            <p:cNvPr id="53263" name="Rectangle 13"/>
            <p:cNvSpPr>
              <a:spLocks noChangeArrowheads="1"/>
            </p:cNvSpPr>
            <p:nvPr/>
          </p:nvSpPr>
          <p:spPr bwMode="auto">
            <a:xfrm>
              <a:off x="707" y="2256"/>
              <a:ext cx="116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Predict Taken</a:t>
              </a:r>
            </a:p>
          </p:txBody>
        </p:sp>
        <p:sp>
          <p:nvSpPr>
            <p:cNvPr id="53264" name="Rectangle 14"/>
            <p:cNvSpPr>
              <a:spLocks noChangeArrowheads="1"/>
            </p:cNvSpPr>
            <p:nvPr/>
          </p:nvSpPr>
          <p:spPr bwMode="auto">
            <a:xfrm>
              <a:off x="874" y="2752"/>
              <a:ext cx="101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Predict Not </a:t>
              </a:r>
            </a:p>
            <a:p>
              <a:pPr algn="ctr">
                <a:spcBef>
                  <a:spcPct val="0"/>
                </a:spcBef>
              </a:pPr>
              <a:r>
                <a:rPr lang="en-US" sz="2000"/>
                <a:t>Taken</a:t>
              </a:r>
            </a:p>
          </p:txBody>
        </p:sp>
        <p:sp>
          <p:nvSpPr>
            <p:cNvPr id="53265" name="Rectangle 15"/>
            <p:cNvSpPr>
              <a:spLocks noChangeArrowheads="1"/>
            </p:cNvSpPr>
            <p:nvPr/>
          </p:nvSpPr>
          <p:spPr bwMode="auto">
            <a:xfrm>
              <a:off x="3915" y="2256"/>
              <a:ext cx="116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Predict Taken</a:t>
              </a:r>
            </a:p>
          </p:txBody>
        </p:sp>
        <p:sp>
          <p:nvSpPr>
            <p:cNvPr id="53266" name="Rectangle 16"/>
            <p:cNvSpPr>
              <a:spLocks noChangeArrowheads="1"/>
            </p:cNvSpPr>
            <p:nvPr/>
          </p:nvSpPr>
          <p:spPr bwMode="auto">
            <a:xfrm>
              <a:off x="3890" y="2728"/>
              <a:ext cx="101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Predict Not </a:t>
              </a:r>
            </a:p>
            <a:p>
              <a:pPr algn="ctr">
                <a:spcBef>
                  <a:spcPct val="0"/>
                </a:spcBef>
              </a:pPr>
              <a:r>
                <a:rPr lang="en-US" sz="2000"/>
                <a:t>Taken</a:t>
              </a:r>
            </a:p>
          </p:txBody>
        </p:sp>
        <p:sp>
          <p:nvSpPr>
            <p:cNvPr id="53267" name="Oval 17"/>
            <p:cNvSpPr>
              <a:spLocks noChangeArrowheads="1"/>
            </p:cNvSpPr>
            <p:nvPr/>
          </p:nvSpPr>
          <p:spPr bwMode="auto">
            <a:xfrm>
              <a:off x="1864" y="2208"/>
              <a:ext cx="800" cy="3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Oval 18"/>
            <p:cNvSpPr>
              <a:spLocks noChangeArrowheads="1"/>
            </p:cNvSpPr>
            <p:nvPr/>
          </p:nvSpPr>
          <p:spPr bwMode="auto">
            <a:xfrm>
              <a:off x="3136" y="2216"/>
              <a:ext cx="800" cy="3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Oval 19"/>
            <p:cNvSpPr>
              <a:spLocks noChangeArrowheads="1"/>
            </p:cNvSpPr>
            <p:nvPr/>
          </p:nvSpPr>
          <p:spPr bwMode="auto">
            <a:xfrm>
              <a:off x="1880" y="2680"/>
              <a:ext cx="800" cy="32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Oval 20"/>
            <p:cNvSpPr>
              <a:spLocks noChangeArrowheads="1"/>
            </p:cNvSpPr>
            <p:nvPr/>
          </p:nvSpPr>
          <p:spPr bwMode="auto">
            <a:xfrm>
              <a:off x="3144" y="2680"/>
              <a:ext cx="800" cy="32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Arc 21"/>
            <p:cNvSpPr>
              <a:spLocks/>
            </p:cNvSpPr>
            <p:nvPr/>
          </p:nvSpPr>
          <p:spPr bwMode="auto">
            <a:xfrm>
              <a:off x="2083" y="1882"/>
              <a:ext cx="480" cy="349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lnTo>
                    <a:pt x="2061" y="308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Arc 22"/>
            <p:cNvSpPr>
              <a:spLocks/>
            </p:cNvSpPr>
            <p:nvPr/>
          </p:nvSpPr>
          <p:spPr bwMode="auto">
            <a:xfrm flipH="1" flipV="1">
              <a:off x="3360" y="2976"/>
              <a:ext cx="480" cy="349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lnTo>
                    <a:pt x="2061" y="308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73" name="Group 23"/>
            <p:cNvGrpSpPr>
              <a:grpSpLocks/>
            </p:cNvGrpSpPr>
            <p:nvPr/>
          </p:nvGrpSpPr>
          <p:grpSpPr bwMode="auto">
            <a:xfrm>
              <a:off x="2688" y="2560"/>
              <a:ext cx="480" cy="545"/>
              <a:chOff x="2688" y="2560"/>
              <a:chExt cx="480" cy="545"/>
            </a:xfrm>
          </p:grpSpPr>
          <p:sp>
            <p:nvSpPr>
              <p:cNvPr id="53281" name="Line 24"/>
              <p:cNvSpPr>
                <a:spLocks noChangeShapeType="1"/>
              </p:cNvSpPr>
              <p:nvPr/>
            </p:nvSpPr>
            <p:spPr bwMode="auto">
              <a:xfrm flipH="1">
                <a:off x="2688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2" name="Rectangle 25"/>
              <p:cNvSpPr>
                <a:spLocks noChangeArrowheads="1"/>
              </p:cNvSpPr>
              <p:nvPr/>
            </p:nvSpPr>
            <p:spPr bwMode="auto">
              <a:xfrm>
                <a:off x="2810" y="2857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T</a:t>
                </a:r>
              </a:p>
            </p:txBody>
          </p:sp>
          <p:sp>
            <p:nvSpPr>
              <p:cNvPr id="53283" name="Rectangle 26"/>
              <p:cNvSpPr>
                <a:spLocks noChangeArrowheads="1"/>
              </p:cNvSpPr>
              <p:nvPr/>
            </p:nvSpPr>
            <p:spPr bwMode="auto">
              <a:xfrm>
                <a:off x="2752" y="2560"/>
                <a:ext cx="32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/>
                  <a:t>NT</a:t>
                </a:r>
              </a:p>
            </p:txBody>
          </p:sp>
          <p:sp>
            <p:nvSpPr>
              <p:cNvPr id="53284" name="Line 27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74" name="Group 28"/>
            <p:cNvGrpSpPr>
              <a:grpSpLocks/>
            </p:cNvGrpSpPr>
            <p:nvPr/>
          </p:nvGrpSpPr>
          <p:grpSpPr bwMode="auto">
            <a:xfrm>
              <a:off x="2680" y="2091"/>
              <a:ext cx="480" cy="545"/>
              <a:chOff x="2688" y="2560"/>
              <a:chExt cx="480" cy="545"/>
            </a:xfrm>
          </p:grpSpPr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 flipH="1">
                <a:off x="2688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8" name="Rectangle 30"/>
              <p:cNvSpPr>
                <a:spLocks noChangeArrowheads="1"/>
              </p:cNvSpPr>
              <p:nvPr/>
            </p:nvSpPr>
            <p:spPr bwMode="auto">
              <a:xfrm>
                <a:off x="2810" y="2857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T</a:t>
                </a:r>
              </a:p>
            </p:txBody>
          </p:sp>
          <p:sp>
            <p:nvSpPr>
              <p:cNvPr id="53279" name="Rectangle 31"/>
              <p:cNvSpPr>
                <a:spLocks noChangeArrowheads="1"/>
              </p:cNvSpPr>
              <p:nvPr/>
            </p:nvSpPr>
            <p:spPr bwMode="auto">
              <a:xfrm>
                <a:off x="2752" y="2560"/>
                <a:ext cx="32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NT</a:t>
                </a:r>
              </a:p>
            </p:txBody>
          </p:sp>
          <p:sp>
            <p:nvSpPr>
              <p:cNvPr id="53280" name="Line 3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75" name="Line 33"/>
            <p:cNvSpPr>
              <a:spLocks noChangeShapeType="1"/>
            </p:cNvSpPr>
            <p:nvPr/>
          </p:nvSpPr>
          <p:spPr bwMode="auto">
            <a:xfrm flipV="1">
              <a:off x="2256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Line 34"/>
            <p:cNvSpPr>
              <a:spLocks noChangeShapeType="1"/>
            </p:cNvSpPr>
            <p:nvPr/>
          </p:nvSpPr>
          <p:spPr bwMode="auto">
            <a:xfrm>
              <a:off x="3552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4708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 Performance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Branch predictor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87499"/>
            <a:ext cx="83629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Rearrange order of instructions to reduce stalls while maintaining data flow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Compiler doesn’t need to have knowledge of microarchitecture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Handles cases where dependencies are unknown at compile time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Disadvantage: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Substantial increase in hardware complexity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exceptions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6B18-3697-4AA1-8D07-9AF31B697AFD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6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21E1D-7A55-4C5B-984A-363C9412343B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8588"/>
            <a:ext cx="71628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/>
              <a:t>Backup slide:   Visualizing </a:t>
            </a:r>
            <a:r>
              <a:rPr lang="en-US" dirty="0"/>
              <a:t>Pipelining</a:t>
            </a:r>
            <a:br>
              <a:rPr lang="en-US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57443" name="Rectangle 3"/>
          <p:cNvSpPr>
            <a:spLocks noChangeArrowheads="1"/>
          </p:cNvSpPr>
          <p:nvPr/>
        </p:nvSpPr>
        <p:spPr bwMode="auto">
          <a:xfrm>
            <a:off x="519113" y="2209800"/>
            <a:ext cx="388937" cy="310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I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r.</a:t>
            </a:r>
          </a:p>
          <a:p>
            <a:pPr algn="ctr">
              <a:spcBef>
                <a:spcPct val="0"/>
              </a:spcBef>
            </a:pPr>
            <a:endParaRPr lang="en-US" sz="1800" i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O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957444" name="Line 4"/>
          <p:cNvSpPr>
            <a:spLocks noChangeShapeType="1"/>
          </p:cNvSpPr>
          <p:nvPr/>
        </p:nvSpPr>
        <p:spPr bwMode="auto">
          <a:xfrm>
            <a:off x="1066800" y="2286000"/>
            <a:ext cx="0" cy="302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7445" name="Rectangle 5"/>
          <p:cNvSpPr>
            <a:spLocks noChangeArrowheads="1"/>
          </p:cNvSpPr>
          <p:nvPr/>
        </p:nvSpPr>
        <p:spPr bwMode="auto">
          <a:xfrm>
            <a:off x="3414713" y="1279525"/>
            <a:ext cx="2374900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sp>
        <p:nvSpPr>
          <p:cNvPr id="957446" name="Rectangle 6"/>
          <p:cNvSpPr>
            <a:spLocks noChangeArrowheads="1"/>
          </p:cNvSpPr>
          <p:nvPr/>
        </p:nvSpPr>
        <p:spPr bwMode="auto">
          <a:xfrm>
            <a:off x="1257300" y="1314450"/>
            <a:ext cx="1447800" cy="2857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1676400"/>
            <a:ext cx="6851650" cy="4572000"/>
            <a:chOff x="816" y="1056"/>
            <a:chExt cx="4316" cy="2880"/>
          </a:xfrm>
        </p:grpSpPr>
        <p:sp>
          <p:nvSpPr>
            <p:cNvPr id="957448" name="Line 8"/>
            <p:cNvSpPr>
              <a:spLocks noChangeShapeType="1"/>
            </p:cNvSpPr>
            <p:nvPr/>
          </p:nvSpPr>
          <p:spPr bwMode="auto">
            <a:xfrm>
              <a:off x="816" y="1056"/>
              <a:ext cx="414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094" y="1440"/>
              <a:ext cx="2444" cy="441"/>
              <a:chOff x="1962" y="1200"/>
              <a:chExt cx="1910" cy="441"/>
            </a:xfrm>
          </p:grpSpPr>
          <p:grpSp>
            <p:nvGrpSpPr>
              <p:cNvPr id="4" name="Group 10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5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452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453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454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57455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56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7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57458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459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60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61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57462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63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4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957465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466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57467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68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69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957471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472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57474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75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76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77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11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480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481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482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1632" y="2016"/>
              <a:ext cx="2444" cy="441"/>
              <a:chOff x="1962" y="1200"/>
              <a:chExt cx="1910" cy="441"/>
            </a:xfrm>
          </p:grpSpPr>
          <p:grpSp>
            <p:nvGrpSpPr>
              <p:cNvPr id="13" name="Group 44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14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486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487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488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57489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90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51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57492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493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94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495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57496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97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8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957499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00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57501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02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03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64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95750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06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18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57508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09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1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11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0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51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51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516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1" name="Group 77"/>
            <p:cNvGrpSpPr>
              <a:grpSpLocks/>
            </p:cNvGrpSpPr>
            <p:nvPr/>
          </p:nvGrpSpPr>
          <p:grpSpPr bwMode="auto">
            <a:xfrm>
              <a:off x="2160" y="2544"/>
              <a:ext cx="2444" cy="441"/>
              <a:chOff x="1962" y="1200"/>
              <a:chExt cx="1910" cy="441"/>
            </a:xfrm>
          </p:grpSpPr>
          <p:grpSp>
            <p:nvGrpSpPr>
              <p:cNvPr id="22" name="Group 78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520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521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522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57523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4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85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57526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27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28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29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57530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31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92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957533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34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57535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36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37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98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957539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40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7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5754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43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44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45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9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54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549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550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30" name="Group 111"/>
            <p:cNvGrpSpPr>
              <a:grpSpLocks/>
            </p:cNvGrpSpPr>
            <p:nvPr/>
          </p:nvGrpSpPr>
          <p:grpSpPr bwMode="auto">
            <a:xfrm>
              <a:off x="2688" y="3072"/>
              <a:ext cx="2444" cy="441"/>
              <a:chOff x="1962" y="1200"/>
              <a:chExt cx="1910" cy="441"/>
            </a:xfrm>
          </p:grpSpPr>
          <p:grpSp>
            <p:nvGrpSpPr>
              <p:cNvPr id="31" name="Group 112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957440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55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555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556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957557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58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7441" name="Group 119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957560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61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62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63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957564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65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7447" name="Group 126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957567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68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957569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70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71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7449" name="Group 132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957573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57574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957450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957576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77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78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579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7451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957457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957582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7583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57584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957585" name="Line 145"/>
            <p:cNvSpPr>
              <a:spLocks noChangeShapeType="1"/>
            </p:cNvSpPr>
            <p:nvPr/>
          </p:nvSpPr>
          <p:spPr bwMode="auto">
            <a:xfrm>
              <a:off x="153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86" name="Line 146"/>
            <p:cNvSpPr>
              <a:spLocks noChangeShapeType="1"/>
            </p:cNvSpPr>
            <p:nvPr/>
          </p:nvSpPr>
          <p:spPr bwMode="auto">
            <a:xfrm>
              <a:off x="206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87" name="Line 147"/>
            <p:cNvSpPr>
              <a:spLocks noChangeShapeType="1"/>
            </p:cNvSpPr>
            <p:nvPr/>
          </p:nvSpPr>
          <p:spPr bwMode="auto">
            <a:xfrm>
              <a:off x="259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88" name="Line 148"/>
            <p:cNvSpPr>
              <a:spLocks noChangeShapeType="1"/>
            </p:cNvSpPr>
            <p:nvPr/>
          </p:nvSpPr>
          <p:spPr bwMode="auto">
            <a:xfrm>
              <a:off x="369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89" name="Line 149"/>
            <p:cNvSpPr>
              <a:spLocks noChangeShapeType="1"/>
            </p:cNvSpPr>
            <p:nvPr/>
          </p:nvSpPr>
          <p:spPr bwMode="auto">
            <a:xfrm>
              <a:off x="3120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90" name="Line 150"/>
            <p:cNvSpPr>
              <a:spLocks noChangeShapeType="1"/>
            </p:cNvSpPr>
            <p:nvPr/>
          </p:nvSpPr>
          <p:spPr bwMode="auto">
            <a:xfrm>
              <a:off x="422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91" name="Line 151"/>
            <p:cNvSpPr>
              <a:spLocks noChangeShapeType="1"/>
            </p:cNvSpPr>
            <p:nvPr/>
          </p:nvSpPr>
          <p:spPr bwMode="auto">
            <a:xfrm>
              <a:off x="475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92" name="Line 152"/>
            <p:cNvSpPr>
              <a:spLocks noChangeShapeType="1"/>
            </p:cNvSpPr>
            <p:nvPr/>
          </p:nvSpPr>
          <p:spPr bwMode="auto">
            <a:xfrm>
              <a:off x="1008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93" name="Text Box 153"/>
            <p:cNvSpPr txBox="1">
              <a:spLocks noChangeArrowheads="1"/>
            </p:cNvSpPr>
            <p:nvPr/>
          </p:nvSpPr>
          <p:spPr bwMode="auto">
            <a:xfrm>
              <a:off x="982" y="1158"/>
              <a:ext cx="58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1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7594" name="Text Box 154"/>
            <p:cNvSpPr txBox="1">
              <a:spLocks noChangeArrowheads="1"/>
            </p:cNvSpPr>
            <p:nvPr/>
          </p:nvSpPr>
          <p:spPr bwMode="auto">
            <a:xfrm>
              <a:off x="1485" y="1158"/>
              <a:ext cx="60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2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7595" name="Text Box 155"/>
            <p:cNvSpPr txBox="1">
              <a:spLocks noChangeArrowheads="1"/>
            </p:cNvSpPr>
            <p:nvPr/>
          </p:nvSpPr>
          <p:spPr bwMode="auto">
            <a:xfrm>
              <a:off x="2029" y="1158"/>
              <a:ext cx="60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3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7596" name="Text Box 156"/>
            <p:cNvSpPr txBox="1">
              <a:spLocks noChangeArrowheads="1"/>
            </p:cNvSpPr>
            <p:nvPr/>
          </p:nvSpPr>
          <p:spPr bwMode="auto">
            <a:xfrm>
              <a:off x="2564" y="1158"/>
              <a:ext cx="60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4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7597" name="Text Box 157"/>
            <p:cNvSpPr txBox="1">
              <a:spLocks noChangeArrowheads="1"/>
            </p:cNvSpPr>
            <p:nvPr/>
          </p:nvSpPr>
          <p:spPr bwMode="auto">
            <a:xfrm>
              <a:off x="3657" y="1158"/>
              <a:ext cx="60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6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7598" name="Text Box 158"/>
            <p:cNvSpPr txBox="1">
              <a:spLocks noChangeArrowheads="1"/>
            </p:cNvSpPr>
            <p:nvPr/>
          </p:nvSpPr>
          <p:spPr bwMode="auto">
            <a:xfrm>
              <a:off x="4183" y="1158"/>
              <a:ext cx="60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7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57599" name="Text Box 159"/>
            <p:cNvSpPr txBox="1">
              <a:spLocks noChangeArrowheads="1"/>
            </p:cNvSpPr>
            <p:nvPr/>
          </p:nvSpPr>
          <p:spPr bwMode="auto">
            <a:xfrm>
              <a:off x="3081" y="1158"/>
              <a:ext cx="60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Cycle 5</a:t>
              </a:r>
              <a:endParaRPr lang="en-US" sz="18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353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Dynamic scheduling implies: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Out-of-order execution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Out-of-order completion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Creates the possibility for WAR and WAW hazards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Tomasulo’s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Tracks when operands are available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Introduces register renaming in hardware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Minimizes WAW and WAR hazards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DIV.D F0,F2,F4</a:t>
            </a:r>
          </a:p>
          <a:p>
            <a:pPr>
              <a:buNone/>
            </a:pPr>
            <a:r>
              <a:rPr lang="en-US" sz="2400" dirty="0" smtClean="0"/>
              <a:t>	ADD.D </a:t>
            </a:r>
            <a:r>
              <a:rPr lang="en-US" sz="2400" dirty="0" smtClean="0">
                <a:solidFill>
                  <a:srgbClr val="FF0000"/>
                </a:solidFill>
              </a:rPr>
              <a:t>F6</a:t>
            </a:r>
            <a:r>
              <a:rPr lang="en-US" sz="2400" dirty="0" smtClean="0"/>
              <a:t>,F0,</a:t>
            </a:r>
            <a:r>
              <a:rPr lang="en-US" sz="2400" dirty="0" smtClean="0">
                <a:solidFill>
                  <a:srgbClr val="00B050"/>
                </a:solidFill>
              </a:rPr>
              <a:t>F8</a:t>
            </a:r>
          </a:p>
          <a:p>
            <a:pPr>
              <a:buNone/>
            </a:pPr>
            <a:r>
              <a:rPr lang="en-US" sz="2400" dirty="0" smtClean="0"/>
              <a:t>	S.D </a:t>
            </a:r>
            <a:r>
              <a:rPr lang="en-US" sz="2400" dirty="0" smtClean="0">
                <a:solidFill>
                  <a:srgbClr val="FF0000"/>
                </a:solidFill>
              </a:rPr>
              <a:t>F6</a:t>
            </a:r>
            <a:r>
              <a:rPr lang="en-US" sz="2400" dirty="0" smtClean="0"/>
              <a:t>,0(R1)</a:t>
            </a:r>
          </a:p>
          <a:p>
            <a:pPr>
              <a:buNone/>
            </a:pPr>
            <a:r>
              <a:rPr lang="en-US" sz="2400" dirty="0" smtClean="0"/>
              <a:t>	SUB.D </a:t>
            </a:r>
            <a:r>
              <a:rPr lang="en-US" sz="2400" dirty="0" smtClean="0">
                <a:solidFill>
                  <a:srgbClr val="00B050"/>
                </a:solidFill>
              </a:rPr>
              <a:t>F8</a:t>
            </a:r>
            <a:r>
              <a:rPr lang="en-US" sz="2400" dirty="0" smtClean="0"/>
              <a:t>,F10,F14</a:t>
            </a:r>
          </a:p>
          <a:p>
            <a:pPr>
              <a:buNone/>
            </a:pPr>
            <a:r>
              <a:rPr lang="en-US" sz="2400" dirty="0" smtClean="0"/>
              <a:t>	MUL.D </a:t>
            </a:r>
            <a:r>
              <a:rPr lang="en-US" sz="2400" dirty="0" smtClean="0">
                <a:solidFill>
                  <a:srgbClr val="FF0000"/>
                </a:solidFill>
              </a:rPr>
              <a:t>F6</a:t>
            </a:r>
            <a:r>
              <a:rPr lang="en-US" sz="2400" dirty="0" smtClean="0"/>
              <a:t>,F10,</a:t>
            </a:r>
            <a:r>
              <a:rPr lang="en-US" sz="2400" dirty="0" smtClean="0">
                <a:solidFill>
                  <a:srgbClr val="00B050"/>
                </a:solidFill>
              </a:rPr>
              <a:t>F8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+ name dependence with F6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445024" y="2667000"/>
            <a:ext cx="890588" cy="85725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8459" y="27809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87824" y="3162300"/>
            <a:ext cx="1965325" cy="847725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4523" y="33569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 smtClean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DIV.D F0,F2,F4</a:t>
            </a:r>
          </a:p>
          <a:p>
            <a:pPr>
              <a:buNone/>
            </a:pPr>
            <a:r>
              <a:rPr lang="en-US" sz="2400" dirty="0" smtClean="0"/>
              <a:t>	ADD.D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,F0,F8</a:t>
            </a:r>
          </a:p>
          <a:p>
            <a:pPr>
              <a:buNone/>
            </a:pPr>
            <a:r>
              <a:rPr lang="en-US" sz="2400" dirty="0" smtClean="0"/>
              <a:t>	S.D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,0(R1)</a:t>
            </a:r>
          </a:p>
          <a:p>
            <a:pPr>
              <a:buNone/>
            </a:pPr>
            <a:r>
              <a:rPr lang="en-US" sz="2400" dirty="0" smtClean="0"/>
              <a:t>	SUB.D </a:t>
            </a:r>
            <a:r>
              <a:rPr lang="en-US" sz="2400" dirty="0" smtClean="0">
                <a:solidFill>
                  <a:srgbClr val="00B050"/>
                </a:solidFill>
              </a:rPr>
              <a:t>T</a:t>
            </a:r>
            <a:r>
              <a:rPr lang="en-US" sz="2400" dirty="0" smtClean="0"/>
              <a:t>,F10,F14</a:t>
            </a:r>
          </a:p>
          <a:p>
            <a:pPr>
              <a:buNone/>
            </a:pPr>
            <a:r>
              <a:rPr lang="en-US" sz="2400" dirty="0" smtClean="0"/>
              <a:t>	MUL.D </a:t>
            </a:r>
            <a:r>
              <a:rPr lang="en-US" sz="2400" dirty="0" smtClean="0">
                <a:solidFill>
                  <a:srgbClr val="000099"/>
                </a:solidFill>
              </a:rPr>
              <a:t>F6,</a:t>
            </a:r>
            <a:r>
              <a:rPr lang="en-US" sz="2400" dirty="0" smtClean="0"/>
              <a:t>F10,</a:t>
            </a:r>
            <a:r>
              <a:rPr lang="en-US" sz="2400" dirty="0" smtClean="0">
                <a:solidFill>
                  <a:srgbClr val="00B050"/>
                </a:solidFill>
              </a:rPr>
              <a:t>T</a:t>
            </a: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Now only RAW hazards remain, which can be strictly ordered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655027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328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Register renaming is provided by </a:t>
            </a:r>
            <a:r>
              <a:rPr lang="en-US" sz="2400" u="sng" dirty="0" smtClean="0"/>
              <a:t>reservation stations (RS)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Contains:    </a:t>
            </a:r>
            <a:r>
              <a:rPr lang="en-US" sz="1600" dirty="0" smtClean="0">
                <a:solidFill>
                  <a:srgbClr val="FF0000"/>
                </a:solidFill>
              </a:rPr>
              <a:t>Imagine: Place holder for 2 ingredients + cooking instruction</a:t>
            </a:r>
            <a:endParaRPr lang="en-US" sz="1600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The instruction  </a:t>
            </a:r>
            <a:r>
              <a:rPr lang="en-US" sz="1600" dirty="0" smtClean="0">
                <a:solidFill>
                  <a:srgbClr val="FF0000"/>
                </a:solidFill>
              </a:rPr>
              <a:t>Fry [Note: physical image may mislead, since: data broadcast]  </a:t>
            </a:r>
            <a:endParaRPr lang="en-US" sz="1600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Buffered operand values (when available) </a:t>
            </a:r>
            <a:r>
              <a:rPr lang="en-US" sz="1600" dirty="0" smtClean="0">
                <a:solidFill>
                  <a:srgbClr val="FF0000"/>
                </a:solidFill>
              </a:rPr>
              <a:t>[Boiled </a:t>
            </a:r>
            <a:r>
              <a:rPr lang="en-US" sz="1600" dirty="0" err="1" smtClean="0">
                <a:solidFill>
                  <a:srgbClr val="FF0000"/>
                </a:solidFill>
              </a:rPr>
              <a:t>egg,Steamed</a:t>
            </a:r>
            <a:r>
              <a:rPr lang="en-US" sz="1600" dirty="0" smtClean="0">
                <a:solidFill>
                  <a:srgbClr val="FF0000"/>
                </a:solidFill>
              </a:rPr>
              <a:t> carrot]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Each may not be available when instruction reaches RS. Need to wait for them.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Reservation station keeps instructions providing the operand 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RS fetches and buffers an operand </a:t>
            </a:r>
            <a:r>
              <a:rPr lang="en-US" sz="1600" dirty="0" smtClean="0">
                <a:solidFill>
                  <a:srgbClr val="FF0000"/>
                </a:solidFill>
              </a:rPr>
              <a:t>boiled egg is ready </a:t>
            </a:r>
            <a:r>
              <a:rPr lang="en-US" sz="2000" dirty="0" smtClean="0"/>
              <a:t>as soon as it becomes available (not necessarily involving register file)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Pending instructions designate the RS to which they will send their output </a:t>
            </a:r>
            <a:r>
              <a:rPr lang="en-US" sz="1600" dirty="0" smtClean="0">
                <a:solidFill>
                  <a:srgbClr val="FF0000"/>
                </a:solidFill>
              </a:rPr>
              <a:t>egg boiling RS designated frying RS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Result values broadcast on a result bus, called the common data bus (CDB)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Only the last output updates the register file </a:t>
            </a:r>
            <a:r>
              <a:rPr lang="en-US" sz="1600" dirty="0" smtClean="0">
                <a:solidFill>
                  <a:srgbClr val="FF0000"/>
                </a:solidFill>
              </a:rPr>
              <a:t>in fact, execution engine apparatus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 instructions are issued, the register </a:t>
            </a:r>
            <a:r>
              <a:rPr lang="en-US" sz="2000" dirty="0" err="1" smtClean="0"/>
              <a:t>specifyiers</a:t>
            </a:r>
            <a:r>
              <a:rPr lang="en-US" sz="2000" dirty="0" smtClean="0"/>
              <a:t> are renamed with the reservation station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May be more reservation stations than registers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635896" y="1628800"/>
            <a:ext cx="288032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4B34A41A-9052-A740-B707-6A3F12379F59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C552E770-EAD2-8D46-80DE-C7F62555FAF6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44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153400" cy="576064"/>
          </a:xfrm>
          <a:noFill/>
        </p:spPr>
        <p:txBody>
          <a:bodyPr lIns="90487" tIns="44450" rIns="90487" bIns="44450"/>
          <a:lstStyle/>
          <a:p>
            <a:r>
              <a:rPr lang="en-US" sz="3600" dirty="0">
                <a:latin typeface="Arial" charset="0"/>
              </a:rPr>
              <a:t>A Dynamic Algorithm: </a:t>
            </a:r>
            <a:r>
              <a:rPr lang="en-US" sz="3600" dirty="0" err="1">
                <a:latin typeface="Arial" charset="0"/>
              </a:rPr>
              <a:t>Tomasulo</a:t>
            </a:r>
            <a:r>
              <a:rPr lang="ja-JP" altLang="en-US" sz="3600" dirty="0">
                <a:latin typeface="Arial" charset="0"/>
              </a:rPr>
              <a:t>’</a:t>
            </a:r>
            <a:r>
              <a:rPr lang="en-US" altLang="ja-JP" sz="3600" dirty="0">
                <a:latin typeface="Arial" charset="0"/>
              </a:rPr>
              <a:t>s</a:t>
            </a:r>
            <a:endParaRPr lang="en-US" sz="3600" dirty="0">
              <a:latin typeface="Arial" charset="0"/>
            </a:endParaRP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97950" cy="5030688"/>
          </a:xfrm>
          <a:noFill/>
        </p:spPr>
        <p:txBody>
          <a:bodyPr lIns="90487" tIns="44450" rIns="90487" bIns="44450"/>
          <a:lstStyle/>
          <a:p>
            <a:r>
              <a:rPr lang="en-US" dirty="0">
                <a:latin typeface="Arial" charset="0"/>
              </a:rPr>
              <a:t>For IBM 360/91 (before caches!)</a:t>
            </a:r>
          </a:p>
          <a:p>
            <a:pPr lvl="1"/>
            <a:r>
              <a:rPr lang="en-US" dirty="0">
                <a:latin typeface="Arial" charset="0"/>
                <a:sym typeface="Symbol" charset="0"/>
              </a:rPr>
              <a:t> </a:t>
            </a:r>
            <a:r>
              <a:rPr lang="en-US" dirty="0">
                <a:latin typeface="Arial" charset="0"/>
              </a:rPr>
              <a:t>Long memory latency</a:t>
            </a:r>
          </a:p>
          <a:p>
            <a:r>
              <a:rPr lang="en-US" dirty="0">
                <a:latin typeface="Arial" charset="0"/>
              </a:rPr>
              <a:t>Goal: High Performance without special compilers</a:t>
            </a:r>
            <a:endParaRPr lang="en-US" sz="28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Small number of floating point registers (4 in 360) prevented interesting compiler scheduling of operations</a:t>
            </a:r>
          </a:p>
          <a:p>
            <a:pPr lvl="1"/>
            <a:r>
              <a:rPr lang="en-US" dirty="0">
                <a:latin typeface="Arial" charset="0"/>
              </a:rPr>
              <a:t>This led </a:t>
            </a:r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to try to figure out how to get more effective registers — </a:t>
            </a:r>
            <a:r>
              <a:rPr lang="en-US" dirty="0">
                <a:solidFill>
                  <a:srgbClr val="0332B7"/>
                </a:solidFill>
                <a:latin typeface="Arial" charset="0"/>
              </a:rPr>
              <a:t>renaming in hardware!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Why Study 1966 Computer? </a:t>
            </a:r>
          </a:p>
          <a:p>
            <a:r>
              <a:rPr lang="en-US" dirty="0">
                <a:latin typeface="Arial" charset="0"/>
              </a:rPr>
              <a:t>The descendants of this have flourished!</a:t>
            </a:r>
          </a:p>
          <a:p>
            <a:pPr lvl="1"/>
            <a:r>
              <a:rPr lang="en-US" dirty="0">
                <a:latin typeface="Arial" charset="0"/>
              </a:rPr>
              <a:t>Alpha 21264, Pentium 4, AMD Opteron, Power 5, …</a:t>
            </a:r>
          </a:p>
        </p:txBody>
      </p:sp>
    </p:spTree>
    <p:extLst>
      <p:ext uri="{BB962C8B-B14F-4D97-AF65-F5344CB8AC3E}">
        <p14:creationId xmlns:p14="http://schemas.microsoft.com/office/powerpoint/2010/main" val="4179667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C875A242-D7B1-144F-98A0-08CEEFC82FA9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DB3517E-5531-9B4C-AE13-AF7291C68F2E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45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53350" cy="6123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Algorithm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487888"/>
          </a:xfrm>
          <a:noFill/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Control &amp; buffers </a:t>
            </a:r>
            <a:r>
              <a:rPr lang="en-US" u="sng" dirty="0">
                <a:solidFill>
                  <a:srgbClr val="0332B7"/>
                </a:solidFill>
                <a:latin typeface="Arial" charset="0"/>
              </a:rPr>
              <a:t>distributed</a:t>
            </a:r>
            <a:r>
              <a:rPr lang="en-US" dirty="0">
                <a:latin typeface="Arial" charset="0"/>
              </a:rPr>
              <a:t> with Function Units (FU)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FU buffers called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u="sng" dirty="0">
                <a:solidFill>
                  <a:srgbClr val="0332B7"/>
                </a:solidFill>
                <a:latin typeface="Arial" charset="0"/>
              </a:rPr>
              <a:t>reservation stations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; have pending operands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Registers in instructions replaced by values or pointers to reservation stations(RS); called  </a:t>
            </a:r>
            <a:r>
              <a:rPr lang="en-US" u="sng" dirty="0">
                <a:solidFill>
                  <a:srgbClr val="0332B7"/>
                </a:solidFill>
                <a:latin typeface="Arial" charset="0"/>
              </a:rPr>
              <a:t>register</a:t>
            </a:r>
            <a:r>
              <a:rPr lang="en-US" dirty="0">
                <a:solidFill>
                  <a:srgbClr val="0332B7"/>
                </a:solidFill>
                <a:latin typeface="Arial" charset="0"/>
              </a:rPr>
              <a:t> </a:t>
            </a:r>
            <a:r>
              <a:rPr lang="en-US" u="sng" dirty="0">
                <a:solidFill>
                  <a:srgbClr val="0332B7"/>
                </a:solidFill>
                <a:latin typeface="Arial" charset="0"/>
              </a:rPr>
              <a:t>renaming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;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Renaming avoids WAR, WAW hazards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More reservation stations than registers, so can do optimizations compilers can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Arial" charset="0"/>
              </a:rPr>
              <a:t>t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Results to FU from RS, </a:t>
            </a:r>
            <a:r>
              <a:rPr lang="en-US" u="sng" dirty="0">
                <a:solidFill>
                  <a:srgbClr val="0332B7"/>
                </a:solidFill>
                <a:latin typeface="Arial" charset="0"/>
              </a:rPr>
              <a:t>not through registers</a:t>
            </a:r>
            <a:r>
              <a:rPr lang="en-US" dirty="0">
                <a:latin typeface="Arial" charset="0"/>
              </a:rPr>
              <a:t>, over </a:t>
            </a:r>
            <a:r>
              <a:rPr lang="en-US" u="sng" dirty="0">
                <a:solidFill>
                  <a:srgbClr val="0332B7"/>
                </a:solidFill>
                <a:latin typeface="Arial" charset="0"/>
              </a:rPr>
              <a:t>Common Data Bus</a:t>
            </a:r>
            <a:r>
              <a:rPr lang="en-US" u="sng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that broadcasts results to all FUs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</a:rPr>
              <a:t>Avoids RAW hazards by executing an instruction only when its operands are available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Load and Stores treated as FUs with RSs as well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Integer instructions can go past branches (predict taken), allowing FP ops beyond basic block in FP queue</a:t>
            </a:r>
          </a:p>
        </p:txBody>
      </p:sp>
    </p:spTree>
    <p:extLst>
      <p:ext uri="{BB962C8B-B14F-4D97-AF65-F5344CB8AC3E}">
        <p14:creationId xmlns:p14="http://schemas.microsoft.com/office/powerpoint/2010/main" val="366577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01247EA7-69E0-5A4A-823E-DA48987758F4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9B39C96-11F7-F542-A0F1-4D73401C75E8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46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162800" cy="692696"/>
          </a:xfrm>
          <a:noFill/>
        </p:spPr>
        <p:txBody>
          <a:bodyPr lIns="90487" tIns="44450" rIns="90487" bIns="44450"/>
          <a:lstStyle/>
          <a:p>
            <a:r>
              <a:rPr lang="en-US">
                <a:latin typeface="Arial" charset="0"/>
              </a:rPr>
              <a:t>Tomasulo Organization</a:t>
            </a:r>
          </a:p>
        </p:txBody>
      </p:sp>
      <p:grpSp>
        <p:nvGrpSpPr>
          <p:cNvPr id="71685" name="Group 3"/>
          <p:cNvGrpSpPr>
            <a:grpSpLocks/>
          </p:cNvGrpSpPr>
          <p:nvPr/>
        </p:nvGrpSpPr>
        <p:grpSpPr bwMode="auto">
          <a:xfrm>
            <a:off x="725488" y="2225675"/>
            <a:ext cx="914400" cy="1219200"/>
            <a:chOff x="1872" y="1584"/>
            <a:chExt cx="576" cy="864"/>
          </a:xfrm>
        </p:grpSpPr>
        <p:sp>
          <p:nvSpPr>
            <p:cNvPr id="791556" name="Rectangle 4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57" name="Rectangle 5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58" name="Rectangle 6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59" name="Rectangle 7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0" name="Rectangle 8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1" name="Rectangle 9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71686" name="Line 10"/>
          <p:cNvSpPr>
            <a:spLocks noChangeShapeType="1"/>
          </p:cNvSpPr>
          <p:nvPr/>
        </p:nvSpPr>
        <p:spPr bwMode="auto">
          <a:xfrm>
            <a:off x="1106488" y="1616075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87" name="Group 11"/>
          <p:cNvGrpSpPr>
            <a:grpSpLocks/>
          </p:cNvGrpSpPr>
          <p:nvPr/>
        </p:nvGrpSpPr>
        <p:grpSpPr bwMode="auto">
          <a:xfrm>
            <a:off x="3340100" y="1246188"/>
            <a:ext cx="914400" cy="1219200"/>
            <a:chOff x="1872" y="1584"/>
            <a:chExt cx="576" cy="864"/>
          </a:xfrm>
        </p:grpSpPr>
        <p:sp>
          <p:nvSpPr>
            <p:cNvPr id="791564" name="Rectangle 12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5" name="Rectangle 13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6" name="Rectangle 14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7" name="Rectangle 15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8" name="Rectangle 16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69" name="Rectangle 17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71688" name="Group 18"/>
          <p:cNvGrpSpPr>
            <a:grpSpLocks/>
          </p:cNvGrpSpPr>
          <p:nvPr/>
        </p:nvGrpSpPr>
        <p:grpSpPr bwMode="auto">
          <a:xfrm>
            <a:off x="5168900" y="1474788"/>
            <a:ext cx="2209800" cy="812800"/>
            <a:chOff x="3456" y="1200"/>
            <a:chExt cx="1392" cy="512"/>
          </a:xfrm>
        </p:grpSpPr>
        <p:sp>
          <p:nvSpPr>
            <p:cNvPr id="791571" name="Rectangle 19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72" name="Rectangle 20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73" name="Rectangle 21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74" name="Rectangle 22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71689" name="Group 23"/>
          <p:cNvGrpSpPr>
            <a:grpSpLocks/>
          </p:cNvGrpSpPr>
          <p:nvPr/>
        </p:nvGrpSpPr>
        <p:grpSpPr bwMode="auto">
          <a:xfrm>
            <a:off x="7583488" y="3368675"/>
            <a:ext cx="914400" cy="609600"/>
            <a:chOff x="3888" y="2064"/>
            <a:chExt cx="576" cy="384"/>
          </a:xfrm>
        </p:grpSpPr>
        <p:sp>
          <p:nvSpPr>
            <p:cNvPr id="791576" name="Rectangle 24"/>
            <p:cNvSpPr>
              <a:spLocks noChangeArrowheads="1"/>
            </p:cNvSpPr>
            <p:nvPr/>
          </p:nvSpPr>
          <p:spPr bwMode="auto">
            <a:xfrm>
              <a:off x="3888" y="2064"/>
              <a:ext cx="576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77" name="Rectangle 25"/>
            <p:cNvSpPr>
              <a:spLocks noChangeArrowheads="1"/>
            </p:cNvSpPr>
            <p:nvPr/>
          </p:nvSpPr>
          <p:spPr bwMode="auto">
            <a:xfrm>
              <a:off x="3888" y="2192"/>
              <a:ext cx="576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78" name="Rectangle 26"/>
            <p:cNvSpPr>
              <a:spLocks noChangeArrowheads="1"/>
            </p:cNvSpPr>
            <p:nvPr/>
          </p:nvSpPr>
          <p:spPr bwMode="auto">
            <a:xfrm>
              <a:off x="3888" y="2320"/>
              <a:ext cx="576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71690" name="Group 27"/>
          <p:cNvGrpSpPr>
            <a:grpSpLocks/>
          </p:cNvGrpSpPr>
          <p:nvPr/>
        </p:nvGrpSpPr>
        <p:grpSpPr bwMode="auto">
          <a:xfrm>
            <a:off x="1677988" y="3913188"/>
            <a:ext cx="2209800" cy="609600"/>
            <a:chOff x="1536" y="2736"/>
            <a:chExt cx="1392" cy="384"/>
          </a:xfrm>
        </p:grpSpPr>
        <p:sp>
          <p:nvSpPr>
            <p:cNvPr id="791580" name="Rectangle 28"/>
            <p:cNvSpPr>
              <a:spLocks noChangeArrowheads="1"/>
            </p:cNvSpPr>
            <p:nvPr/>
          </p:nvSpPr>
          <p:spPr bwMode="auto">
            <a:xfrm>
              <a:off x="1536" y="2736"/>
              <a:ext cx="1392" cy="1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81" name="Rectangle 29"/>
            <p:cNvSpPr>
              <a:spLocks noChangeArrowheads="1"/>
            </p:cNvSpPr>
            <p:nvPr/>
          </p:nvSpPr>
          <p:spPr bwMode="auto">
            <a:xfrm>
              <a:off x="1536" y="2864"/>
              <a:ext cx="1392" cy="1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82" name="Rectangle 30"/>
            <p:cNvSpPr>
              <a:spLocks noChangeArrowheads="1"/>
            </p:cNvSpPr>
            <p:nvPr/>
          </p:nvSpPr>
          <p:spPr bwMode="auto">
            <a:xfrm>
              <a:off x="1536" y="2992"/>
              <a:ext cx="1392" cy="1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71691" name="Rectangle 31"/>
          <p:cNvSpPr>
            <a:spLocks noChangeArrowheads="1"/>
          </p:cNvSpPr>
          <p:nvPr/>
        </p:nvSpPr>
        <p:spPr bwMode="auto">
          <a:xfrm>
            <a:off x="1982788" y="3913188"/>
            <a:ext cx="7620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1584" name="Rectangle 32"/>
          <p:cNvSpPr>
            <a:spLocks noChangeArrowheads="1"/>
          </p:cNvSpPr>
          <p:nvPr/>
        </p:nvSpPr>
        <p:spPr bwMode="auto">
          <a:xfrm>
            <a:off x="2249488" y="5056188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FP adders</a:t>
            </a:r>
          </a:p>
        </p:txBody>
      </p:sp>
      <p:sp>
        <p:nvSpPr>
          <p:cNvPr id="71693" name="Text Box 33"/>
          <p:cNvSpPr txBox="1">
            <a:spLocks noChangeArrowheads="1"/>
          </p:cNvSpPr>
          <p:nvPr/>
        </p:nvSpPr>
        <p:spPr bwMode="auto">
          <a:xfrm>
            <a:off x="1095375" y="3841750"/>
            <a:ext cx="6318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Comic Sans MS" charset="0"/>
              </a:rPr>
              <a:t>Add1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Comic Sans MS" charset="0"/>
              </a:rPr>
              <a:t>Add2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Add3</a:t>
            </a:r>
          </a:p>
        </p:txBody>
      </p:sp>
      <p:grpSp>
        <p:nvGrpSpPr>
          <p:cNvPr id="71694" name="Group 34"/>
          <p:cNvGrpSpPr>
            <a:grpSpLocks/>
          </p:cNvGrpSpPr>
          <p:nvPr/>
        </p:nvGrpSpPr>
        <p:grpSpPr bwMode="auto">
          <a:xfrm>
            <a:off x="4864100" y="4065588"/>
            <a:ext cx="2209800" cy="381000"/>
            <a:chOff x="3312" y="2688"/>
            <a:chExt cx="1392" cy="256"/>
          </a:xfrm>
        </p:grpSpPr>
        <p:sp>
          <p:nvSpPr>
            <p:cNvPr id="791587" name="Rectangle 35"/>
            <p:cNvSpPr>
              <a:spLocks noChangeArrowheads="1"/>
            </p:cNvSpPr>
            <p:nvPr/>
          </p:nvSpPr>
          <p:spPr bwMode="auto">
            <a:xfrm>
              <a:off x="3312" y="2688"/>
              <a:ext cx="1392" cy="1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1588" name="Rectangle 36"/>
            <p:cNvSpPr>
              <a:spLocks noChangeArrowheads="1"/>
            </p:cNvSpPr>
            <p:nvPr/>
          </p:nvSpPr>
          <p:spPr bwMode="auto">
            <a:xfrm>
              <a:off x="3312" y="2816"/>
              <a:ext cx="1392" cy="1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71695" name="Rectangle 37"/>
          <p:cNvSpPr>
            <a:spLocks noChangeArrowheads="1"/>
          </p:cNvSpPr>
          <p:nvPr/>
        </p:nvSpPr>
        <p:spPr bwMode="auto">
          <a:xfrm>
            <a:off x="5168900" y="4065588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1590" name="Rectangle 38"/>
          <p:cNvSpPr>
            <a:spLocks noChangeArrowheads="1"/>
          </p:cNvSpPr>
          <p:nvPr/>
        </p:nvSpPr>
        <p:spPr bwMode="auto">
          <a:xfrm>
            <a:off x="5321300" y="5056188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FP multipliers</a:t>
            </a:r>
          </a:p>
        </p:txBody>
      </p:sp>
      <p:sp>
        <p:nvSpPr>
          <p:cNvPr id="71697" name="Text Box 39"/>
          <p:cNvSpPr txBox="1">
            <a:spLocks noChangeArrowheads="1"/>
          </p:cNvSpPr>
          <p:nvPr/>
        </p:nvSpPr>
        <p:spPr bwMode="auto">
          <a:xfrm>
            <a:off x="4230688" y="4054475"/>
            <a:ext cx="674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Mult1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Mult2</a:t>
            </a:r>
          </a:p>
        </p:txBody>
      </p:sp>
      <p:sp>
        <p:nvSpPr>
          <p:cNvPr id="71698" name="Line 40"/>
          <p:cNvSpPr>
            <a:spLocks noChangeShapeType="1"/>
          </p:cNvSpPr>
          <p:nvPr/>
        </p:nvSpPr>
        <p:spPr bwMode="auto">
          <a:xfrm>
            <a:off x="2425700" y="45227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41"/>
          <p:cNvSpPr>
            <a:spLocks noChangeShapeType="1"/>
          </p:cNvSpPr>
          <p:nvPr/>
        </p:nvSpPr>
        <p:spPr bwMode="auto">
          <a:xfrm>
            <a:off x="3111500" y="45227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2"/>
          <p:cNvSpPr>
            <a:spLocks noChangeShapeType="1"/>
          </p:cNvSpPr>
          <p:nvPr/>
        </p:nvSpPr>
        <p:spPr bwMode="auto">
          <a:xfrm>
            <a:off x="5549900" y="44465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43"/>
          <p:cNvSpPr>
            <a:spLocks noChangeShapeType="1"/>
          </p:cNvSpPr>
          <p:nvPr/>
        </p:nvSpPr>
        <p:spPr bwMode="auto">
          <a:xfrm>
            <a:off x="6464300" y="44465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Freeform 44"/>
          <p:cNvSpPr>
            <a:spLocks/>
          </p:cNvSpPr>
          <p:nvPr/>
        </p:nvSpPr>
        <p:spPr bwMode="auto">
          <a:xfrm>
            <a:off x="1816100" y="2465388"/>
            <a:ext cx="1981200" cy="1447800"/>
          </a:xfrm>
          <a:custGeom>
            <a:avLst/>
            <a:gdLst>
              <a:gd name="T0" fmla="*/ 2147483647 w 1248"/>
              <a:gd name="T1" fmla="*/ 0 h 912"/>
              <a:gd name="T2" fmla="*/ 2147483647 w 1248"/>
              <a:gd name="T3" fmla="*/ 2147483647 h 912"/>
              <a:gd name="T4" fmla="*/ 0 w 1248"/>
              <a:gd name="T5" fmla="*/ 2147483647 h 912"/>
              <a:gd name="T6" fmla="*/ 0 w 1248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912"/>
              <a:gd name="T14" fmla="*/ 1248 w 124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912">
                <a:moveTo>
                  <a:pt x="1248" y="0"/>
                </a:moveTo>
                <a:lnTo>
                  <a:pt x="1248" y="672"/>
                </a:lnTo>
                <a:lnTo>
                  <a:pt x="0" y="672"/>
                </a:lnTo>
                <a:lnTo>
                  <a:pt x="0" y="91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Freeform 45"/>
          <p:cNvSpPr>
            <a:spLocks/>
          </p:cNvSpPr>
          <p:nvPr/>
        </p:nvSpPr>
        <p:spPr bwMode="auto">
          <a:xfrm>
            <a:off x="3797300" y="3532188"/>
            <a:ext cx="1219200" cy="533400"/>
          </a:xfrm>
          <a:custGeom>
            <a:avLst/>
            <a:gdLst>
              <a:gd name="T0" fmla="*/ 0 w 768"/>
              <a:gd name="T1" fmla="*/ 0 h 336"/>
              <a:gd name="T2" fmla="*/ 2147483647 w 768"/>
              <a:gd name="T3" fmla="*/ 0 h 336"/>
              <a:gd name="T4" fmla="*/ 2147483647 w 768"/>
              <a:gd name="T5" fmla="*/ 2147483647 h 336"/>
              <a:gd name="T6" fmla="*/ 0 60000 65536"/>
              <a:gd name="T7" fmla="*/ 0 60000 65536"/>
              <a:gd name="T8" fmla="*/ 0 60000 65536"/>
              <a:gd name="T9" fmla="*/ 0 w 768"/>
              <a:gd name="T10" fmla="*/ 0 h 336"/>
              <a:gd name="T11" fmla="*/ 768 w 76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36">
                <a:moveTo>
                  <a:pt x="0" y="0"/>
                </a:moveTo>
                <a:lnTo>
                  <a:pt x="768" y="0"/>
                </a:lnTo>
                <a:lnTo>
                  <a:pt x="768" y="33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Freeform 46"/>
          <p:cNvSpPr>
            <a:spLocks/>
          </p:cNvSpPr>
          <p:nvPr/>
        </p:nvSpPr>
        <p:spPr bwMode="auto">
          <a:xfrm>
            <a:off x="2349500" y="2312988"/>
            <a:ext cx="3124200" cy="1600200"/>
          </a:xfrm>
          <a:custGeom>
            <a:avLst/>
            <a:gdLst>
              <a:gd name="T0" fmla="*/ 2147483647 w 1968"/>
              <a:gd name="T1" fmla="*/ 0 h 1008"/>
              <a:gd name="T2" fmla="*/ 2147483647 w 1968"/>
              <a:gd name="T3" fmla="*/ 2147483647 h 1008"/>
              <a:gd name="T4" fmla="*/ 0 w 1968"/>
              <a:gd name="T5" fmla="*/ 2147483647 h 1008"/>
              <a:gd name="T6" fmla="*/ 0 w 1968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1008"/>
              <a:gd name="T14" fmla="*/ 1968 w 1968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1008">
                <a:moveTo>
                  <a:pt x="1968" y="0"/>
                </a:moveTo>
                <a:lnTo>
                  <a:pt x="1968" y="528"/>
                </a:lnTo>
                <a:lnTo>
                  <a:pt x="0" y="528"/>
                </a:lnTo>
                <a:lnTo>
                  <a:pt x="0" y="100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47"/>
          <p:cNvSpPr>
            <a:spLocks noChangeShapeType="1"/>
          </p:cNvSpPr>
          <p:nvPr/>
        </p:nvSpPr>
        <p:spPr bwMode="auto">
          <a:xfrm>
            <a:off x="5473700" y="3151188"/>
            <a:ext cx="1588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48"/>
          <p:cNvSpPr>
            <a:spLocks noChangeShapeType="1"/>
          </p:cNvSpPr>
          <p:nvPr/>
        </p:nvSpPr>
        <p:spPr bwMode="auto">
          <a:xfrm>
            <a:off x="6311900" y="2312988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Freeform 49"/>
          <p:cNvSpPr>
            <a:spLocks/>
          </p:cNvSpPr>
          <p:nvPr/>
        </p:nvSpPr>
        <p:spPr bwMode="auto">
          <a:xfrm>
            <a:off x="3263900" y="3303588"/>
            <a:ext cx="3048000" cy="609600"/>
          </a:xfrm>
          <a:custGeom>
            <a:avLst/>
            <a:gdLst>
              <a:gd name="T0" fmla="*/ 2147483647 w 1920"/>
              <a:gd name="T1" fmla="*/ 0 h 384"/>
              <a:gd name="T2" fmla="*/ 0 w 1920"/>
              <a:gd name="T3" fmla="*/ 0 h 384"/>
              <a:gd name="T4" fmla="*/ 0 w 1920"/>
              <a:gd name="T5" fmla="*/ 2147483647 h 384"/>
              <a:gd name="T6" fmla="*/ 0 60000 65536"/>
              <a:gd name="T7" fmla="*/ 0 60000 65536"/>
              <a:gd name="T8" fmla="*/ 0 60000 65536"/>
              <a:gd name="T9" fmla="*/ 0 w 1920"/>
              <a:gd name="T10" fmla="*/ 0 h 384"/>
              <a:gd name="T11" fmla="*/ 1920 w 192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" h="384">
                <a:moveTo>
                  <a:pt x="1920" y="0"/>
                </a:moveTo>
                <a:lnTo>
                  <a:pt x="0" y="0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Freeform 50"/>
          <p:cNvSpPr>
            <a:spLocks/>
          </p:cNvSpPr>
          <p:nvPr/>
        </p:nvSpPr>
        <p:spPr bwMode="auto">
          <a:xfrm>
            <a:off x="6288088" y="2835275"/>
            <a:ext cx="1752600" cy="533400"/>
          </a:xfrm>
          <a:custGeom>
            <a:avLst/>
            <a:gdLst>
              <a:gd name="T0" fmla="*/ 0 w 1008"/>
              <a:gd name="T1" fmla="*/ 0 h 144"/>
              <a:gd name="T2" fmla="*/ 2147483647 w 1008"/>
              <a:gd name="T3" fmla="*/ 0 h 144"/>
              <a:gd name="T4" fmla="*/ 2147483647 w 1008"/>
              <a:gd name="T5" fmla="*/ 2147483647 h 144"/>
              <a:gd name="T6" fmla="*/ 0 60000 65536"/>
              <a:gd name="T7" fmla="*/ 0 60000 65536"/>
              <a:gd name="T8" fmla="*/ 0 60000 65536"/>
              <a:gd name="T9" fmla="*/ 0 w 1008"/>
              <a:gd name="T10" fmla="*/ 0 h 144"/>
              <a:gd name="T11" fmla="*/ 1008 w 100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44">
                <a:moveTo>
                  <a:pt x="0" y="0"/>
                </a:moveTo>
                <a:lnTo>
                  <a:pt x="1008" y="0"/>
                </a:lnTo>
                <a:lnTo>
                  <a:pt x="1008" y="14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51"/>
          <p:cNvSpPr>
            <a:spLocks noChangeShapeType="1"/>
          </p:cNvSpPr>
          <p:nvPr/>
        </p:nvSpPr>
        <p:spPr bwMode="auto">
          <a:xfrm>
            <a:off x="719138" y="6035675"/>
            <a:ext cx="8310562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52"/>
          <p:cNvSpPr>
            <a:spLocks noChangeShapeType="1"/>
          </p:cNvSpPr>
          <p:nvPr/>
        </p:nvSpPr>
        <p:spPr bwMode="auto">
          <a:xfrm flipH="1">
            <a:off x="8497888" y="3673475"/>
            <a:ext cx="381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Freeform 53"/>
          <p:cNvSpPr>
            <a:spLocks/>
          </p:cNvSpPr>
          <p:nvPr/>
        </p:nvSpPr>
        <p:spPr bwMode="auto">
          <a:xfrm>
            <a:off x="7354888" y="1844675"/>
            <a:ext cx="1524000" cy="4191000"/>
          </a:xfrm>
          <a:custGeom>
            <a:avLst/>
            <a:gdLst>
              <a:gd name="T0" fmla="*/ 2147483647 w 960"/>
              <a:gd name="T1" fmla="*/ 2147483647 h 2448"/>
              <a:gd name="T2" fmla="*/ 2147483647 w 960"/>
              <a:gd name="T3" fmla="*/ 0 h 2448"/>
              <a:gd name="T4" fmla="*/ 0 w 960"/>
              <a:gd name="T5" fmla="*/ 0 h 2448"/>
              <a:gd name="T6" fmla="*/ 0 60000 65536"/>
              <a:gd name="T7" fmla="*/ 0 60000 65536"/>
              <a:gd name="T8" fmla="*/ 0 60000 65536"/>
              <a:gd name="T9" fmla="*/ 0 w 960"/>
              <a:gd name="T10" fmla="*/ 0 h 2448"/>
              <a:gd name="T11" fmla="*/ 960 w 960"/>
              <a:gd name="T12" fmla="*/ 2448 h 2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448">
                <a:moveTo>
                  <a:pt x="960" y="2448"/>
                </a:moveTo>
                <a:lnTo>
                  <a:pt x="960" y="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54"/>
          <p:cNvSpPr>
            <a:spLocks noChangeShapeType="1"/>
          </p:cNvSpPr>
          <p:nvPr/>
        </p:nvSpPr>
        <p:spPr bwMode="auto">
          <a:xfrm>
            <a:off x="1106488" y="3444875"/>
            <a:ext cx="0" cy="2590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55"/>
          <p:cNvSpPr>
            <a:spLocks noChangeShapeType="1"/>
          </p:cNvSpPr>
          <p:nvPr/>
        </p:nvSpPr>
        <p:spPr bwMode="auto">
          <a:xfrm>
            <a:off x="6059488" y="5349875"/>
            <a:ext cx="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56"/>
          <p:cNvSpPr>
            <a:spLocks noChangeShapeType="1"/>
          </p:cNvSpPr>
          <p:nvPr/>
        </p:nvSpPr>
        <p:spPr bwMode="auto">
          <a:xfrm>
            <a:off x="2782888" y="5349875"/>
            <a:ext cx="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57"/>
          <p:cNvSpPr>
            <a:spLocks noChangeShapeType="1"/>
          </p:cNvSpPr>
          <p:nvPr/>
        </p:nvSpPr>
        <p:spPr bwMode="auto">
          <a:xfrm>
            <a:off x="8040688" y="3978275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Text Box 58"/>
          <p:cNvSpPr txBox="1">
            <a:spLocks noChangeArrowheads="1"/>
          </p:cNvSpPr>
          <p:nvPr/>
        </p:nvSpPr>
        <p:spPr bwMode="auto">
          <a:xfrm>
            <a:off x="347663" y="1235075"/>
            <a:ext cx="133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From Mem</a:t>
            </a:r>
          </a:p>
        </p:txBody>
      </p:sp>
      <p:sp>
        <p:nvSpPr>
          <p:cNvPr id="71717" name="Text Box 59"/>
          <p:cNvSpPr txBox="1">
            <a:spLocks noChangeArrowheads="1"/>
          </p:cNvSpPr>
          <p:nvPr/>
        </p:nvSpPr>
        <p:spPr bwMode="auto">
          <a:xfrm>
            <a:off x="5429250" y="1158875"/>
            <a:ext cx="157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FP Registers</a:t>
            </a:r>
          </a:p>
        </p:txBody>
      </p:sp>
      <p:sp>
        <p:nvSpPr>
          <p:cNvPr id="71718" name="Text Box 60"/>
          <p:cNvSpPr txBox="1">
            <a:spLocks noChangeArrowheads="1"/>
          </p:cNvSpPr>
          <p:nvPr/>
        </p:nvSpPr>
        <p:spPr bwMode="auto">
          <a:xfrm>
            <a:off x="3724275" y="4549775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Stations</a:t>
            </a:r>
          </a:p>
        </p:txBody>
      </p:sp>
      <p:sp>
        <p:nvSpPr>
          <p:cNvPr id="71719" name="Line 61"/>
          <p:cNvSpPr>
            <a:spLocks noChangeShapeType="1"/>
          </p:cNvSpPr>
          <p:nvPr/>
        </p:nvSpPr>
        <p:spPr bwMode="auto">
          <a:xfrm flipV="1">
            <a:off x="3544888" y="4511675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62"/>
          <p:cNvSpPr>
            <a:spLocks noChangeShapeType="1"/>
          </p:cNvSpPr>
          <p:nvPr/>
        </p:nvSpPr>
        <p:spPr bwMode="auto">
          <a:xfrm flipV="1">
            <a:off x="3544888" y="4511675"/>
            <a:ext cx="0" cy="1524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63"/>
          <p:cNvSpPr>
            <a:spLocks noChangeShapeType="1"/>
          </p:cNvSpPr>
          <p:nvPr/>
        </p:nvSpPr>
        <p:spPr bwMode="auto">
          <a:xfrm flipV="1">
            <a:off x="6897688" y="4435475"/>
            <a:ext cx="0" cy="1600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Text Box 64"/>
          <p:cNvSpPr txBox="1">
            <a:spLocks noChangeArrowheads="1"/>
          </p:cNvSpPr>
          <p:nvPr/>
        </p:nvSpPr>
        <p:spPr bwMode="auto">
          <a:xfrm>
            <a:off x="2954338" y="5695976"/>
            <a:ext cx="3129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Common Data Bus (CDB)</a:t>
            </a:r>
          </a:p>
        </p:txBody>
      </p:sp>
      <p:sp>
        <p:nvSpPr>
          <p:cNvPr id="71723" name="Text Box 65"/>
          <p:cNvSpPr txBox="1">
            <a:spLocks noChangeArrowheads="1"/>
          </p:cNvSpPr>
          <p:nvPr/>
        </p:nvSpPr>
        <p:spPr bwMode="auto">
          <a:xfrm>
            <a:off x="7470775" y="4587875"/>
            <a:ext cx="106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To Mem</a:t>
            </a:r>
          </a:p>
        </p:txBody>
      </p:sp>
      <p:sp>
        <p:nvSpPr>
          <p:cNvPr id="71724" name="Text Box 66"/>
          <p:cNvSpPr txBox="1">
            <a:spLocks noChangeArrowheads="1"/>
          </p:cNvSpPr>
          <p:nvPr/>
        </p:nvSpPr>
        <p:spPr bwMode="auto">
          <a:xfrm>
            <a:off x="2401888" y="1235075"/>
            <a:ext cx="87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Queue</a:t>
            </a:r>
          </a:p>
        </p:txBody>
      </p:sp>
      <p:sp>
        <p:nvSpPr>
          <p:cNvPr id="71725" name="Text Box 67"/>
          <p:cNvSpPr txBox="1">
            <a:spLocks noChangeArrowheads="1"/>
          </p:cNvSpPr>
          <p:nvPr/>
        </p:nvSpPr>
        <p:spPr bwMode="auto">
          <a:xfrm>
            <a:off x="1335088" y="1768475"/>
            <a:ext cx="163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Load Buffers</a:t>
            </a:r>
          </a:p>
        </p:txBody>
      </p:sp>
      <p:sp>
        <p:nvSpPr>
          <p:cNvPr id="71726" name="Text Box 68"/>
          <p:cNvSpPr txBox="1">
            <a:spLocks noChangeArrowheads="1"/>
          </p:cNvSpPr>
          <p:nvPr/>
        </p:nvSpPr>
        <p:spPr bwMode="auto">
          <a:xfrm>
            <a:off x="6592888" y="2987675"/>
            <a:ext cx="1028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Store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Buffers</a:t>
            </a:r>
          </a:p>
        </p:txBody>
      </p:sp>
      <p:sp>
        <p:nvSpPr>
          <p:cNvPr id="71727" name="Text Box 69"/>
          <p:cNvSpPr txBox="1">
            <a:spLocks noChangeArrowheads="1"/>
          </p:cNvSpPr>
          <p:nvPr/>
        </p:nvSpPr>
        <p:spPr bwMode="auto">
          <a:xfrm>
            <a:off x="85725" y="2209800"/>
            <a:ext cx="6873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Load1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Load2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Load3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Load4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Load5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charset="0"/>
              </a:rPr>
              <a:t>Load6</a:t>
            </a:r>
          </a:p>
        </p:txBody>
      </p:sp>
    </p:spTree>
    <p:extLst>
      <p:ext uri="{BB962C8B-B14F-4D97-AF65-F5344CB8AC3E}">
        <p14:creationId xmlns:p14="http://schemas.microsoft.com/office/powerpoint/2010/main" val="95999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7D775B80-5D61-CD41-86B4-61F5903D5DB4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313A5A7D-4ECB-704D-A4B5-8FFF6C8B8C46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47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620688"/>
          </a:xfrm>
          <a:noFill/>
        </p:spPr>
        <p:txBody>
          <a:bodyPr lIns="90487" tIns="44450" rIns="90487" bIns="44450"/>
          <a:lstStyle/>
          <a:p>
            <a:r>
              <a:rPr lang="en-US" dirty="0">
                <a:latin typeface="Arial" charset="0"/>
              </a:rPr>
              <a:t>Reservation Station Components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784304"/>
          </a:xfrm>
          <a:noFill/>
        </p:spPr>
        <p:txBody>
          <a:bodyPr lIns="90487" tIns="44450" rIns="90487" bIns="44450"/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Op:	</a:t>
            </a:r>
            <a:r>
              <a:rPr lang="en-US" dirty="0">
                <a:latin typeface="Arial" charset="0"/>
              </a:rPr>
              <a:t>Operation to perform in the unit (e.g., + or –)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solidFill>
                  <a:schemeClr val="accent1"/>
                </a:solidFill>
                <a:latin typeface="Arial" charset="0"/>
              </a:rPr>
              <a:t>Vj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rial" charset="0"/>
              </a:rPr>
              <a:t>Vk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US" dirty="0">
                <a:solidFill>
                  <a:srgbClr val="0332B7"/>
                </a:solidFill>
                <a:latin typeface="Arial" charset="0"/>
              </a:rPr>
              <a:t>Value</a:t>
            </a:r>
            <a:r>
              <a:rPr lang="en-US" dirty="0">
                <a:latin typeface="Arial" charset="0"/>
              </a:rPr>
              <a:t> of Source operands</a:t>
            </a:r>
          </a:p>
          <a:p>
            <a:pPr lvl="1"/>
            <a:r>
              <a:rPr lang="en-US" dirty="0">
                <a:latin typeface="Arial" charset="0"/>
              </a:rPr>
              <a:t>Store buffers has V field, result to be stored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en-US" dirty="0" err="1">
                <a:solidFill>
                  <a:schemeClr val="accent1"/>
                </a:solidFill>
                <a:latin typeface="Arial" charset="0"/>
              </a:rPr>
              <a:t>Qj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rial" charset="0"/>
              </a:rPr>
              <a:t>Qk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Reservation stations producing source registers (value to be written)</a:t>
            </a:r>
          </a:p>
          <a:p>
            <a:pPr lvl="1"/>
            <a:r>
              <a:rPr lang="en-US" sz="2000" dirty="0">
                <a:latin typeface="Arial" charset="0"/>
              </a:rPr>
              <a:t>Note: </a:t>
            </a:r>
            <a:r>
              <a:rPr lang="en-US" sz="2000" dirty="0" err="1">
                <a:latin typeface="Arial" charset="0"/>
              </a:rPr>
              <a:t>Qj,Qk</a:t>
            </a:r>
            <a:r>
              <a:rPr lang="en-US" sz="2000" dirty="0">
                <a:latin typeface="Arial" charset="0"/>
              </a:rPr>
              <a:t>=0 =&gt; ready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Store buffers only have Qi for RS producing result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 	Busy: </a:t>
            </a:r>
            <a:r>
              <a:rPr lang="en-US" dirty="0">
                <a:latin typeface="Arial" charset="0"/>
              </a:rPr>
              <a:t>Indicates reservation station or FU is busy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	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0332B7"/>
                </a:solidFill>
                <a:latin typeface="Arial" charset="0"/>
              </a:rPr>
              <a:t>Register result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332B7"/>
                </a:solidFill>
                <a:latin typeface="Arial" charset="0"/>
              </a:rPr>
              <a:t>status</a:t>
            </a:r>
            <a:r>
              <a:rPr lang="en-US" dirty="0">
                <a:latin typeface="Arial" charset="0"/>
              </a:rPr>
              <a:t>—Indicates which functional unit will write each register, if one exists. Blank when no pending instructions that will write that register. </a:t>
            </a:r>
          </a:p>
        </p:txBody>
      </p:sp>
    </p:spTree>
    <p:extLst>
      <p:ext uri="{BB962C8B-B14F-4D97-AF65-F5344CB8AC3E}">
        <p14:creationId xmlns:p14="http://schemas.microsoft.com/office/powerpoint/2010/main" val="906604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48D917A-F220-7548-ADD5-A65AD5C9A474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0E735AB8-B274-5349-AB8D-CB68FAB28214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48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91500" cy="1143000"/>
          </a:xfrm>
          <a:noFill/>
        </p:spPr>
        <p:txBody>
          <a:bodyPr lIns="90487" tIns="44450" rIns="90487" bIns="44450"/>
          <a:lstStyle/>
          <a:p>
            <a:r>
              <a:rPr lang="en-US">
                <a:latin typeface="Arial" charset="0"/>
              </a:rPr>
              <a:t>Three Stages of Tomasulo Algorithm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612900"/>
            <a:ext cx="8261350" cy="4787900"/>
          </a:xfrm>
          <a:noFill/>
        </p:spPr>
        <p:txBody>
          <a:bodyPr lIns="90487" tIns="44450" rIns="90487" bIns="44450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1.</a:t>
            </a:r>
            <a:r>
              <a:rPr lang="en-US" sz="2000" dirty="0">
                <a:solidFill>
                  <a:schemeClr val="hlink"/>
                </a:solidFill>
                <a:latin typeface="Helvetica" charset="0"/>
              </a:rPr>
              <a:t>	</a:t>
            </a: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Issue</a:t>
            </a:r>
            <a:r>
              <a:rPr lang="en-US" sz="2000" dirty="0">
                <a:latin typeface="Arial" charset="0"/>
              </a:rPr>
              <a:t>—get instruction from FP Op Queue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 	If reservation station free (no structural hazard),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control issues </a:t>
            </a:r>
            <a:r>
              <a:rPr lang="en-US" sz="1600" dirty="0" err="1">
                <a:latin typeface="Arial" charset="0"/>
              </a:rPr>
              <a:t>instr</a:t>
            </a:r>
            <a:r>
              <a:rPr lang="en-US" sz="1600" dirty="0">
                <a:latin typeface="Arial" charset="0"/>
              </a:rPr>
              <a:t> &amp; sends operands (renames registers).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2.</a:t>
            </a:r>
            <a:r>
              <a:rPr lang="en-US" sz="2000" dirty="0">
                <a:solidFill>
                  <a:schemeClr val="hlink"/>
                </a:solidFill>
                <a:latin typeface="Helvetica" charset="0"/>
              </a:rPr>
              <a:t>	</a:t>
            </a: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Execute</a:t>
            </a:r>
            <a:r>
              <a:rPr lang="en-US" sz="2000" dirty="0">
                <a:latin typeface="Arial" charset="0"/>
              </a:rPr>
              <a:t>—operate on operands (EX)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 	When both operands ready then execute;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if not ready, watch Common Data Bus for result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3.</a:t>
            </a:r>
            <a:r>
              <a:rPr lang="en-US" sz="2000" dirty="0">
                <a:solidFill>
                  <a:schemeClr val="hlink"/>
                </a:solidFill>
                <a:latin typeface="Helvetica" charset="0"/>
              </a:rPr>
              <a:t>	</a:t>
            </a: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Write</a:t>
            </a:r>
            <a:r>
              <a:rPr lang="en-US" sz="2000" dirty="0">
                <a:solidFill>
                  <a:schemeClr val="hlink"/>
                </a:solidFill>
                <a:latin typeface="Helvetica" charset="0"/>
              </a:rPr>
              <a:t> </a:t>
            </a:r>
            <a:r>
              <a:rPr lang="en-US" sz="2000" dirty="0">
                <a:solidFill>
                  <a:srgbClr val="0332B7"/>
                </a:solidFill>
                <a:latin typeface="Helvetica" charset="0"/>
              </a:rPr>
              <a:t>result</a:t>
            </a:r>
            <a:r>
              <a:rPr lang="en-US" sz="2000" dirty="0">
                <a:latin typeface="Arial" charset="0"/>
              </a:rPr>
              <a:t>—finish execution (WB)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 	Write on Common Data Bus to all awaiting units;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mark reservation station available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Normal data bus: data + destination (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go to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 bus)</a:t>
            </a:r>
          </a:p>
          <a:p>
            <a:pPr>
              <a:lnSpc>
                <a:spcPct val="80000"/>
              </a:lnSpc>
            </a:pPr>
            <a:r>
              <a:rPr lang="en-US" sz="2000" u="sng" dirty="0">
                <a:solidFill>
                  <a:srgbClr val="0332B7"/>
                </a:solidFill>
                <a:latin typeface="Arial" charset="0"/>
              </a:rPr>
              <a:t>Common data bus</a:t>
            </a:r>
            <a:r>
              <a:rPr lang="en-US" sz="2000" dirty="0">
                <a:latin typeface="Arial" charset="0"/>
              </a:rPr>
              <a:t>: data + </a:t>
            </a:r>
            <a:r>
              <a:rPr lang="en-US" sz="2000" u="sng" dirty="0">
                <a:solidFill>
                  <a:srgbClr val="0332B7"/>
                </a:solidFill>
                <a:latin typeface="Arial" charset="0"/>
              </a:rPr>
              <a:t>source</a:t>
            </a:r>
            <a:r>
              <a:rPr lang="en-US" sz="2000" dirty="0">
                <a:latin typeface="Arial" charset="0"/>
              </a:rPr>
              <a:t>  (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u="sng" dirty="0">
                <a:solidFill>
                  <a:srgbClr val="0332B7"/>
                </a:solidFill>
                <a:latin typeface="Arial" charset="0"/>
              </a:rPr>
              <a:t>come from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 bus)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</a:rPr>
              <a:t>64 bits of data + 4 bits of Functional Unit  </a:t>
            </a:r>
            <a:r>
              <a:rPr lang="en-US" sz="1600" u="sng" dirty="0">
                <a:solidFill>
                  <a:srgbClr val="0332B7"/>
                </a:solidFill>
                <a:latin typeface="Arial" charset="0"/>
              </a:rPr>
              <a:t>source</a:t>
            </a:r>
            <a:r>
              <a:rPr lang="en-US" sz="1600" dirty="0">
                <a:latin typeface="Arial" charset="0"/>
              </a:rPr>
              <a:t> address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</a:rPr>
              <a:t>Write if matches expected Functional Unit (produces result)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</a:rPr>
              <a:t>Does the broadcast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Example speed: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3 clocks for </a:t>
            </a:r>
            <a:r>
              <a:rPr lang="en-US" sz="2000" dirty="0" err="1">
                <a:latin typeface="Arial" charset="0"/>
              </a:rPr>
              <a:t>Fl</a:t>
            </a:r>
            <a:r>
              <a:rPr lang="en-US" sz="2000" dirty="0">
                <a:latin typeface="Arial" charset="0"/>
              </a:rPr>
              <a:t> .pt. +,-; 10 for * ; 40 </a:t>
            </a:r>
            <a:r>
              <a:rPr lang="en-US" sz="2000" dirty="0" err="1">
                <a:latin typeface="Arial" charset="0"/>
              </a:rPr>
              <a:t>clks</a:t>
            </a:r>
            <a:r>
              <a:rPr lang="en-US" sz="2000" dirty="0">
                <a:latin typeface="Arial" charset="0"/>
              </a:rPr>
              <a:t> for /</a:t>
            </a:r>
          </a:p>
        </p:txBody>
      </p:sp>
    </p:spTree>
    <p:extLst>
      <p:ext uri="{BB962C8B-B14F-4D97-AF65-F5344CB8AC3E}">
        <p14:creationId xmlns:p14="http://schemas.microsoft.com/office/powerpoint/2010/main" val="356177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918697F7-EE41-B348-82DC-3B7A88A5F6C4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C45D54DB-EC3B-554E-A621-E5EE3256D239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49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</a:t>
            </a:r>
          </a:p>
        </p:txBody>
      </p:sp>
      <p:graphicFrame>
        <p:nvGraphicFramePr>
          <p:cNvPr id="76805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063" y="5410200"/>
            <a:ext cx="1498600" cy="946150"/>
            <a:chOff x="235" y="3408"/>
            <a:chExt cx="944" cy="596"/>
          </a:xfrm>
        </p:grpSpPr>
        <p:sp>
          <p:nvSpPr>
            <p:cNvPr id="76819" name="Text Box 5"/>
            <p:cNvSpPr txBox="1">
              <a:spLocks noChangeArrowheads="1"/>
            </p:cNvSpPr>
            <p:nvPr/>
          </p:nvSpPr>
          <p:spPr bwMode="auto">
            <a:xfrm>
              <a:off x="235" y="3600"/>
              <a:ext cx="9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Clock cycle </a:t>
              </a:r>
              <a:br>
                <a:rPr lang="en-US" sz="1800">
                  <a:solidFill>
                    <a:srgbClr val="0FEFEA"/>
                  </a:solidFill>
                  <a:latin typeface="Comic Sans MS" charset="0"/>
                </a:rPr>
              </a:b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counter</a:t>
              </a:r>
            </a:p>
          </p:txBody>
        </p:sp>
        <p:sp>
          <p:nvSpPr>
            <p:cNvPr id="76820" name="Line 6"/>
            <p:cNvSpPr>
              <a:spLocks noChangeShapeType="1"/>
            </p:cNvSpPr>
            <p:nvPr/>
          </p:nvSpPr>
          <p:spPr bwMode="auto">
            <a:xfrm flipV="1">
              <a:off x="432" y="3408"/>
              <a:ext cx="144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3429000"/>
            <a:ext cx="1219200" cy="869950"/>
            <a:chOff x="192" y="2160"/>
            <a:chExt cx="768" cy="548"/>
          </a:xfrm>
        </p:grpSpPr>
        <p:sp>
          <p:nvSpPr>
            <p:cNvPr id="76817" name="Text Box 8"/>
            <p:cNvSpPr txBox="1">
              <a:spLocks noChangeArrowheads="1"/>
            </p:cNvSpPr>
            <p:nvPr/>
          </p:nvSpPr>
          <p:spPr bwMode="auto">
            <a:xfrm>
              <a:off x="192" y="2304"/>
              <a:ext cx="73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FU count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down</a:t>
              </a:r>
            </a:p>
          </p:txBody>
        </p:sp>
        <p:sp>
          <p:nvSpPr>
            <p:cNvPr id="76818" name="Line 9"/>
            <p:cNvSpPr>
              <a:spLocks noChangeShapeType="1"/>
            </p:cNvSpPr>
            <p:nvPr/>
          </p:nvSpPr>
          <p:spPr bwMode="auto">
            <a:xfrm flipV="1">
              <a:off x="816" y="2160"/>
              <a:ext cx="144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533400"/>
            <a:ext cx="2265363" cy="1066800"/>
            <a:chOff x="0" y="336"/>
            <a:chExt cx="1427" cy="672"/>
          </a:xfrm>
        </p:grpSpPr>
        <p:sp>
          <p:nvSpPr>
            <p:cNvPr id="76815" name="Text Box 11"/>
            <p:cNvSpPr txBox="1">
              <a:spLocks noChangeArrowheads="1"/>
            </p:cNvSpPr>
            <p:nvPr/>
          </p:nvSpPr>
          <p:spPr bwMode="auto">
            <a:xfrm>
              <a:off x="0" y="336"/>
              <a:ext cx="14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Instruction stream</a:t>
              </a:r>
            </a:p>
          </p:txBody>
        </p:sp>
        <p:sp>
          <p:nvSpPr>
            <p:cNvPr id="76816" name="Line 12"/>
            <p:cNvSpPr>
              <a:spLocks noChangeShapeType="1"/>
            </p:cNvSpPr>
            <p:nvPr/>
          </p:nvSpPr>
          <p:spPr bwMode="auto">
            <a:xfrm>
              <a:off x="96" y="576"/>
              <a:ext cx="240" cy="43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77000" y="2133600"/>
            <a:ext cx="1892300" cy="671513"/>
            <a:chOff x="4080" y="1344"/>
            <a:chExt cx="1192" cy="423"/>
          </a:xfrm>
        </p:grpSpPr>
        <p:sp>
          <p:nvSpPr>
            <p:cNvPr id="76813" name="Line 14"/>
            <p:cNvSpPr>
              <a:spLocks noChangeShapeType="1"/>
            </p:cNvSpPr>
            <p:nvPr/>
          </p:nvSpPr>
          <p:spPr bwMode="auto">
            <a:xfrm flipH="1" flipV="1">
              <a:off x="4416" y="1344"/>
              <a:ext cx="192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14" name="Text Box 15"/>
            <p:cNvSpPr txBox="1">
              <a:spLocks noChangeArrowheads="1"/>
            </p:cNvSpPr>
            <p:nvPr/>
          </p:nvSpPr>
          <p:spPr bwMode="auto">
            <a:xfrm>
              <a:off x="4080" y="1536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3 Load/Buffers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324600" y="3733800"/>
            <a:ext cx="2436813" cy="641350"/>
            <a:chOff x="3984" y="2352"/>
            <a:chExt cx="1535" cy="404"/>
          </a:xfrm>
        </p:grpSpPr>
        <p:sp>
          <p:nvSpPr>
            <p:cNvPr id="76811" name="Text Box 17"/>
            <p:cNvSpPr txBox="1">
              <a:spLocks noChangeArrowheads="1"/>
            </p:cNvSpPr>
            <p:nvPr/>
          </p:nvSpPr>
          <p:spPr bwMode="auto">
            <a:xfrm>
              <a:off x="4224" y="2352"/>
              <a:ext cx="12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3 FP Adder R.S.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</a:rPr>
                <a:t>2 FP Mult R.S.</a:t>
              </a:r>
            </a:p>
          </p:txBody>
        </p:sp>
        <p:sp>
          <p:nvSpPr>
            <p:cNvPr id="76812" name="Line 18"/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0"/>
            </a:xfrm>
            <a:prstGeom prst="line">
              <a:avLst/>
            </a:prstGeom>
            <a:noFill/>
            <a:ln w="28575">
              <a:solidFill>
                <a:srgbClr val="0FEF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8329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E73-354A-4489-AC06-27166A1200CA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745F1F-0F25-4E49-8332-21CF86DB8D15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important: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Pipelining </a:t>
            </a:r>
            <a:r>
              <a:rPr lang="en-US" dirty="0"/>
              <a:t>is not quite that easy!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8763000" cy="4539208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Limits to pipelining:</a:t>
            </a:r>
            <a:r>
              <a:rPr lang="en-US" dirty="0">
                <a:solidFill>
                  <a:schemeClr val="hlink"/>
                </a:solidFill>
              </a:rPr>
              <a:t> Hazards</a:t>
            </a:r>
            <a:r>
              <a:rPr lang="en-US" dirty="0"/>
              <a:t> prevent next instruction from executing during its designated clock cycle</a:t>
            </a:r>
          </a:p>
          <a:p>
            <a:pPr lvl="1"/>
            <a:r>
              <a:rPr lang="en-US" u="sng" dirty="0">
                <a:solidFill>
                  <a:schemeClr val="hlink"/>
                </a:solidFill>
              </a:rPr>
              <a:t>Structural hazards</a:t>
            </a:r>
            <a:r>
              <a:rPr lang="en-US" dirty="0"/>
              <a:t>: HW cannot support this combination of instructions (single person to fold and put clothes away)</a:t>
            </a:r>
          </a:p>
          <a:p>
            <a:pPr lvl="1"/>
            <a:r>
              <a:rPr lang="en-US" u="sng" dirty="0">
                <a:solidFill>
                  <a:schemeClr val="hlink"/>
                </a:solidFill>
              </a:rPr>
              <a:t>Data hazards</a:t>
            </a:r>
            <a:r>
              <a:rPr lang="en-US" dirty="0"/>
              <a:t>: Instruction depends on result of prior instruction still in the pipeline (missing sock)</a:t>
            </a:r>
          </a:p>
          <a:p>
            <a:pPr lvl="1"/>
            <a:r>
              <a:rPr lang="en-US" u="sng" dirty="0">
                <a:solidFill>
                  <a:schemeClr val="hlink"/>
                </a:solidFill>
              </a:rPr>
              <a:t>Control hazards</a:t>
            </a:r>
            <a:r>
              <a:rPr lang="en-US" dirty="0"/>
              <a:t>: Caused by delay between the fetching of instructions and decisions about changes in control flow (branches and </a:t>
            </a:r>
            <a:r>
              <a:rPr lang="en-US" dirty="0" smtClean="0"/>
              <a:t>jumps </a:t>
            </a:r>
            <a:r>
              <a:rPr lang="en-US" dirty="0" smtClean="0">
                <a:solidFill>
                  <a:srgbClr val="FF0000"/>
                </a:solidFill>
              </a:rPr>
              <a:t>or decide what to wear before knowing whether you go to the office or the beach</a:t>
            </a:r>
            <a:r>
              <a:rPr lang="en-US" dirty="0" smtClean="0"/>
              <a:t>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385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Dependence Graph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‘Data Flow’ Perspective</a:t>
            </a:r>
          </a:p>
          <a:p>
            <a:r>
              <a:rPr lang="en-US">
                <a:latin typeface="Arial" charset="0"/>
              </a:rPr>
              <a:t>Draw a node for each instruction</a:t>
            </a:r>
          </a:p>
          <a:p>
            <a:r>
              <a:rPr lang="en-US">
                <a:latin typeface="Arial" charset="0"/>
              </a:rPr>
              <a:t>Draw and incoming edge for each data-dependence (including anti dependence)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35F773-7FF0-CC4F-8BE5-5C8F2A7BFD7B}" type="datetime1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CS252 S06 Lec7 ILP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EE1824-E8ED-2241-B856-63171F1C0CB2}" type="slidenum">
              <a:rPr lang="en-US" smtClean="0"/>
              <a:pPr>
                <a:defRPr/>
              </a:pPr>
              <a:t>50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9213"/>
            <a:ext cx="8785671" cy="1692771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dependence graph. 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nodes shown. 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 directed edge for RAW: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 register = operand 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Note: </a:t>
            </a:r>
            <a:r>
              <a:rPr lang="en-US" sz="2400" i="1" u="sng" dirty="0">
                <a:solidFill>
                  <a:srgbClr val="C00000"/>
                </a:solidFill>
              </a:rPr>
              <a:t>F6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is WAR (or WAW)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25269"/>
            <a:ext cx="8775576" cy="42953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LD </a:t>
            </a:r>
            <a:r>
              <a:rPr lang="en-US" dirty="0" smtClean="0">
                <a:solidFill>
                  <a:srgbClr val="C00000"/>
                </a:solidFill>
              </a:rPr>
              <a:t>F6</a:t>
            </a:r>
            <a:r>
              <a:rPr lang="en-US" dirty="0" smtClean="0"/>
              <a:t>      MULTD </a:t>
            </a:r>
            <a:r>
              <a:rPr lang="en-US" dirty="0" smtClean="0">
                <a:solidFill>
                  <a:schemeClr val="tx1"/>
                </a:solidFill>
              </a:rPr>
              <a:t>F0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F2</a:t>
            </a:r>
            <a:r>
              <a:rPr lang="en-US" dirty="0" smtClean="0"/>
              <a:t> F4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DIVD F10  </a:t>
            </a:r>
            <a:r>
              <a:rPr lang="en-US" dirty="0" smtClean="0">
                <a:solidFill>
                  <a:schemeClr val="tx1"/>
                </a:solidFill>
              </a:rPr>
              <a:t>F0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LD </a:t>
            </a:r>
            <a:r>
              <a:rPr lang="en-US" dirty="0" smtClean="0">
                <a:solidFill>
                  <a:srgbClr val="00B050"/>
                </a:solidFill>
              </a:rPr>
              <a:t>F2</a:t>
            </a:r>
            <a:r>
              <a:rPr lang="en-US" dirty="0" smtClean="0"/>
              <a:t>      SUBD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F6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F2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ADDD </a:t>
            </a:r>
            <a:r>
              <a:rPr lang="en-US" b="1" i="1" u="sng" dirty="0" smtClean="0">
                <a:solidFill>
                  <a:srgbClr val="C00000"/>
                </a:solidFill>
              </a:rPr>
              <a:t>F6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1619672" y="1772816"/>
            <a:ext cx="1130424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59632" y="1484784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15616" y="1484784"/>
            <a:ext cx="1296144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55576" y="1484784"/>
            <a:ext cx="1152128" cy="64807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31640" y="1628800"/>
            <a:ext cx="1584176" cy="136815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27584" y="1484784"/>
            <a:ext cx="1296144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27584" y="2399184"/>
            <a:ext cx="5544616" cy="9371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67544" y="2492896"/>
            <a:ext cx="1249288" cy="648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A3031FB-8A56-8949-9611-080FE32F45E9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782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C51E7DD5-C3ED-9A47-AD28-D246A06F83DB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52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</a:t>
            </a:r>
          </a:p>
        </p:txBody>
      </p:sp>
      <p:graphicFrame>
        <p:nvGraphicFramePr>
          <p:cNvPr id="77829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4"/>
          <p:cNvSpPr>
            <a:spLocks noChangeArrowheads="1"/>
          </p:cNvSpPr>
          <p:nvPr/>
        </p:nvSpPr>
        <p:spPr bwMode="auto">
          <a:xfrm>
            <a:off x="3124200" y="1371600"/>
            <a:ext cx="533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5"/>
          <p:cNvSpPr>
            <a:spLocks noChangeArrowheads="1"/>
          </p:cNvSpPr>
          <p:nvPr/>
        </p:nvSpPr>
        <p:spPr bwMode="auto">
          <a:xfrm>
            <a:off x="6248400" y="1371600"/>
            <a:ext cx="1676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6"/>
          <p:cNvSpPr>
            <a:spLocks noChangeArrowheads="1"/>
          </p:cNvSpPr>
          <p:nvPr/>
        </p:nvSpPr>
        <p:spPr bwMode="auto">
          <a:xfrm>
            <a:off x="4876800" y="5181600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3E5F157-3F00-A647-9C0C-AE19C174CF1D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5CDC432-376E-754A-AF1A-2188361C935F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53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2</a:t>
            </a:r>
          </a:p>
        </p:txBody>
      </p:sp>
      <p:graphicFrame>
        <p:nvGraphicFramePr>
          <p:cNvPr id="78853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AutoShape 4"/>
          <p:cNvSpPr>
            <a:spLocks noChangeArrowheads="1"/>
          </p:cNvSpPr>
          <p:nvPr/>
        </p:nvSpPr>
        <p:spPr bwMode="auto">
          <a:xfrm>
            <a:off x="3124200" y="16764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AutoShape 5"/>
          <p:cNvSpPr>
            <a:spLocks noChangeArrowheads="1"/>
          </p:cNvSpPr>
          <p:nvPr/>
        </p:nvSpPr>
        <p:spPr bwMode="auto">
          <a:xfrm>
            <a:off x="6248400" y="1752600"/>
            <a:ext cx="1676400" cy="2286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AutoShape 6"/>
          <p:cNvSpPr>
            <a:spLocks noChangeArrowheads="1"/>
          </p:cNvSpPr>
          <p:nvPr/>
        </p:nvSpPr>
        <p:spPr bwMode="auto">
          <a:xfrm>
            <a:off x="3633788" y="5132388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7" name="Rectangle 7"/>
          <p:cNvSpPr>
            <a:spLocks noChangeArrowheads="1"/>
          </p:cNvSpPr>
          <p:nvPr/>
        </p:nvSpPr>
        <p:spPr bwMode="auto">
          <a:xfrm>
            <a:off x="360363" y="5865813"/>
            <a:ext cx="635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u="sng">
                <a:solidFill>
                  <a:srgbClr val="0332B7"/>
                </a:solidFill>
              </a:rPr>
              <a:t>Note: Can have multiple loads outstanding</a:t>
            </a:r>
            <a:endParaRPr lang="en-US" sz="2400" b="0">
              <a:solidFill>
                <a:srgbClr val="0332B7"/>
              </a:solidFill>
            </a:endParaRPr>
          </a:p>
          <a:p>
            <a:pPr>
              <a:spcBef>
                <a:spcPct val="0"/>
              </a:spcBef>
            </a:pPr>
            <a:endParaRPr lang="en-US" sz="2400" b="0">
              <a:solidFill>
                <a:srgbClr val="0332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3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8F4C288-B9A1-FC4A-8C4E-DAE82AEB0A2B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98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ADF4B696-2B64-EE48-B3D6-C9995ABB42F2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54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3</a:t>
            </a:r>
          </a:p>
        </p:txBody>
      </p:sp>
      <p:graphicFrame>
        <p:nvGraphicFramePr>
          <p:cNvPr id="79877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AutoShape 4"/>
          <p:cNvSpPr>
            <a:spLocks noChangeArrowheads="1"/>
          </p:cNvSpPr>
          <p:nvPr/>
        </p:nvSpPr>
        <p:spPr bwMode="auto">
          <a:xfrm>
            <a:off x="2438400" y="4038600"/>
            <a:ext cx="3962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AutoShape 5"/>
          <p:cNvSpPr>
            <a:spLocks noChangeArrowheads="1"/>
          </p:cNvSpPr>
          <p:nvPr/>
        </p:nvSpPr>
        <p:spPr bwMode="auto">
          <a:xfrm>
            <a:off x="2965450" y="5132388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0" y="55626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1600" dirty="0">
                <a:solidFill>
                  <a:srgbClr val="0332B7"/>
                </a:solidFill>
              </a:rPr>
              <a:t>Note: registers names are removed (</a:t>
            </a:r>
            <a:r>
              <a:rPr lang="ja-JP" altLang="en-US" sz="1600" dirty="0">
                <a:solidFill>
                  <a:srgbClr val="0332B7"/>
                </a:solidFill>
              </a:rPr>
              <a:t>“</a:t>
            </a:r>
            <a:r>
              <a:rPr lang="en-US" altLang="ja-JP" sz="1600" dirty="0">
                <a:solidFill>
                  <a:srgbClr val="0332B7"/>
                </a:solidFill>
              </a:rPr>
              <a:t>renamed</a:t>
            </a:r>
            <a:r>
              <a:rPr lang="ja-JP" altLang="en-US" sz="1600" dirty="0">
                <a:solidFill>
                  <a:srgbClr val="0332B7"/>
                </a:solidFill>
              </a:rPr>
              <a:t>”</a:t>
            </a:r>
            <a:r>
              <a:rPr lang="en-US" altLang="ja-JP" sz="1600" dirty="0">
                <a:solidFill>
                  <a:srgbClr val="0332B7"/>
                </a:solidFill>
              </a:rPr>
              <a:t>) </a:t>
            </a:r>
            <a:r>
              <a:rPr lang="en-US" altLang="ja-JP" sz="1600" dirty="0" smtClean="0">
                <a:solidFill>
                  <a:srgbClr val="0332B7"/>
                </a:solidFill>
              </a:rPr>
              <a:t>in Reservation </a:t>
            </a:r>
            <a:r>
              <a:rPr lang="en-US" altLang="ja-JP" sz="1600" dirty="0">
                <a:solidFill>
                  <a:srgbClr val="0332B7"/>
                </a:solidFill>
              </a:rPr>
              <a:t>Stations; MULT issued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1600" dirty="0">
                <a:solidFill>
                  <a:srgbClr val="0332B7"/>
                </a:solidFill>
              </a:rPr>
              <a:t>Load1 completing; what is waiting for Load1? </a:t>
            </a:r>
          </a:p>
        </p:txBody>
      </p:sp>
      <p:sp>
        <p:nvSpPr>
          <p:cNvPr id="79881" name="AutoShape 7"/>
          <p:cNvSpPr>
            <a:spLocks noChangeArrowheads="1"/>
          </p:cNvSpPr>
          <p:nvPr/>
        </p:nvSpPr>
        <p:spPr bwMode="auto">
          <a:xfrm>
            <a:off x="3810000" y="1447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FEBAD2D-2312-F847-8720-A0932369208F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64E99D3-559B-EC45-8133-B9D4DA00ADFF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55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4</a:t>
            </a:r>
          </a:p>
        </p:txBody>
      </p:sp>
      <p:graphicFrame>
        <p:nvGraphicFramePr>
          <p:cNvPr id="80901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304800" y="5715000"/>
            <a:ext cx="8496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Load2 completing; what is waiting for Load2? </a:t>
            </a:r>
          </a:p>
        </p:txBody>
      </p:sp>
      <p:sp>
        <p:nvSpPr>
          <p:cNvPr id="80903" name="AutoShape 5"/>
          <p:cNvSpPr>
            <a:spLocks noChangeArrowheads="1"/>
          </p:cNvSpPr>
          <p:nvPr/>
        </p:nvSpPr>
        <p:spPr bwMode="auto">
          <a:xfrm>
            <a:off x="3810000" y="16764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AutoShape 6"/>
          <p:cNvSpPr>
            <a:spLocks noChangeArrowheads="1"/>
          </p:cNvSpPr>
          <p:nvPr/>
        </p:nvSpPr>
        <p:spPr bwMode="auto">
          <a:xfrm>
            <a:off x="4419600" y="1447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AutoShape 7"/>
          <p:cNvSpPr>
            <a:spLocks noChangeArrowheads="1"/>
          </p:cNvSpPr>
          <p:nvPr/>
        </p:nvSpPr>
        <p:spPr bwMode="auto">
          <a:xfrm>
            <a:off x="3124200" y="21336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AutoShape 8"/>
          <p:cNvSpPr>
            <a:spLocks noChangeArrowheads="1"/>
          </p:cNvSpPr>
          <p:nvPr/>
        </p:nvSpPr>
        <p:spPr bwMode="auto">
          <a:xfrm>
            <a:off x="2438400" y="3429000"/>
            <a:ext cx="3962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9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742932DB-776F-724C-8DD9-C2713B134C3F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19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04135066-D1D3-B24B-9BEE-CA140BB1353E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56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5</a:t>
            </a:r>
          </a:p>
        </p:txBody>
      </p:sp>
      <p:graphicFrame>
        <p:nvGraphicFramePr>
          <p:cNvPr id="8192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600338"/>
              </p:ext>
            </p:extLst>
          </p:nvPr>
        </p:nvGraphicFramePr>
        <p:xfrm>
          <a:off x="165893" y="101063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" y="101063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0" y="5661248"/>
            <a:ext cx="9144000" cy="65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 u="sng" dirty="0">
                <a:solidFill>
                  <a:srgbClr val="0332B7"/>
                </a:solidFill>
              </a:rPr>
              <a:t>Timer</a:t>
            </a:r>
            <a:r>
              <a:rPr lang="en-US" sz="2000" dirty="0">
                <a:solidFill>
                  <a:srgbClr val="0332B7"/>
                </a:solidFill>
              </a:rPr>
              <a:t> starts down for Add1, </a:t>
            </a:r>
            <a:r>
              <a:rPr lang="en-US" sz="2000" dirty="0" smtClean="0">
                <a:solidFill>
                  <a:srgbClr val="0332B7"/>
                </a:solidFill>
              </a:rPr>
              <a:t>Mult1. </a:t>
            </a:r>
            <a:r>
              <a:rPr lang="en-US" sz="1600" dirty="0" smtClean="0">
                <a:solidFill>
                  <a:srgbClr val="FF0000"/>
                </a:solidFill>
              </a:rPr>
              <a:t>Unclear: Add starts at 2. Not 3.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Note: DIVD already has the value of F6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 No </a:t>
            </a:r>
            <a:r>
              <a:rPr lang="en-US" sz="1600" dirty="0" smtClean="0">
                <a:solidFill>
                  <a:srgbClr val="FF0000"/>
                </a:solidFill>
              </a:rPr>
              <a:t>WAR hazard for ADDD</a:t>
            </a:r>
            <a:endParaRPr lang="en-US" sz="1600" dirty="0">
              <a:solidFill>
                <a:srgbClr val="0332B7"/>
              </a:solidFill>
            </a:endParaRP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1371600" y="3200400"/>
            <a:ext cx="533400" cy="1219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AutoShape 6"/>
          <p:cNvSpPr>
            <a:spLocks noChangeArrowheads="1"/>
          </p:cNvSpPr>
          <p:nvPr/>
        </p:nvSpPr>
        <p:spPr bwMode="auto">
          <a:xfrm>
            <a:off x="4343400" y="34290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AutoShape 7"/>
          <p:cNvSpPr>
            <a:spLocks noChangeArrowheads="1"/>
          </p:cNvSpPr>
          <p:nvPr/>
        </p:nvSpPr>
        <p:spPr bwMode="auto">
          <a:xfrm>
            <a:off x="3733800" y="4114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5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D4FD7326-6C26-8D47-9B03-FEF719C7F082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F5F3EBBC-0374-6A4D-867C-BC9696200697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57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6</a:t>
            </a:r>
          </a:p>
        </p:txBody>
      </p:sp>
      <p:graphicFrame>
        <p:nvGraphicFramePr>
          <p:cNvPr id="82949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Repeating: </a:t>
            </a:r>
            <a:r>
              <a:rPr lang="en-US" sz="2000" dirty="0" smtClean="0">
                <a:solidFill>
                  <a:srgbClr val="0332B7"/>
                </a:solidFill>
              </a:rPr>
              <a:t>Issue </a:t>
            </a:r>
            <a:r>
              <a:rPr lang="en-US" sz="2000" dirty="0">
                <a:solidFill>
                  <a:srgbClr val="0332B7"/>
                </a:solidFill>
              </a:rPr>
              <a:t>ADDD here despite name dependency on F6? </a:t>
            </a:r>
          </a:p>
        </p:txBody>
      </p:sp>
      <p:sp>
        <p:nvSpPr>
          <p:cNvPr id="82951" name="AutoShape 5"/>
          <p:cNvSpPr>
            <a:spLocks noChangeArrowheads="1"/>
          </p:cNvSpPr>
          <p:nvPr/>
        </p:nvSpPr>
        <p:spPr bwMode="auto">
          <a:xfrm>
            <a:off x="2971800" y="2590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AutoShape 6"/>
          <p:cNvSpPr>
            <a:spLocks noChangeArrowheads="1"/>
          </p:cNvSpPr>
          <p:nvPr/>
        </p:nvSpPr>
        <p:spPr bwMode="auto">
          <a:xfrm>
            <a:off x="2438400" y="3657600"/>
            <a:ext cx="3962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AD14C05C-A844-F947-BD37-EFE04B753560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FAE66534-3224-1446-9572-083048610C0B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58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7</a:t>
            </a:r>
          </a:p>
        </p:txBody>
      </p:sp>
      <p:graphicFrame>
        <p:nvGraphicFramePr>
          <p:cNvPr id="83973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Add1 (SUBD) completing; what is waiting for it? </a:t>
            </a:r>
          </a:p>
        </p:txBody>
      </p:sp>
      <p:sp>
        <p:nvSpPr>
          <p:cNvPr id="83975" name="AutoShape 5"/>
          <p:cNvSpPr>
            <a:spLocks noChangeArrowheads="1"/>
          </p:cNvSpPr>
          <p:nvPr/>
        </p:nvSpPr>
        <p:spPr bwMode="auto">
          <a:xfrm>
            <a:off x="3810000" y="21336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A8FD5640-D40A-AF40-BB14-4CCD7471714B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49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D7D7A5F-9CA5-9743-B2DF-D45B8357E55D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59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472480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8</a:t>
            </a:r>
          </a:p>
        </p:txBody>
      </p:sp>
      <p:graphicFrame>
        <p:nvGraphicFramePr>
          <p:cNvPr id="84997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AutoShape 4"/>
          <p:cNvSpPr>
            <a:spLocks noChangeArrowheads="1"/>
          </p:cNvSpPr>
          <p:nvPr/>
        </p:nvSpPr>
        <p:spPr bwMode="auto">
          <a:xfrm>
            <a:off x="3733800" y="36576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AutoShape 5"/>
          <p:cNvSpPr>
            <a:spLocks noChangeArrowheads="1"/>
          </p:cNvSpPr>
          <p:nvPr/>
        </p:nvSpPr>
        <p:spPr bwMode="auto">
          <a:xfrm>
            <a:off x="5638800" y="5257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215A-2AAC-4576-AACA-6773D6DFCF8E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9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EFCEE8-4926-4CF6-8A12-346714D2490D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One Memory Port/Structural Hazards</a:t>
            </a:r>
            <a:br>
              <a:rPr lang="en-US" dirty="0"/>
            </a:b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228600" y="2590800"/>
            <a:ext cx="41275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I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r.</a:t>
            </a:r>
          </a:p>
          <a:p>
            <a:pPr algn="ctr">
              <a:spcBef>
                <a:spcPct val="0"/>
              </a:spcBef>
            </a:pPr>
            <a:endParaRPr lang="en-US" sz="2000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O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961540" name="Line 4"/>
          <p:cNvSpPr>
            <a:spLocks noChangeShapeType="1"/>
          </p:cNvSpPr>
          <p:nvPr/>
        </p:nvSpPr>
        <p:spPr bwMode="auto">
          <a:xfrm flipH="1">
            <a:off x="685800" y="2209800"/>
            <a:ext cx="0" cy="396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541" name="Rectangle 5"/>
          <p:cNvSpPr>
            <a:spLocks noChangeArrowheads="1"/>
          </p:cNvSpPr>
          <p:nvPr/>
        </p:nvSpPr>
        <p:spPr bwMode="auto">
          <a:xfrm>
            <a:off x="1066800" y="1524000"/>
            <a:ext cx="250825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sp>
        <p:nvSpPr>
          <p:cNvPr id="961542" name="Rectangle 6"/>
          <p:cNvSpPr>
            <a:spLocks noChangeArrowheads="1"/>
          </p:cNvSpPr>
          <p:nvPr/>
        </p:nvSpPr>
        <p:spPr bwMode="auto">
          <a:xfrm>
            <a:off x="685800" y="2590800"/>
            <a:ext cx="91122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Load</a:t>
            </a:r>
          </a:p>
        </p:txBody>
      </p:sp>
      <p:sp>
        <p:nvSpPr>
          <p:cNvPr id="961543" name="Rectangle 7"/>
          <p:cNvSpPr>
            <a:spLocks noChangeArrowheads="1"/>
          </p:cNvSpPr>
          <p:nvPr/>
        </p:nvSpPr>
        <p:spPr bwMode="auto">
          <a:xfrm>
            <a:off x="685800" y="3336925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1</a:t>
            </a:r>
          </a:p>
        </p:txBody>
      </p:sp>
      <p:sp>
        <p:nvSpPr>
          <p:cNvPr id="961544" name="Rectangle 8"/>
          <p:cNvSpPr>
            <a:spLocks noChangeArrowheads="1"/>
          </p:cNvSpPr>
          <p:nvPr/>
        </p:nvSpPr>
        <p:spPr bwMode="auto">
          <a:xfrm>
            <a:off x="736600" y="4130675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2</a:t>
            </a:r>
          </a:p>
        </p:txBody>
      </p:sp>
      <p:sp>
        <p:nvSpPr>
          <p:cNvPr id="961545" name="Rectangle 9"/>
          <p:cNvSpPr>
            <a:spLocks noChangeArrowheads="1"/>
          </p:cNvSpPr>
          <p:nvPr/>
        </p:nvSpPr>
        <p:spPr bwMode="auto">
          <a:xfrm>
            <a:off x="746125" y="4881563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3</a:t>
            </a:r>
          </a:p>
        </p:txBody>
      </p:sp>
      <p:sp>
        <p:nvSpPr>
          <p:cNvPr id="961546" name="Rectangle 10"/>
          <p:cNvSpPr>
            <a:spLocks noChangeArrowheads="1"/>
          </p:cNvSpPr>
          <p:nvPr/>
        </p:nvSpPr>
        <p:spPr bwMode="auto">
          <a:xfrm>
            <a:off x="784225" y="5662613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4</a:t>
            </a:r>
          </a:p>
        </p:txBody>
      </p:sp>
      <p:sp>
        <p:nvSpPr>
          <p:cNvPr id="961547" name="Line 11"/>
          <p:cNvSpPr>
            <a:spLocks noChangeShapeType="1"/>
          </p:cNvSpPr>
          <p:nvPr/>
        </p:nvSpPr>
        <p:spPr bwMode="auto">
          <a:xfrm>
            <a:off x="1219200" y="1981200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2609850" y="2603500"/>
            <a:ext cx="447675" cy="369888"/>
            <a:chOff x="1374" y="528"/>
            <a:chExt cx="480" cy="432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1374" y="528"/>
              <a:ext cx="480" cy="432"/>
              <a:chOff x="1392" y="528"/>
              <a:chExt cx="480" cy="432"/>
            </a:xfrm>
          </p:grpSpPr>
          <p:sp>
            <p:nvSpPr>
              <p:cNvPr id="96155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632" y="528"/>
                <a:ext cx="240" cy="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551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392" y="528"/>
                <a:ext cx="480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61552" name="Text Box 16"/>
            <p:cNvSpPr txBox="1">
              <a:spLocks noChangeAspect="1" noChangeArrowheads="1"/>
            </p:cNvSpPr>
            <p:nvPr/>
          </p:nvSpPr>
          <p:spPr bwMode="auto">
            <a:xfrm>
              <a:off x="1400" y="574"/>
              <a:ext cx="432" cy="2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sp>
        <p:nvSpPr>
          <p:cNvPr id="961553" name="Line 17"/>
          <p:cNvSpPr>
            <a:spLocks noChangeAspect="1" noChangeShapeType="1"/>
          </p:cNvSpPr>
          <p:nvPr/>
        </p:nvSpPr>
        <p:spPr bwMode="auto">
          <a:xfrm>
            <a:off x="3060700" y="2678113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554" name="Line 18"/>
          <p:cNvSpPr>
            <a:spLocks noChangeAspect="1" noChangeShapeType="1"/>
          </p:cNvSpPr>
          <p:nvPr/>
        </p:nvSpPr>
        <p:spPr bwMode="auto">
          <a:xfrm>
            <a:off x="3060700" y="2898775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>
            <a:off x="3467100" y="2493963"/>
            <a:ext cx="403225" cy="588962"/>
            <a:chOff x="2991" y="411"/>
            <a:chExt cx="359" cy="768"/>
          </a:xfrm>
        </p:grpSpPr>
        <p:sp>
          <p:nvSpPr>
            <p:cNvPr id="961556" name="AutoShape 20"/>
            <p:cNvSpPr>
              <a:spLocks noChangeAspect="1" noChangeArrowheads="1"/>
            </p:cNvSpPr>
            <p:nvPr/>
          </p:nvSpPr>
          <p:spPr bwMode="auto">
            <a:xfrm rot="-5400000">
              <a:off x="2798" y="626"/>
              <a:ext cx="768" cy="33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61557" name="AutoShape 21"/>
            <p:cNvSpPr>
              <a:spLocks noChangeAspect="1" noChangeArrowheads="1"/>
            </p:cNvSpPr>
            <p:nvPr/>
          </p:nvSpPr>
          <p:spPr bwMode="auto">
            <a:xfrm rot="5400000">
              <a:off x="2957" y="705"/>
              <a:ext cx="248" cy="1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58" name="Freeform 22"/>
            <p:cNvSpPr>
              <a:spLocks noChangeAspect="1"/>
            </p:cNvSpPr>
            <p:nvPr/>
          </p:nvSpPr>
          <p:spPr bwMode="auto">
            <a:xfrm rot="5400000">
              <a:off x="2974" y="725"/>
              <a:ext cx="218" cy="13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0"/>
                </a:cxn>
                <a:cxn ang="0">
                  <a:pos x="384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192" y="0"/>
                  </a:lnTo>
                  <a:lnTo>
                    <a:pt x="384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59" name="Text Box 23"/>
            <p:cNvSpPr txBox="1">
              <a:spLocks noChangeAspect="1" noChangeArrowheads="1"/>
            </p:cNvSpPr>
            <p:nvPr/>
          </p:nvSpPr>
          <p:spPr bwMode="auto">
            <a:xfrm rot="-5400000">
              <a:off x="2942" y="642"/>
              <a:ext cx="575" cy="2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ALU</a:t>
              </a:r>
            </a:p>
          </p:txBody>
        </p:sp>
      </p:grpSp>
      <p:sp>
        <p:nvSpPr>
          <p:cNvPr id="961560" name="Line 24"/>
          <p:cNvSpPr>
            <a:spLocks noChangeAspect="1" noChangeShapeType="1"/>
          </p:cNvSpPr>
          <p:nvPr/>
        </p:nvSpPr>
        <p:spPr bwMode="auto">
          <a:xfrm>
            <a:off x="3875088" y="2789238"/>
            <a:ext cx="496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561" name="Line 25"/>
          <p:cNvSpPr>
            <a:spLocks noChangeAspect="1" noChangeShapeType="1"/>
          </p:cNvSpPr>
          <p:nvPr/>
        </p:nvSpPr>
        <p:spPr bwMode="auto">
          <a:xfrm>
            <a:off x="4733925" y="2789238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562" name="Rectangle 26"/>
          <p:cNvSpPr>
            <a:spLocks noChangeAspect="1" noChangeArrowheads="1"/>
          </p:cNvSpPr>
          <p:nvPr/>
        </p:nvSpPr>
        <p:spPr bwMode="auto">
          <a:xfrm>
            <a:off x="4252913" y="2605088"/>
            <a:ext cx="450850" cy="3683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563" name="Text Box 27"/>
          <p:cNvSpPr txBox="1">
            <a:spLocks noChangeAspect="1" noChangeArrowheads="1"/>
          </p:cNvSpPr>
          <p:nvPr/>
        </p:nvSpPr>
        <p:spPr bwMode="auto">
          <a:xfrm>
            <a:off x="4194175" y="2644775"/>
            <a:ext cx="558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DMem</a:t>
            </a:r>
          </a:p>
        </p:txBody>
      </p:sp>
      <p:sp>
        <p:nvSpPr>
          <p:cNvPr id="961564" name="Freeform 28"/>
          <p:cNvSpPr>
            <a:spLocks noChangeAspect="1"/>
          </p:cNvSpPr>
          <p:nvPr/>
        </p:nvSpPr>
        <p:spPr bwMode="auto">
          <a:xfrm>
            <a:off x="4191000" y="2789238"/>
            <a:ext cx="674688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720" y="384"/>
              </a:cxn>
              <a:cxn ang="0">
                <a:pos x="720" y="144"/>
              </a:cxn>
              <a:cxn ang="0">
                <a:pos x="816" y="144"/>
              </a:cxn>
            </a:cxnLst>
            <a:rect l="0" t="0" r="r" b="b"/>
            <a:pathLst>
              <a:path w="816" h="384">
                <a:moveTo>
                  <a:pt x="0" y="0"/>
                </a:moveTo>
                <a:lnTo>
                  <a:pt x="0" y="384"/>
                </a:lnTo>
                <a:lnTo>
                  <a:pt x="720" y="384"/>
                </a:lnTo>
                <a:lnTo>
                  <a:pt x="720" y="144"/>
                </a:lnTo>
                <a:lnTo>
                  <a:pt x="816" y="14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565" name="Line 29"/>
          <p:cNvSpPr>
            <a:spLocks noChangeAspect="1" noChangeShapeType="1"/>
          </p:cNvSpPr>
          <p:nvPr/>
        </p:nvSpPr>
        <p:spPr bwMode="auto">
          <a:xfrm>
            <a:off x="2141538" y="2900363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566" name="Line 30"/>
          <p:cNvSpPr>
            <a:spLocks noChangeAspect="1" noChangeShapeType="1"/>
          </p:cNvSpPr>
          <p:nvPr/>
        </p:nvSpPr>
        <p:spPr bwMode="auto">
          <a:xfrm>
            <a:off x="2081213" y="2678113"/>
            <a:ext cx="525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1"/>
          <p:cNvGrpSpPr>
            <a:grpSpLocks noChangeAspect="1"/>
          </p:cNvGrpSpPr>
          <p:nvPr/>
        </p:nvGrpSpPr>
        <p:grpSpPr bwMode="auto">
          <a:xfrm>
            <a:off x="1660525" y="2605088"/>
            <a:ext cx="588963" cy="368300"/>
            <a:chOff x="1123" y="576"/>
            <a:chExt cx="626" cy="480"/>
          </a:xfrm>
        </p:grpSpPr>
        <p:sp>
          <p:nvSpPr>
            <p:cNvPr id="961568" name="Rectangle 32"/>
            <p:cNvSpPr>
              <a:spLocks noChangeAspect="1" noChangeArrowheads="1"/>
            </p:cNvSpPr>
            <p:nvPr/>
          </p:nvSpPr>
          <p:spPr bwMode="auto">
            <a:xfrm>
              <a:off x="1197" y="576"/>
              <a:ext cx="4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61569" name="Text Box 33"/>
            <p:cNvSpPr txBox="1">
              <a:spLocks noChangeAspect="1" noChangeArrowheads="1"/>
            </p:cNvSpPr>
            <p:nvPr/>
          </p:nvSpPr>
          <p:spPr bwMode="auto">
            <a:xfrm>
              <a:off x="1123" y="628"/>
              <a:ext cx="626" cy="3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Ifetch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322513" y="2438400"/>
            <a:ext cx="2635250" cy="700088"/>
            <a:chOff x="2112" y="528"/>
            <a:chExt cx="2088" cy="681"/>
          </a:xfrm>
        </p:grpSpPr>
        <p:sp>
          <p:nvSpPr>
            <p:cNvPr id="961571" name="Rectangle 35"/>
            <p:cNvSpPr>
              <a:spLocks noChangeAspect="1" noChangeArrowheads="1"/>
            </p:cNvSpPr>
            <p:nvPr/>
          </p:nvSpPr>
          <p:spPr bwMode="auto">
            <a:xfrm>
              <a:off x="2784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72" name="Rectangle 36"/>
            <p:cNvSpPr>
              <a:spLocks noChangeAspect="1" noChangeArrowheads="1"/>
            </p:cNvSpPr>
            <p:nvPr/>
          </p:nvSpPr>
          <p:spPr bwMode="auto">
            <a:xfrm>
              <a:off x="4128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73" name="Rectangle 37"/>
            <p:cNvSpPr>
              <a:spLocks noChangeAspect="1" noChangeArrowheads="1"/>
            </p:cNvSpPr>
            <p:nvPr/>
          </p:nvSpPr>
          <p:spPr bwMode="auto">
            <a:xfrm>
              <a:off x="2112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74" name="Rectangle 38"/>
            <p:cNvSpPr>
              <a:spLocks noChangeAspect="1" noChangeArrowheads="1"/>
            </p:cNvSpPr>
            <p:nvPr/>
          </p:nvSpPr>
          <p:spPr bwMode="auto">
            <a:xfrm>
              <a:off x="3456" y="532"/>
              <a:ext cx="71" cy="67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9"/>
          <p:cNvGrpSpPr>
            <a:grpSpLocks noChangeAspect="1"/>
          </p:cNvGrpSpPr>
          <p:nvPr/>
        </p:nvGrpSpPr>
        <p:grpSpPr bwMode="auto">
          <a:xfrm flipH="1">
            <a:off x="5087938" y="2590800"/>
            <a:ext cx="452437" cy="369888"/>
            <a:chOff x="1374" y="528"/>
            <a:chExt cx="480" cy="432"/>
          </a:xfrm>
        </p:grpSpPr>
        <p:grpSp>
          <p:nvGrpSpPr>
            <p:cNvPr id="8" name="Group 40"/>
            <p:cNvGrpSpPr>
              <a:grpSpLocks noChangeAspect="1"/>
            </p:cNvGrpSpPr>
            <p:nvPr/>
          </p:nvGrpSpPr>
          <p:grpSpPr bwMode="auto">
            <a:xfrm>
              <a:off x="1374" y="528"/>
              <a:ext cx="480" cy="432"/>
              <a:chOff x="1392" y="528"/>
              <a:chExt cx="480" cy="432"/>
            </a:xfrm>
          </p:grpSpPr>
          <p:sp>
            <p:nvSpPr>
              <p:cNvPr id="961577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632" y="528"/>
                <a:ext cx="240" cy="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578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392" y="528"/>
                <a:ext cx="480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61579" name="Text Box 43"/>
            <p:cNvSpPr txBox="1">
              <a:spLocks noChangeAspect="1" noChangeArrowheads="1"/>
            </p:cNvSpPr>
            <p:nvPr/>
          </p:nvSpPr>
          <p:spPr bwMode="auto">
            <a:xfrm>
              <a:off x="1396" y="574"/>
              <a:ext cx="428" cy="2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514600" y="3200400"/>
            <a:ext cx="3879850" cy="700088"/>
            <a:chOff x="1962" y="1200"/>
            <a:chExt cx="1910" cy="441"/>
          </a:xfrm>
        </p:grpSpPr>
        <p:grpSp>
          <p:nvGrpSpPr>
            <p:cNvPr id="10" name="Group 45"/>
            <p:cNvGrpSpPr>
              <a:grpSpLocks noChangeAspect="1"/>
            </p:cNvGrpSpPr>
            <p:nvPr/>
          </p:nvGrpSpPr>
          <p:grpSpPr bwMode="auto">
            <a:xfrm>
              <a:off x="2429" y="1304"/>
              <a:ext cx="221" cy="233"/>
              <a:chOff x="1374" y="528"/>
              <a:chExt cx="480" cy="432"/>
            </a:xfrm>
          </p:grpSpPr>
          <p:grpSp>
            <p:nvGrpSpPr>
              <p:cNvPr id="11" name="Group 46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1583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584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1585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1400" y="574"/>
                <a:ext cx="43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61586" name="Line 50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87" name="Line 51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2"/>
            <p:cNvGrpSpPr>
              <a:grpSpLocks noChangeAspect="1"/>
            </p:cNvGrpSpPr>
            <p:nvPr/>
          </p:nvGrpSpPr>
          <p:grpSpPr bwMode="auto">
            <a:xfrm>
              <a:off x="2851" y="1235"/>
              <a:ext cx="199" cy="371"/>
              <a:chOff x="2991" y="411"/>
              <a:chExt cx="359" cy="768"/>
            </a:xfrm>
          </p:grpSpPr>
          <p:sp>
            <p:nvSpPr>
              <p:cNvPr id="961589" name="AutoShape 53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590" name="AutoShape 54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591" name="Freeform 55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592" name="Text Box 56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42"/>
                <a:ext cx="575" cy="2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61593" name="Line 57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94" name="Line 58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9"/>
            <p:cNvGrpSpPr>
              <a:grpSpLocks noChangeAspect="1"/>
            </p:cNvGrpSpPr>
            <p:nvPr/>
          </p:nvGrpSpPr>
          <p:grpSpPr bwMode="auto">
            <a:xfrm>
              <a:off x="3209" y="1305"/>
              <a:ext cx="275" cy="232"/>
              <a:chOff x="3853" y="576"/>
              <a:chExt cx="594" cy="480"/>
            </a:xfrm>
          </p:grpSpPr>
          <p:sp>
            <p:nvSpPr>
              <p:cNvPr id="96159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597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853" y="628"/>
                <a:ext cx="59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61598" name="Freeform 62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99" name="Line 63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00" name="Line 64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65"/>
            <p:cNvGrpSpPr>
              <a:grpSpLocks noChangeAspect="1"/>
            </p:cNvGrpSpPr>
            <p:nvPr/>
          </p:nvGrpSpPr>
          <p:grpSpPr bwMode="auto">
            <a:xfrm>
              <a:off x="1962" y="1305"/>
              <a:ext cx="290" cy="232"/>
              <a:chOff x="1123" y="576"/>
              <a:chExt cx="626" cy="480"/>
            </a:xfrm>
          </p:grpSpPr>
          <p:sp>
            <p:nvSpPr>
              <p:cNvPr id="96160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603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1123" y="628"/>
                <a:ext cx="626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96160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0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0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0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3"/>
            <p:cNvGrpSpPr>
              <a:grpSpLocks noChangeAspect="1"/>
            </p:cNvGrpSpPr>
            <p:nvPr/>
          </p:nvGrpSpPr>
          <p:grpSpPr bwMode="auto">
            <a:xfrm flipH="1">
              <a:off x="3649" y="1296"/>
              <a:ext cx="223" cy="233"/>
              <a:chOff x="1374" y="528"/>
              <a:chExt cx="480" cy="432"/>
            </a:xfrm>
          </p:grpSpPr>
          <p:grpSp>
            <p:nvGrpSpPr>
              <p:cNvPr id="17" name="Group 74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1611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612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1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2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3352800" y="3962400"/>
            <a:ext cx="3879850" cy="700088"/>
            <a:chOff x="1962" y="1200"/>
            <a:chExt cx="1910" cy="441"/>
          </a:xfrm>
        </p:grpSpPr>
        <p:grpSp>
          <p:nvGrpSpPr>
            <p:cNvPr id="19" name="Group 79"/>
            <p:cNvGrpSpPr>
              <a:grpSpLocks noChangeAspect="1"/>
            </p:cNvGrpSpPr>
            <p:nvPr/>
          </p:nvGrpSpPr>
          <p:grpSpPr bwMode="auto">
            <a:xfrm>
              <a:off x="2429" y="1304"/>
              <a:ext cx="221" cy="233"/>
              <a:chOff x="1374" y="528"/>
              <a:chExt cx="480" cy="432"/>
            </a:xfrm>
          </p:grpSpPr>
          <p:grpSp>
            <p:nvGrpSpPr>
              <p:cNvPr id="20" name="Group 80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1617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618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1619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1400" y="574"/>
                <a:ext cx="43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61620" name="Line 84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21" name="Line 85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86"/>
            <p:cNvGrpSpPr>
              <a:grpSpLocks noChangeAspect="1"/>
            </p:cNvGrpSpPr>
            <p:nvPr/>
          </p:nvGrpSpPr>
          <p:grpSpPr bwMode="auto">
            <a:xfrm>
              <a:off x="2851" y="1235"/>
              <a:ext cx="199" cy="371"/>
              <a:chOff x="2991" y="411"/>
              <a:chExt cx="359" cy="768"/>
            </a:xfrm>
          </p:grpSpPr>
          <p:sp>
            <p:nvSpPr>
              <p:cNvPr id="961623" name="AutoShape 87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624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25" name="Freeform 89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26" name="Text Box 90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42"/>
                <a:ext cx="575" cy="2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61627" name="Line 91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28" name="Line 92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93"/>
            <p:cNvGrpSpPr>
              <a:grpSpLocks noChangeAspect="1"/>
            </p:cNvGrpSpPr>
            <p:nvPr/>
          </p:nvGrpSpPr>
          <p:grpSpPr bwMode="auto">
            <a:xfrm>
              <a:off x="3209" y="1305"/>
              <a:ext cx="275" cy="232"/>
              <a:chOff x="3853" y="576"/>
              <a:chExt cx="594" cy="480"/>
            </a:xfrm>
          </p:grpSpPr>
          <p:sp>
            <p:nvSpPr>
              <p:cNvPr id="961630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63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853" y="628"/>
                <a:ext cx="59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61632" name="Freeform 96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33" name="Line 97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34" name="Line 98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 noChangeAspect="1"/>
            </p:cNvGrpSpPr>
            <p:nvPr/>
          </p:nvGrpSpPr>
          <p:grpSpPr bwMode="auto">
            <a:xfrm>
              <a:off x="1962" y="1305"/>
              <a:ext cx="290" cy="232"/>
              <a:chOff x="1123" y="576"/>
              <a:chExt cx="626" cy="480"/>
            </a:xfrm>
          </p:grpSpPr>
          <p:sp>
            <p:nvSpPr>
              <p:cNvPr id="961636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637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1123" y="628"/>
                <a:ext cx="626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24" name="Group 102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961639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40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41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42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07"/>
            <p:cNvGrpSpPr>
              <a:grpSpLocks noChangeAspect="1"/>
            </p:cNvGrpSpPr>
            <p:nvPr/>
          </p:nvGrpSpPr>
          <p:grpSpPr bwMode="auto">
            <a:xfrm flipH="1">
              <a:off x="3649" y="1296"/>
              <a:ext cx="223" cy="233"/>
              <a:chOff x="1374" y="528"/>
              <a:chExt cx="480" cy="432"/>
            </a:xfrm>
          </p:grpSpPr>
          <p:grpSp>
            <p:nvGrpSpPr>
              <p:cNvPr id="26" name="Group 108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1645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646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1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2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27" name="Group 112"/>
          <p:cNvGrpSpPr>
            <a:grpSpLocks noChangeAspect="1"/>
          </p:cNvGrpSpPr>
          <p:nvPr/>
        </p:nvGrpSpPr>
        <p:grpSpPr bwMode="auto">
          <a:xfrm>
            <a:off x="5140325" y="4889500"/>
            <a:ext cx="447675" cy="369888"/>
            <a:chOff x="1374" y="528"/>
            <a:chExt cx="480" cy="432"/>
          </a:xfrm>
        </p:grpSpPr>
        <p:grpSp>
          <p:nvGrpSpPr>
            <p:cNvPr id="28" name="Group 113"/>
            <p:cNvGrpSpPr>
              <a:grpSpLocks noChangeAspect="1"/>
            </p:cNvGrpSpPr>
            <p:nvPr/>
          </p:nvGrpSpPr>
          <p:grpSpPr bwMode="auto">
            <a:xfrm>
              <a:off x="1374" y="528"/>
              <a:ext cx="480" cy="432"/>
              <a:chOff x="1392" y="528"/>
              <a:chExt cx="480" cy="432"/>
            </a:xfrm>
          </p:grpSpPr>
          <p:sp>
            <p:nvSpPr>
              <p:cNvPr id="961650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1632" y="528"/>
                <a:ext cx="240" cy="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51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392" y="528"/>
                <a:ext cx="480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61652" name="Text Box 116"/>
            <p:cNvSpPr txBox="1">
              <a:spLocks noChangeAspect="1" noChangeArrowheads="1"/>
            </p:cNvSpPr>
            <p:nvPr/>
          </p:nvSpPr>
          <p:spPr bwMode="auto">
            <a:xfrm>
              <a:off x="1400" y="574"/>
              <a:ext cx="432" cy="2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sp>
        <p:nvSpPr>
          <p:cNvPr id="961653" name="Line 117"/>
          <p:cNvSpPr>
            <a:spLocks noChangeAspect="1" noChangeShapeType="1"/>
          </p:cNvSpPr>
          <p:nvPr/>
        </p:nvSpPr>
        <p:spPr bwMode="auto">
          <a:xfrm>
            <a:off x="5591175" y="4964113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654" name="Line 118"/>
          <p:cNvSpPr>
            <a:spLocks noChangeAspect="1" noChangeShapeType="1"/>
          </p:cNvSpPr>
          <p:nvPr/>
        </p:nvSpPr>
        <p:spPr bwMode="auto">
          <a:xfrm>
            <a:off x="5591175" y="5184775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19"/>
          <p:cNvGrpSpPr>
            <a:grpSpLocks noChangeAspect="1"/>
          </p:cNvGrpSpPr>
          <p:nvPr/>
        </p:nvGrpSpPr>
        <p:grpSpPr bwMode="auto">
          <a:xfrm>
            <a:off x="5997575" y="4779963"/>
            <a:ext cx="403225" cy="588962"/>
            <a:chOff x="2991" y="411"/>
            <a:chExt cx="359" cy="768"/>
          </a:xfrm>
        </p:grpSpPr>
        <p:sp>
          <p:nvSpPr>
            <p:cNvPr id="961656" name="AutoShape 120"/>
            <p:cNvSpPr>
              <a:spLocks noChangeAspect="1" noChangeArrowheads="1"/>
            </p:cNvSpPr>
            <p:nvPr/>
          </p:nvSpPr>
          <p:spPr bwMode="auto">
            <a:xfrm rot="-5400000">
              <a:off x="2798" y="626"/>
              <a:ext cx="768" cy="33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61657" name="AutoShape 121"/>
            <p:cNvSpPr>
              <a:spLocks noChangeAspect="1" noChangeArrowheads="1"/>
            </p:cNvSpPr>
            <p:nvPr/>
          </p:nvSpPr>
          <p:spPr bwMode="auto">
            <a:xfrm rot="5400000">
              <a:off x="2957" y="705"/>
              <a:ext cx="248" cy="1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58" name="Freeform 122"/>
            <p:cNvSpPr>
              <a:spLocks noChangeAspect="1"/>
            </p:cNvSpPr>
            <p:nvPr/>
          </p:nvSpPr>
          <p:spPr bwMode="auto">
            <a:xfrm rot="5400000">
              <a:off x="2974" y="725"/>
              <a:ext cx="218" cy="13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0"/>
                </a:cxn>
                <a:cxn ang="0">
                  <a:pos x="384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192" y="0"/>
                  </a:lnTo>
                  <a:lnTo>
                    <a:pt x="384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59" name="Text Box 123"/>
            <p:cNvSpPr txBox="1">
              <a:spLocks noChangeAspect="1" noChangeArrowheads="1"/>
            </p:cNvSpPr>
            <p:nvPr/>
          </p:nvSpPr>
          <p:spPr bwMode="auto">
            <a:xfrm rot="-5400000">
              <a:off x="2942" y="642"/>
              <a:ext cx="575" cy="2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ALU</a:t>
              </a:r>
            </a:p>
          </p:txBody>
        </p:sp>
      </p:grpSp>
      <p:sp>
        <p:nvSpPr>
          <p:cNvPr id="961660" name="Line 124"/>
          <p:cNvSpPr>
            <a:spLocks noChangeAspect="1" noChangeShapeType="1"/>
          </p:cNvSpPr>
          <p:nvPr/>
        </p:nvSpPr>
        <p:spPr bwMode="auto">
          <a:xfrm>
            <a:off x="6405563" y="5075238"/>
            <a:ext cx="496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661" name="Line 125"/>
          <p:cNvSpPr>
            <a:spLocks noChangeAspect="1" noChangeShapeType="1"/>
          </p:cNvSpPr>
          <p:nvPr/>
        </p:nvSpPr>
        <p:spPr bwMode="auto">
          <a:xfrm>
            <a:off x="7264400" y="5075238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26"/>
          <p:cNvGrpSpPr>
            <a:grpSpLocks noChangeAspect="1"/>
          </p:cNvGrpSpPr>
          <p:nvPr/>
        </p:nvGrpSpPr>
        <p:grpSpPr bwMode="auto">
          <a:xfrm>
            <a:off x="6724650" y="4891088"/>
            <a:ext cx="558800" cy="368300"/>
            <a:chOff x="3853" y="576"/>
            <a:chExt cx="594" cy="480"/>
          </a:xfrm>
        </p:grpSpPr>
        <p:sp>
          <p:nvSpPr>
            <p:cNvPr id="961663" name="Rectangle 127"/>
            <p:cNvSpPr>
              <a:spLocks noChangeAspect="1" noChangeArrowheads="1"/>
            </p:cNvSpPr>
            <p:nvPr/>
          </p:nvSpPr>
          <p:spPr bwMode="auto">
            <a:xfrm>
              <a:off x="3915" y="576"/>
              <a:ext cx="4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61664" name="Text Box 128"/>
            <p:cNvSpPr txBox="1">
              <a:spLocks noChangeAspect="1" noChangeArrowheads="1"/>
            </p:cNvSpPr>
            <p:nvPr/>
          </p:nvSpPr>
          <p:spPr bwMode="auto">
            <a:xfrm>
              <a:off x="3853" y="628"/>
              <a:ext cx="594" cy="3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DMem</a:t>
              </a:r>
            </a:p>
          </p:txBody>
        </p:sp>
      </p:grpSp>
      <p:sp>
        <p:nvSpPr>
          <p:cNvPr id="961665" name="Freeform 129"/>
          <p:cNvSpPr>
            <a:spLocks noChangeAspect="1"/>
          </p:cNvSpPr>
          <p:nvPr/>
        </p:nvSpPr>
        <p:spPr bwMode="auto">
          <a:xfrm>
            <a:off x="6721475" y="5075238"/>
            <a:ext cx="674688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720" y="384"/>
              </a:cxn>
              <a:cxn ang="0">
                <a:pos x="720" y="144"/>
              </a:cxn>
              <a:cxn ang="0">
                <a:pos x="816" y="144"/>
              </a:cxn>
            </a:cxnLst>
            <a:rect l="0" t="0" r="r" b="b"/>
            <a:pathLst>
              <a:path w="816" h="384">
                <a:moveTo>
                  <a:pt x="0" y="0"/>
                </a:moveTo>
                <a:lnTo>
                  <a:pt x="0" y="384"/>
                </a:lnTo>
                <a:lnTo>
                  <a:pt x="720" y="384"/>
                </a:lnTo>
                <a:lnTo>
                  <a:pt x="720" y="144"/>
                </a:lnTo>
                <a:lnTo>
                  <a:pt x="816" y="14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666" name="Line 130"/>
          <p:cNvSpPr>
            <a:spLocks noChangeAspect="1" noChangeShapeType="1"/>
          </p:cNvSpPr>
          <p:nvPr/>
        </p:nvSpPr>
        <p:spPr bwMode="auto">
          <a:xfrm>
            <a:off x="4672013" y="5186363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667" name="Line 131"/>
          <p:cNvSpPr>
            <a:spLocks noChangeAspect="1" noChangeShapeType="1"/>
          </p:cNvSpPr>
          <p:nvPr/>
        </p:nvSpPr>
        <p:spPr bwMode="auto">
          <a:xfrm>
            <a:off x="4611688" y="4964113"/>
            <a:ext cx="525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668" name="Rectangle 132"/>
          <p:cNvSpPr>
            <a:spLocks noChangeAspect="1" noChangeArrowheads="1"/>
          </p:cNvSpPr>
          <p:nvPr/>
        </p:nvSpPr>
        <p:spPr bwMode="auto">
          <a:xfrm>
            <a:off x="4260850" y="4891088"/>
            <a:ext cx="450850" cy="3683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69" name="Text Box 133"/>
          <p:cNvSpPr txBox="1">
            <a:spLocks noChangeAspect="1" noChangeArrowheads="1"/>
          </p:cNvSpPr>
          <p:nvPr/>
        </p:nvSpPr>
        <p:spPr bwMode="auto">
          <a:xfrm>
            <a:off x="4191000" y="4930775"/>
            <a:ext cx="58896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Ifetch</a:t>
            </a:r>
          </a:p>
        </p:txBody>
      </p:sp>
      <p:grpSp>
        <p:nvGrpSpPr>
          <p:cNvPr id="31" name="Group 134"/>
          <p:cNvGrpSpPr>
            <a:grpSpLocks/>
          </p:cNvGrpSpPr>
          <p:nvPr/>
        </p:nvGrpSpPr>
        <p:grpSpPr bwMode="auto">
          <a:xfrm>
            <a:off x="4852988" y="4724400"/>
            <a:ext cx="2635250" cy="700088"/>
            <a:chOff x="2112" y="528"/>
            <a:chExt cx="2088" cy="681"/>
          </a:xfrm>
        </p:grpSpPr>
        <p:sp>
          <p:nvSpPr>
            <p:cNvPr id="961671" name="Rectangle 135"/>
            <p:cNvSpPr>
              <a:spLocks noChangeAspect="1" noChangeArrowheads="1"/>
            </p:cNvSpPr>
            <p:nvPr/>
          </p:nvSpPr>
          <p:spPr bwMode="auto">
            <a:xfrm>
              <a:off x="2784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72" name="Rectangle 136"/>
            <p:cNvSpPr>
              <a:spLocks noChangeAspect="1" noChangeArrowheads="1"/>
            </p:cNvSpPr>
            <p:nvPr/>
          </p:nvSpPr>
          <p:spPr bwMode="auto">
            <a:xfrm>
              <a:off x="4128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73" name="Rectangle 137"/>
            <p:cNvSpPr>
              <a:spLocks noChangeAspect="1" noChangeArrowheads="1"/>
            </p:cNvSpPr>
            <p:nvPr/>
          </p:nvSpPr>
          <p:spPr bwMode="auto">
            <a:xfrm>
              <a:off x="2112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74" name="Rectangle 138"/>
            <p:cNvSpPr>
              <a:spLocks noChangeAspect="1" noChangeArrowheads="1"/>
            </p:cNvSpPr>
            <p:nvPr/>
          </p:nvSpPr>
          <p:spPr bwMode="auto">
            <a:xfrm>
              <a:off x="3456" y="532"/>
              <a:ext cx="71" cy="67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1635" name="Group 139"/>
          <p:cNvGrpSpPr>
            <a:grpSpLocks noChangeAspect="1"/>
          </p:cNvGrpSpPr>
          <p:nvPr/>
        </p:nvGrpSpPr>
        <p:grpSpPr bwMode="auto">
          <a:xfrm flipH="1">
            <a:off x="7618413" y="4876800"/>
            <a:ext cx="452437" cy="369888"/>
            <a:chOff x="1374" y="528"/>
            <a:chExt cx="480" cy="432"/>
          </a:xfrm>
        </p:grpSpPr>
        <p:grpSp>
          <p:nvGrpSpPr>
            <p:cNvPr id="961638" name="Group 140"/>
            <p:cNvGrpSpPr>
              <a:grpSpLocks noChangeAspect="1"/>
            </p:cNvGrpSpPr>
            <p:nvPr/>
          </p:nvGrpSpPr>
          <p:grpSpPr bwMode="auto">
            <a:xfrm>
              <a:off x="1374" y="528"/>
              <a:ext cx="480" cy="432"/>
              <a:chOff x="1392" y="528"/>
              <a:chExt cx="480" cy="432"/>
            </a:xfrm>
          </p:grpSpPr>
          <p:sp>
            <p:nvSpPr>
              <p:cNvPr id="961677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632" y="528"/>
                <a:ext cx="240" cy="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78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392" y="528"/>
                <a:ext cx="480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61679" name="Text Box 143"/>
            <p:cNvSpPr txBox="1">
              <a:spLocks noChangeAspect="1" noChangeArrowheads="1"/>
            </p:cNvSpPr>
            <p:nvPr/>
          </p:nvSpPr>
          <p:spPr bwMode="auto">
            <a:xfrm>
              <a:off x="1396" y="574"/>
              <a:ext cx="428" cy="2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sp>
        <p:nvSpPr>
          <p:cNvPr id="961680" name="Text Box 144"/>
          <p:cNvSpPr txBox="1">
            <a:spLocks noChangeArrowheads="1"/>
          </p:cNvSpPr>
          <p:nvPr/>
        </p:nvSpPr>
        <p:spPr bwMode="auto">
          <a:xfrm>
            <a:off x="1482949" y="1990209"/>
            <a:ext cx="9250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1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81" name="Text Box 145"/>
          <p:cNvSpPr txBox="1">
            <a:spLocks noChangeArrowheads="1"/>
          </p:cNvSpPr>
          <p:nvPr/>
        </p:nvSpPr>
        <p:spPr bwMode="auto">
          <a:xfrm>
            <a:off x="2280439" y="1990209"/>
            <a:ext cx="96203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2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82" name="Text Box 146"/>
          <p:cNvSpPr txBox="1">
            <a:spLocks noChangeArrowheads="1"/>
          </p:cNvSpPr>
          <p:nvPr/>
        </p:nvSpPr>
        <p:spPr bwMode="auto">
          <a:xfrm>
            <a:off x="3145627" y="1990209"/>
            <a:ext cx="96203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3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83" name="Text Box 147"/>
          <p:cNvSpPr txBox="1">
            <a:spLocks noChangeArrowheads="1"/>
          </p:cNvSpPr>
          <p:nvPr/>
        </p:nvSpPr>
        <p:spPr bwMode="auto">
          <a:xfrm>
            <a:off x="3994939" y="1990209"/>
            <a:ext cx="96203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4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84" name="Text Box 148"/>
          <p:cNvSpPr txBox="1">
            <a:spLocks noChangeArrowheads="1"/>
          </p:cNvSpPr>
          <p:nvPr/>
        </p:nvSpPr>
        <p:spPr bwMode="auto">
          <a:xfrm>
            <a:off x="5728489" y="1990209"/>
            <a:ext cx="96203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6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85" name="Text Box 149"/>
          <p:cNvSpPr txBox="1">
            <a:spLocks noChangeArrowheads="1"/>
          </p:cNvSpPr>
          <p:nvPr/>
        </p:nvSpPr>
        <p:spPr bwMode="auto">
          <a:xfrm>
            <a:off x="6564241" y="1990209"/>
            <a:ext cx="96693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7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1686" name="Text Box 150"/>
          <p:cNvSpPr txBox="1">
            <a:spLocks noChangeArrowheads="1"/>
          </p:cNvSpPr>
          <p:nvPr/>
        </p:nvSpPr>
        <p:spPr bwMode="auto">
          <a:xfrm>
            <a:off x="4814089" y="1990209"/>
            <a:ext cx="96203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5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961643" name="Group 151"/>
          <p:cNvGrpSpPr>
            <a:grpSpLocks/>
          </p:cNvGrpSpPr>
          <p:nvPr/>
        </p:nvGrpSpPr>
        <p:grpSpPr bwMode="auto">
          <a:xfrm>
            <a:off x="5040313" y="5503863"/>
            <a:ext cx="3879850" cy="700087"/>
            <a:chOff x="1962" y="1200"/>
            <a:chExt cx="1910" cy="441"/>
          </a:xfrm>
        </p:grpSpPr>
        <p:grpSp>
          <p:nvGrpSpPr>
            <p:cNvPr id="961644" name="Group 152"/>
            <p:cNvGrpSpPr>
              <a:grpSpLocks noChangeAspect="1"/>
            </p:cNvGrpSpPr>
            <p:nvPr/>
          </p:nvGrpSpPr>
          <p:grpSpPr bwMode="auto">
            <a:xfrm>
              <a:off x="2429" y="1304"/>
              <a:ext cx="221" cy="233"/>
              <a:chOff x="1374" y="528"/>
              <a:chExt cx="480" cy="432"/>
            </a:xfrm>
          </p:grpSpPr>
          <p:grpSp>
            <p:nvGrpSpPr>
              <p:cNvPr id="961648" name="Group 153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1690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691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1692" name="Text Box 156"/>
              <p:cNvSpPr txBox="1">
                <a:spLocks noChangeAspect="1" noChangeArrowheads="1"/>
              </p:cNvSpPr>
              <p:nvPr/>
            </p:nvSpPr>
            <p:spPr bwMode="auto">
              <a:xfrm>
                <a:off x="1400" y="574"/>
                <a:ext cx="43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61693" name="Line 157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694" name="Line 158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1649" name="Group 159"/>
            <p:cNvGrpSpPr>
              <a:grpSpLocks noChangeAspect="1"/>
            </p:cNvGrpSpPr>
            <p:nvPr/>
          </p:nvGrpSpPr>
          <p:grpSpPr bwMode="auto">
            <a:xfrm>
              <a:off x="2851" y="1235"/>
              <a:ext cx="199" cy="371"/>
              <a:chOff x="2991" y="411"/>
              <a:chExt cx="359" cy="768"/>
            </a:xfrm>
          </p:grpSpPr>
          <p:sp>
            <p:nvSpPr>
              <p:cNvPr id="961696" name="AutoShape 160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697" name="AutoShape 161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98" name="Freeform 162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99" name="Text Box 163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42"/>
                <a:ext cx="575" cy="2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61700" name="Line 164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701" name="Line 165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1655" name="Group 166"/>
            <p:cNvGrpSpPr>
              <a:grpSpLocks noChangeAspect="1"/>
            </p:cNvGrpSpPr>
            <p:nvPr/>
          </p:nvGrpSpPr>
          <p:grpSpPr bwMode="auto">
            <a:xfrm>
              <a:off x="3209" y="1305"/>
              <a:ext cx="275" cy="232"/>
              <a:chOff x="3853" y="576"/>
              <a:chExt cx="594" cy="480"/>
            </a:xfrm>
          </p:grpSpPr>
          <p:sp>
            <p:nvSpPr>
              <p:cNvPr id="961703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704" name="Text Box 168"/>
              <p:cNvSpPr txBox="1">
                <a:spLocks noChangeAspect="1" noChangeArrowheads="1"/>
              </p:cNvSpPr>
              <p:nvPr/>
            </p:nvSpPr>
            <p:spPr bwMode="auto">
              <a:xfrm>
                <a:off x="3853" y="628"/>
                <a:ext cx="59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61705" name="Freeform 169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706" name="Line 170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707" name="Line 171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1662" name="Group 172"/>
            <p:cNvGrpSpPr>
              <a:grpSpLocks noChangeAspect="1"/>
            </p:cNvGrpSpPr>
            <p:nvPr/>
          </p:nvGrpSpPr>
          <p:grpSpPr bwMode="auto">
            <a:xfrm>
              <a:off x="1962" y="1305"/>
              <a:ext cx="290" cy="232"/>
              <a:chOff x="1123" y="576"/>
              <a:chExt cx="626" cy="480"/>
            </a:xfrm>
          </p:grpSpPr>
          <p:sp>
            <p:nvSpPr>
              <p:cNvPr id="961709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1710" name="Text Box 174"/>
              <p:cNvSpPr txBox="1">
                <a:spLocks noChangeAspect="1" noChangeArrowheads="1"/>
              </p:cNvSpPr>
              <p:nvPr/>
            </p:nvSpPr>
            <p:spPr bwMode="auto">
              <a:xfrm>
                <a:off x="1123" y="628"/>
                <a:ext cx="626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961670" name="Group 175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961712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13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14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15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1675" name="Group 180"/>
            <p:cNvGrpSpPr>
              <a:grpSpLocks noChangeAspect="1"/>
            </p:cNvGrpSpPr>
            <p:nvPr/>
          </p:nvGrpSpPr>
          <p:grpSpPr bwMode="auto">
            <a:xfrm flipH="1">
              <a:off x="3649" y="1296"/>
              <a:ext cx="223" cy="233"/>
              <a:chOff x="1374" y="528"/>
              <a:chExt cx="480" cy="432"/>
            </a:xfrm>
          </p:grpSpPr>
          <p:grpSp>
            <p:nvGrpSpPr>
              <p:cNvPr id="961676" name="Group 181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1718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719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1720" name="Text Box 184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2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sp>
        <p:nvSpPr>
          <p:cNvPr id="961721" name="Line 185"/>
          <p:cNvSpPr>
            <a:spLocks noChangeShapeType="1"/>
          </p:cNvSpPr>
          <p:nvPr/>
        </p:nvSpPr>
        <p:spPr bwMode="auto">
          <a:xfrm>
            <a:off x="2362200" y="1981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722" name="Line 186"/>
          <p:cNvSpPr>
            <a:spLocks noChangeShapeType="1"/>
          </p:cNvSpPr>
          <p:nvPr/>
        </p:nvSpPr>
        <p:spPr bwMode="auto">
          <a:xfrm>
            <a:off x="4876800" y="1981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723" name="Line 187"/>
          <p:cNvSpPr>
            <a:spLocks noChangeShapeType="1"/>
          </p:cNvSpPr>
          <p:nvPr/>
        </p:nvSpPr>
        <p:spPr bwMode="auto">
          <a:xfrm>
            <a:off x="4038600" y="1981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724" name="Line 188"/>
          <p:cNvSpPr>
            <a:spLocks noChangeShapeType="1"/>
          </p:cNvSpPr>
          <p:nvPr/>
        </p:nvSpPr>
        <p:spPr bwMode="auto">
          <a:xfrm>
            <a:off x="3275856" y="198884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725" name="Line 189"/>
          <p:cNvSpPr>
            <a:spLocks noChangeShapeType="1"/>
          </p:cNvSpPr>
          <p:nvPr/>
        </p:nvSpPr>
        <p:spPr bwMode="auto">
          <a:xfrm>
            <a:off x="6629400" y="1981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726" name="Line 190"/>
          <p:cNvSpPr>
            <a:spLocks noChangeShapeType="1"/>
          </p:cNvSpPr>
          <p:nvPr/>
        </p:nvSpPr>
        <p:spPr bwMode="auto">
          <a:xfrm>
            <a:off x="5730875" y="1981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1727" name="Line 191"/>
          <p:cNvSpPr>
            <a:spLocks noChangeShapeType="1"/>
          </p:cNvSpPr>
          <p:nvPr/>
        </p:nvSpPr>
        <p:spPr bwMode="auto">
          <a:xfrm>
            <a:off x="7467600" y="1981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6E73075-0BD8-F042-9EBA-591177AD5BDF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60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1DCDC9E7-E8DB-7A4D-87AE-00D8AE3A1942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60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88504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9</a:t>
            </a:r>
          </a:p>
        </p:txBody>
      </p:sp>
      <p:graphicFrame>
        <p:nvGraphicFramePr>
          <p:cNvPr id="86021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57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001D3520-8AE6-194A-A69A-3CC1CD84BE7E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FB824B5-6F8F-834F-89EB-0D499C0FA0D5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61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472480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10</a:t>
            </a:r>
          </a:p>
        </p:txBody>
      </p:sp>
      <p:graphicFrame>
        <p:nvGraphicFramePr>
          <p:cNvPr id="87045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6916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Add2 (ADDD) completing; what is waiting for it? </a:t>
            </a:r>
          </a:p>
        </p:txBody>
      </p:sp>
    </p:spTree>
    <p:extLst>
      <p:ext uri="{BB962C8B-B14F-4D97-AF65-F5344CB8AC3E}">
        <p14:creationId xmlns:p14="http://schemas.microsoft.com/office/powerpoint/2010/main" val="93975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3F22D5F-D197-E048-A888-26577640711F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806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535DAD13-CE2A-CD4B-8FF2-DBDFA1CF2B83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62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11</a:t>
            </a:r>
          </a:p>
        </p:txBody>
      </p:sp>
      <p:graphicFrame>
        <p:nvGraphicFramePr>
          <p:cNvPr id="88069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12725" y="5589240"/>
            <a:ext cx="8496300" cy="7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 dirty="0">
                <a:solidFill>
                  <a:srgbClr val="0332B7"/>
                </a:solidFill>
              </a:rPr>
              <a:t>Write result of ADDD here?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 dirty="0">
                <a:solidFill>
                  <a:srgbClr val="0332B7"/>
                </a:solidFill>
              </a:rPr>
              <a:t>All quick instructions complete in this cycle!</a:t>
            </a:r>
          </a:p>
        </p:txBody>
      </p:sp>
      <p:sp>
        <p:nvSpPr>
          <p:cNvPr id="88071" name="AutoShape 5"/>
          <p:cNvSpPr>
            <a:spLocks noChangeArrowheads="1"/>
          </p:cNvSpPr>
          <p:nvPr/>
        </p:nvSpPr>
        <p:spPr bwMode="auto">
          <a:xfrm>
            <a:off x="4800600" y="5257800"/>
            <a:ext cx="914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6265F5E-0BA2-F84A-B898-397E87751D8E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804EAE5-2BE6-1342-8EC3-A280CE8FAD1A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63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12</a:t>
            </a:r>
          </a:p>
        </p:txBody>
      </p:sp>
      <p:graphicFrame>
        <p:nvGraphicFramePr>
          <p:cNvPr id="89093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29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9BAFB4D1-D4A4-9044-A949-FF9481F9E940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E7B4B6B-EE85-BA4F-8ABB-9AEEBA55258A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64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13</a:t>
            </a:r>
          </a:p>
        </p:txBody>
      </p:sp>
      <p:graphicFrame>
        <p:nvGraphicFramePr>
          <p:cNvPr id="90117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17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FCDFE0D-5A68-4C4C-8D8A-44779978277E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11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AEC0678-B7D1-A24D-9C10-3C3A5AB984C8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65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544488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14</a:t>
            </a:r>
          </a:p>
        </p:txBody>
      </p:sp>
      <p:graphicFrame>
        <p:nvGraphicFramePr>
          <p:cNvPr id="91141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12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AABE135A-5D12-5148-ACEB-BB4729CED4B0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336D2DCC-F236-9B4F-89F6-E644D332F3D4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66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472480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15</a:t>
            </a:r>
          </a:p>
        </p:txBody>
      </p:sp>
      <p:graphicFrame>
        <p:nvGraphicFramePr>
          <p:cNvPr id="92165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0" y="5943600"/>
            <a:ext cx="8801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 dirty="0">
                <a:solidFill>
                  <a:srgbClr val="0332B7"/>
                </a:solidFill>
              </a:rPr>
              <a:t>Mult1 (MULTD) completing; what is waiting for it? </a:t>
            </a:r>
          </a:p>
        </p:txBody>
      </p:sp>
    </p:spTree>
    <p:extLst>
      <p:ext uri="{BB962C8B-B14F-4D97-AF65-F5344CB8AC3E}">
        <p14:creationId xmlns:p14="http://schemas.microsoft.com/office/powerpoint/2010/main" val="250003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A886D719-3098-9648-BF6C-D8BBC59EFDCC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509BC22E-CA45-884B-A0BB-477966F02C14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67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16</a:t>
            </a:r>
          </a:p>
        </p:txBody>
      </p:sp>
      <p:graphicFrame>
        <p:nvGraphicFramePr>
          <p:cNvPr id="93189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AutoShape 4"/>
          <p:cNvSpPr>
            <a:spLocks noChangeArrowheads="1"/>
          </p:cNvSpPr>
          <p:nvPr/>
        </p:nvSpPr>
        <p:spPr bwMode="auto">
          <a:xfrm>
            <a:off x="3048000" y="5257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AutoShape 5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Just waiting for Mult2 (DIVD) to complete</a:t>
            </a:r>
          </a:p>
        </p:txBody>
      </p:sp>
    </p:spTree>
    <p:extLst>
      <p:ext uri="{BB962C8B-B14F-4D97-AF65-F5344CB8AC3E}">
        <p14:creationId xmlns:p14="http://schemas.microsoft.com/office/powerpoint/2010/main" val="72870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41454D8B-9ED6-4249-B38A-35794E59C9AB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42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FF17AA4C-8C3F-6F48-888C-71D0CFE2B84B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68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1628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Faster than light computation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(skip a couple of cycles)</a:t>
            </a:r>
          </a:p>
        </p:txBody>
      </p:sp>
    </p:spTree>
    <p:extLst>
      <p:ext uri="{BB962C8B-B14F-4D97-AF65-F5344CB8AC3E}">
        <p14:creationId xmlns:p14="http://schemas.microsoft.com/office/powerpoint/2010/main" val="20166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DF3EAC13-EB7F-5E43-8F52-3DDA28C95443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52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00084B94-E870-E64D-8315-C5CD19526A12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69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616496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55</a:t>
            </a:r>
          </a:p>
        </p:txBody>
      </p:sp>
      <p:graphicFrame>
        <p:nvGraphicFramePr>
          <p:cNvPr id="95237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412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D0F1-B87F-4627-A7A4-608961CA2251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7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A4A3F5-D68F-4E9C-8BBD-0EF20AB539CC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704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One Memory </a:t>
            </a:r>
            <a:r>
              <a:rPr lang="en-US" dirty="0" smtClean="0"/>
              <a:t>Port/</a:t>
            </a:r>
            <a:r>
              <a:rPr lang="en-US" dirty="0" smtClean="0">
                <a:solidFill>
                  <a:srgbClr val="FF0000"/>
                </a:solidFill>
              </a:rPr>
              <a:t>Structural </a:t>
            </a:r>
            <a:r>
              <a:rPr lang="en-US" dirty="0">
                <a:solidFill>
                  <a:srgbClr val="FF0000"/>
                </a:solidFill>
              </a:rPr>
              <a:t>Hazards</a:t>
            </a:r>
            <a:r>
              <a:rPr lang="en-US" dirty="0"/>
              <a:t/>
            </a:r>
            <a:br>
              <a:rPr lang="en-US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228600" y="2209800"/>
            <a:ext cx="41275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I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r.</a:t>
            </a:r>
          </a:p>
          <a:p>
            <a:pPr algn="ctr">
              <a:spcBef>
                <a:spcPct val="0"/>
              </a:spcBef>
            </a:pPr>
            <a:endParaRPr lang="en-US" sz="2000" i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O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962564" name="Line 4"/>
          <p:cNvSpPr>
            <a:spLocks noChangeShapeType="1"/>
          </p:cNvSpPr>
          <p:nvPr/>
        </p:nvSpPr>
        <p:spPr bwMode="auto">
          <a:xfrm flipH="1">
            <a:off x="685800" y="1828800"/>
            <a:ext cx="0" cy="396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1066800" y="1143000"/>
            <a:ext cx="250825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685800" y="2209800"/>
            <a:ext cx="91122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Load</a:t>
            </a:r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685800" y="2955925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1</a:t>
            </a:r>
          </a:p>
        </p:txBody>
      </p:sp>
      <p:sp>
        <p:nvSpPr>
          <p:cNvPr id="962568" name="Rectangle 8"/>
          <p:cNvSpPr>
            <a:spLocks noChangeArrowheads="1"/>
          </p:cNvSpPr>
          <p:nvPr/>
        </p:nvSpPr>
        <p:spPr bwMode="auto">
          <a:xfrm>
            <a:off x="736600" y="3749675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2</a:t>
            </a:r>
          </a:p>
        </p:txBody>
      </p:sp>
      <p:sp>
        <p:nvSpPr>
          <p:cNvPr id="962569" name="Rectangle 9"/>
          <p:cNvSpPr>
            <a:spLocks noChangeArrowheads="1"/>
          </p:cNvSpPr>
          <p:nvPr/>
        </p:nvSpPr>
        <p:spPr bwMode="auto">
          <a:xfrm>
            <a:off x="746125" y="4500563"/>
            <a:ext cx="1093788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Stall</a:t>
            </a:r>
          </a:p>
        </p:txBody>
      </p:sp>
      <p:sp>
        <p:nvSpPr>
          <p:cNvPr id="962570" name="Rectangle 10"/>
          <p:cNvSpPr>
            <a:spLocks noChangeArrowheads="1"/>
          </p:cNvSpPr>
          <p:nvPr/>
        </p:nvSpPr>
        <p:spPr bwMode="auto">
          <a:xfrm>
            <a:off x="784225" y="5281613"/>
            <a:ext cx="14589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Instr 3</a:t>
            </a:r>
          </a:p>
        </p:txBody>
      </p:sp>
      <p:sp>
        <p:nvSpPr>
          <p:cNvPr id="962571" name="Line 11"/>
          <p:cNvSpPr>
            <a:spLocks noChangeShapeType="1"/>
          </p:cNvSpPr>
          <p:nvPr/>
        </p:nvSpPr>
        <p:spPr bwMode="auto">
          <a:xfrm>
            <a:off x="1219200" y="1600200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2609850" y="2222500"/>
            <a:ext cx="447675" cy="369888"/>
            <a:chOff x="1374" y="528"/>
            <a:chExt cx="480" cy="432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1374" y="528"/>
              <a:ext cx="480" cy="432"/>
              <a:chOff x="1392" y="528"/>
              <a:chExt cx="480" cy="432"/>
            </a:xfrm>
          </p:grpSpPr>
          <p:sp>
            <p:nvSpPr>
              <p:cNvPr id="962574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632" y="528"/>
                <a:ext cx="240" cy="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575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392" y="528"/>
                <a:ext cx="480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62576" name="Text Box 16"/>
            <p:cNvSpPr txBox="1">
              <a:spLocks noChangeAspect="1" noChangeArrowheads="1"/>
            </p:cNvSpPr>
            <p:nvPr/>
          </p:nvSpPr>
          <p:spPr bwMode="auto">
            <a:xfrm>
              <a:off x="1400" y="574"/>
              <a:ext cx="432" cy="2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sp>
        <p:nvSpPr>
          <p:cNvPr id="962577" name="Line 17"/>
          <p:cNvSpPr>
            <a:spLocks noChangeAspect="1" noChangeShapeType="1"/>
          </p:cNvSpPr>
          <p:nvPr/>
        </p:nvSpPr>
        <p:spPr bwMode="auto">
          <a:xfrm>
            <a:off x="3060700" y="2297113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78" name="Line 18"/>
          <p:cNvSpPr>
            <a:spLocks noChangeAspect="1" noChangeShapeType="1"/>
          </p:cNvSpPr>
          <p:nvPr/>
        </p:nvSpPr>
        <p:spPr bwMode="auto">
          <a:xfrm>
            <a:off x="3060700" y="2517775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>
            <a:off x="3467100" y="2112963"/>
            <a:ext cx="403225" cy="588962"/>
            <a:chOff x="2991" y="411"/>
            <a:chExt cx="359" cy="768"/>
          </a:xfrm>
        </p:grpSpPr>
        <p:sp>
          <p:nvSpPr>
            <p:cNvPr id="962580" name="AutoShape 20"/>
            <p:cNvSpPr>
              <a:spLocks noChangeAspect="1" noChangeArrowheads="1"/>
            </p:cNvSpPr>
            <p:nvPr/>
          </p:nvSpPr>
          <p:spPr bwMode="auto">
            <a:xfrm rot="-5400000">
              <a:off x="2798" y="626"/>
              <a:ext cx="768" cy="33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62581" name="AutoShape 21"/>
            <p:cNvSpPr>
              <a:spLocks noChangeAspect="1" noChangeArrowheads="1"/>
            </p:cNvSpPr>
            <p:nvPr/>
          </p:nvSpPr>
          <p:spPr bwMode="auto">
            <a:xfrm rot="5400000">
              <a:off x="2957" y="705"/>
              <a:ext cx="248" cy="1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582" name="Freeform 22"/>
            <p:cNvSpPr>
              <a:spLocks noChangeAspect="1"/>
            </p:cNvSpPr>
            <p:nvPr/>
          </p:nvSpPr>
          <p:spPr bwMode="auto">
            <a:xfrm rot="5400000">
              <a:off x="2974" y="725"/>
              <a:ext cx="218" cy="13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0"/>
                </a:cxn>
                <a:cxn ang="0">
                  <a:pos x="384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192" y="0"/>
                  </a:lnTo>
                  <a:lnTo>
                    <a:pt x="384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583" name="Text Box 23"/>
            <p:cNvSpPr txBox="1">
              <a:spLocks noChangeAspect="1" noChangeArrowheads="1"/>
            </p:cNvSpPr>
            <p:nvPr/>
          </p:nvSpPr>
          <p:spPr bwMode="auto">
            <a:xfrm rot="-5400000">
              <a:off x="2942" y="642"/>
              <a:ext cx="575" cy="2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ALU</a:t>
              </a:r>
            </a:p>
          </p:txBody>
        </p:sp>
      </p:grpSp>
      <p:sp>
        <p:nvSpPr>
          <p:cNvPr id="962584" name="Line 24"/>
          <p:cNvSpPr>
            <a:spLocks noChangeAspect="1" noChangeShapeType="1"/>
          </p:cNvSpPr>
          <p:nvPr/>
        </p:nvSpPr>
        <p:spPr bwMode="auto">
          <a:xfrm>
            <a:off x="3875088" y="2408238"/>
            <a:ext cx="496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85" name="Line 25"/>
          <p:cNvSpPr>
            <a:spLocks noChangeAspect="1" noChangeShapeType="1"/>
          </p:cNvSpPr>
          <p:nvPr/>
        </p:nvSpPr>
        <p:spPr bwMode="auto">
          <a:xfrm>
            <a:off x="4733925" y="2408238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86" name="Rectangle 26"/>
          <p:cNvSpPr>
            <a:spLocks noChangeAspect="1" noChangeArrowheads="1"/>
          </p:cNvSpPr>
          <p:nvPr/>
        </p:nvSpPr>
        <p:spPr bwMode="auto">
          <a:xfrm>
            <a:off x="4252913" y="2224088"/>
            <a:ext cx="45085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587" name="Text Box 27"/>
          <p:cNvSpPr txBox="1">
            <a:spLocks noChangeAspect="1" noChangeArrowheads="1"/>
          </p:cNvSpPr>
          <p:nvPr/>
        </p:nvSpPr>
        <p:spPr bwMode="auto">
          <a:xfrm>
            <a:off x="4194175" y="2263775"/>
            <a:ext cx="558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DMem</a:t>
            </a:r>
          </a:p>
        </p:txBody>
      </p:sp>
      <p:sp>
        <p:nvSpPr>
          <p:cNvPr id="962588" name="Freeform 28"/>
          <p:cNvSpPr>
            <a:spLocks noChangeAspect="1"/>
          </p:cNvSpPr>
          <p:nvPr/>
        </p:nvSpPr>
        <p:spPr bwMode="auto">
          <a:xfrm>
            <a:off x="4191000" y="2408238"/>
            <a:ext cx="674688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720" y="384"/>
              </a:cxn>
              <a:cxn ang="0">
                <a:pos x="720" y="144"/>
              </a:cxn>
              <a:cxn ang="0">
                <a:pos x="816" y="144"/>
              </a:cxn>
            </a:cxnLst>
            <a:rect l="0" t="0" r="r" b="b"/>
            <a:pathLst>
              <a:path w="816" h="384">
                <a:moveTo>
                  <a:pt x="0" y="0"/>
                </a:moveTo>
                <a:lnTo>
                  <a:pt x="0" y="384"/>
                </a:lnTo>
                <a:lnTo>
                  <a:pt x="720" y="384"/>
                </a:lnTo>
                <a:lnTo>
                  <a:pt x="720" y="144"/>
                </a:lnTo>
                <a:lnTo>
                  <a:pt x="816" y="14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89" name="Line 29"/>
          <p:cNvSpPr>
            <a:spLocks noChangeAspect="1" noChangeShapeType="1"/>
          </p:cNvSpPr>
          <p:nvPr/>
        </p:nvSpPr>
        <p:spPr bwMode="auto">
          <a:xfrm>
            <a:off x="2141538" y="2519363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90" name="Line 30"/>
          <p:cNvSpPr>
            <a:spLocks noChangeAspect="1" noChangeShapeType="1"/>
          </p:cNvSpPr>
          <p:nvPr/>
        </p:nvSpPr>
        <p:spPr bwMode="auto">
          <a:xfrm>
            <a:off x="2081213" y="2297113"/>
            <a:ext cx="525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1"/>
          <p:cNvGrpSpPr>
            <a:grpSpLocks noChangeAspect="1"/>
          </p:cNvGrpSpPr>
          <p:nvPr/>
        </p:nvGrpSpPr>
        <p:grpSpPr bwMode="auto">
          <a:xfrm>
            <a:off x="1660525" y="2224088"/>
            <a:ext cx="588963" cy="368300"/>
            <a:chOff x="1123" y="576"/>
            <a:chExt cx="626" cy="480"/>
          </a:xfrm>
        </p:grpSpPr>
        <p:sp>
          <p:nvSpPr>
            <p:cNvPr id="962592" name="Rectangle 32"/>
            <p:cNvSpPr>
              <a:spLocks noChangeAspect="1" noChangeArrowheads="1"/>
            </p:cNvSpPr>
            <p:nvPr/>
          </p:nvSpPr>
          <p:spPr bwMode="auto">
            <a:xfrm>
              <a:off x="1197" y="576"/>
              <a:ext cx="4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spcBef>
                  <a:spcPct val="0"/>
                </a:spcBef>
              </a:pPr>
              <a:endParaRPr lang="en-US" sz="1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62593" name="Text Box 33"/>
            <p:cNvSpPr txBox="1">
              <a:spLocks noChangeAspect="1" noChangeArrowheads="1"/>
            </p:cNvSpPr>
            <p:nvPr/>
          </p:nvSpPr>
          <p:spPr bwMode="auto">
            <a:xfrm>
              <a:off x="1123" y="628"/>
              <a:ext cx="626" cy="3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Ifetch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322513" y="2057400"/>
            <a:ext cx="2635250" cy="700088"/>
            <a:chOff x="2112" y="528"/>
            <a:chExt cx="2088" cy="681"/>
          </a:xfrm>
        </p:grpSpPr>
        <p:sp>
          <p:nvSpPr>
            <p:cNvPr id="962595" name="Rectangle 35"/>
            <p:cNvSpPr>
              <a:spLocks noChangeAspect="1" noChangeArrowheads="1"/>
            </p:cNvSpPr>
            <p:nvPr/>
          </p:nvSpPr>
          <p:spPr bwMode="auto">
            <a:xfrm>
              <a:off x="2784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596" name="Rectangle 36"/>
            <p:cNvSpPr>
              <a:spLocks noChangeAspect="1" noChangeArrowheads="1"/>
            </p:cNvSpPr>
            <p:nvPr/>
          </p:nvSpPr>
          <p:spPr bwMode="auto">
            <a:xfrm>
              <a:off x="4128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597" name="Rectangle 37"/>
            <p:cNvSpPr>
              <a:spLocks noChangeAspect="1" noChangeArrowheads="1"/>
            </p:cNvSpPr>
            <p:nvPr/>
          </p:nvSpPr>
          <p:spPr bwMode="auto">
            <a:xfrm>
              <a:off x="2112" y="528"/>
              <a:ext cx="72" cy="6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598" name="Rectangle 38"/>
            <p:cNvSpPr>
              <a:spLocks noChangeAspect="1" noChangeArrowheads="1"/>
            </p:cNvSpPr>
            <p:nvPr/>
          </p:nvSpPr>
          <p:spPr bwMode="auto">
            <a:xfrm>
              <a:off x="3456" y="532"/>
              <a:ext cx="71" cy="67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9"/>
          <p:cNvGrpSpPr>
            <a:grpSpLocks noChangeAspect="1"/>
          </p:cNvGrpSpPr>
          <p:nvPr/>
        </p:nvGrpSpPr>
        <p:grpSpPr bwMode="auto">
          <a:xfrm flipH="1">
            <a:off x="5087938" y="2209800"/>
            <a:ext cx="452437" cy="369888"/>
            <a:chOff x="1374" y="528"/>
            <a:chExt cx="480" cy="432"/>
          </a:xfrm>
        </p:grpSpPr>
        <p:grpSp>
          <p:nvGrpSpPr>
            <p:cNvPr id="8" name="Group 40"/>
            <p:cNvGrpSpPr>
              <a:grpSpLocks noChangeAspect="1"/>
            </p:cNvGrpSpPr>
            <p:nvPr/>
          </p:nvGrpSpPr>
          <p:grpSpPr bwMode="auto">
            <a:xfrm>
              <a:off x="1374" y="528"/>
              <a:ext cx="480" cy="432"/>
              <a:chOff x="1392" y="528"/>
              <a:chExt cx="480" cy="432"/>
            </a:xfrm>
          </p:grpSpPr>
          <p:sp>
            <p:nvSpPr>
              <p:cNvPr id="962601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632" y="528"/>
                <a:ext cx="240" cy="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02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392" y="528"/>
                <a:ext cx="480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62603" name="Text Box 43"/>
            <p:cNvSpPr txBox="1">
              <a:spLocks noChangeAspect="1" noChangeArrowheads="1"/>
            </p:cNvSpPr>
            <p:nvPr/>
          </p:nvSpPr>
          <p:spPr bwMode="auto">
            <a:xfrm>
              <a:off x="1396" y="574"/>
              <a:ext cx="428" cy="2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Reg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514600" y="2819400"/>
            <a:ext cx="3879850" cy="700088"/>
            <a:chOff x="1962" y="1200"/>
            <a:chExt cx="1910" cy="441"/>
          </a:xfrm>
        </p:grpSpPr>
        <p:grpSp>
          <p:nvGrpSpPr>
            <p:cNvPr id="10" name="Group 45"/>
            <p:cNvGrpSpPr>
              <a:grpSpLocks noChangeAspect="1"/>
            </p:cNvGrpSpPr>
            <p:nvPr/>
          </p:nvGrpSpPr>
          <p:grpSpPr bwMode="auto">
            <a:xfrm>
              <a:off x="2429" y="1304"/>
              <a:ext cx="221" cy="233"/>
              <a:chOff x="1374" y="528"/>
              <a:chExt cx="480" cy="432"/>
            </a:xfrm>
          </p:grpSpPr>
          <p:grpSp>
            <p:nvGrpSpPr>
              <p:cNvPr id="11" name="Group 46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2607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608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2609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1400" y="574"/>
                <a:ext cx="43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62610" name="Line 50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11" name="Line 51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2"/>
            <p:cNvGrpSpPr>
              <a:grpSpLocks noChangeAspect="1"/>
            </p:cNvGrpSpPr>
            <p:nvPr/>
          </p:nvGrpSpPr>
          <p:grpSpPr bwMode="auto">
            <a:xfrm>
              <a:off x="2851" y="1235"/>
              <a:ext cx="199" cy="371"/>
              <a:chOff x="2991" y="411"/>
              <a:chExt cx="359" cy="768"/>
            </a:xfrm>
          </p:grpSpPr>
          <p:sp>
            <p:nvSpPr>
              <p:cNvPr id="962613" name="AutoShape 53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14" name="AutoShape 54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15" name="Freeform 55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16" name="Text Box 56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42"/>
                <a:ext cx="575" cy="2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62617" name="Line 57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18" name="Line 58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9"/>
            <p:cNvGrpSpPr>
              <a:grpSpLocks noChangeAspect="1"/>
            </p:cNvGrpSpPr>
            <p:nvPr/>
          </p:nvGrpSpPr>
          <p:grpSpPr bwMode="auto">
            <a:xfrm>
              <a:off x="3209" y="1305"/>
              <a:ext cx="275" cy="232"/>
              <a:chOff x="3853" y="576"/>
              <a:chExt cx="594" cy="480"/>
            </a:xfrm>
          </p:grpSpPr>
          <p:sp>
            <p:nvSpPr>
              <p:cNvPr id="962620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21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853" y="628"/>
                <a:ext cx="59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62622" name="Freeform 62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3" name="Line 63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4" name="Line 64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65"/>
            <p:cNvGrpSpPr>
              <a:grpSpLocks noChangeAspect="1"/>
            </p:cNvGrpSpPr>
            <p:nvPr/>
          </p:nvGrpSpPr>
          <p:grpSpPr bwMode="auto">
            <a:xfrm>
              <a:off x="1962" y="1305"/>
              <a:ext cx="290" cy="232"/>
              <a:chOff x="1123" y="576"/>
              <a:chExt cx="626" cy="480"/>
            </a:xfrm>
          </p:grpSpPr>
          <p:sp>
            <p:nvSpPr>
              <p:cNvPr id="962626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27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1123" y="628"/>
                <a:ext cx="626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962629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30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31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32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3"/>
            <p:cNvGrpSpPr>
              <a:grpSpLocks noChangeAspect="1"/>
            </p:cNvGrpSpPr>
            <p:nvPr/>
          </p:nvGrpSpPr>
          <p:grpSpPr bwMode="auto">
            <a:xfrm flipH="1">
              <a:off x="3649" y="1296"/>
              <a:ext cx="223" cy="233"/>
              <a:chOff x="1374" y="528"/>
              <a:chExt cx="480" cy="432"/>
            </a:xfrm>
          </p:grpSpPr>
          <p:grpSp>
            <p:nvGrpSpPr>
              <p:cNvPr id="17" name="Group 74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2635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636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2637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2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3352800" y="3581400"/>
            <a:ext cx="3879850" cy="700088"/>
            <a:chOff x="2112" y="2496"/>
            <a:chExt cx="2444" cy="441"/>
          </a:xfrm>
        </p:grpSpPr>
        <p:grpSp>
          <p:nvGrpSpPr>
            <p:cNvPr id="19" name="Group 79"/>
            <p:cNvGrpSpPr>
              <a:grpSpLocks noChangeAspect="1"/>
            </p:cNvGrpSpPr>
            <p:nvPr/>
          </p:nvGrpSpPr>
          <p:grpSpPr bwMode="auto">
            <a:xfrm>
              <a:off x="2710" y="2600"/>
              <a:ext cx="282" cy="233"/>
              <a:chOff x="1374" y="528"/>
              <a:chExt cx="480" cy="432"/>
            </a:xfrm>
          </p:grpSpPr>
          <p:grpSp>
            <p:nvGrpSpPr>
              <p:cNvPr id="20" name="Group 80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2641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642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2643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1400" y="574"/>
                <a:ext cx="43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62644" name="Line 84"/>
            <p:cNvSpPr>
              <a:spLocks noChangeAspect="1" noChangeShapeType="1"/>
            </p:cNvSpPr>
            <p:nvPr/>
          </p:nvSpPr>
          <p:spPr bwMode="auto">
            <a:xfrm>
              <a:off x="2994" y="2647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5" name="Line 85"/>
            <p:cNvSpPr>
              <a:spLocks noChangeAspect="1" noChangeShapeType="1"/>
            </p:cNvSpPr>
            <p:nvPr/>
          </p:nvSpPr>
          <p:spPr bwMode="auto">
            <a:xfrm>
              <a:off x="2994" y="2786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86"/>
            <p:cNvGrpSpPr>
              <a:grpSpLocks noChangeAspect="1"/>
            </p:cNvGrpSpPr>
            <p:nvPr/>
          </p:nvGrpSpPr>
          <p:grpSpPr bwMode="auto">
            <a:xfrm>
              <a:off x="3250" y="2531"/>
              <a:ext cx="254" cy="371"/>
              <a:chOff x="2991" y="411"/>
              <a:chExt cx="359" cy="768"/>
            </a:xfrm>
          </p:grpSpPr>
          <p:sp>
            <p:nvSpPr>
              <p:cNvPr id="962647" name="AutoShape 87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48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49" name="Freeform 89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50" name="Text Box 90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42"/>
                <a:ext cx="575" cy="2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62651" name="Line 91"/>
            <p:cNvSpPr>
              <a:spLocks noChangeAspect="1" noChangeShapeType="1"/>
            </p:cNvSpPr>
            <p:nvPr/>
          </p:nvSpPr>
          <p:spPr bwMode="auto">
            <a:xfrm>
              <a:off x="3507" y="2717"/>
              <a:ext cx="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2" name="Line 92"/>
            <p:cNvSpPr>
              <a:spLocks noChangeAspect="1" noChangeShapeType="1"/>
            </p:cNvSpPr>
            <p:nvPr/>
          </p:nvSpPr>
          <p:spPr bwMode="auto">
            <a:xfrm>
              <a:off x="4048" y="2717"/>
              <a:ext cx="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93"/>
            <p:cNvGrpSpPr>
              <a:grpSpLocks noChangeAspect="1"/>
            </p:cNvGrpSpPr>
            <p:nvPr/>
          </p:nvGrpSpPr>
          <p:grpSpPr bwMode="auto">
            <a:xfrm>
              <a:off x="3708" y="2601"/>
              <a:ext cx="352" cy="232"/>
              <a:chOff x="3853" y="576"/>
              <a:chExt cx="594" cy="480"/>
            </a:xfrm>
          </p:grpSpPr>
          <p:sp>
            <p:nvSpPr>
              <p:cNvPr id="962654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55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853" y="628"/>
                <a:ext cx="59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62656" name="Freeform 96"/>
            <p:cNvSpPr>
              <a:spLocks noChangeAspect="1"/>
            </p:cNvSpPr>
            <p:nvPr/>
          </p:nvSpPr>
          <p:spPr bwMode="auto">
            <a:xfrm>
              <a:off x="3706" y="2717"/>
              <a:ext cx="425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7" name="Line 97"/>
            <p:cNvSpPr>
              <a:spLocks noChangeAspect="1" noChangeShapeType="1"/>
            </p:cNvSpPr>
            <p:nvPr/>
          </p:nvSpPr>
          <p:spPr bwMode="auto">
            <a:xfrm>
              <a:off x="2415" y="2787"/>
              <a:ext cx="2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8" name="Line 98"/>
            <p:cNvSpPr>
              <a:spLocks noChangeAspect="1" noChangeShapeType="1"/>
            </p:cNvSpPr>
            <p:nvPr/>
          </p:nvSpPr>
          <p:spPr bwMode="auto">
            <a:xfrm>
              <a:off x="2377" y="2647"/>
              <a:ext cx="3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 noChangeAspect="1"/>
            </p:cNvGrpSpPr>
            <p:nvPr/>
          </p:nvGrpSpPr>
          <p:grpSpPr bwMode="auto">
            <a:xfrm>
              <a:off x="2112" y="2601"/>
              <a:ext cx="371" cy="232"/>
              <a:chOff x="1123" y="576"/>
              <a:chExt cx="626" cy="480"/>
            </a:xfrm>
          </p:grpSpPr>
          <p:sp>
            <p:nvSpPr>
              <p:cNvPr id="962660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61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1123" y="628"/>
                <a:ext cx="626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24" name="Group 102"/>
            <p:cNvGrpSpPr>
              <a:grpSpLocks/>
            </p:cNvGrpSpPr>
            <p:nvPr/>
          </p:nvGrpSpPr>
          <p:grpSpPr bwMode="auto">
            <a:xfrm>
              <a:off x="2529" y="2496"/>
              <a:ext cx="1660" cy="441"/>
              <a:chOff x="2112" y="528"/>
              <a:chExt cx="2088" cy="681"/>
            </a:xfrm>
          </p:grpSpPr>
          <p:sp>
            <p:nvSpPr>
              <p:cNvPr id="962663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64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65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6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07"/>
            <p:cNvGrpSpPr>
              <a:grpSpLocks noChangeAspect="1"/>
            </p:cNvGrpSpPr>
            <p:nvPr/>
          </p:nvGrpSpPr>
          <p:grpSpPr bwMode="auto">
            <a:xfrm flipH="1">
              <a:off x="4271" y="2592"/>
              <a:ext cx="285" cy="233"/>
              <a:chOff x="1374" y="528"/>
              <a:chExt cx="480" cy="432"/>
            </a:xfrm>
          </p:grpSpPr>
          <p:grpSp>
            <p:nvGrpSpPr>
              <p:cNvPr id="26" name="Group 108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2669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670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2671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2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sp>
        <p:nvSpPr>
          <p:cNvPr id="962672" name="Text Box 112"/>
          <p:cNvSpPr txBox="1">
            <a:spLocks noChangeArrowheads="1"/>
          </p:cNvSpPr>
          <p:nvPr/>
        </p:nvSpPr>
        <p:spPr bwMode="auto">
          <a:xfrm>
            <a:off x="1415711" y="1501487"/>
            <a:ext cx="1059542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1</a:t>
            </a:r>
            <a:endParaRPr lang="en-US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673" name="Text Box 113"/>
          <p:cNvSpPr txBox="1">
            <a:spLocks noChangeArrowheads="1"/>
          </p:cNvSpPr>
          <p:nvPr/>
        </p:nvSpPr>
        <p:spPr bwMode="auto">
          <a:xfrm>
            <a:off x="2198824" y="1501487"/>
            <a:ext cx="1125265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2</a:t>
            </a:r>
            <a:endParaRPr lang="en-US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674" name="Text Box 114"/>
          <p:cNvSpPr txBox="1">
            <a:spLocks noChangeArrowheads="1"/>
          </p:cNvSpPr>
          <p:nvPr/>
        </p:nvSpPr>
        <p:spPr bwMode="auto">
          <a:xfrm>
            <a:off x="3064012" y="1501487"/>
            <a:ext cx="1125265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3</a:t>
            </a:r>
            <a:endParaRPr lang="en-US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675" name="Text Box 115"/>
          <p:cNvSpPr txBox="1">
            <a:spLocks noChangeArrowheads="1"/>
          </p:cNvSpPr>
          <p:nvPr/>
        </p:nvSpPr>
        <p:spPr bwMode="auto">
          <a:xfrm>
            <a:off x="3909135" y="1501487"/>
            <a:ext cx="1133644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4</a:t>
            </a:r>
            <a:endParaRPr lang="en-US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676" name="Text Box 116"/>
          <p:cNvSpPr txBox="1">
            <a:spLocks noChangeArrowheads="1"/>
          </p:cNvSpPr>
          <p:nvPr/>
        </p:nvSpPr>
        <p:spPr bwMode="auto">
          <a:xfrm>
            <a:off x="5646874" y="1501487"/>
            <a:ext cx="1125265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6</a:t>
            </a:r>
            <a:endParaRPr lang="en-US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677" name="Text Box 117"/>
          <p:cNvSpPr txBox="1">
            <a:spLocks noChangeArrowheads="1"/>
          </p:cNvSpPr>
          <p:nvPr/>
        </p:nvSpPr>
        <p:spPr bwMode="auto">
          <a:xfrm>
            <a:off x="6485074" y="1501487"/>
            <a:ext cx="1125265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7</a:t>
            </a:r>
            <a:endParaRPr lang="en-US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2678" name="Text Box 118"/>
          <p:cNvSpPr txBox="1">
            <a:spLocks noChangeArrowheads="1"/>
          </p:cNvSpPr>
          <p:nvPr/>
        </p:nvSpPr>
        <p:spPr bwMode="auto">
          <a:xfrm>
            <a:off x="4814089" y="1609209"/>
            <a:ext cx="96203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Cycle 5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7" name="Group 119"/>
          <p:cNvGrpSpPr>
            <a:grpSpLocks/>
          </p:cNvGrpSpPr>
          <p:nvPr/>
        </p:nvGrpSpPr>
        <p:grpSpPr bwMode="auto">
          <a:xfrm>
            <a:off x="5040313" y="5122863"/>
            <a:ext cx="3879850" cy="700087"/>
            <a:chOff x="1962" y="1200"/>
            <a:chExt cx="1910" cy="441"/>
          </a:xfrm>
        </p:grpSpPr>
        <p:grpSp>
          <p:nvGrpSpPr>
            <p:cNvPr id="28" name="Group 120"/>
            <p:cNvGrpSpPr>
              <a:grpSpLocks noChangeAspect="1"/>
            </p:cNvGrpSpPr>
            <p:nvPr/>
          </p:nvGrpSpPr>
          <p:grpSpPr bwMode="auto">
            <a:xfrm>
              <a:off x="2429" y="1304"/>
              <a:ext cx="221" cy="233"/>
              <a:chOff x="1374" y="528"/>
              <a:chExt cx="480" cy="432"/>
            </a:xfrm>
          </p:grpSpPr>
          <p:grpSp>
            <p:nvGrpSpPr>
              <p:cNvPr id="29" name="Group 121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2682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683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2684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400" y="574"/>
                <a:ext cx="432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962685" name="Line 125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6" name="Line 126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27"/>
            <p:cNvGrpSpPr>
              <a:grpSpLocks noChangeAspect="1"/>
            </p:cNvGrpSpPr>
            <p:nvPr/>
          </p:nvGrpSpPr>
          <p:grpSpPr bwMode="auto">
            <a:xfrm>
              <a:off x="2851" y="1235"/>
              <a:ext cx="199" cy="371"/>
              <a:chOff x="2991" y="411"/>
              <a:chExt cx="359" cy="768"/>
            </a:xfrm>
          </p:grpSpPr>
          <p:sp>
            <p:nvSpPr>
              <p:cNvPr id="962688" name="AutoShape 128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89" name="AutoShape 129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90" name="Freeform 130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91" name="Text Box 13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942" y="642"/>
                <a:ext cx="575" cy="2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962692" name="Line 132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3" name="Line 133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34"/>
            <p:cNvGrpSpPr>
              <a:grpSpLocks noChangeAspect="1"/>
            </p:cNvGrpSpPr>
            <p:nvPr/>
          </p:nvGrpSpPr>
          <p:grpSpPr bwMode="auto">
            <a:xfrm>
              <a:off x="3209" y="1305"/>
              <a:ext cx="275" cy="232"/>
              <a:chOff x="3853" y="576"/>
              <a:chExt cx="594" cy="480"/>
            </a:xfrm>
          </p:grpSpPr>
          <p:sp>
            <p:nvSpPr>
              <p:cNvPr id="962695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696" name="Text Box 136"/>
              <p:cNvSpPr txBox="1">
                <a:spLocks noChangeAspect="1" noChangeArrowheads="1"/>
              </p:cNvSpPr>
              <p:nvPr/>
            </p:nvSpPr>
            <p:spPr bwMode="auto">
              <a:xfrm>
                <a:off x="3853" y="628"/>
                <a:ext cx="594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962697" name="Freeform 137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8" name="Line 138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9" name="Line 139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560" name="Group 140"/>
            <p:cNvGrpSpPr>
              <a:grpSpLocks noChangeAspect="1"/>
            </p:cNvGrpSpPr>
            <p:nvPr/>
          </p:nvGrpSpPr>
          <p:grpSpPr bwMode="auto">
            <a:xfrm>
              <a:off x="1962" y="1305"/>
              <a:ext cx="290" cy="232"/>
              <a:chOff x="1123" y="576"/>
              <a:chExt cx="626" cy="480"/>
            </a:xfrm>
          </p:grpSpPr>
          <p:sp>
            <p:nvSpPr>
              <p:cNvPr id="962701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2702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1123" y="628"/>
                <a:ext cx="626" cy="3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962561" name="Group 143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962704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05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06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07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572" name="Group 148"/>
            <p:cNvGrpSpPr>
              <a:grpSpLocks noChangeAspect="1"/>
            </p:cNvGrpSpPr>
            <p:nvPr/>
          </p:nvGrpSpPr>
          <p:grpSpPr bwMode="auto">
            <a:xfrm flipH="1">
              <a:off x="3649" y="1296"/>
              <a:ext cx="223" cy="233"/>
              <a:chOff x="1374" y="528"/>
              <a:chExt cx="480" cy="432"/>
            </a:xfrm>
          </p:grpSpPr>
          <p:grpSp>
            <p:nvGrpSpPr>
              <p:cNvPr id="962573" name="Group 149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962710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711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62712" name="Text Box 152"/>
              <p:cNvSpPr txBox="1">
                <a:spLocks noChangeAspect="1" noChangeArrowheads="1"/>
              </p:cNvSpPr>
              <p:nvPr/>
            </p:nvSpPr>
            <p:spPr bwMode="auto">
              <a:xfrm>
                <a:off x="1396" y="574"/>
                <a:ext cx="428" cy="2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pitchFamily="66" charset="0"/>
                  </a:rPr>
                  <a:t>Reg</a:t>
                </a:r>
              </a:p>
            </p:txBody>
          </p:sp>
        </p:grpSp>
      </p:grpSp>
      <p:sp>
        <p:nvSpPr>
          <p:cNvPr id="962713" name="Line 153"/>
          <p:cNvSpPr>
            <a:spLocks noChangeShapeType="1"/>
          </p:cNvSpPr>
          <p:nvPr/>
        </p:nvSpPr>
        <p:spPr bwMode="auto">
          <a:xfrm>
            <a:off x="2362200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4" name="Line 154"/>
          <p:cNvSpPr>
            <a:spLocks noChangeShapeType="1"/>
          </p:cNvSpPr>
          <p:nvPr/>
        </p:nvSpPr>
        <p:spPr bwMode="auto">
          <a:xfrm>
            <a:off x="4876800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5" name="Line 155"/>
          <p:cNvSpPr>
            <a:spLocks noChangeShapeType="1"/>
          </p:cNvSpPr>
          <p:nvPr/>
        </p:nvSpPr>
        <p:spPr bwMode="auto">
          <a:xfrm>
            <a:off x="4038600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6" name="Line 156"/>
          <p:cNvSpPr>
            <a:spLocks noChangeShapeType="1"/>
          </p:cNvSpPr>
          <p:nvPr/>
        </p:nvSpPr>
        <p:spPr bwMode="auto">
          <a:xfrm>
            <a:off x="3200400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7" name="Line 157"/>
          <p:cNvSpPr>
            <a:spLocks noChangeShapeType="1"/>
          </p:cNvSpPr>
          <p:nvPr/>
        </p:nvSpPr>
        <p:spPr bwMode="auto">
          <a:xfrm>
            <a:off x="6629400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8" name="Line 158"/>
          <p:cNvSpPr>
            <a:spLocks noChangeShapeType="1"/>
          </p:cNvSpPr>
          <p:nvPr/>
        </p:nvSpPr>
        <p:spPr bwMode="auto">
          <a:xfrm>
            <a:off x="5730875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9" name="Line 159"/>
          <p:cNvSpPr>
            <a:spLocks noChangeShapeType="1"/>
          </p:cNvSpPr>
          <p:nvPr/>
        </p:nvSpPr>
        <p:spPr bwMode="auto">
          <a:xfrm>
            <a:off x="7467600" y="16002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579" name="Group 160"/>
          <p:cNvGrpSpPr>
            <a:grpSpLocks/>
          </p:cNvGrpSpPr>
          <p:nvPr/>
        </p:nvGrpSpPr>
        <p:grpSpPr bwMode="auto">
          <a:xfrm>
            <a:off x="4038600" y="4343400"/>
            <a:ext cx="4343400" cy="700088"/>
            <a:chOff x="2544" y="2976"/>
            <a:chExt cx="2736" cy="441"/>
          </a:xfrm>
        </p:grpSpPr>
        <p:sp>
          <p:nvSpPr>
            <p:cNvPr id="962721" name="AutoShape 161"/>
            <p:cNvSpPr>
              <a:spLocks noChangeArrowheads="1"/>
            </p:cNvSpPr>
            <p:nvPr/>
          </p:nvSpPr>
          <p:spPr bwMode="auto">
            <a:xfrm>
              <a:off x="2544" y="3024"/>
              <a:ext cx="480" cy="384"/>
            </a:xfrm>
            <a:prstGeom prst="cloudCallout">
              <a:avLst>
                <a:gd name="adj1" fmla="val 21875"/>
                <a:gd name="adj2" fmla="val 36981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</a:p>
          </p:txBody>
        </p:sp>
        <p:sp>
          <p:nvSpPr>
            <p:cNvPr id="962722" name="AutoShape 162"/>
            <p:cNvSpPr>
              <a:spLocks noChangeArrowheads="1"/>
            </p:cNvSpPr>
            <p:nvPr/>
          </p:nvSpPr>
          <p:spPr bwMode="auto">
            <a:xfrm>
              <a:off x="3600" y="3024"/>
              <a:ext cx="528" cy="384"/>
            </a:xfrm>
            <a:prstGeom prst="cloudCallout">
              <a:avLst>
                <a:gd name="adj1" fmla="val 15343"/>
                <a:gd name="adj2" fmla="val 36981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</a:p>
          </p:txBody>
        </p:sp>
        <p:sp>
          <p:nvSpPr>
            <p:cNvPr id="962723" name="AutoShape 163"/>
            <p:cNvSpPr>
              <a:spLocks noChangeArrowheads="1"/>
            </p:cNvSpPr>
            <p:nvPr/>
          </p:nvSpPr>
          <p:spPr bwMode="auto">
            <a:xfrm>
              <a:off x="4176" y="3024"/>
              <a:ext cx="528" cy="384"/>
            </a:xfrm>
            <a:prstGeom prst="cloudCallout">
              <a:avLst>
                <a:gd name="adj1" fmla="val 15343"/>
                <a:gd name="adj2" fmla="val 36981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</a:p>
          </p:txBody>
        </p:sp>
        <p:sp>
          <p:nvSpPr>
            <p:cNvPr id="962724" name="AutoShape 164"/>
            <p:cNvSpPr>
              <a:spLocks noChangeArrowheads="1"/>
            </p:cNvSpPr>
            <p:nvPr/>
          </p:nvSpPr>
          <p:spPr bwMode="auto">
            <a:xfrm>
              <a:off x="4752" y="3024"/>
              <a:ext cx="528" cy="384"/>
            </a:xfrm>
            <a:prstGeom prst="cloudCallout">
              <a:avLst>
                <a:gd name="adj1" fmla="val 15343"/>
                <a:gd name="adj2" fmla="val 36981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</a:p>
          </p:txBody>
        </p:sp>
        <p:sp>
          <p:nvSpPr>
            <p:cNvPr id="962725" name="AutoShape 165"/>
            <p:cNvSpPr>
              <a:spLocks noChangeArrowheads="1"/>
            </p:cNvSpPr>
            <p:nvPr/>
          </p:nvSpPr>
          <p:spPr bwMode="auto">
            <a:xfrm>
              <a:off x="3072" y="3024"/>
              <a:ext cx="528" cy="384"/>
            </a:xfrm>
            <a:prstGeom prst="cloudCallout">
              <a:avLst>
                <a:gd name="adj1" fmla="val 15343"/>
                <a:gd name="adj2" fmla="val 36981"/>
              </a:avLst>
            </a:prstGeom>
            <a:solidFill>
              <a:srgbClr val="0FEF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Bubble</a:t>
              </a:r>
            </a:p>
          </p:txBody>
        </p:sp>
        <p:grpSp>
          <p:nvGrpSpPr>
            <p:cNvPr id="962591" name="Group 166"/>
            <p:cNvGrpSpPr>
              <a:grpSpLocks/>
            </p:cNvGrpSpPr>
            <p:nvPr/>
          </p:nvGrpSpPr>
          <p:grpSpPr bwMode="auto">
            <a:xfrm>
              <a:off x="3051" y="2976"/>
              <a:ext cx="1660" cy="441"/>
              <a:chOff x="2112" y="528"/>
              <a:chExt cx="2088" cy="681"/>
            </a:xfrm>
          </p:grpSpPr>
          <p:sp>
            <p:nvSpPr>
              <p:cNvPr id="962727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8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9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30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62731" name="Text Box 171"/>
          <p:cNvSpPr txBox="1">
            <a:spLocks noChangeArrowheads="1"/>
          </p:cNvSpPr>
          <p:nvPr/>
        </p:nvSpPr>
        <p:spPr bwMode="auto">
          <a:xfrm>
            <a:off x="683568" y="5949281"/>
            <a:ext cx="518457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/>
              <a:t>How do you “bubble” the pipe?</a:t>
            </a:r>
          </a:p>
        </p:txBody>
      </p:sp>
    </p:spTree>
    <p:extLst>
      <p:ext uri="{BB962C8B-B14F-4D97-AF65-F5344CB8AC3E}">
        <p14:creationId xmlns:p14="http://schemas.microsoft.com/office/powerpoint/2010/main" val="2972050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DE3D7BC-D007-1C45-BBF8-1AA6B341806C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62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9AA648BD-86D3-F745-8F7F-011154E165B0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70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544488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56</a:t>
            </a:r>
          </a:p>
        </p:txBody>
      </p:sp>
      <p:graphicFrame>
        <p:nvGraphicFramePr>
          <p:cNvPr id="96261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0" y="5943600"/>
            <a:ext cx="8801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 dirty="0">
                <a:solidFill>
                  <a:srgbClr val="0332B7"/>
                </a:solidFill>
              </a:rPr>
              <a:t>Mult2 (DIVD) is completing; what is waiting for it? </a:t>
            </a:r>
          </a:p>
        </p:txBody>
      </p:sp>
    </p:spTree>
    <p:extLst>
      <p:ext uri="{BB962C8B-B14F-4D97-AF65-F5344CB8AC3E}">
        <p14:creationId xmlns:p14="http://schemas.microsoft.com/office/powerpoint/2010/main" val="1451158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58A732E-CB61-9B4D-90FA-A1F7D4DDFFC5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728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3FB1403-9085-D540-B2E9-1C711D03A384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71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544488"/>
          </a:xfrm>
          <a:noFill/>
        </p:spPr>
        <p:txBody>
          <a:bodyPr lIns="90487" tIns="44450" rIns="90487" bIns="44450"/>
          <a:lstStyle/>
          <a:p>
            <a:r>
              <a:rPr lang="en-US" dirty="0" err="1">
                <a:latin typeface="Arial" charset="0"/>
              </a:rPr>
              <a:t>Tomasulo</a:t>
            </a:r>
            <a:r>
              <a:rPr lang="en-US" dirty="0">
                <a:latin typeface="Arial" charset="0"/>
              </a:rPr>
              <a:t> Example Cycle 57</a:t>
            </a:r>
          </a:p>
        </p:txBody>
      </p:sp>
      <p:graphicFrame>
        <p:nvGraphicFramePr>
          <p:cNvPr id="97285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Worksheet" r:id="rId3" imgW="9677400" imgH="6616700" progId="Excel.Sheet.8">
                  <p:embed/>
                </p:oleObj>
              </mc:Choice>
              <mc:Fallback>
                <p:oleObj name="Worksheet" r:id="rId3" imgW="9677400" imgH="6616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52500"/>
                        <a:ext cx="87741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pattFill prst="narHorz">
                              <a:fgClr>
                                <a:schemeClr val="tx1"/>
                              </a:fgClr>
                              <a:bgClr>
                                <a:schemeClr val="bg1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304800" y="5589240"/>
            <a:ext cx="84436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 dirty="0">
                <a:solidFill>
                  <a:srgbClr val="0332B7"/>
                </a:solidFill>
              </a:rPr>
              <a:t>Once again: In-order issue, out-of-order execution and out-of-order completion.</a:t>
            </a:r>
          </a:p>
        </p:txBody>
      </p:sp>
      <p:sp>
        <p:nvSpPr>
          <p:cNvPr id="97287" name="AutoShape 5"/>
          <p:cNvSpPr>
            <a:spLocks noChangeArrowheads="1"/>
          </p:cNvSpPr>
          <p:nvPr/>
        </p:nvSpPr>
        <p:spPr bwMode="auto">
          <a:xfrm>
            <a:off x="31242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AutoShape 6"/>
          <p:cNvSpPr>
            <a:spLocks noChangeArrowheads="1"/>
          </p:cNvSpPr>
          <p:nvPr/>
        </p:nvSpPr>
        <p:spPr bwMode="auto">
          <a:xfrm>
            <a:off x="31242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utoShape 7"/>
          <p:cNvSpPr>
            <a:spLocks noChangeArrowheads="1"/>
          </p:cNvSpPr>
          <p:nvPr/>
        </p:nvSpPr>
        <p:spPr bwMode="auto">
          <a:xfrm>
            <a:off x="3810000" y="1905000"/>
            <a:ext cx="45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AutoShape 8"/>
          <p:cNvSpPr>
            <a:spLocks noChangeArrowheads="1"/>
          </p:cNvSpPr>
          <p:nvPr/>
        </p:nvSpPr>
        <p:spPr bwMode="auto">
          <a:xfrm>
            <a:off x="44196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36764F87-547F-ED40-BEA5-83BF74696AEB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830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55DE9DB-749D-B44A-97D9-912799D60549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72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-259656"/>
            <a:ext cx="9433048" cy="1096367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Why can </a:t>
            </a:r>
            <a:r>
              <a:rPr lang="en-US" sz="3200" dirty="0" err="1">
                <a:latin typeface="Arial" charset="0"/>
              </a:rPr>
              <a:t>Tomasulo</a:t>
            </a:r>
            <a:r>
              <a:rPr lang="en-US" sz="3200" dirty="0">
                <a:latin typeface="Arial" charset="0"/>
              </a:rPr>
              <a:t> overlap iterations of loops?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Register renaming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Multiple iterations use different physical destinations for registers (dynamic loop unrolling).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Reservation stations 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Permit instruction issue to advance past integer control flow operations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Also buffer old values of registers - totally avoiding the WAR stall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Other perspective: Tomasulo building data flow dependency graph on the fly</a:t>
            </a:r>
          </a:p>
          <a:p>
            <a:pPr>
              <a:lnSpc>
                <a:spcPct val="80000"/>
              </a:lnSpc>
            </a:pP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F56C4EA2-FFDB-F544-A6DD-F5B90317C94D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93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2446476-0559-9248-8426-0476F1DC101F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73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-387424"/>
            <a:ext cx="9649072" cy="1077218"/>
          </a:xfrm>
        </p:spPr>
        <p:txBody>
          <a:bodyPr/>
          <a:lstStyle/>
          <a:p>
            <a:r>
              <a:rPr lang="en-US" sz="3200" dirty="0" err="1">
                <a:latin typeface="Arial" charset="0"/>
              </a:rPr>
              <a:t>Tomasulo</a:t>
            </a:r>
            <a:r>
              <a:rPr lang="ja-JP" altLang="en-US" sz="3200" dirty="0">
                <a:latin typeface="Arial" charset="0"/>
              </a:rPr>
              <a:t>’</a:t>
            </a:r>
            <a:r>
              <a:rPr lang="en-US" altLang="ja-JP" sz="3200" dirty="0">
                <a:latin typeface="Arial" charset="0"/>
              </a:rPr>
              <a:t>s scheme offers 2 major advantages</a:t>
            </a:r>
            <a:endParaRPr lang="en-US" sz="3200" dirty="0">
              <a:latin typeface="Arial" charset="0"/>
            </a:endParaRP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en-US" sz="2800" b="0" dirty="0">
                <a:latin typeface="Arial" charset="0"/>
              </a:rPr>
              <a:t>Distribution of the hazard detection logic</a:t>
            </a:r>
          </a:p>
          <a:p>
            <a:pPr marL="800100" lvl="1" indent="-342900" algn="just"/>
            <a:r>
              <a:rPr lang="en-US" sz="2000" dirty="0">
                <a:latin typeface="Arial" charset="0"/>
              </a:rPr>
              <a:t>distributed reservation stations and the CDB</a:t>
            </a:r>
          </a:p>
          <a:p>
            <a:pPr marL="800100" lvl="1" indent="-342900"/>
            <a:r>
              <a:rPr lang="en-US" sz="2000" dirty="0">
                <a:latin typeface="Arial" charset="0"/>
              </a:rPr>
              <a:t>If multiple instructions waiting on single result, &amp; each instruction has other operand, then instructions can be released simultaneously by broadcast on CDB </a:t>
            </a:r>
          </a:p>
          <a:p>
            <a:pPr marL="800100" lvl="1" indent="-342900" algn="just"/>
            <a:r>
              <a:rPr lang="en-US" sz="2000" dirty="0">
                <a:latin typeface="Arial" charset="0"/>
              </a:rPr>
              <a:t>If a centralized register file were used, the units would have to read their results from the registers when register buses are available</a:t>
            </a:r>
          </a:p>
          <a:p>
            <a:pPr marL="457200" indent="-457200" algn="just">
              <a:buFontTx/>
              <a:buAutoNum type="arabicPeriod"/>
            </a:pPr>
            <a:r>
              <a:rPr lang="en-US" sz="2800" b="0" dirty="0">
                <a:latin typeface="Arial" charset="0"/>
              </a:rPr>
              <a:t>Elimination of stalls for WAW and WAR hazards</a:t>
            </a:r>
          </a:p>
          <a:p>
            <a:pPr marL="457200" indent="-457200" algn="just">
              <a:buFontTx/>
              <a:buNone/>
            </a:pPr>
            <a:endParaRPr lang="en-US" sz="2800" b="0" dirty="0">
              <a:latin typeface="Arial" charset="0"/>
            </a:endParaRPr>
          </a:p>
          <a:p>
            <a:pPr marL="457200" indent="-457200"/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C1E4446-E10A-CF43-84D8-41FF3F843C0F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0035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2A8CD946-4291-9A4E-A557-1B260CAF40E3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74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>
                <a:latin typeface="Arial" charset="0"/>
              </a:rPr>
              <a:t>Tomasulo Drawbacks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4114800"/>
          </a:xfrm>
          <a:noFill/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Complexity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delays of 360/91, MIPS 10000, Alpha 21264,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IBM PPC 620 in CA:AQA 2/e, but not in silicon!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Many associative stores (CDB) at high speed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Performance limited by Common Data Bus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Each CDB must go to multiple functional units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  <a:sym typeface="Symbol" charset="0"/>
              </a:rPr>
              <a:t>high capacitance, high wiring density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sym typeface="Symbol" charset="0"/>
              </a:rPr>
              <a:t>Number of functional units that can complete per cycle limited to one!</a:t>
            </a:r>
          </a:p>
          <a:p>
            <a:pPr lvl="2">
              <a:lnSpc>
                <a:spcPct val="80000"/>
              </a:lnSpc>
            </a:pPr>
            <a:r>
              <a:rPr lang="en-US" sz="2000">
                <a:latin typeface="Arial" charset="0"/>
              </a:rPr>
              <a:t>Multiple CDBs </a:t>
            </a:r>
            <a:r>
              <a:rPr lang="en-US" sz="2000">
                <a:latin typeface="Arial" charset="0"/>
                <a:sym typeface="Symbol" charset="0"/>
              </a:rPr>
              <a:t></a:t>
            </a:r>
            <a:r>
              <a:rPr lang="en-US" sz="2000">
                <a:latin typeface="Arial" charset="0"/>
              </a:rPr>
              <a:t> more FU logic for parallel assoc stores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" charset="0"/>
              </a:rPr>
              <a:t>Non-precise interrupts!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We will address this later</a:t>
            </a:r>
          </a:p>
          <a:p>
            <a:pPr lvl="1">
              <a:lnSpc>
                <a:spcPct val="80000"/>
              </a:lnSpc>
            </a:pPr>
            <a:endParaRPr lang="en-US" sz="200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5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C34803DB-CDAC-1C49-AB8B-8A88A352043D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0137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D04905BF-4EDB-AB4F-84D3-86245C2C7E1B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75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612304"/>
          </a:xfrm>
          <a:noFill/>
        </p:spPr>
        <p:txBody>
          <a:bodyPr lIns="90487" tIns="44450" rIns="90487" bIns="44450"/>
          <a:lstStyle/>
          <a:p>
            <a:r>
              <a:rPr lang="en-US" dirty="0">
                <a:latin typeface="Arial" charset="0"/>
              </a:rPr>
              <a:t>And In Conclusion … #1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4114800"/>
          </a:xfrm>
          <a:noFill/>
        </p:spPr>
        <p:txBody>
          <a:bodyPr lIns="90487" tIns="44450" rIns="90487" bIns="44450"/>
          <a:lstStyle/>
          <a:p>
            <a:r>
              <a:rPr lang="en-US">
                <a:latin typeface="Arial" charset="0"/>
              </a:rPr>
              <a:t>Leverage Implicit Parallelism for Performance: Instruction Level Parallelism</a:t>
            </a:r>
          </a:p>
          <a:p>
            <a:r>
              <a:rPr lang="en-US">
                <a:latin typeface="Arial" charset="0"/>
              </a:rPr>
              <a:t>Loop unrolling by compiler to increase ILP</a:t>
            </a:r>
          </a:p>
          <a:p>
            <a:r>
              <a:rPr lang="en-US">
                <a:latin typeface="Arial" charset="0"/>
              </a:rPr>
              <a:t>Branch prediction to increase ILP</a:t>
            </a:r>
          </a:p>
          <a:p>
            <a:r>
              <a:rPr lang="en-US">
                <a:latin typeface="Arial" charset="0"/>
              </a:rPr>
              <a:t>Dynamic HW exploiting ILP</a:t>
            </a:r>
          </a:p>
          <a:p>
            <a:pPr lvl="1"/>
            <a:r>
              <a:rPr lang="en-US">
                <a:latin typeface="Arial" charset="0"/>
              </a:rPr>
              <a:t>Works when can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t know dependence at compile time</a:t>
            </a:r>
          </a:p>
          <a:p>
            <a:pPr lvl="1"/>
            <a:r>
              <a:rPr lang="en-US">
                <a:latin typeface="Arial" charset="0"/>
              </a:rPr>
              <a:t>Can hide L1 cache misses</a:t>
            </a:r>
          </a:p>
          <a:p>
            <a:pPr lvl="1"/>
            <a:r>
              <a:rPr lang="en-US">
                <a:latin typeface="Arial" charset="0"/>
              </a:rPr>
              <a:t>Code for one machine runs well on another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1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99243356-D34A-6340-825D-3AA35D362DBB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0240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Lec7 ILP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9CD15E2D-A53D-FE4D-9982-6B42611AD7F8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76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40296"/>
          </a:xfrm>
          <a:noFill/>
        </p:spPr>
        <p:txBody>
          <a:bodyPr lIns="90487" tIns="44450" rIns="90487" bIns="44450"/>
          <a:lstStyle/>
          <a:p>
            <a:r>
              <a:rPr lang="en-US" dirty="0">
                <a:latin typeface="Arial" charset="0"/>
              </a:rPr>
              <a:t>And In Conclusion … #2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839200" cy="4344888"/>
          </a:xfrm>
          <a:noFill/>
        </p:spPr>
        <p:txBody>
          <a:bodyPr lIns="90487" tIns="44450" rIns="90487" bIns="44450"/>
          <a:lstStyle/>
          <a:p>
            <a:r>
              <a:rPr lang="en-US" sz="2000" dirty="0">
                <a:latin typeface="Arial" charset="0"/>
              </a:rPr>
              <a:t>Reservations stations: </a:t>
            </a:r>
            <a:r>
              <a:rPr lang="en-US" sz="2000" i="1" dirty="0">
                <a:latin typeface="Arial" charset="0"/>
              </a:rPr>
              <a:t>renaming</a:t>
            </a:r>
            <a:r>
              <a:rPr lang="en-US" sz="2000" dirty="0">
                <a:latin typeface="Arial" charset="0"/>
              </a:rPr>
              <a:t> to larger set of registers + buffering source operands</a:t>
            </a:r>
          </a:p>
          <a:p>
            <a:pPr lvl="1"/>
            <a:r>
              <a:rPr lang="en-US" sz="2000" dirty="0">
                <a:latin typeface="Arial" charset="0"/>
              </a:rPr>
              <a:t>Prevents registers as bottleneck</a:t>
            </a:r>
          </a:p>
          <a:p>
            <a:pPr lvl="1"/>
            <a:r>
              <a:rPr lang="en-US" sz="2000" dirty="0">
                <a:latin typeface="Arial" charset="0"/>
              </a:rPr>
              <a:t>Avoids WAR, WAW hazards</a:t>
            </a:r>
          </a:p>
          <a:p>
            <a:pPr lvl="1"/>
            <a:r>
              <a:rPr lang="en-US" sz="2000" dirty="0">
                <a:latin typeface="Arial" charset="0"/>
              </a:rPr>
              <a:t>Allows loop unrolling in HW</a:t>
            </a:r>
          </a:p>
          <a:p>
            <a:r>
              <a:rPr lang="en-US" sz="2000" dirty="0">
                <a:latin typeface="Arial" charset="0"/>
              </a:rPr>
              <a:t>Not limited to basic blocks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(integer units gets ahead, beyond branches</a:t>
            </a:r>
            <a:r>
              <a:rPr lang="en-US" sz="2000" dirty="0" smtClean="0">
                <a:latin typeface="Arial" charset="0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with speculation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Helps cache misses as well</a:t>
            </a:r>
          </a:p>
          <a:p>
            <a:r>
              <a:rPr lang="en-US" sz="2000" dirty="0">
                <a:latin typeface="Arial" charset="0"/>
              </a:rPr>
              <a:t>Lasting Contributions</a:t>
            </a:r>
          </a:p>
          <a:p>
            <a:pPr lvl="1"/>
            <a:r>
              <a:rPr lang="en-US" sz="2000" dirty="0">
                <a:latin typeface="Arial" charset="0"/>
              </a:rPr>
              <a:t>Dynamic scheduling</a:t>
            </a:r>
          </a:p>
          <a:p>
            <a:pPr lvl="1"/>
            <a:r>
              <a:rPr lang="en-US" sz="2000" dirty="0">
                <a:latin typeface="Arial" charset="0"/>
              </a:rPr>
              <a:t>Register renaming</a:t>
            </a:r>
          </a:p>
          <a:p>
            <a:pPr lvl="1"/>
            <a:r>
              <a:rPr lang="en-US" sz="2000" dirty="0">
                <a:latin typeface="Arial" charset="0"/>
              </a:rPr>
              <a:t>Load/store disambiguation</a:t>
            </a:r>
          </a:p>
          <a:p>
            <a:r>
              <a:rPr lang="en-US" sz="2000" dirty="0">
                <a:latin typeface="Arial" charset="0"/>
              </a:rPr>
              <a:t>360/91 descendants are Intel Pentium 4, IBM Power 5, AMD Athlon/Opteron, … </a:t>
            </a:r>
          </a:p>
        </p:txBody>
      </p:sp>
    </p:spTree>
    <p:extLst>
      <p:ext uri="{BB962C8B-B14F-4D97-AF65-F5344CB8AC3E}">
        <p14:creationId xmlns:p14="http://schemas.microsoft.com/office/powerpoint/2010/main" val="2540165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60004"/>
            <a:ext cx="5543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Load and store buffers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Contain data and addresses, act like reservation stations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Top-level design: 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836712"/>
            <a:ext cx="8847584" cy="5400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Three Steps: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Issue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Get next instruction from FIFO queue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available RS, issue the instruction to the RS with operand values if available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operand values not available, stall the instruction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Execute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When operand becomes available, store it in any of the reservation stations waiting for it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When all operands are ready, issue the instruction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Loads and store maintained in program order through effective address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No instruction allowed to initiate execution until all branches that proceed it in program order have completed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Write result on CDB into reservation stations and store buffers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(Stores must wait until address and value are received)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143" y="990961"/>
            <a:ext cx="6304185" cy="51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6068-9FD1-4610-9488-D0643B5BBD38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00945-D973-49FF-A5FF-290D6C3BA1C2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sz="3600" u="sng" dirty="0" smtClean="0"/>
              <a:t>Speed </a:t>
            </a:r>
            <a:r>
              <a:rPr lang="en-US" sz="3600" u="sng" dirty="0"/>
              <a:t>Up </a:t>
            </a:r>
            <a:r>
              <a:rPr lang="en-US" sz="3600" u="sng" dirty="0" smtClean="0"/>
              <a:t>Equations </a:t>
            </a:r>
            <a:r>
              <a:rPr lang="en-US" sz="3600" u="sng" dirty="0"/>
              <a:t>for Pipelining</a:t>
            </a:r>
          </a:p>
        </p:txBody>
      </p:sp>
      <p:graphicFrame>
        <p:nvGraphicFramePr>
          <p:cNvPr id="963587" name="Object 3"/>
          <p:cNvGraphicFramePr>
            <a:graphicFrameLocks noChangeAspect="1"/>
          </p:cNvGraphicFramePr>
          <p:nvPr/>
        </p:nvGraphicFramePr>
        <p:xfrm>
          <a:off x="533400" y="3048000"/>
          <a:ext cx="8269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4" imgW="8267400" imgH="838080" progId="Equation.3">
                  <p:embed/>
                </p:oleObj>
              </mc:Choice>
              <mc:Fallback>
                <p:oleObj name="Equation" r:id="rId4" imgW="8267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82692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88" name="Object 4"/>
          <p:cNvGraphicFramePr>
            <a:graphicFrameLocks noChangeAspect="1"/>
          </p:cNvGraphicFramePr>
          <p:nvPr/>
        </p:nvGraphicFramePr>
        <p:xfrm>
          <a:off x="609600" y="5105400"/>
          <a:ext cx="7100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6" imgW="7099200" imgH="838080" progId="Equation.3">
                  <p:embed/>
                </p:oleObj>
              </mc:Choice>
              <mc:Fallback>
                <p:oleObj name="Equation" r:id="rId6" imgW="70992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1008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89" name="Object 5"/>
          <p:cNvGraphicFramePr>
            <a:graphicFrameLocks noChangeAspect="1"/>
          </p:cNvGraphicFramePr>
          <p:nvPr/>
        </p:nvGraphicFramePr>
        <p:xfrm>
          <a:off x="685800" y="2209800"/>
          <a:ext cx="72913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8" imgW="7289640" imgH="406080" progId="Equation.3">
                  <p:embed/>
                </p:oleObj>
              </mc:Choice>
              <mc:Fallback>
                <p:oleObj name="Equation" r:id="rId8" imgW="7289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72913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590" name="Text Box 6"/>
          <p:cNvSpPr txBox="1">
            <a:spLocks noChangeArrowheads="1"/>
          </p:cNvSpPr>
          <p:nvPr/>
        </p:nvSpPr>
        <p:spPr bwMode="auto">
          <a:xfrm>
            <a:off x="152732" y="4264968"/>
            <a:ext cx="580800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Comic Sans MS" pitchFamily="66" charset="0"/>
              </a:rPr>
              <a:t>For simple RISC pipeline, </a:t>
            </a:r>
            <a:r>
              <a:rPr lang="en-US" sz="2400" dirty="0" smtClean="0">
                <a:latin typeface="Comic Sans MS" pitchFamily="66" charset="0"/>
              </a:rPr>
              <a:t>Ideal CPI </a:t>
            </a:r>
            <a:r>
              <a:rPr lang="en-US" sz="2400" dirty="0">
                <a:latin typeface="Comic Sans MS" pitchFamily="66" charset="0"/>
              </a:rPr>
              <a:t>= 1: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Speedup from pipelining  =  (average instruction time pipelined) /(average instruction time </a:t>
            </a:r>
            <a:r>
              <a:rPr lang="en-US" sz="2000" dirty="0" err="1" smtClean="0"/>
              <a:t>unpipelined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371600"/>
            <a:ext cx="623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Pipelining with stalls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6369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Only above formula for ENEE446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Hardware-Based Speculation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Execute instructions along predicted execution paths but only commit the results if prediction was correct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Instruction commit:  allowing an instruction to update the register file when instruction is no longer speculative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an additional piece of hardware to prevent any irrevocable action until an instruction commits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I.e. updating state or taking an execution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Reorder buffer – holds the result of instruction between completion and commit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Four fields: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 type:  branch/store/register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Destination field:  register number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Value field:  output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Ready field:  completed execution?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Modify reservation stations: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Operand source is now reorder buffer instead of functional unit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Register values and memory values are not written until an instruction commits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 </a:t>
            </a:r>
            <a:r>
              <a:rPr lang="en-US" dirty="0" err="1" smtClean="0"/>
              <a:t>misprediction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Speculated entries in ROB are cleared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Exceptions: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recognized until it is ready to commit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Multiple Issue and Static Scheduling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achieve CPI &lt; 1, need to complete multiple instructions per clock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Statically scheduled superscalar 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VLIW (very long instruction word) 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dynamically scheduled superscalar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259BF016-CF23-484D-BCC5-72FA6DE0E5D9}" type="datetime1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Lec8 ILPB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69DCDF99-40F8-4C7A-97DF-2433CC5CA340}" type="slidenum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84</a:t>
            </a:fld>
            <a:endParaRPr lang="en-US" sz="1400" b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CPI below 1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11480" cy="5284688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dirty="0" smtClean="0"/>
              <a:t>CPI </a:t>
            </a:r>
            <a:r>
              <a:rPr lang="en-US" dirty="0" smtClean="0">
                <a:cs typeface="Arial" pitchFamily="34" charset="0"/>
              </a:rPr>
              <a:t>≥</a:t>
            </a:r>
            <a:r>
              <a:rPr lang="en-US" dirty="0" smtClean="0"/>
              <a:t> 1 if issue only 1 instruction every clock cycle 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 smtClean="0"/>
              <a:t>Multiple-issue processors come in 3 flavors: 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statically-scheduled superscalar processors,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dynamically-scheduled superscalar processors, and 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VLIW (very long instruction word) processors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 smtClean="0"/>
              <a:t>2 types of superscalar processors issue varying numbers of instructions per clock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 smtClean="0"/>
              <a:t>use in-order execution if they are statically scheduled, or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 smtClean="0"/>
              <a:t>out-of-order execution if they are dynamically scheduled</a:t>
            </a:r>
            <a:r>
              <a:rPr lang="en-US" dirty="0" smtClean="0"/>
              <a:t> 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 smtClean="0"/>
              <a:t>VLIW processors, in contrast, issue a fixed number of instructions formatted either as one large instruction or as a fixed instruction packet with the parallelism among instructions explicitly indicated by the instruction (Intel/HP Itanium)</a:t>
            </a:r>
          </a:p>
        </p:txBody>
      </p:sp>
    </p:spTree>
    <p:extLst>
      <p:ext uri="{BB962C8B-B14F-4D97-AF65-F5344CB8AC3E}">
        <p14:creationId xmlns:p14="http://schemas.microsoft.com/office/powerpoint/2010/main" val="7320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30D758F9-531D-4A84-B12D-1019F597DE9A}" type="datetime1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Lec8 ILPB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CB0AA0FA-0ADA-4F6E-8D4F-9A0F3B82A6BB}" type="slidenum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85</a:t>
            </a:fld>
            <a:endParaRPr lang="en-US" sz="1400" b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621588" cy="320080"/>
          </a:xfrm>
        </p:spPr>
        <p:txBody>
          <a:bodyPr/>
          <a:lstStyle/>
          <a:p>
            <a:r>
              <a:rPr lang="en-US" dirty="0" smtClean="0"/>
              <a:t>VLIW: Very Large Instruction Word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403304"/>
          </a:xfrm>
        </p:spPr>
        <p:txBody>
          <a:bodyPr/>
          <a:lstStyle/>
          <a:p>
            <a:r>
              <a:rPr lang="en-US" dirty="0" smtClean="0"/>
              <a:t>Each “instruction” has explicit coding for multiple operations</a:t>
            </a:r>
          </a:p>
          <a:p>
            <a:pPr lvl="1"/>
            <a:r>
              <a:rPr lang="en-US" dirty="0" smtClean="0"/>
              <a:t>In IA-64, grouping called a “packet”</a:t>
            </a:r>
          </a:p>
          <a:p>
            <a:r>
              <a:rPr lang="en-US" dirty="0" smtClean="0"/>
              <a:t>Tradeoff instruction space for simple decoding</a:t>
            </a:r>
          </a:p>
          <a:p>
            <a:pPr lvl="1"/>
            <a:r>
              <a:rPr lang="en-US" dirty="0" smtClean="0"/>
              <a:t>The long instruction word has room for many operations</a:t>
            </a:r>
          </a:p>
          <a:p>
            <a:pPr lvl="1"/>
            <a:r>
              <a:rPr lang="en-US" dirty="0" smtClean="0"/>
              <a:t>By definition, all the operations the compiler puts in the long instruction word are independent =&gt; execute in parallel</a:t>
            </a:r>
          </a:p>
          <a:p>
            <a:pPr lvl="1"/>
            <a:r>
              <a:rPr lang="en-US" dirty="0" smtClean="0"/>
              <a:t>E.g., 2 integer operations, 2 FP ops, 2 Memory refs, 1 branch</a:t>
            </a:r>
          </a:p>
          <a:p>
            <a:pPr lvl="2"/>
            <a:r>
              <a:rPr lang="en-US" dirty="0" smtClean="0"/>
              <a:t>16 to 24 bits per field =&gt; 7*16 or 112 bits to 7*24 or 168 bits wide</a:t>
            </a:r>
          </a:p>
          <a:p>
            <a:pPr lvl="1"/>
            <a:r>
              <a:rPr lang="en-US" dirty="0" smtClean="0"/>
              <a:t>Need compiling technique that schedules across several branches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0ED7D5BF-FD60-482E-9F34-C6C3BC103326}" type="datetime1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Lec8 ILPB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1B78F680-6338-4962-A99B-D1E47F3E8502}" type="slidenum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86</a:t>
            </a:fld>
            <a:endParaRPr lang="en-US" sz="1400" b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074653"/>
          </a:xfrm>
          <a:noFill/>
        </p:spPr>
        <p:txBody>
          <a:bodyPr lIns="90488" tIns="44450" rIns="90488" bIns="44450"/>
          <a:lstStyle/>
          <a:p>
            <a:r>
              <a:rPr lang="en-US" sz="3200" dirty="0" smtClean="0"/>
              <a:t>Recall: Unrolled Loop that Minimizes Stalls for Scalar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673100" y="1143000"/>
            <a:ext cx="8458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1115616" y="1556792"/>
            <a:ext cx="7272808" cy="46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1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Loop:	L.D	F0,0(R1)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L.D	F6,-8(R1)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L.D	F10,-16(R1)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L.D	F14,-24(R1)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ADD.D	F4,F0,F2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6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ADD.D	F8,F6,F2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7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ADD.D	F12,F10,F2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8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ADD.D	F16,F14,F2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9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S.D	0(R1),F4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10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S.D	-8(R1),F8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11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S.D	-16(R1),F12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12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DSUBUI	R1,R1,#32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13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BNEZ	R1,LOOP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14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S.D	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8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(R1),F16	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; 8-32 = -24</a:t>
            </a:r>
            <a:b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</a:b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14 clock cycles, or 3.5 per iteration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6024563" y="1882775"/>
            <a:ext cx="2593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L.D to ADD.D: 1 Cycle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ADD.D to S.D: 2 Cycles</a:t>
            </a:r>
          </a:p>
        </p:txBody>
      </p:sp>
    </p:spTree>
    <p:extLst>
      <p:ext uri="{BB962C8B-B14F-4D97-AF65-F5344CB8AC3E}">
        <p14:creationId xmlns:p14="http://schemas.microsoft.com/office/powerpoint/2010/main" val="36001715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5765F292-9698-4633-84B0-4E6ABD4D6261}" type="datetime1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Lec8 ILPB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5AEE7B95-AD80-4316-A9AF-49ADE5967830}" type="slidenum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87</a:t>
            </a:fld>
            <a:endParaRPr lang="en-US" sz="1400" b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239688"/>
          </a:xfrm>
          <a:noFill/>
        </p:spPr>
        <p:txBody>
          <a:bodyPr lIns="90488" tIns="44450" rIns="90488" bIns="44450"/>
          <a:lstStyle/>
          <a:p>
            <a:r>
              <a:rPr lang="en-US" dirty="0" smtClean="0"/>
              <a:t>Loop Unrolling in VLIW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620688"/>
            <a:ext cx="8379147" cy="5544617"/>
          </a:xfrm>
          <a:noFill/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i="1" dirty="0" smtClean="0"/>
              <a:t>Memory 	Memory	FP	FP	Int. op/	Clock</a:t>
            </a:r>
            <a:br>
              <a:rPr lang="en-US" sz="1400" i="1" dirty="0" smtClean="0"/>
            </a:br>
            <a:r>
              <a:rPr lang="en-US" sz="1400" i="1" dirty="0" smtClean="0"/>
              <a:t>reference 1	reference 2	operation 1	 op. 2 	branch</a:t>
            </a:r>
          </a:p>
          <a:p>
            <a:pPr marL="0" indent="0">
              <a:lnSpc>
                <a:spcPct val="120000"/>
              </a:lnSpc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L.D F0,0(R1)	L.D F6,-8(R1)				1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L.D F10,-16(R1)	L.D F14,-24(R1)				2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L.D F18,-32(R1)	L.D F22,-40(R1)	ADD.D F4,F0,F2	ADD.D F8,F6,F2	3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L.D F26,-48(R1)		ADD.D F12,F10,F2	ADD.D F16,F14,F2	4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		ADD.D F20,F18,F2	ADD.D F24,F22,F2	5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S.D 0(R1),F4	S.D -8(R1),F8	ADD.D F28,F26,F2			6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S.D -16(R1),F12	S.D -24(R1),F16				7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S.D -32(R1),F20	S.D -40(R1),F24			DSUBUI  R1,R1,#48	8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/>
              <a:t>S.D -0(R1),F28				BNEZ R1,LOOP	9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>
                <a:solidFill>
                  <a:schemeClr val="hlink"/>
                </a:solidFill>
              </a:rPr>
              <a:t>  Unrolled 7 times to avoid delays. 7 results in 9 clocks, or 1.3 clocks per iteration (1.8X)</a:t>
            </a:r>
          </a:p>
          <a:p>
            <a:pPr marL="0" indent="0">
              <a:buFontTx/>
              <a:buNone/>
              <a:tabLst>
                <a:tab pos="1663700" algn="l"/>
                <a:tab pos="3263900" algn="l"/>
                <a:tab pos="5207000" algn="l"/>
                <a:tab pos="6172200" algn="l"/>
                <a:tab pos="8293100" algn="r"/>
              </a:tabLst>
            </a:pPr>
            <a:r>
              <a:rPr lang="en-US" sz="1400" dirty="0" smtClean="0">
                <a:solidFill>
                  <a:schemeClr val="hlink"/>
                </a:solidFill>
              </a:rPr>
              <a:t>  Average: 2.5 ops per clock, 50% efficiency.</a:t>
            </a:r>
            <a:r>
              <a:rPr lang="en-US" sz="1400" dirty="0" smtClean="0"/>
              <a:t> Note: Need more registers in VLIW (15 vs. 6 in SS)</a:t>
            </a:r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990600" y="2438400"/>
            <a:ext cx="38100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5"/>
          <p:cNvSpPr>
            <a:spLocks noChangeShapeType="1"/>
          </p:cNvSpPr>
          <p:nvPr/>
        </p:nvSpPr>
        <p:spPr bwMode="auto">
          <a:xfrm flipH="1">
            <a:off x="1682750" y="3048000"/>
            <a:ext cx="2965450" cy="6794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228600" y="21336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67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5FA18EDB-58C7-4EC8-AE54-1D639B881012}" type="datetime1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Lec8 ILPB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43CDD755-A477-4AC3-8669-DE3C04AB4FFC}" type="slidenum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88</a:t>
            </a:fld>
            <a:endParaRPr lang="en-US" sz="1400" b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496" cy="701675"/>
          </a:xfrm>
        </p:spPr>
        <p:txBody>
          <a:bodyPr/>
          <a:lstStyle/>
          <a:p>
            <a:r>
              <a:rPr lang="en-US" altLang="en-US" dirty="0" smtClean="0"/>
              <a:t>Problems with 1st Generation VLIW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114800"/>
          </a:xfrm>
        </p:spPr>
        <p:txBody>
          <a:bodyPr/>
          <a:lstStyle/>
          <a:p>
            <a:r>
              <a:rPr lang="en-US" altLang="en-US" sz="2800" dirty="0" smtClean="0"/>
              <a:t>Increase in code size</a:t>
            </a:r>
          </a:p>
          <a:p>
            <a:pPr lvl="1"/>
            <a:r>
              <a:rPr lang="en-US" altLang="en-US" sz="2000" dirty="0" smtClean="0"/>
              <a:t>generating enough operations in a straight-line code fragment requires ambitiously unrolling loops</a:t>
            </a:r>
          </a:p>
          <a:p>
            <a:pPr lvl="1"/>
            <a:r>
              <a:rPr lang="en-US" altLang="en-US" sz="2000" dirty="0" smtClean="0"/>
              <a:t>whenever VLIW instructions are not full, unused functional units translate to wasted bits in instruction encoding</a:t>
            </a:r>
          </a:p>
          <a:p>
            <a:r>
              <a:rPr lang="en-US" altLang="en-US" sz="2800" dirty="0" smtClean="0"/>
              <a:t>Operated in lock-step; no hazard detection HW</a:t>
            </a:r>
          </a:p>
          <a:p>
            <a:pPr lvl="1"/>
            <a:r>
              <a:rPr lang="en-US" altLang="en-US" sz="2000" dirty="0" smtClean="0"/>
              <a:t>a stall in any functional unit pipeline caused entire processor to stall, since all functional units must be kept synchronized</a:t>
            </a:r>
          </a:p>
          <a:p>
            <a:pPr lvl="1"/>
            <a:r>
              <a:rPr lang="en-US" altLang="en-US" sz="2000" dirty="0" smtClean="0"/>
              <a:t>Compiler might predict function units, but caches hard to predict</a:t>
            </a:r>
          </a:p>
          <a:p>
            <a:r>
              <a:rPr lang="en-US" altLang="en-US" sz="2800" dirty="0" smtClean="0"/>
              <a:t>Binary code compatibility</a:t>
            </a:r>
          </a:p>
          <a:p>
            <a:pPr lvl="1"/>
            <a:r>
              <a:rPr lang="en-US" altLang="en-US" sz="2000" dirty="0" smtClean="0"/>
              <a:t>Pure VLIW =&gt; different numbers of functional units and unit latencies require different versions of the code</a:t>
            </a:r>
          </a:p>
        </p:txBody>
      </p:sp>
    </p:spTree>
    <p:extLst>
      <p:ext uri="{BB962C8B-B14F-4D97-AF65-F5344CB8AC3E}">
        <p14:creationId xmlns:p14="http://schemas.microsoft.com/office/powerpoint/2010/main" val="287307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04BBD992-A26D-442A-8134-0E7279C715BA}" type="datetime1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 S06 Lec8 ILPB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fld id="{6D86D70C-0DB9-4DF2-8A39-BC92FBE8CE34}" type="slidenum">
              <a:rPr lang="en-US" sz="1400">
                <a:solidFill>
                  <a:schemeClr val="accent2"/>
                </a:solidFill>
                <a:latin typeface="Times New Roman" pitchFamily="18" charset="0"/>
              </a:rPr>
              <a:pPr/>
              <a:t>89</a:t>
            </a:fld>
            <a:endParaRPr lang="en-US" sz="1400" b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8347"/>
            <a:ext cx="8820472" cy="1074653"/>
          </a:xfrm>
          <a:noFill/>
        </p:spPr>
        <p:txBody>
          <a:bodyPr lIns="90488" tIns="44450" rIns="90488" bIns="44450"/>
          <a:lstStyle/>
          <a:p>
            <a:r>
              <a:rPr lang="en-US" sz="3200" dirty="0" smtClean="0"/>
              <a:t>Intel/HP IA-64 “Explicitly Parallel Instruction Computer (EPIC)”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43000"/>
            <a:ext cx="9044880" cy="5410200"/>
          </a:xfrm>
          <a:noFill/>
        </p:spPr>
        <p:txBody>
          <a:bodyPr lIns="90488" tIns="44450" rIns="90488" bIns="44450"/>
          <a:lstStyle/>
          <a:p>
            <a:r>
              <a:rPr lang="en-US" sz="2000" u="sng" dirty="0" smtClean="0">
                <a:solidFill>
                  <a:schemeClr val="hlink"/>
                </a:solidFill>
              </a:rPr>
              <a:t>IA-64</a:t>
            </a:r>
            <a:r>
              <a:rPr lang="en-US" sz="2000" dirty="0" smtClean="0"/>
              <a:t>: instruction set architecture</a:t>
            </a:r>
          </a:p>
          <a:p>
            <a:r>
              <a:rPr lang="en-US" sz="2000" dirty="0" smtClean="0"/>
              <a:t>128 64-bit integer </a:t>
            </a:r>
            <a:r>
              <a:rPr lang="en-US" sz="2000" dirty="0" err="1" smtClean="0"/>
              <a:t>regs</a:t>
            </a:r>
            <a:r>
              <a:rPr lang="en-US" sz="2000" dirty="0" smtClean="0"/>
              <a:t> + 128 82-bit floating point </a:t>
            </a:r>
            <a:r>
              <a:rPr lang="en-US" sz="2000" dirty="0" err="1" smtClean="0"/>
              <a:t>regs</a:t>
            </a:r>
            <a:endParaRPr lang="en-US" sz="2000" dirty="0" smtClean="0"/>
          </a:p>
          <a:p>
            <a:pPr lvl="1"/>
            <a:r>
              <a:rPr lang="en-US" sz="2000" dirty="0" smtClean="0"/>
              <a:t>Not separate register files per functional unit as in old VLIW</a:t>
            </a:r>
          </a:p>
          <a:p>
            <a:r>
              <a:rPr lang="en-US" sz="2000" dirty="0" smtClean="0"/>
              <a:t>Hardware checks dependencies </a:t>
            </a:r>
            <a:br>
              <a:rPr lang="en-US" sz="2000" dirty="0" smtClean="0"/>
            </a:br>
            <a:r>
              <a:rPr lang="en-US" sz="2000" dirty="0" smtClean="0"/>
              <a:t>(interlocks =&gt; binary compatibility over time)</a:t>
            </a:r>
          </a:p>
          <a:p>
            <a:r>
              <a:rPr lang="en-US" sz="2000" dirty="0" smtClean="0"/>
              <a:t>Predicated execution (select 1 out of 64 1-bit flags) </a:t>
            </a:r>
            <a:br>
              <a:rPr lang="en-US" sz="2000" dirty="0" smtClean="0"/>
            </a:br>
            <a:r>
              <a:rPr lang="en-US" sz="2000" dirty="0" smtClean="0"/>
              <a:t>=&gt; 40% fewer </a:t>
            </a:r>
            <a:r>
              <a:rPr lang="en-US" sz="2000" dirty="0" err="1" smtClean="0"/>
              <a:t>mispredictions</a:t>
            </a:r>
            <a:r>
              <a:rPr lang="en-US" sz="2000" dirty="0" smtClean="0"/>
              <a:t>?</a:t>
            </a:r>
          </a:p>
          <a:p>
            <a:r>
              <a:rPr lang="en-US" sz="2000" u="sng" dirty="0" smtClean="0">
                <a:solidFill>
                  <a:schemeClr val="hlink"/>
                </a:solidFill>
              </a:rPr>
              <a:t>Itanium</a:t>
            </a:r>
            <a:r>
              <a:rPr lang="en-US" sz="2000" b="0" dirty="0" smtClean="0">
                <a:solidFill>
                  <a:schemeClr val="hlink"/>
                </a:solidFill>
              </a:rPr>
              <a:t>™</a:t>
            </a:r>
            <a:r>
              <a:rPr lang="en-US" sz="2000" dirty="0" smtClean="0"/>
              <a:t> was first implementation (2001)</a:t>
            </a:r>
          </a:p>
          <a:p>
            <a:pPr lvl="1"/>
            <a:r>
              <a:rPr lang="en-US" sz="2000" dirty="0" smtClean="0"/>
              <a:t>Highly parallel and deeply pipelined hardware at 800Mhz</a:t>
            </a:r>
          </a:p>
          <a:p>
            <a:pPr lvl="1">
              <a:lnSpc>
                <a:spcPct val="103000"/>
              </a:lnSpc>
              <a:buSzTx/>
            </a:pPr>
            <a:r>
              <a:rPr lang="en-US" sz="2000" dirty="0" smtClean="0"/>
              <a:t>6-wide, 10-stage pipeline at 800Mhz on 0.18 µ process</a:t>
            </a:r>
          </a:p>
          <a:p>
            <a:r>
              <a:rPr lang="en-US" sz="2000" u="sng" dirty="0" smtClean="0">
                <a:solidFill>
                  <a:schemeClr val="hlink"/>
                </a:solidFill>
              </a:rPr>
              <a:t>Itanium 2</a:t>
            </a:r>
            <a:r>
              <a:rPr lang="en-US" sz="2000" b="0" dirty="0" smtClean="0">
                <a:solidFill>
                  <a:schemeClr val="hlink"/>
                </a:solidFill>
              </a:rPr>
              <a:t>™</a:t>
            </a:r>
            <a:r>
              <a:rPr lang="en-US" sz="2000" dirty="0" smtClean="0"/>
              <a:t> is name of 2nd implementation (2005)</a:t>
            </a:r>
          </a:p>
          <a:p>
            <a:pPr lvl="1">
              <a:lnSpc>
                <a:spcPct val="103000"/>
              </a:lnSpc>
              <a:buSzTx/>
            </a:pPr>
            <a:r>
              <a:rPr lang="en-US" sz="2000" dirty="0" smtClean="0"/>
              <a:t>6-wide, </a:t>
            </a:r>
            <a:r>
              <a:rPr lang="en-US" sz="2000" dirty="0" smtClean="0">
                <a:solidFill>
                  <a:schemeClr val="hlink"/>
                </a:solidFill>
              </a:rPr>
              <a:t>8</a:t>
            </a:r>
            <a:r>
              <a:rPr lang="en-US" sz="2000" dirty="0" smtClean="0"/>
              <a:t>-stage pipeline at 1666Mhz on 0.13 µ process</a:t>
            </a:r>
          </a:p>
          <a:p>
            <a:pPr lvl="1">
              <a:lnSpc>
                <a:spcPct val="103000"/>
              </a:lnSpc>
              <a:buSzTx/>
            </a:pPr>
            <a:r>
              <a:rPr lang="en-US" sz="2000" dirty="0" smtClean="0"/>
              <a:t>Caches: 32 KB I, 32 KB D, 128 KB L2I, 128 KB L2D, 9216 KB L3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768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CF25-439E-4DF2-8E75-8BAE95401C80}" type="datetime1">
              <a:rPr lang="en-US"/>
              <a:pPr/>
              <a:t>2/22/2015</a:t>
            </a:fld>
            <a:endParaRPr lang="en-US"/>
          </a:p>
        </p:txBody>
      </p:sp>
      <p:sp>
        <p:nvSpPr>
          <p:cNvPr id="19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CS252-s06, Lec 02-intro</a:t>
            </a:r>
          </a:p>
        </p:txBody>
      </p:sp>
      <p:sp>
        <p:nvSpPr>
          <p:cNvPr id="1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01F7D-57EB-48B1-AEE9-47C856897755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3" y="2143125"/>
            <a:ext cx="9039225" cy="4048125"/>
            <a:chOff x="51" y="1350"/>
            <a:chExt cx="5694" cy="255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1" y="1350"/>
              <a:ext cx="2150" cy="2496"/>
              <a:chOff x="102" y="1350"/>
              <a:chExt cx="2150" cy="2496"/>
            </a:xfrm>
          </p:grpSpPr>
          <p:sp>
            <p:nvSpPr>
              <p:cNvPr id="966660" name="Rectangle 4"/>
              <p:cNvSpPr>
                <a:spLocks noChangeArrowheads="1"/>
              </p:cNvSpPr>
              <p:nvPr/>
            </p:nvSpPr>
            <p:spPr bwMode="auto">
              <a:xfrm>
                <a:off x="1340" y="1350"/>
                <a:ext cx="720" cy="24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661" name="Rectangle 5"/>
              <p:cNvSpPr>
                <a:spLocks noChangeArrowheads="1"/>
              </p:cNvSpPr>
              <p:nvPr/>
            </p:nvSpPr>
            <p:spPr bwMode="auto">
              <a:xfrm>
                <a:off x="102" y="1398"/>
                <a:ext cx="260" cy="21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I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n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t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r.</a:t>
                </a:r>
              </a:p>
              <a:p>
                <a:pPr algn="ctr">
                  <a:spcBef>
                    <a:spcPct val="0"/>
                  </a:spcBef>
                </a:pPr>
                <a:endParaRPr lang="en-US" sz="2000" i="1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O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r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d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e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000" i="1">
                    <a:solidFill>
                      <a:schemeClr val="tx1"/>
                    </a:solidFill>
                    <a:latin typeface="Comic Sans MS" pitchFamily="66" charset="0"/>
                  </a:rPr>
                  <a:t>r</a:t>
                </a:r>
              </a:p>
            </p:txBody>
          </p:sp>
          <p:sp>
            <p:nvSpPr>
              <p:cNvPr id="966662" name="Line 6"/>
              <p:cNvSpPr>
                <a:spLocks noChangeShapeType="1"/>
              </p:cNvSpPr>
              <p:nvPr/>
            </p:nvSpPr>
            <p:spPr bwMode="auto">
              <a:xfrm>
                <a:off x="424" y="1410"/>
                <a:ext cx="0" cy="2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663" name="Rectangle 7"/>
              <p:cNvSpPr>
                <a:spLocks noChangeArrowheads="1"/>
              </p:cNvSpPr>
              <p:nvPr/>
            </p:nvSpPr>
            <p:spPr bwMode="auto">
              <a:xfrm>
                <a:off x="524" y="1446"/>
                <a:ext cx="1494" cy="5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add </a:t>
                </a:r>
                <a:r>
                  <a:rPr lang="en-US" sz="2400"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,r2,r3</a:t>
                </a:r>
              </a:p>
              <a:p>
                <a:pPr latinLnBrk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6664" name="Rectangle 8"/>
              <p:cNvSpPr>
                <a:spLocks noChangeArrowheads="1"/>
              </p:cNvSpPr>
              <p:nvPr/>
            </p:nvSpPr>
            <p:spPr bwMode="auto">
              <a:xfrm>
                <a:off x="524" y="1998"/>
                <a:ext cx="1494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sub r4,</a:t>
                </a:r>
                <a:r>
                  <a:rPr lang="en-US" sz="2400"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,r3</a:t>
                </a:r>
              </a:p>
              <a:p>
                <a:pPr latinLnBrk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6665" name="Rectangle 9"/>
              <p:cNvSpPr>
                <a:spLocks noChangeArrowheads="1"/>
              </p:cNvSpPr>
              <p:nvPr/>
            </p:nvSpPr>
            <p:spPr bwMode="auto">
              <a:xfrm>
                <a:off x="524" y="2526"/>
                <a:ext cx="1494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and r6,</a:t>
                </a:r>
                <a:r>
                  <a:rPr lang="en-US" sz="2400"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,r7</a:t>
                </a:r>
              </a:p>
              <a:p>
                <a:pPr latinLnBrk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6666" name="Rectangle 10"/>
              <p:cNvSpPr>
                <a:spLocks noChangeArrowheads="1"/>
              </p:cNvSpPr>
              <p:nvPr/>
            </p:nvSpPr>
            <p:spPr bwMode="auto">
              <a:xfrm>
                <a:off x="524" y="3066"/>
                <a:ext cx="1609" cy="5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or   r8,</a:t>
                </a:r>
                <a:r>
                  <a:rPr lang="en-US" sz="2400"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,r9</a:t>
                </a:r>
              </a:p>
              <a:p>
                <a:pPr latinLnBrk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6667" name="Rectangle 11"/>
              <p:cNvSpPr>
                <a:spLocks noChangeArrowheads="1"/>
              </p:cNvSpPr>
              <p:nvPr/>
            </p:nvSpPr>
            <p:spPr bwMode="auto">
              <a:xfrm>
                <a:off x="528" y="3552"/>
                <a:ext cx="1724" cy="28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xor r10,</a:t>
                </a:r>
                <a:r>
                  <a:rPr lang="en-US" sz="2400">
                    <a:solidFill>
                      <a:schemeClr val="accent2"/>
                    </a:solidFill>
                    <a:latin typeface="Courier New" pitchFamily="49" charset="0"/>
                  </a:rPr>
                  <a:t>r1</a:t>
                </a:r>
                <a:r>
                  <a:rPr lang="en-US" sz="2400">
                    <a:solidFill>
                      <a:schemeClr val="tx1"/>
                    </a:solidFill>
                    <a:latin typeface="Courier New" pitchFamily="49" charset="0"/>
                  </a:rPr>
                  <a:t>,r11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24" y="1363"/>
              <a:ext cx="3821" cy="2537"/>
              <a:chOff x="1932" y="1200"/>
              <a:chExt cx="3624" cy="2537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766" y="2256"/>
                <a:ext cx="1951" cy="441"/>
                <a:chOff x="1933" y="1200"/>
                <a:chExt cx="1951" cy="441"/>
              </a:xfrm>
            </p:grpSpPr>
            <p:grpSp>
              <p:nvGrpSpPr>
                <p:cNvPr id="6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421" y="1304"/>
                  <a:ext cx="241" cy="233"/>
                  <a:chOff x="1357" y="528"/>
                  <a:chExt cx="522" cy="432"/>
                </a:xfrm>
              </p:grpSpPr>
              <p:grpSp>
                <p:nvGrpSpPr>
                  <p:cNvPr id="7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672" name="Rectangl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673" name="Rectangle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674" name="Text Box 1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7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66675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676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66678" name="AutoShape 2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679" name="AutoShape 2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680" name="Freeform 2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681" name="Text Box 25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19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66682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683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181" y="1305"/>
                  <a:ext cx="334" cy="232"/>
                  <a:chOff x="3792" y="576"/>
                  <a:chExt cx="723" cy="480"/>
                </a:xfrm>
              </p:grpSpPr>
              <p:sp>
                <p:nvSpPr>
                  <p:cNvPr id="966685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686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2" y="628"/>
                    <a:ext cx="723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66687" name="Freeform 31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688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689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60" cy="480"/>
                </a:xfrm>
              </p:grpSpPr>
              <p:sp>
                <p:nvSpPr>
                  <p:cNvPr id="966691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692" name="Text Box 3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60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66694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695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696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697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42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3" y="1296"/>
                  <a:ext cx="241" cy="233"/>
                  <a:chOff x="1362" y="528"/>
                  <a:chExt cx="518" cy="432"/>
                </a:xfrm>
              </p:grpSpPr>
              <p:grpSp>
                <p:nvGrpSpPr>
                  <p:cNvPr id="13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700" name="Rectangle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701" name="Rectangle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702" name="Text Box 4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2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14" name="Group 47"/>
              <p:cNvGrpSpPr>
                <a:grpSpLocks/>
              </p:cNvGrpSpPr>
              <p:nvPr/>
            </p:nvGrpSpPr>
            <p:grpSpPr bwMode="auto">
              <a:xfrm>
                <a:off x="2346" y="1720"/>
                <a:ext cx="1952" cy="441"/>
                <a:chOff x="1933" y="1200"/>
                <a:chExt cx="1952" cy="441"/>
              </a:xfrm>
            </p:grpSpPr>
            <p:grpSp>
              <p:nvGrpSpPr>
                <p:cNvPr id="15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2421" y="1304"/>
                  <a:ext cx="241" cy="233"/>
                  <a:chOff x="1357" y="528"/>
                  <a:chExt cx="522" cy="432"/>
                </a:xfrm>
              </p:grpSpPr>
              <p:grpSp>
                <p:nvGrpSpPr>
                  <p:cNvPr id="16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706" name="Rectangle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707" name="Rectangle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708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7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66709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10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66712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13" name="AutoShape 5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14" name="Freeform 5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15" name="Text Box 59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66716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17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3181" y="1305"/>
                  <a:ext cx="334" cy="232"/>
                  <a:chOff x="3792" y="576"/>
                  <a:chExt cx="723" cy="480"/>
                </a:xfrm>
              </p:grpSpPr>
              <p:sp>
                <p:nvSpPr>
                  <p:cNvPr id="966719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20" name="Text Box 6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2" y="628"/>
                    <a:ext cx="723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66721" name="Freeform 65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2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23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59" cy="480"/>
                </a:xfrm>
              </p:grpSpPr>
              <p:sp>
                <p:nvSpPr>
                  <p:cNvPr id="966725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26" name="Text Box 7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59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20" name="Group 71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66728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29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30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31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4" y="1296"/>
                  <a:ext cx="241" cy="233"/>
                  <a:chOff x="1364" y="528"/>
                  <a:chExt cx="518" cy="432"/>
                </a:xfrm>
              </p:grpSpPr>
              <p:grpSp>
                <p:nvGrpSpPr>
                  <p:cNvPr id="22" name="Group 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734" name="Rectangle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735" name="Rectangle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736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4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23" name="Group 81"/>
              <p:cNvGrpSpPr>
                <a:grpSpLocks/>
              </p:cNvGrpSpPr>
              <p:nvPr/>
            </p:nvGrpSpPr>
            <p:grpSpPr bwMode="auto">
              <a:xfrm>
                <a:off x="1932" y="1200"/>
                <a:ext cx="1951" cy="441"/>
                <a:chOff x="1932" y="1200"/>
                <a:chExt cx="1951" cy="441"/>
              </a:xfrm>
            </p:grpSpPr>
            <p:grpSp>
              <p:nvGrpSpPr>
                <p:cNvPr id="24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2420" y="1304"/>
                  <a:ext cx="241" cy="233"/>
                  <a:chOff x="1355" y="528"/>
                  <a:chExt cx="522" cy="432"/>
                </a:xfrm>
              </p:grpSpPr>
              <p:grpSp>
                <p:nvGrpSpPr>
                  <p:cNvPr id="25" name="Group 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740" name="Rectangle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741" name="Rectangle 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742" name="Text Box 8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5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66743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44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89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66746" name="AutoShape 9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47" name="AutoShape 9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48" name="Freeform 9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49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66750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51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3180" y="1305"/>
                  <a:ext cx="334" cy="232"/>
                  <a:chOff x="3790" y="576"/>
                  <a:chExt cx="722" cy="480"/>
                </a:xfrm>
              </p:grpSpPr>
              <p:sp>
                <p:nvSpPr>
                  <p:cNvPr id="966753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54" name="Text Box 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0" y="628"/>
                    <a:ext cx="722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66755" name="Freeform 99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56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57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1932" y="1305"/>
                  <a:ext cx="352" cy="232"/>
                  <a:chOff x="1058" y="576"/>
                  <a:chExt cx="760" cy="480"/>
                </a:xfrm>
              </p:grpSpPr>
              <p:sp>
                <p:nvSpPr>
                  <p:cNvPr id="966759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60" name="Text Box 10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58" y="628"/>
                    <a:ext cx="760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6676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6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6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6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10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2" y="1296"/>
                  <a:ext cx="241" cy="233"/>
                  <a:chOff x="1360" y="528"/>
                  <a:chExt cx="518" cy="432"/>
                </a:xfrm>
              </p:grpSpPr>
              <p:grpSp>
                <p:nvGrpSpPr>
                  <p:cNvPr id="31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768" name="Rectangle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769" name="Rectangle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770" name="Text Box 11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0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966786" name="Group 115"/>
              <p:cNvGrpSpPr>
                <a:grpSpLocks/>
              </p:cNvGrpSpPr>
              <p:nvPr/>
            </p:nvGrpSpPr>
            <p:grpSpPr bwMode="auto">
              <a:xfrm>
                <a:off x="3186" y="2784"/>
                <a:ext cx="1950" cy="441"/>
                <a:chOff x="1933" y="1200"/>
                <a:chExt cx="1950" cy="441"/>
              </a:xfrm>
            </p:grpSpPr>
            <p:grpSp>
              <p:nvGrpSpPr>
                <p:cNvPr id="966792" name="Group 116"/>
                <p:cNvGrpSpPr>
                  <a:grpSpLocks noChangeAspect="1"/>
                </p:cNvGrpSpPr>
                <p:nvPr/>
              </p:nvGrpSpPr>
              <p:grpSpPr bwMode="auto">
                <a:xfrm>
                  <a:off x="2418" y="1304"/>
                  <a:ext cx="241" cy="233"/>
                  <a:chOff x="1351" y="528"/>
                  <a:chExt cx="522" cy="432"/>
                </a:xfrm>
              </p:grpSpPr>
              <p:grpSp>
                <p:nvGrpSpPr>
                  <p:cNvPr id="966795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77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775" name="Rectangle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776" name="Text Box 12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1" y="574"/>
                    <a:ext cx="522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66777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78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66800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66780" name="AutoShape 12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81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82" name="Freeform 12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83" name="Text Box 127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66784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85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66801" name="Group 130"/>
                <p:cNvGrpSpPr>
                  <a:grpSpLocks noChangeAspect="1"/>
                </p:cNvGrpSpPr>
                <p:nvPr/>
              </p:nvGrpSpPr>
              <p:grpSpPr bwMode="auto">
                <a:xfrm>
                  <a:off x="3180" y="1305"/>
                  <a:ext cx="334" cy="232"/>
                  <a:chOff x="3790" y="576"/>
                  <a:chExt cx="722" cy="480"/>
                </a:xfrm>
              </p:grpSpPr>
              <p:sp>
                <p:nvSpPr>
                  <p:cNvPr id="966787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88" name="Text Box 13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0" y="628"/>
                    <a:ext cx="722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66789" name="Freeform 133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90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791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66805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59" cy="480"/>
                </a:xfrm>
              </p:grpSpPr>
              <p:sp>
                <p:nvSpPr>
                  <p:cNvPr id="966793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794" name="Text Box 1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59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966806" name="Group 139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66796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97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9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79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6807" name="Group 144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2" y="1296"/>
                  <a:ext cx="241" cy="233"/>
                  <a:chOff x="1360" y="528"/>
                  <a:chExt cx="518" cy="432"/>
                </a:xfrm>
              </p:grpSpPr>
              <p:grpSp>
                <p:nvGrpSpPr>
                  <p:cNvPr id="966813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802" name="Rectangle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803" name="Rectangle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804" name="Text Box 14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0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  <p:grpSp>
            <p:nvGrpSpPr>
              <p:cNvPr id="966820" name="Group 149"/>
              <p:cNvGrpSpPr>
                <a:grpSpLocks/>
              </p:cNvGrpSpPr>
              <p:nvPr/>
            </p:nvGrpSpPr>
            <p:grpSpPr bwMode="auto">
              <a:xfrm>
                <a:off x="3606" y="3296"/>
                <a:ext cx="1950" cy="441"/>
                <a:chOff x="1933" y="1200"/>
                <a:chExt cx="1950" cy="441"/>
              </a:xfrm>
            </p:grpSpPr>
            <p:grpSp>
              <p:nvGrpSpPr>
                <p:cNvPr id="966826" name="Group 150"/>
                <p:cNvGrpSpPr>
                  <a:grpSpLocks noChangeAspect="1"/>
                </p:cNvGrpSpPr>
                <p:nvPr/>
              </p:nvGrpSpPr>
              <p:grpSpPr bwMode="auto">
                <a:xfrm>
                  <a:off x="2420" y="1304"/>
                  <a:ext cx="240" cy="233"/>
                  <a:chOff x="1355" y="528"/>
                  <a:chExt cx="520" cy="432"/>
                </a:xfrm>
              </p:grpSpPr>
              <p:grpSp>
                <p:nvGrpSpPr>
                  <p:cNvPr id="966829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808" name="Rectangle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809" name="Rectangle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810" name="Text Box 1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55" y="574"/>
                    <a:ext cx="520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  <p:sp>
              <p:nvSpPr>
                <p:cNvPr id="966811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351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812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1490"/>
                  <a:ext cx="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66834" name="Group 157"/>
                <p:cNvGrpSpPr>
                  <a:grpSpLocks noChangeAspect="1"/>
                </p:cNvGrpSpPr>
                <p:nvPr/>
              </p:nvGrpSpPr>
              <p:grpSpPr bwMode="auto">
                <a:xfrm>
                  <a:off x="2851" y="1235"/>
                  <a:ext cx="206" cy="371"/>
                  <a:chOff x="2991" y="411"/>
                  <a:chExt cx="371" cy="768"/>
                </a:xfrm>
              </p:grpSpPr>
              <p:sp>
                <p:nvSpPr>
                  <p:cNvPr id="966814" name="AutoShape 15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798" y="626"/>
                    <a:ext cx="768" cy="33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815" name="AutoShape 15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957" y="705"/>
                    <a:ext cx="248" cy="1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816" name="Freeform 16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2974" y="725"/>
                    <a:ext cx="218" cy="13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2" y="0"/>
                      </a:cxn>
                      <a:cxn ang="0">
                        <a:pos x="384" y="288"/>
                      </a:cxn>
                    </a:cxnLst>
                    <a:rect l="0" t="0" r="r" b="b"/>
                    <a:pathLst>
                      <a:path w="384" h="288">
                        <a:moveTo>
                          <a:pt x="0" y="288"/>
                        </a:moveTo>
                        <a:lnTo>
                          <a:pt x="192" y="0"/>
                        </a:lnTo>
                        <a:lnTo>
                          <a:pt x="384" y="28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817" name="Text Box 161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2943" y="621"/>
                    <a:ext cx="575" cy="26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ALU</a:t>
                    </a:r>
                  </a:p>
                </p:txBody>
              </p:sp>
            </p:grpSp>
            <p:sp>
              <p:nvSpPr>
                <p:cNvPr id="966818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3052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819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42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66835" name="Group 164"/>
                <p:cNvGrpSpPr>
                  <a:grpSpLocks noChangeAspect="1"/>
                </p:cNvGrpSpPr>
                <p:nvPr/>
              </p:nvGrpSpPr>
              <p:grpSpPr bwMode="auto">
                <a:xfrm>
                  <a:off x="3180" y="1305"/>
                  <a:ext cx="334" cy="232"/>
                  <a:chOff x="3790" y="576"/>
                  <a:chExt cx="722" cy="480"/>
                </a:xfrm>
              </p:grpSpPr>
              <p:sp>
                <p:nvSpPr>
                  <p:cNvPr id="966821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822" name="Text Box 16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0" y="628"/>
                    <a:ext cx="722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DMem</a:t>
                    </a:r>
                  </a:p>
                </p:txBody>
              </p:sp>
            </p:grpSp>
            <p:sp>
              <p:nvSpPr>
                <p:cNvPr id="966823" name="Freeform 167"/>
                <p:cNvSpPr>
                  <a:spLocks noChangeAspect="1"/>
                </p:cNvSpPr>
                <p:nvPr/>
              </p:nvSpPr>
              <p:spPr bwMode="auto">
                <a:xfrm>
                  <a:off x="3208" y="1421"/>
                  <a:ext cx="332" cy="1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720" y="384"/>
                    </a:cxn>
                    <a:cxn ang="0">
                      <a:pos x="720" y="144"/>
                    </a:cxn>
                    <a:cxn ang="0">
                      <a:pos x="816" y="144"/>
                    </a:cxn>
                  </a:cxnLst>
                  <a:rect l="0" t="0" r="r" b="b"/>
                  <a:pathLst>
                    <a:path w="816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720" y="384"/>
                      </a:lnTo>
                      <a:lnTo>
                        <a:pt x="720" y="144"/>
                      </a:lnTo>
                      <a:lnTo>
                        <a:pt x="816" y="14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824" name="Line 168"/>
                <p:cNvSpPr>
                  <a:spLocks noChangeAspect="1" noChangeShapeType="1"/>
                </p:cNvSpPr>
                <p:nvPr/>
              </p:nvSpPr>
              <p:spPr bwMode="auto">
                <a:xfrm>
                  <a:off x="2199" y="1491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825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2169" y="1351"/>
                  <a:ext cx="2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66842" name="Group 170"/>
                <p:cNvGrpSpPr>
                  <a:grpSpLocks noChangeAspect="1"/>
                </p:cNvGrpSpPr>
                <p:nvPr/>
              </p:nvGrpSpPr>
              <p:grpSpPr bwMode="auto">
                <a:xfrm>
                  <a:off x="1933" y="1305"/>
                  <a:ext cx="352" cy="232"/>
                  <a:chOff x="1061" y="576"/>
                  <a:chExt cx="760" cy="480"/>
                </a:xfrm>
              </p:grpSpPr>
              <p:sp>
                <p:nvSpPr>
                  <p:cNvPr id="966827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7" y="576"/>
                    <a:ext cx="480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66828" name="Text Box 17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61" y="628"/>
                    <a:ext cx="760" cy="31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966852" name="Group 173"/>
                <p:cNvGrpSpPr>
                  <a:grpSpLocks/>
                </p:cNvGrpSpPr>
                <p:nvPr/>
              </p:nvGrpSpPr>
              <p:grpSpPr bwMode="auto">
                <a:xfrm>
                  <a:off x="2288" y="1200"/>
                  <a:ext cx="1297" cy="441"/>
                  <a:chOff x="2112" y="528"/>
                  <a:chExt cx="2088" cy="681"/>
                </a:xfrm>
              </p:grpSpPr>
              <p:sp>
                <p:nvSpPr>
                  <p:cNvPr id="966830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831" name="Rectangle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832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528"/>
                    <a:ext cx="72" cy="68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6833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6" y="532"/>
                    <a:ext cx="71" cy="67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6853" name="Group 178"/>
                <p:cNvGrpSpPr>
                  <a:grpSpLocks noChangeAspect="1"/>
                </p:cNvGrpSpPr>
                <p:nvPr/>
              </p:nvGrpSpPr>
              <p:grpSpPr bwMode="auto">
                <a:xfrm flipH="1">
                  <a:off x="3642" y="1296"/>
                  <a:ext cx="241" cy="233"/>
                  <a:chOff x="1360" y="528"/>
                  <a:chExt cx="518" cy="432"/>
                </a:xfrm>
              </p:grpSpPr>
              <p:grpSp>
                <p:nvGrpSpPr>
                  <p:cNvPr id="966854" name="Group 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4" y="528"/>
                    <a:ext cx="480" cy="432"/>
                    <a:chOff x="1392" y="528"/>
                    <a:chExt cx="480" cy="432"/>
                  </a:xfrm>
                </p:grpSpPr>
                <p:sp>
                  <p:nvSpPr>
                    <p:cNvPr id="966836" name="Rectangle 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2" y="528"/>
                      <a:ext cx="240" cy="4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837" name="Rectangle 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528"/>
                      <a:ext cx="480" cy="43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0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966838" name="Text Box 1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60" y="574"/>
                    <a:ext cx="518" cy="286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Comic Sans MS" pitchFamily="66" charset="0"/>
                      </a:rPr>
                      <a:t>Reg</a:t>
                    </a:r>
                  </a:p>
                </p:txBody>
              </p:sp>
            </p:grpSp>
          </p:grpSp>
        </p:grpSp>
      </p:grpSp>
      <p:sp>
        <p:nvSpPr>
          <p:cNvPr id="966839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66800" y="73025"/>
            <a:ext cx="7162800" cy="882650"/>
          </a:xfrm>
          <a:solidFill>
            <a:schemeClr val="bg1"/>
          </a:solidFill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Hazard</a:t>
            </a:r>
            <a:r>
              <a:rPr lang="en-US" dirty="0"/>
              <a:t> on R1</a:t>
            </a:r>
            <a:br>
              <a:rPr lang="en-US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66840" name="Line 184"/>
          <p:cNvSpPr>
            <a:spLocks noChangeShapeType="1"/>
          </p:cNvSpPr>
          <p:nvPr/>
        </p:nvSpPr>
        <p:spPr bwMode="auto">
          <a:xfrm>
            <a:off x="1066800" y="1600200"/>
            <a:ext cx="75946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841" name="Rectangle 185"/>
          <p:cNvSpPr>
            <a:spLocks noChangeArrowheads="1"/>
          </p:cNvSpPr>
          <p:nvPr/>
        </p:nvSpPr>
        <p:spPr bwMode="auto">
          <a:xfrm>
            <a:off x="990600" y="1143000"/>
            <a:ext cx="25082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omic Sans MS" pitchFamily="66" charset="0"/>
              </a:rPr>
              <a:t>Time (clock cycles)</a:t>
            </a:r>
          </a:p>
        </p:txBody>
      </p:sp>
      <p:grpSp>
        <p:nvGrpSpPr>
          <p:cNvPr id="966855" name="Group 186"/>
          <p:cNvGrpSpPr>
            <a:grpSpLocks/>
          </p:cNvGrpSpPr>
          <p:nvPr/>
        </p:nvGrpSpPr>
        <p:grpSpPr bwMode="auto">
          <a:xfrm>
            <a:off x="3124200" y="1752600"/>
            <a:ext cx="3233738" cy="369888"/>
            <a:chOff x="2016" y="1148"/>
            <a:chExt cx="2037" cy="233"/>
          </a:xfrm>
        </p:grpSpPr>
        <p:sp>
          <p:nvSpPr>
            <p:cNvPr id="966843" name="Rectangle 187"/>
            <p:cNvSpPr>
              <a:spLocks noChangeArrowheads="1"/>
            </p:cNvSpPr>
            <p:nvPr/>
          </p:nvSpPr>
          <p:spPr bwMode="auto">
            <a:xfrm>
              <a:off x="2016" y="1152"/>
              <a:ext cx="28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IF</a:t>
              </a:r>
            </a:p>
          </p:txBody>
        </p:sp>
        <p:sp>
          <p:nvSpPr>
            <p:cNvPr id="966844" name="Rectangle 188"/>
            <p:cNvSpPr>
              <a:spLocks noChangeArrowheads="1"/>
            </p:cNvSpPr>
            <p:nvPr/>
          </p:nvSpPr>
          <p:spPr bwMode="auto">
            <a:xfrm>
              <a:off x="2304" y="1152"/>
              <a:ext cx="5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ID/RF</a:t>
              </a:r>
            </a:p>
          </p:txBody>
        </p:sp>
        <p:sp>
          <p:nvSpPr>
            <p:cNvPr id="966845" name="Rectangle 189"/>
            <p:cNvSpPr>
              <a:spLocks noChangeArrowheads="1"/>
            </p:cNvSpPr>
            <p:nvPr/>
          </p:nvSpPr>
          <p:spPr bwMode="auto">
            <a:xfrm>
              <a:off x="2805" y="1148"/>
              <a:ext cx="30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EX</a:t>
              </a:r>
            </a:p>
          </p:txBody>
        </p:sp>
        <p:sp>
          <p:nvSpPr>
            <p:cNvPr id="966846" name="Rectangle 190"/>
            <p:cNvSpPr>
              <a:spLocks noChangeArrowheads="1"/>
            </p:cNvSpPr>
            <p:nvPr/>
          </p:nvSpPr>
          <p:spPr bwMode="auto">
            <a:xfrm>
              <a:off x="3200" y="1150"/>
              <a:ext cx="4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MEM</a:t>
              </a:r>
            </a:p>
          </p:txBody>
        </p:sp>
        <p:sp>
          <p:nvSpPr>
            <p:cNvPr id="966847" name="Rectangle 191"/>
            <p:cNvSpPr>
              <a:spLocks noChangeArrowheads="1"/>
            </p:cNvSpPr>
            <p:nvPr/>
          </p:nvSpPr>
          <p:spPr bwMode="auto">
            <a:xfrm>
              <a:off x="3698" y="1149"/>
              <a:ext cx="35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WB</a:t>
              </a:r>
            </a:p>
          </p:txBody>
        </p:sp>
      </p:grpSp>
      <p:sp>
        <p:nvSpPr>
          <p:cNvPr id="966848" name="Line 192"/>
          <p:cNvSpPr>
            <a:spLocks noChangeShapeType="1"/>
          </p:cNvSpPr>
          <p:nvPr/>
        </p:nvSpPr>
        <p:spPr bwMode="auto">
          <a:xfrm flipH="1">
            <a:off x="4800600" y="2514600"/>
            <a:ext cx="13716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849" name="Line 193"/>
          <p:cNvSpPr>
            <a:spLocks noChangeShapeType="1"/>
          </p:cNvSpPr>
          <p:nvPr/>
        </p:nvSpPr>
        <p:spPr bwMode="auto">
          <a:xfrm flipH="1">
            <a:off x="5486400" y="2514600"/>
            <a:ext cx="685800" cy="1524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850" name="Line 194"/>
          <p:cNvSpPr>
            <a:spLocks noChangeShapeType="1"/>
          </p:cNvSpPr>
          <p:nvPr/>
        </p:nvSpPr>
        <p:spPr bwMode="auto">
          <a:xfrm>
            <a:off x="6248400" y="2514600"/>
            <a:ext cx="609600" cy="3124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851" name="Line 195"/>
          <p:cNvSpPr>
            <a:spLocks noChangeShapeType="1"/>
          </p:cNvSpPr>
          <p:nvPr/>
        </p:nvSpPr>
        <p:spPr bwMode="auto">
          <a:xfrm flipH="1">
            <a:off x="6172200" y="2495550"/>
            <a:ext cx="23813" cy="23812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Multiple Issue</a:t>
            </a:r>
            <a:endParaRPr lang="en-AU" sz="3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077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841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ARM Cortex A15 already OOO with speculation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VLIW Processors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Package multiple operations into one instruction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Example VLIW processor: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integer instruction (or branch)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independent floating-point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independent memory references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Must be enough parallelism in code to fill the available slots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VLIW Processors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Statically finding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Code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hazard detection hardware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Binary code compatibility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640"/>
            <a:ext cx="8281987" cy="461665"/>
          </a:xfrm>
        </p:spPr>
        <p:txBody>
          <a:bodyPr/>
          <a:lstStyle/>
          <a:p>
            <a:r>
              <a:rPr lang="en-AU" sz="2400" dirty="0" smtClean="0"/>
              <a:t>Dynamic Scheduling, Multiple Issue, and Speculation</a:t>
            </a:r>
            <a:endParaRPr lang="en-AU" sz="24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Modern microarchitectures: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 scheduling + multiple issue + speculation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Two approaches: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 reservation stations and update pipeline control table in half clock cycles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Only supports 2 instructions/clock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logic to handle any possible dependencies between the instructions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Hybrid approaches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Issue logic can become bottleneck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823913"/>
            <a:ext cx="6734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Limit the number of instructions of a given class that can be issued in a “bundle”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I.e. on FP, one integer, one load, one store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Examine all the dependencies among the instructions in the bundle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dependencies exist in bundle, encode them in reservation stations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Also need multiple completion/commit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88769A-9B80-4941-AC09-14E22026506D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69746D-809A-45BE-8725-8768F7FEAB10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96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>
                <a:ea typeface="ＭＳ Ｐゴシック" pitchFamily="34" charset="-128"/>
              </a:rPr>
              <a:t>Limits to ILP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4114800"/>
          </a:xfrm>
          <a:noFill/>
        </p:spPr>
        <p:txBody>
          <a:bodyPr lIns="90488" tIns="44450" rIns="90488" bIns="44450"/>
          <a:lstStyle/>
          <a:p>
            <a:r>
              <a:rPr lang="en-US" sz="2800" smtClean="0">
                <a:ea typeface="ＭＳ Ｐゴシック" pitchFamily="34" charset="-128"/>
              </a:rPr>
              <a:t>Conflicting studies of amount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z="2000" smtClean="0">
                <a:ea typeface="ＭＳ Ｐゴシック" pitchFamily="34" charset="-128"/>
              </a:rPr>
              <a:t>Benchmarks (vectorized Fortran FP vs. integer C programs)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Hardware sophistication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Compiler sophistication</a:t>
            </a:r>
          </a:p>
          <a:p>
            <a:r>
              <a:rPr lang="en-US" sz="2800" smtClean="0">
                <a:ea typeface="ＭＳ Ｐゴシック" pitchFamily="34" charset="-128"/>
              </a:rPr>
              <a:t>How much ILP is available using existing mechanisms with increasing HW budgets?</a:t>
            </a:r>
          </a:p>
          <a:p>
            <a:r>
              <a:rPr lang="en-US" sz="2800" smtClean="0">
                <a:ea typeface="ＭＳ Ｐゴシック" pitchFamily="34" charset="-128"/>
              </a:rPr>
              <a:t>Do we need to invent new HW/SW mechanisms to keep on processor performance curve?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Intel MMX, SSE (Streaming SIMD Extensions): 64 bit ints 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Intel SSE2: 128 bit, including 2 64-bit Fl. Pt. per clock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Motorola AltaVec: 128 bit ints and FPs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Supersparc Multimedia ops, etc.</a:t>
            </a:r>
          </a:p>
          <a:p>
            <a:pPr lvl="1"/>
            <a:endParaRPr lang="en-US" sz="2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2621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EB8598-0340-4AA1-832D-35831AB5A1AE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223FCC-BC8B-45BD-ADF7-8411E9F1F957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97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Overcoming Limits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Advances in compiler technology + significantly new and different hardware techniques </a:t>
            </a:r>
            <a:r>
              <a:rPr lang="en-US" sz="2800" i="1" smtClean="0">
                <a:solidFill>
                  <a:srgbClr val="0332B7"/>
                </a:solidFill>
                <a:ea typeface="ＭＳ Ｐゴシック" pitchFamily="34" charset="-128"/>
              </a:rPr>
              <a:t>may</a:t>
            </a:r>
            <a:r>
              <a:rPr lang="en-US" sz="2800" smtClean="0">
                <a:ea typeface="ＭＳ Ｐゴシック" pitchFamily="34" charset="-128"/>
              </a:rPr>
              <a:t> be able to overcome limitations assumed in studies</a:t>
            </a:r>
          </a:p>
          <a:p>
            <a:r>
              <a:rPr lang="en-US" sz="2800" smtClean="0">
                <a:ea typeface="ＭＳ Ｐゴシック" pitchFamily="34" charset="-128"/>
              </a:rPr>
              <a:t>However, unlikely such advances when coupled </a:t>
            </a:r>
            <a:r>
              <a:rPr lang="en-US" sz="2800" i="1" smtClean="0">
                <a:solidFill>
                  <a:srgbClr val="0332B7"/>
                </a:solidFill>
                <a:ea typeface="ＭＳ Ｐゴシック" pitchFamily="34" charset="-128"/>
              </a:rPr>
              <a:t>with realistic hardware</a:t>
            </a:r>
            <a:r>
              <a:rPr lang="en-US" sz="2800" smtClean="0">
                <a:ea typeface="ＭＳ Ｐゴシック" pitchFamily="34" charset="-128"/>
              </a:rPr>
              <a:t> will overcome these limits in near future </a:t>
            </a:r>
          </a:p>
        </p:txBody>
      </p:sp>
    </p:spTree>
    <p:extLst>
      <p:ext uri="{BB962C8B-B14F-4D97-AF65-F5344CB8AC3E}">
        <p14:creationId xmlns:p14="http://schemas.microsoft.com/office/powerpoint/2010/main" val="41132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F732F5-EA52-4524-A308-79AD2E72A89F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B3CF25-360E-4EAA-89D7-6DCC1937B1F7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98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320402"/>
            <a:ext cx="8892480" cy="1013098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ea typeface="ＭＳ Ｐゴシック" pitchFamily="34" charset="-128"/>
              </a:rPr>
              <a:t>Limits to ILP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Discuss: does it provide an upper bound? 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856984" cy="5864696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Initial HW Model here; MIPS compilers. </a:t>
            </a:r>
          </a:p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Assumptions for ideal/perfect machine to start:</a:t>
            </a:r>
          </a:p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1. </a:t>
            </a:r>
            <a:r>
              <a:rPr lang="en-US" sz="2000" i="1" dirty="0" smtClean="0">
                <a:solidFill>
                  <a:schemeClr val="hlink"/>
                </a:solidFill>
                <a:ea typeface="ＭＳ Ｐゴシック" pitchFamily="34" charset="-128"/>
              </a:rPr>
              <a:t>Register renaming </a:t>
            </a:r>
            <a:r>
              <a:rPr lang="en-US" sz="2000" dirty="0" smtClean="0">
                <a:ea typeface="ＭＳ Ｐゴシック" pitchFamily="34" charset="-128"/>
              </a:rPr>
              <a:t>– infinite virtual registers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=&gt; all register WAW &amp; WAR hazards are avoided</a:t>
            </a:r>
          </a:p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2. </a:t>
            </a:r>
            <a:r>
              <a:rPr lang="en-US" sz="2000" i="1" dirty="0" smtClean="0">
                <a:solidFill>
                  <a:schemeClr val="hlink"/>
                </a:solidFill>
                <a:ea typeface="ＭＳ Ｐゴシック" pitchFamily="34" charset="-128"/>
              </a:rPr>
              <a:t>Branch prediction </a:t>
            </a:r>
            <a:r>
              <a:rPr lang="en-US" sz="2000" dirty="0" smtClean="0">
                <a:ea typeface="ＭＳ Ｐゴシック" pitchFamily="34" charset="-128"/>
              </a:rPr>
              <a:t>– perfect; no </a:t>
            </a:r>
            <a:r>
              <a:rPr lang="en-US" sz="2000" dirty="0" err="1" smtClean="0">
                <a:ea typeface="ＭＳ Ｐゴシック" pitchFamily="34" charset="-128"/>
              </a:rPr>
              <a:t>mispredictions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3. </a:t>
            </a:r>
            <a:r>
              <a:rPr lang="en-US" sz="2000" i="1" dirty="0" smtClean="0">
                <a:solidFill>
                  <a:schemeClr val="hlink"/>
                </a:solidFill>
                <a:ea typeface="ＭＳ Ｐゴシック" pitchFamily="34" charset="-128"/>
              </a:rPr>
              <a:t>Jump prediction </a:t>
            </a:r>
            <a:r>
              <a:rPr lang="en-US" sz="2000" dirty="0" smtClean="0">
                <a:ea typeface="ＭＳ Ｐゴシック" pitchFamily="34" charset="-128"/>
              </a:rPr>
              <a:t>– all jumps perfectly predicted (returns, case statements)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2 &amp; 3 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sz="2000" dirty="0" smtClean="0">
                <a:ea typeface="ＭＳ Ｐゴシック" pitchFamily="34" charset="-128"/>
              </a:rPr>
              <a:t> no control dependencies; perfect speculation &amp; an unbounded buffer of instructions available</a:t>
            </a:r>
          </a:p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4. </a:t>
            </a:r>
            <a:r>
              <a:rPr lang="en-US" sz="2000" i="1" dirty="0" smtClean="0">
                <a:solidFill>
                  <a:schemeClr val="hlink"/>
                </a:solidFill>
                <a:ea typeface="ＭＳ Ｐゴシック" pitchFamily="34" charset="-128"/>
              </a:rPr>
              <a:t>Memory-address alias analysis </a:t>
            </a:r>
            <a:r>
              <a:rPr lang="en-US" sz="2000" dirty="0" smtClean="0">
                <a:ea typeface="ＭＳ Ｐゴシック" pitchFamily="34" charset="-128"/>
              </a:rPr>
              <a:t>– addresses known &amp; a load can be moved before a store provided addresses not equal; 1&amp;4 eliminates all but RAW</a:t>
            </a:r>
          </a:p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Also: perfect caches; 1 cycle latency for all instructions (FP *,/); unlimited instructions issued/clock cycle; </a:t>
            </a:r>
          </a:p>
        </p:txBody>
      </p:sp>
    </p:spTree>
    <p:extLst>
      <p:ext uri="{BB962C8B-B14F-4D97-AF65-F5344CB8AC3E}">
        <p14:creationId xmlns:p14="http://schemas.microsoft.com/office/powerpoint/2010/main" val="28086735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9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DBF43C-2FFA-4884-BCCB-B93DC62A8DC9}" type="datetime1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2/22/2015</a:t>
            </a:fld>
            <a:endParaRPr lang="en-US" sz="1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smtClean="0">
                <a:solidFill>
                  <a:srgbClr val="114FFB"/>
                </a:solidFill>
                <a:latin typeface="Helvetica" charset="0"/>
              </a:rPr>
              <a:t>CS252 S06 Lec9 Limits and SMT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B4A08B-C67A-4D58-A68B-F40BDEAD9B32}" type="slidenum">
              <a:rPr lang="en-US" sz="1400" smtClean="0">
                <a:solidFill>
                  <a:schemeClr val="accent2"/>
                </a:solidFill>
                <a:latin typeface="Times New Roman" pitchFamily="18" charset="0"/>
              </a:rPr>
              <a:pPr/>
              <a:t>99</a:t>
            </a:fld>
            <a:endParaRPr lang="en-US" sz="1400" b="0" smtClean="0">
              <a:solidFill>
                <a:srgbClr val="FBBA03"/>
              </a:solidFill>
              <a:latin typeface="Times New Roman" pitchFamily="18" charset="0"/>
            </a:endParaRPr>
          </a:p>
        </p:txBody>
      </p:sp>
      <p:graphicFrame>
        <p:nvGraphicFramePr>
          <p:cNvPr id="995415" name="Group 87"/>
          <p:cNvGraphicFramePr>
            <a:graphicFrameLocks noGrp="1"/>
          </p:cNvGraphicFramePr>
          <p:nvPr>
            <p:ph/>
          </p:nvPr>
        </p:nvGraphicFramePr>
        <p:xfrm>
          <a:off x="762000" y="1219200"/>
          <a:ext cx="7696200" cy="5056187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475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Instructions Issued per clock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Instruction Window Size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Renaming Registers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Fl. Pt.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Branch Prediction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 to 6% misprediction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(Tournament Branch Predictor)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Cache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64KI, 32KD, 1.92MB L2, 36 MB L3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 Alias Analysis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Perfect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9" name="Rectangle 31"/>
          <p:cNvSpPr>
            <a:spLocks noChangeArrowheads="1"/>
          </p:cNvSpPr>
          <p:nvPr/>
        </p:nvSpPr>
        <p:spPr bwMode="auto">
          <a:xfrm>
            <a:off x="1021904" y="-99392"/>
            <a:ext cx="8122096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332B7"/>
                </a:solidFill>
              </a:rPr>
              <a:t>Limits to ILP HW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7992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27829</TotalTime>
  <Words>7635</Words>
  <Application>Microsoft Office PowerPoint</Application>
  <PresentationFormat>On-screen Show (4:3)</PresentationFormat>
  <Paragraphs>1983</Paragraphs>
  <Slides>125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125</vt:i4>
      </vt:variant>
    </vt:vector>
  </HeadingPairs>
  <TitlesOfParts>
    <vt:vector size="129" baseType="lpstr">
      <vt:lpstr>1_cod4e</vt:lpstr>
      <vt:lpstr>Equation</vt:lpstr>
      <vt:lpstr>Worksheet</vt:lpstr>
      <vt:lpstr>Chart</vt:lpstr>
      <vt:lpstr>PowerPoint Presentation</vt:lpstr>
      <vt:lpstr>Introduction</vt:lpstr>
      <vt:lpstr>5 Steps of MIPS Datapath Read Appendix C!!!</vt:lpstr>
      <vt:lpstr>Backup slide:   Visualizing Pipelining </vt:lpstr>
      <vt:lpstr>Most important:  Pipelining is not quite that easy!</vt:lpstr>
      <vt:lpstr>One Memory Port/Structural Hazards </vt:lpstr>
      <vt:lpstr>One Memory Port/Structural Hazards </vt:lpstr>
      <vt:lpstr>Speed Up Equations for Pipelining</vt:lpstr>
      <vt:lpstr>Data Hazard on R1 </vt:lpstr>
      <vt:lpstr>Three Generic Data Hazards</vt:lpstr>
      <vt:lpstr>Three Generic Data Hazards</vt:lpstr>
      <vt:lpstr>Three Generic Data Hazards</vt:lpstr>
      <vt:lpstr>Forwarding to Avoid Data Hazard </vt:lpstr>
      <vt:lpstr>Forwarding to Avoid LW-SW Data Hazard</vt:lpstr>
      <vt:lpstr>Data Hazard Even with Forwarding</vt:lpstr>
      <vt:lpstr>Data Hazard Even with Forwarding </vt:lpstr>
      <vt:lpstr>Control Hazard on Branches Three Stage Stall</vt:lpstr>
      <vt:lpstr>Branch Stall Impact</vt:lpstr>
      <vt:lpstr>Four Branch Hazard Alternatives</vt:lpstr>
      <vt:lpstr>Four Branch Hazard Alternatives</vt:lpstr>
      <vt:lpstr>Scheduling Branch Delay Slots </vt:lpstr>
      <vt:lpstr>Instruction-Level Parallelism</vt:lpstr>
      <vt:lpstr>Data Dependence</vt:lpstr>
      <vt:lpstr>Data Dependence</vt:lpstr>
      <vt:lpstr>Name Dependence</vt:lpstr>
      <vt:lpstr>Other Factors</vt:lpstr>
      <vt:lpstr>Examples</vt:lpstr>
      <vt:lpstr>Compiler Techniques for Exposing ILP</vt:lpstr>
      <vt:lpstr>Pipeline Stalls</vt:lpstr>
      <vt:lpstr>Pipeline Scheduling</vt:lpstr>
      <vt:lpstr>Loop Unrolling</vt:lpstr>
      <vt:lpstr>Loop Unrolling/Pipeline Scheduling</vt:lpstr>
      <vt:lpstr>5 Loop Unrolling Decisions</vt:lpstr>
      <vt:lpstr>3 Limits to Loop Unrolling</vt:lpstr>
      <vt:lpstr>Strip Mining</vt:lpstr>
      <vt:lpstr>Branch Prediction</vt:lpstr>
      <vt:lpstr>Dynamic Branch Prediction</vt:lpstr>
      <vt:lpstr>Branch Prediction Performance</vt:lpstr>
      <vt:lpstr>Dynamic Scheduling</vt:lpstr>
      <vt:lpstr>Dynamic Scheduling</vt:lpstr>
      <vt:lpstr>Register Renaming</vt:lpstr>
      <vt:lpstr>Register Renaming</vt:lpstr>
      <vt:lpstr>Register Renaming</vt:lpstr>
      <vt:lpstr>A Dynamic Algorithm: Tomasulo’s</vt:lpstr>
      <vt:lpstr>Tomasulo Algorithm</vt:lpstr>
      <vt:lpstr>Tomasulo Organization</vt:lpstr>
      <vt:lpstr>Reservation Station Components</vt:lpstr>
      <vt:lpstr>Three Stages of Tomasulo Algorithm</vt:lpstr>
      <vt:lpstr>Tomasulo Example</vt:lpstr>
      <vt:lpstr>Dependence Graph</vt:lpstr>
      <vt:lpstr>The dependence graph.  6 nodes shown.  Add directed edge for RAW: result register = operand  Note: F6 is WAR (or WAW)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Faster than light computation (skip a couple of cycles)</vt:lpstr>
      <vt:lpstr>Tomasulo Example Cycle 55</vt:lpstr>
      <vt:lpstr>Tomasulo Example Cycle 56</vt:lpstr>
      <vt:lpstr>Tomasulo Example Cycle 57</vt:lpstr>
      <vt:lpstr>Why can Tomasulo overlap iterations of loops?</vt:lpstr>
      <vt:lpstr>Tomasulo’s scheme offers 2 major advantages</vt:lpstr>
      <vt:lpstr>Tomasulo Drawbacks</vt:lpstr>
      <vt:lpstr>And In Conclusion … #1</vt:lpstr>
      <vt:lpstr>And In Conclusion … #2</vt:lpstr>
      <vt:lpstr>Tomasulo’s Algorithm</vt:lpstr>
      <vt:lpstr>Tomasulo’s Algorithm</vt:lpstr>
      <vt:lpstr>Example</vt:lpstr>
      <vt:lpstr>Hardware-Based Speculation</vt:lpstr>
      <vt:lpstr>Reorder Buffer</vt:lpstr>
      <vt:lpstr>Reorder Buffer</vt:lpstr>
      <vt:lpstr>Multiple Issue and Static Scheduling</vt:lpstr>
      <vt:lpstr>Getting CPI below 1</vt:lpstr>
      <vt:lpstr>VLIW: Very Large Instruction Word</vt:lpstr>
      <vt:lpstr>Recall: Unrolled Loop that Minimizes Stalls for Scalar</vt:lpstr>
      <vt:lpstr>Loop Unrolling in VLIW</vt:lpstr>
      <vt:lpstr>Problems with 1st Generation VLIW</vt:lpstr>
      <vt:lpstr>Intel/HP IA-64 “Explicitly Parallel Instruction Computer (EPIC)”</vt:lpstr>
      <vt:lpstr>Multiple Issue</vt:lpstr>
      <vt:lpstr>VLIW Processors</vt:lpstr>
      <vt:lpstr>VLIW Processors</vt:lpstr>
      <vt:lpstr>Dynamic Scheduling, Multiple Issue, and Speculation</vt:lpstr>
      <vt:lpstr>Overview of Design</vt:lpstr>
      <vt:lpstr>Multiple Issue</vt:lpstr>
      <vt:lpstr>Limits to ILP</vt:lpstr>
      <vt:lpstr>Overcoming Limits</vt:lpstr>
      <vt:lpstr>Limits to ILP Discuss: does it provide an upper bound?  </vt:lpstr>
      <vt:lpstr>PowerPoint Presentation</vt:lpstr>
      <vt:lpstr>Upper Limit to ILP: Ideal Machine </vt:lpstr>
      <vt:lpstr>Pages 214-215</vt:lpstr>
      <vt:lpstr>PowerPoint Presentation</vt:lpstr>
      <vt:lpstr>More Realistic HW: Window Impact</vt:lpstr>
      <vt:lpstr>PowerPoint Presentation</vt:lpstr>
      <vt:lpstr>More Realistic HW: Branch Impact</vt:lpstr>
      <vt:lpstr>Misprediction Rates</vt:lpstr>
      <vt:lpstr>PowerPoint Presentation</vt:lpstr>
      <vt:lpstr>More Realistic HW: Renaming Register Impact (N int + N fp) </vt:lpstr>
      <vt:lpstr>PowerPoint Presentation</vt:lpstr>
      <vt:lpstr>More Realistic HW: Memory Address Alias Impact</vt:lpstr>
      <vt:lpstr>PowerPoint Presentation</vt:lpstr>
      <vt:lpstr>Realistic HW: Window Impact</vt:lpstr>
      <vt:lpstr>Limits to ILP Discuss: does it provide an upper bound? </vt:lpstr>
      <vt:lpstr>Back-up from here to end</vt:lpstr>
      <vt:lpstr>Example</vt:lpstr>
      <vt:lpstr>Example (No Speculation)</vt:lpstr>
      <vt:lpstr>Example</vt:lpstr>
      <vt:lpstr>Branch-Target Buffer</vt:lpstr>
      <vt:lpstr>Branch Folding</vt:lpstr>
      <vt:lpstr>Return Address Predictor</vt:lpstr>
      <vt:lpstr>Integrated Instruction Fetch Unit</vt:lpstr>
      <vt:lpstr>Register Renaming</vt:lpstr>
      <vt:lpstr>Integrated Issue and Renaming</vt:lpstr>
      <vt:lpstr>How Much?</vt:lpstr>
      <vt:lpstr>Energy Efficiency</vt:lpstr>
    </vt:vector>
  </TitlesOfParts>
  <Company>Ashenden Designs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Uzi  Vishkin</cp:lastModifiedBy>
  <cp:revision>506</cp:revision>
  <cp:lastPrinted>2015-02-23T03:03:40Z</cp:lastPrinted>
  <dcterms:created xsi:type="dcterms:W3CDTF">2008-07-27T22:34:41Z</dcterms:created>
  <dcterms:modified xsi:type="dcterms:W3CDTF">2015-02-25T02:44:10Z</dcterms:modified>
</cp:coreProperties>
</file>