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70"/>
  </p:notesMasterIdLst>
  <p:handoutMasterIdLst>
    <p:handoutMasterId r:id="rId71"/>
  </p:handoutMasterIdLst>
  <p:sldIdLst>
    <p:sldId id="270" r:id="rId2"/>
    <p:sldId id="271" r:id="rId3"/>
    <p:sldId id="275" r:id="rId4"/>
    <p:sldId id="278" r:id="rId5"/>
    <p:sldId id="276" r:id="rId6"/>
    <p:sldId id="277" r:id="rId7"/>
    <p:sldId id="279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80" r:id="rId16"/>
    <p:sldId id="281" r:id="rId17"/>
    <p:sldId id="282" r:id="rId18"/>
    <p:sldId id="283" r:id="rId19"/>
    <p:sldId id="284" r:id="rId20"/>
    <p:sldId id="287" r:id="rId21"/>
    <p:sldId id="289" r:id="rId22"/>
    <p:sldId id="285" r:id="rId23"/>
    <p:sldId id="320" r:id="rId24"/>
    <p:sldId id="290" r:id="rId25"/>
    <p:sldId id="291" r:id="rId26"/>
    <p:sldId id="292" r:id="rId27"/>
    <p:sldId id="293" r:id="rId28"/>
    <p:sldId id="294" r:id="rId29"/>
    <p:sldId id="296" r:id="rId30"/>
    <p:sldId id="321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22" r:id="rId40"/>
    <p:sldId id="304" r:id="rId41"/>
    <p:sldId id="305" r:id="rId42"/>
    <p:sldId id="306" r:id="rId43"/>
    <p:sldId id="309" r:id="rId44"/>
    <p:sldId id="308" r:id="rId45"/>
    <p:sldId id="352" r:id="rId46"/>
    <p:sldId id="323" r:id="rId47"/>
    <p:sldId id="324" r:id="rId48"/>
    <p:sldId id="325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8080"/>
    <a:srgbClr val="5F5F5F"/>
    <a:srgbClr val="3399FF"/>
    <a:srgbClr val="000066"/>
    <a:srgbClr val="0033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0416" autoAdjust="0"/>
  </p:normalViewPr>
  <p:slideViewPr>
    <p:cSldViewPr>
      <p:cViewPr>
        <p:scale>
          <a:sx n="100" d="100"/>
          <a:sy n="100" d="100"/>
        </p:scale>
        <p:origin x="7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32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Times New Roman" charset="0"/>
              </a:rPr>
              <a:t>CS252 S05</a:t>
            </a:r>
          </a:p>
        </p:txBody>
      </p:sp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 defTabSz="863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9D1155AC-2552-9D4B-B17D-08745D2CABE6}" type="slidenum">
              <a:rPr lang="en-US" sz="1000" b="0">
                <a:solidFill>
                  <a:schemeClr val="tx1"/>
                </a:solidFill>
                <a:latin typeface="Times New Roman" charset="0"/>
              </a:rPr>
              <a:pPr/>
              <a:t>56</a:t>
            </a:fld>
            <a:endParaRPr lang="en-US" sz="10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8766" y="4861781"/>
            <a:ext cx="4427819" cy="46062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Let</a:t>
            </a:r>
            <a:r>
              <a:rPr lang="ja-JP" altLang="en-US" dirty="0"/>
              <a:t>’</a:t>
            </a:r>
            <a:r>
              <a:rPr lang="en-US" altLang="ja-JP" dirty="0"/>
              <a:t>s do a short review of what you learned last time.</a:t>
            </a:r>
          </a:p>
          <a:p>
            <a:r>
              <a:rPr lang="en-US" dirty="0"/>
              <a:t>Virtual memory was originally invented as another level of memory hierarchy such that </a:t>
            </a:r>
            <a:r>
              <a:rPr lang="en-US" dirty="0" err="1"/>
              <a:t>programers</a:t>
            </a:r>
            <a:r>
              <a:rPr lang="en-US" dirty="0"/>
              <a:t>, faced with main memory much smaller than their programs, do not have to manage the loading and unloading portions of their program in and out of memory.</a:t>
            </a:r>
          </a:p>
          <a:p>
            <a:r>
              <a:rPr lang="en-US" dirty="0"/>
              <a:t>It was a controversial proposal at that time because very few </a:t>
            </a:r>
            <a:r>
              <a:rPr lang="en-US" dirty="0" err="1"/>
              <a:t>programers</a:t>
            </a:r>
            <a:r>
              <a:rPr lang="en-US" dirty="0"/>
              <a:t> believed software can manage the limited amount of memory resource as well as human.</a:t>
            </a:r>
          </a:p>
          <a:p>
            <a:r>
              <a:rPr lang="en-US" dirty="0"/>
              <a:t>This all changed as DRAM size grows exponentially in the last few decades.</a:t>
            </a:r>
          </a:p>
          <a:p>
            <a:r>
              <a:rPr lang="en-US" dirty="0"/>
              <a:t>Nowadays, the main function of virtual memory is to allow multiple processes to share the same main memory so we don</a:t>
            </a:r>
            <a:r>
              <a:rPr lang="ja-JP" altLang="en-US" dirty="0"/>
              <a:t>’</a:t>
            </a:r>
            <a:r>
              <a:rPr lang="en-US" altLang="ja-JP" dirty="0"/>
              <a:t>t have to swap all the non-active processes to disk.</a:t>
            </a:r>
          </a:p>
          <a:p>
            <a:r>
              <a:rPr lang="en-US" dirty="0"/>
              <a:t>Consequently, the most important function of virtual memory these days is to provide memory protection.</a:t>
            </a:r>
          </a:p>
          <a:p>
            <a:r>
              <a:rPr lang="en-US" dirty="0"/>
              <a:t>The most common technique, but we like to emphasis not the only technique, to translate virtual memory address to physical memory address is to use a page table.</a:t>
            </a:r>
          </a:p>
          <a:p>
            <a:r>
              <a:rPr lang="en-US" dirty="0"/>
              <a:t>TLB, or translation </a:t>
            </a:r>
            <a:r>
              <a:rPr lang="en-US" dirty="0" err="1"/>
              <a:t>lookaside</a:t>
            </a:r>
            <a:r>
              <a:rPr lang="en-US" dirty="0"/>
              <a:t> buffer, is one of the most popular hardware techniques to reduce address translation time.</a:t>
            </a:r>
          </a:p>
          <a:p>
            <a:r>
              <a:rPr lang="en-US" dirty="0"/>
              <a:t>Since TLB is so effective in reducing the address translation time, what this means is that TLB misses will have a significant negative impact on processor performance.</a:t>
            </a:r>
          </a:p>
          <a:p>
            <a:endParaRPr lang="en-US" dirty="0"/>
          </a:p>
          <a:p>
            <a:r>
              <a:rPr lang="en-US" dirty="0"/>
              <a:t>+3 = 3 min. (X:43)</a:t>
            </a:r>
          </a:p>
        </p:txBody>
      </p:sp>
      <p:sp>
        <p:nvSpPr>
          <p:cNvPr id="675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11 February 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2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Memory Hierarchy Design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1C0E765-A00B-584C-B247-92B535366748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D42EDBD-70A8-1B46-8181-5C38E8E0C62E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10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5896"/>
            <a:ext cx="8820472" cy="556800"/>
          </a:xfrm>
          <a:noFill/>
        </p:spPr>
        <p:txBody>
          <a:bodyPr lIns="90488" tIns="44450" rIns="90488" bIns="44450"/>
          <a:lstStyle/>
          <a:p>
            <a:r>
              <a:rPr lang="en-US" sz="2800" dirty="0">
                <a:latin typeface="Arial" charset="0"/>
              </a:rPr>
              <a:t>Q2: How is a block found if it is in the upper level?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964487" cy="5328568"/>
          </a:xfrm>
          <a:noFill/>
        </p:spPr>
        <p:txBody>
          <a:bodyPr lIns="90488" tIns="44450" rIns="90488" bIns="44450"/>
          <a:lstStyle/>
          <a:p>
            <a:r>
              <a:rPr lang="en-US" sz="2400" dirty="0">
                <a:latin typeface="Arial" charset="0"/>
              </a:rPr>
              <a:t>Tag on each block</a:t>
            </a:r>
          </a:p>
          <a:p>
            <a:pPr lvl="1"/>
            <a:r>
              <a:rPr lang="en-US" sz="2400" dirty="0">
                <a:latin typeface="Arial" charset="0"/>
              </a:rPr>
              <a:t>No need to check index or block offset</a:t>
            </a:r>
          </a:p>
          <a:p>
            <a:pPr lvl="1"/>
            <a:r>
              <a:rPr lang="en-US" sz="2400" dirty="0" smtClean="0">
                <a:latin typeface="Arial" charset="0"/>
              </a:rPr>
              <a:t>Tag </a:t>
            </a:r>
            <a:r>
              <a:rPr lang="en-US" sz="2400" dirty="0">
                <a:latin typeface="Arial" charset="0"/>
              </a:rPr>
              <a:t>is used to check all block in the set, the index is used to select the set. The block offset is the address of the desired data within the block. Fully-associative caches have no index field.</a:t>
            </a:r>
          </a:p>
          <a:p>
            <a:r>
              <a:rPr lang="en-US" sz="2400" dirty="0">
                <a:latin typeface="Arial" charset="0"/>
              </a:rPr>
              <a:t>Increasing associativity shrinks index, expands tag</a:t>
            </a:r>
          </a:p>
        </p:txBody>
      </p:sp>
      <p:grpSp>
        <p:nvGrpSpPr>
          <p:cNvPr id="40968" name="Group 6"/>
          <p:cNvGrpSpPr>
            <a:grpSpLocks/>
          </p:cNvGrpSpPr>
          <p:nvPr/>
        </p:nvGrpSpPr>
        <p:grpSpPr bwMode="auto">
          <a:xfrm>
            <a:off x="1981200" y="4191000"/>
            <a:ext cx="5715000" cy="914400"/>
            <a:chOff x="1392" y="2688"/>
            <a:chExt cx="3600" cy="576"/>
          </a:xfrm>
        </p:grpSpPr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4128" y="2688"/>
              <a:ext cx="864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charset="0"/>
                </a:rPr>
                <a:t>Block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charset="0"/>
                </a:rPr>
                <a:t>Offset</a:t>
              </a: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1392" y="2688"/>
              <a:ext cx="27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charset="0"/>
                </a:rPr>
                <a:t>Block Address</a:t>
              </a:r>
            </a:p>
          </p:txBody>
        </p:sp>
        <p:sp>
          <p:nvSpPr>
            <p:cNvPr id="40971" name="Rectangle 9"/>
            <p:cNvSpPr>
              <a:spLocks noChangeArrowheads="1"/>
            </p:cNvSpPr>
            <p:nvPr/>
          </p:nvSpPr>
          <p:spPr bwMode="auto">
            <a:xfrm>
              <a:off x="3264" y="2976"/>
              <a:ext cx="864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charset="0"/>
                </a:rPr>
                <a:t>Index</a:t>
              </a:r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1392" y="2976"/>
              <a:ext cx="1872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omic Sans MS" charset="0"/>
                </a:rPr>
                <a:t>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17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F18DA9D-BAF4-8446-9A47-632B9DD5149E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415A67E5-15F2-5D41-9BF9-31DCCB7AB370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11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6633"/>
            <a:ext cx="8686800" cy="648071"/>
          </a:xfrm>
          <a:noFill/>
        </p:spPr>
        <p:txBody>
          <a:bodyPr lIns="90488" tIns="44450" rIns="90488" bIns="44450"/>
          <a:lstStyle/>
          <a:p>
            <a:r>
              <a:rPr lang="en-US" sz="2800" dirty="0">
                <a:latin typeface="Arial" charset="0"/>
              </a:rPr>
              <a:t>Q3: Which block should be replaced on a miss?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820472" cy="5301580"/>
          </a:xfrm>
          <a:noFill/>
        </p:spPr>
        <p:txBody>
          <a:bodyPr lIns="90488" tIns="44450" rIns="90488" bIns="44450"/>
          <a:lstStyle/>
          <a:p>
            <a:pPr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Easy for Direct Mapped</a:t>
            </a:r>
          </a:p>
          <a:p>
            <a:pPr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Set Associative or Fully Associative:</a:t>
            </a:r>
          </a:p>
          <a:p>
            <a:pPr lvl="1"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Random</a:t>
            </a:r>
          </a:p>
          <a:p>
            <a:pPr lvl="1"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LRU (Least Recently Used)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 err="1">
                <a:latin typeface="Arial" charset="0"/>
              </a:rPr>
              <a:t>Assoc</a:t>
            </a:r>
            <a:r>
              <a:rPr lang="en-US" sz="2400" dirty="0">
                <a:latin typeface="Arial" charset="0"/>
              </a:rPr>
              <a:t>:       	2-way		     4-way		        8-way</a:t>
            </a: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Size	        LRU     Ran    LRU	     Ran      LRU	     Ran</a:t>
            </a: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16 KB	5.2%	5.7%	   4.7%	5.3%	4.4%	5.0%</a:t>
            </a: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64 KB	1.9%	2.0%	   1.5%	1.7%	  1.4%	1.5%</a:t>
            </a: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2400" dirty="0">
                <a:latin typeface="Arial" charset="0"/>
              </a:rPr>
              <a:t>256 KB	1.15%	1.17%	  1.13%	  1.13%	  1.12%	   1.12%</a:t>
            </a:r>
          </a:p>
          <a:p>
            <a:pPr>
              <a:buFontTx/>
              <a:buNone/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"/>
            <a:ext cx="8964488" cy="836712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2400" dirty="0">
                <a:latin typeface="Arial" charset="0"/>
              </a:rPr>
              <a:t>Q3: After a cache read miss, if there are no empty cache blocks, which block should be removed from the cache?</a:t>
            </a:r>
          </a:p>
        </p:txBody>
      </p:sp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4481513" y="1327150"/>
            <a:ext cx="4108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A randomly chosen block?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Easy to implement, how 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well does it work?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92125" y="1371600"/>
            <a:ext cx="3759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The Least Recently Used (LRU) block? Appealing,</a:t>
            </a:r>
          </a:p>
          <a:p>
            <a:pPr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but hard to implement for high associativity</a:t>
            </a:r>
          </a:p>
        </p:txBody>
      </p:sp>
      <p:grpSp>
        <p:nvGrpSpPr>
          <p:cNvPr id="43012" name="Group 6"/>
          <p:cNvGrpSpPr>
            <a:grpSpLocks/>
          </p:cNvGrpSpPr>
          <p:nvPr/>
        </p:nvGrpSpPr>
        <p:grpSpPr bwMode="auto">
          <a:xfrm>
            <a:off x="1274763" y="2982913"/>
            <a:ext cx="6629400" cy="2527300"/>
            <a:chOff x="763" y="2268"/>
            <a:chExt cx="4176" cy="1592"/>
          </a:xfrm>
        </p:grpSpPr>
        <p:sp>
          <p:nvSpPr>
            <p:cNvPr id="43036" name="Text Box 29"/>
            <p:cNvSpPr txBox="1">
              <a:spLocks noChangeArrowheads="1"/>
            </p:cNvSpPr>
            <p:nvPr/>
          </p:nvSpPr>
          <p:spPr bwMode="auto">
            <a:xfrm>
              <a:off x="763" y="2268"/>
              <a:ext cx="41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500">
                  <a:solidFill>
                    <a:schemeClr val="tx1"/>
                  </a:solidFill>
                  <a:latin typeface="Helvetica" charset="0"/>
                </a:rPr>
                <a:t>Miss Rate for 2-way Set Associative Cache</a:t>
              </a:r>
            </a:p>
          </p:txBody>
        </p:sp>
      </p:grpSp>
      <p:sp>
        <p:nvSpPr>
          <p:cNvPr id="43013" name="Text Box 30"/>
          <p:cNvSpPr txBox="1">
            <a:spLocks noChangeArrowheads="1"/>
          </p:cNvSpPr>
          <p:nvPr/>
        </p:nvSpPr>
        <p:spPr bwMode="auto">
          <a:xfrm>
            <a:off x="7739063" y="3538538"/>
            <a:ext cx="12192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Also,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try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other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LRU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approx.</a:t>
            </a:r>
          </a:p>
        </p:txBody>
      </p:sp>
      <p:graphicFrame>
        <p:nvGraphicFramePr>
          <p:cNvPr id="1200135" name="Group 7"/>
          <p:cNvGraphicFramePr>
            <a:graphicFrameLocks noGrp="1"/>
          </p:cNvGraphicFramePr>
          <p:nvPr/>
        </p:nvGraphicFramePr>
        <p:xfrm>
          <a:off x="1935163" y="3503613"/>
          <a:ext cx="5295900" cy="2006600"/>
        </p:xfrm>
        <a:graphic>
          <a:graphicData uri="http://schemas.openxmlformats.org/drawingml/2006/table">
            <a:tbl>
              <a:tblPr/>
              <a:tblGrid>
                <a:gridCol w="1765300"/>
                <a:gridCol w="1765300"/>
                <a:gridCol w="17653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Random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LRU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16 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64 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256 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1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5643"/>
            <a:ext cx="8790880" cy="646331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3600" dirty="0">
                <a:latin typeface="Arial" charset="0"/>
              </a:rPr>
              <a:t>Q4: What happens on a write?</a:t>
            </a:r>
          </a:p>
        </p:txBody>
      </p:sp>
      <p:graphicFrame>
        <p:nvGraphicFramePr>
          <p:cNvPr id="11980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60307"/>
              </p:ext>
            </p:extLst>
          </p:nvPr>
        </p:nvGraphicFramePr>
        <p:xfrm>
          <a:off x="467544" y="692696"/>
          <a:ext cx="7857232" cy="4608513"/>
        </p:xfrm>
        <a:graphic>
          <a:graphicData uri="http://schemas.openxmlformats.org/drawingml/2006/table">
            <a:tbl>
              <a:tblPr/>
              <a:tblGrid>
                <a:gridCol w="2254340"/>
                <a:gridCol w="2979420"/>
                <a:gridCol w="2623472"/>
              </a:tblGrid>
              <a:tr h="582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Write-Through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Write-Back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5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Policy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written to cache block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also written to lower-level memory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Write data only to the cache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Update lower level when a block falls out of the cache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8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Debug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Easy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Do read misses produce writes?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3DE8"/>
                          </a:solidFill>
                          <a:effectLst/>
                          <a:latin typeface="Arial" charset="0"/>
                        </a:rPr>
                        <a:t>Do repeated writes make it to lower level?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09" name="Text Box 29"/>
          <p:cNvSpPr txBox="1">
            <a:spLocks noChangeArrowheads="1"/>
          </p:cNvSpPr>
          <p:nvPr/>
        </p:nvSpPr>
        <p:spPr bwMode="auto">
          <a:xfrm>
            <a:off x="539552" y="5445224"/>
            <a:ext cx="837584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200" dirty="0">
                <a:solidFill>
                  <a:srgbClr val="053DE8"/>
                </a:solidFill>
                <a:latin typeface="Marker Felt" charset="0"/>
              </a:rPr>
              <a:t>Additional option -- let writes to an un-cached address allocate a new cache line (</a:t>
            </a:r>
            <a:r>
              <a:rPr lang="ja-JP" altLang="en-US" sz="2200" dirty="0">
                <a:solidFill>
                  <a:srgbClr val="053DE8"/>
                </a:solidFill>
                <a:latin typeface="Marker Felt" charset="0"/>
              </a:rPr>
              <a:t>“</a:t>
            </a:r>
            <a:r>
              <a:rPr lang="en-US" altLang="ja-JP" sz="2200" dirty="0">
                <a:solidFill>
                  <a:srgbClr val="053DE8"/>
                </a:solidFill>
                <a:latin typeface="Marker Felt" charset="0"/>
              </a:rPr>
              <a:t>write-allocate</a:t>
            </a:r>
            <a:r>
              <a:rPr lang="ja-JP" altLang="en-US" sz="2200" dirty="0">
                <a:solidFill>
                  <a:srgbClr val="053DE8"/>
                </a:solidFill>
                <a:latin typeface="Marker Felt" charset="0"/>
              </a:rPr>
              <a:t>”</a:t>
            </a:r>
            <a:r>
              <a:rPr lang="en-US" altLang="ja-JP" sz="2200" dirty="0">
                <a:solidFill>
                  <a:srgbClr val="053DE8"/>
                </a:solidFill>
                <a:latin typeface="Marker Felt" charset="0"/>
              </a:rPr>
              <a:t>). </a:t>
            </a:r>
            <a:endParaRPr lang="en-US" sz="2200" dirty="0">
              <a:solidFill>
                <a:srgbClr val="053DE8"/>
              </a:solidFill>
              <a:latin typeface="Marker Fe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32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1414"/>
            <a:ext cx="8966200" cy="579274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>
                <a:latin typeface="Arial" charset="0"/>
              </a:rPr>
              <a:t>   </a:t>
            </a:r>
            <a:r>
              <a:rPr lang="en-US" sz="2800" dirty="0">
                <a:latin typeface="Arial" charset="0"/>
              </a:rPr>
              <a:t>Write Buffers for Write-Through Caches</a:t>
            </a:r>
          </a:p>
        </p:txBody>
      </p:sp>
      <p:sp>
        <p:nvSpPr>
          <p:cNvPr id="45058" name="Freeform 3"/>
          <p:cNvSpPr>
            <a:spLocks/>
          </p:cNvSpPr>
          <p:nvPr/>
        </p:nvSpPr>
        <p:spPr bwMode="auto">
          <a:xfrm flipH="1">
            <a:off x="-241300" y="4222750"/>
            <a:ext cx="450850" cy="400050"/>
          </a:xfrm>
          <a:custGeom>
            <a:avLst/>
            <a:gdLst>
              <a:gd name="T0" fmla="*/ 0 w 10000"/>
              <a:gd name="T1" fmla="*/ 0 h 10000"/>
              <a:gd name="T2" fmla="*/ 916423499 w 10000"/>
              <a:gd name="T3" fmla="*/ 0 h 10000"/>
              <a:gd name="T4" fmla="*/ 916423499 w 10000"/>
              <a:gd name="T5" fmla="*/ 640240020 h 10000"/>
              <a:gd name="T6" fmla="*/ 0 w 10000"/>
              <a:gd name="T7" fmla="*/ 64024002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08" name="Text Box 4"/>
          <p:cNvSpPr txBox="1">
            <a:spLocks noChangeArrowheads="1"/>
          </p:cNvSpPr>
          <p:nvPr/>
        </p:nvSpPr>
        <p:spPr bwMode="auto">
          <a:xfrm>
            <a:off x="755576" y="3573016"/>
            <a:ext cx="3702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Q. Why a write buffer ? </a:t>
            </a:r>
          </a:p>
        </p:txBody>
      </p:sp>
      <p:grpSp>
        <p:nvGrpSpPr>
          <p:cNvPr id="45060" name="Group 5"/>
          <p:cNvGrpSpPr>
            <a:grpSpLocks/>
          </p:cNvGrpSpPr>
          <p:nvPr/>
        </p:nvGrpSpPr>
        <p:grpSpPr bwMode="auto">
          <a:xfrm>
            <a:off x="2057400" y="1117600"/>
            <a:ext cx="5003800" cy="1244600"/>
            <a:chOff x="1134" y="616"/>
            <a:chExt cx="3152" cy="784"/>
          </a:xfrm>
        </p:grpSpPr>
        <p:sp>
          <p:nvSpPr>
            <p:cNvPr id="45070" name="Freeform 6"/>
            <p:cNvSpPr>
              <a:spLocks/>
            </p:cNvSpPr>
            <p:nvPr/>
          </p:nvSpPr>
          <p:spPr bwMode="auto">
            <a:xfrm>
              <a:off x="1134" y="616"/>
              <a:ext cx="800" cy="608"/>
            </a:xfrm>
            <a:custGeom>
              <a:avLst/>
              <a:gdLst>
                <a:gd name="T0" fmla="*/ 0 w 10000"/>
                <a:gd name="T1" fmla="*/ 0 h 10000"/>
                <a:gd name="T2" fmla="*/ 5 w 10000"/>
                <a:gd name="T3" fmla="*/ 0 h 10000"/>
                <a:gd name="T4" fmla="*/ 5 w 10000"/>
                <a:gd name="T5" fmla="*/ 2 h 10000"/>
                <a:gd name="T6" fmla="*/ 0 w 10000"/>
                <a:gd name="T7" fmla="*/ 2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Text Box 7"/>
            <p:cNvSpPr txBox="1">
              <a:spLocks noChangeArrowheads="1"/>
            </p:cNvSpPr>
            <p:nvPr/>
          </p:nvSpPr>
          <p:spPr bwMode="auto">
            <a:xfrm>
              <a:off x="1226" y="824"/>
              <a:ext cx="6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imes New Roman" charset="0"/>
                </a:rPr>
                <a:t>Processor</a:t>
              </a:r>
            </a:p>
          </p:txBody>
        </p:sp>
        <p:sp>
          <p:nvSpPr>
            <p:cNvPr id="45072" name="Freeform 8"/>
            <p:cNvSpPr>
              <a:spLocks/>
            </p:cNvSpPr>
            <p:nvPr/>
          </p:nvSpPr>
          <p:spPr bwMode="auto">
            <a:xfrm>
              <a:off x="2670" y="616"/>
              <a:ext cx="560" cy="368"/>
            </a:xfrm>
            <a:custGeom>
              <a:avLst/>
              <a:gdLst>
                <a:gd name="T0" fmla="*/ 0 w 10000"/>
                <a:gd name="T1" fmla="*/ 0 h 10000"/>
                <a:gd name="T2" fmla="*/ 2 w 10000"/>
                <a:gd name="T3" fmla="*/ 0 h 10000"/>
                <a:gd name="T4" fmla="*/ 2 w 10000"/>
                <a:gd name="T5" fmla="*/ 1 h 10000"/>
                <a:gd name="T6" fmla="*/ 0 w 10000"/>
                <a:gd name="T7" fmla="*/ 1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Text Box 9"/>
            <p:cNvSpPr txBox="1">
              <a:spLocks noChangeArrowheads="1"/>
            </p:cNvSpPr>
            <p:nvPr/>
          </p:nvSpPr>
          <p:spPr bwMode="auto">
            <a:xfrm>
              <a:off x="2738" y="728"/>
              <a:ext cx="4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imes New Roman" charset="0"/>
                </a:rPr>
                <a:t>Cache</a:t>
              </a:r>
            </a:p>
          </p:txBody>
        </p:sp>
        <p:sp>
          <p:nvSpPr>
            <p:cNvPr id="45074" name="Freeform 10"/>
            <p:cNvSpPr>
              <a:spLocks/>
            </p:cNvSpPr>
            <p:nvPr/>
          </p:nvSpPr>
          <p:spPr bwMode="auto">
            <a:xfrm>
              <a:off x="2670" y="1048"/>
              <a:ext cx="560" cy="176"/>
            </a:xfrm>
            <a:custGeom>
              <a:avLst/>
              <a:gdLst>
                <a:gd name="T0" fmla="*/ 0 w 10000"/>
                <a:gd name="T1" fmla="*/ 0 h 10000"/>
                <a:gd name="T2" fmla="*/ 2 w 10000"/>
                <a:gd name="T3" fmla="*/ 0 h 10000"/>
                <a:gd name="T4" fmla="*/ 2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1"/>
            <p:cNvSpPr>
              <a:spLocks noChangeShapeType="1"/>
            </p:cNvSpPr>
            <p:nvPr/>
          </p:nvSpPr>
          <p:spPr bwMode="auto">
            <a:xfrm>
              <a:off x="2802" y="1048"/>
              <a:ext cx="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2"/>
            <p:cNvSpPr>
              <a:spLocks noChangeShapeType="1"/>
            </p:cNvSpPr>
            <p:nvPr/>
          </p:nvSpPr>
          <p:spPr bwMode="auto">
            <a:xfrm>
              <a:off x="2946" y="1048"/>
              <a:ext cx="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3"/>
            <p:cNvSpPr>
              <a:spLocks noChangeShapeType="1"/>
            </p:cNvSpPr>
            <p:nvPr/>
          </p:nvSpPr>
          <p:spPr bwMode="auto">
            <a:xfrm>
              <a:off x="3090" y="1048"/>
              <a:ext cx="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14"/>
            <p:cNvSpPr>
              <a:spLocks noChangeShapeType="1"/>
            </p:cNvSpPr>
            <p:nvPr/>
          </p:nvSpPr>
          <p:spPr bwMode="auto">
            <a:xfrm>
              <a:off x="2382" y="1132"/>
              <a:ext cx="272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15"/>
            <p:cNvSpPr>
              <a:spLocks noChangeShapeType="1"/>
            </p:cNvSpPr>
            <p:nvPr/>
          </p:nvSpPr>
          <p:spPr bwMode="auto">
            <a:xfrm>
              <a:off x="1950" y="796"/>
              <a:ext cx="704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Text Box 16"/>
            <p:cNvSpPr txBox="1">
              <a:spLocks noChangeArrowheads="1"/>
            </p:cNvSpPr>
            <p:nvPr/>
          </p:nvSpPr>
          <p:spPr bwMode="auto">
            <a:xfrm>
              <a:off x="2618" y="1256"/>
              <a:ext cx="7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imes New Roman" charset="0"/>
                </a:rPr>
                <a:t>Write Buffer</a:t>
              </a:r>
            </a:p>
          </p:txBody>
        </p:sp>
        <p:sp>
          <p:nvSpPr>
            <p:cNvPr id="45081" name="Freeform 17"/>
            <p:cNvSpPr>
              <a:spLocks/>
            </p:cNvSpPr>
            <p:nvPr/>
          </p:nvSpPr>
          <p:spPr bwMode="auto">
            <a:xfrm>
              <a:off x="3630" y="616"/>
              <a:ext cx="656" cy="608"/>
            </a:xfrm>
            <a:custGeom>
              <a:avLst/>
              <a:gdLst>
                <a:gd name="T0" fmla="*/ 0 w 10000"/>
                <a:gd name="T1" fmla="*/ 0 h 10000"/>
                <a:gd name="T2" fmla="*/ 3 w 10000"/>
                <a:gd name="T3" fmla="*/ 0 h 10000"/>
                <a:gd name="T4" fmla="*/ 3 w 10000"/>
                <a:gd name="T5" fmla="*/ 2 h 10000"/>
                <a:gd name="T6" fmla="*/ 0 w 10000"/>
                <a:gd name="T7" fmla="*/ 2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Text Box 18"/>
            <p:cNvSpPr txBox="1">
              <a:spLocks noChangeArrowheads="1"/>
            </p:cNvSpPr>
            <p:nvPr/>
          </p:nvSpPr>
          <p:spPr bwMode="auto">
            <a:xfrm>
              <a:off x="3666" y="696"/>
              <a:ext cx="57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imes New Roman" charset="0"/>
                </a:rPr>
                <a:t>Lower Level Memory</a:t>
              </a:r>
            </a:p>
          </p:txBody>
        </p:sp>
        <p:sp>
          <p:nvSpPr>
            <p:cNvPr id="45083" name="Line 19"/>
            <p:cNvSpPr>
              <a:spLocks noChangeShapeType="1"/>
            </p:cNvSpPr>
            <p:nvPr/>
          </p:nvSpPr>
          <p:spPr bwMode="auto">
            <a:xfrm>
              <a:off x="3246" y="1132"/>
              <a:ext cx="368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0"/>
            <p:cNvSpPr>
              <a:spLocks noChangeShapeType="1"/>
            </p:cNvSpPr>
            <p:nvPr/>
          </p:nvSpPr>
          <p:spPr bwMode="auto">
            <a:xfrm>
              <a:off x="3246" y="796"/>
              <a:ext cx="368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Line 21"/>
            <p:cNvSpPr>
              <a:spLocks noChangeShapeType="1"/>
            </p:cNvSpPr>
            <p:nvPr/>
          </p:nvSpPr>
          <p:spPr bwMode="auto">
            <a:xfrm>
              <a:off x="2370" y="808"/>
              <a:ext cx="8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1" name="Group 22"/>
          <p:cNvGrpSpPr>
            <a:grpSpLocks/>
          </p:cNvGrpSpPr>
          <p:nvPr/>
        </p:nvGrpSpPr>
        <p:grpSpPr bwMode="auto">
          <a:xfrm>
            <a:off x="895350" y="1600200"/>
            <a:ext cx="7346950" cy="1827213"/>
            <a:chOff x="493" y="882"/>
            <a:chExt cx="4628" cy="1151"/>
          </a:xfrm>
        </p:grpSpPr>
        <p:sp>
          <p:nvSpPr>
            <p:cNvPr id="45067" name="Freeform 23"/>
            <p:cNvSpPr>
              <a:spLocks/>
            </p:cNvSpPr>
            <p:nvPr/>
          </p:nvSpPr>
          <p:spPr bwMode="auto">
            <a:xfrm>
              <a:off x="2681" y="882"/>
              <a:ext cx="824" cy="568"/>
            </a:xfrm>
            <a:custGeom>
              <a:avLst/>
              <a:gdLst>
                <a:gd name="T0" fmla="*/ 6 w 9111"/>
                <a:gd name="T1" fmla="*/ 0 h 9111"/>
                <a:gd name="T2" fmla="*/ 6 w 9111"/>
                <a:gd name="T3" fmla="*/ 2 h 9111"/>
                <a:gd name="T4" fmla="*/ 1 w 9111"/>
                <a:gd name="T5" fmla="*/ 2 h 9111"/>
                <a:gd name="T6" fmla="*/ 1 w 9111"/>
                <a:gd name="T7" fmla="*/ 0 h 9111"/>
                <a:gd name="T8" fmla="*/ 6 w 9111"/>
                <a:gd name="T9" fmla="*/ 0 h 9111"/>
                <a:gd name="T10" fmla="*/ 6 w 9111"/>
                <a:gd name="T11" fmla="*/ 0 h 9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1"/>
                <a:gd name="T19" fmla="*/ 0 h 9111"/>
                <a:gd name="T20" fmla="*/ 9111 w 9111"/>
                <a:gd name="T21" fmla="*/ 9111 h 9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28" name="Line 24"/>
            <p:cNvSpPr>
              <a:spLocks noChangeShapeType="1"/>
            </p:cNvSpPr>
            <p:nvPr/>
          </p:nvSpPr>
          <p:spPr bwMode="auto">
            <a:xfrm rot="10800000" flipH="1">
              <a:off x="2361" y="1346"/>
              <a:ext cx="312" cy="22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069" name="Text Box 25"/>
            <p:cNvSpPr txBox="1">
              <a:spLocks noChangeArrowheads="1"/>
            </p:cNvSpPr>
            <p:nvPr/>
          </p:nvSpPr>
          <p:spPr bwMode="auto">
            <a:xfrm>
              <a:off x="493" y="1568"/>
              <a:ext cx="462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Helvetica" charset="0"/>
                </a:rPr>
                <a:t>Holds data awaiting write-through to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Helvetica" charset="0"/>
                </a:rPr>
                <a:t>lower level memory</a:t>
              </a:r>
            </a:p>
          </p:txBody>
        </p:sp>
      </p:grpSp>
      <p:sp>
        <p:nvSpPr>
          <p:cNvPr id="1199130" name="Text Box 26"/>
          <p:cNvSpPr txBox="1">
            <a:spLocks noChangeArrowheads="1"/>
          </p:cNvSpPr>
          <p:nvPr/>
        </p:nvSpPr>
        <p:spPr bwMode="auto">
          <a:xfrm>
            <a:off x="4716016" y="3645025"/>
            <a:ext cx="3767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200" dirty="0">
                <a:solidFill>
                  <a:srgbClr val="053DE8"/>
                </a:solidFill>
                <a:latin typeface="Marker Felt" charset="0"/>
              </a:rPr>
              <a:t>A. So CPU </a:t>
            </a:r>
            <a:r>
              <a:rPr lang="en-US" sz="2200" dirty="0" err="1">
                <a:solidFill>
                  <a:srgbClr val="053DE8"/>
                </a:solidFill>
                <a:latin typeface="Marker Felt" charset="0"/>
              </a:rPr>
              <a:t>doesn</a:t>
            </a:r>
            <a:r>
              <a:rPr lang="ja-JP" altLang="en-US" sz="2200" dirty="0">
                <a:solidFill>
                  <a:srgbClr val="053DE8"/>
                </a:solidFill>
                <a:latin typeface="Marker Felt" charset="0"/>
              </a:rPr>
              <a:t>’</a:t>
            </a:r>
            <a:r>
              <a:rPr lang="en-US" altLang="ja-JP" sz="2200" dirty="0">
                <a:solidFill>
                  <a:srgbClr val="053DE8"/>
                </a:solidFill>
                <a:latin typeface="Marker Felt" charset="0"/>
              </a:rPr>
              <a:t>t stall </a:t>
            </a:r>
            <a:endParaRPr lang="en-US" sz="2200" dirty="0">
              <a:solidFill>
                <a:srgbClr val="053DE8"/>
              </a:solidFill>
              <a:latin typeface="Marker Felt" charset="0"/>
            </a:endParaRPr>
          </a:p>
        </p:txBody>
      </p:sp>
      <p:sp>
        <p:nvSpPr>
          <p:cNvPr id="1199131" name="Text Box 27"/>
          <p:cNvSpPr txBox="1">
            <a:spLocks noChangeArrowheads="1"/>
          </p:cNvSpPr>
          <p:nvPr/>
        </p:nvSpPr>
        <p:spPr bwMode="auto">
          <a:xfrm>
            <a:off x="755576" y="4077072"/>
            <a:ext cx="372752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Q. Why a buffer, why not just one register ?</a:t>
            </a:r>
          </a:p>
        </p:txBody>
      </p:sp>
      <p:sp>
        <p:nvSpPr>
          <p:cNvPr id="1199132" name="Text Box 28"/>
          <p:cNvSpPr txBox="1">
            <a:spLocks noChangeArrowheads="1"/>
          </p:cNvSpPr>
          <p:nvPr/>
        </p:nvSpPr>
        <p:spPr bwMode="auto">
          <a:xfrm>
            <a:off x="4716016" y="4077072"/>
            <a:ext cx="378028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A. Bursts of writes are</a:t>
            </a:r>
          </a:p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common.</a:t>
            </a:r>
          </a:p>
        </p:txBody>
      </p:sp>
      <p:sp>
        <p:nvSpPr>
          <p:cNvPr id="1199133" name="Text Box 29"/>
          <p:cNvSpPr txBox="1">
            <a:spLocks noChangeArrowheads="1"/>
          </p:cNvSpPr>
          <p:nvPr/>
        </p:nvSpPr>
        <p:spPr bwMode="auto">
          <a:xfrm>
            <a:off x="755576" y="5085185"/>
            <a:ext cx="3867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Q. Are Read After Write (RAW) hazards an issue for write buffer?</a:t>
            </a:r>
          </a:p>
        </p:txBody>
      </p:sp>
      <p:sp>
        <p:nvSpPr>
          <p:cNvPr id="1199134" name="Text Box 30"/>
          <p:cNvSpPr txBox="1">
            <a:spLocks noChangeArrowheads="1"/>
          </p:cNvSpPr>
          <p:nvPr/>
        </p:nvSpPr>
        <p:spPr bwMode="auto">
          <a:xfrm>
            <a:off x="4716016" y="5013177"/>
            <a:ext cx="44279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A. Yes!  Drain buffer before next read, or send read 1</a:t>
            </a:r>
            <a:r>
              <a:rPr lang="en-US" sz="2600" baseline="30000" dirty="0">
                <a:solidFill>
                  <a:srgbClr val="053DE8"/>
                </a:solidFill>
                <a:latin typeface="Marker Felt" charset="0"/>
              </a:rPr>
              <a:t>st</a:t>
            </a:r>
            <a:r>
              <a:rPr lang="en-US" sz="2600" dirty="0">
                <a:solidFill>
                  <a:srgbClr val="053DE8"/>
                </a:solidFill>
                <a:latin typeface="Marker Felt" charset="0"/>
              </a:rPr>
              <a:t> after check write buffers.</a:t>
            </a:r>
          </a:p>
        </p:txBody>
      </p:sp>
    </p:spTree>
    <p:extLst>
      <p:ext uri="{BB962C8B-B14F-4D97-AF65-F5344CB8AC3E}">
        <p14:creationId xmlns:p14="http://schemas.microsoft.com/office/powerpoint/2010/main" val="128483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8" grpId="0" autoUpdateAnimBg="0"/>
      <p:bldP spid="1199130" grpId="0" autoUpdateAnimBg="0"/>
      <p:bldP spid="1199131" grpId="0" autoUpdateAnimBg="0"/>
      <p:bldP spid="1199132" grpId="0" autoUpdateAnimBg="0"/>
      <p:bldP spid="1199133" grpId="0" autoUpdateAnimBg="0"/>
      <p:bldP spid="11991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n</a:t>
            </a:r>
            <a:r>
              <a:rPr lang="en-US" sz="2800" dirty="0" smtClean="0"/>
              <a:t> sets =&gt; </a:t>
            </a:r>
            <a:r>
              <a:rPr lang="en-US" sz="2800" i="1" dirty="0" smtClean="0"/>
              <a:t>n-way set associative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Direct-mapped cache =&gt; </a:t>
            </a:r>
            <a:r>
              <a:rPr lang="en-US" sz="2400" dirty="0" smtClean="0"/>
              <a:t>one block per set</a:t>
            </a:r>
            <a:endParaRPr lang="en-US" sz="2400" i="1" dirty="0" smtClean="0"/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Fully associative </a:t>
            </a:r>
            <a:r>
              <a:rPr lang="en-US" sz="2400" dirty="0" smtClean="0"/>
              <a:t>=&gt; one set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Writing to cache:  two strategies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Write-through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Immediately update lower levels of hierarchy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Write-back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Only update lower levels of hierarchy when an updated block is replaced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Both strategies use </a:t>
            </a:r>
            <a:r>
              <a:rPr lang="en-US" sz="2400" i="1" dirty="0" smtClean="0"/>
              <a:t>write buffer </a:t>
            </a:r>
            <a:r>
              <a:rPr lang="en-US" sz="2400" dirty="0" smtClean="0"/>
              <a:t>to make writes asynchronous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980728"/>
            <a:ext cx="8559552" cy="5256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Miss rate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Fraction of cache access that result in a miss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Causes of misses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Compulsory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First reference to a block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Capacity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 discarded and later retrieved since cache cannot contain all blocks needed during execution.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Conflict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 set associative or direct mapped cache, if program makes repeated references to multiple addresses from different blocks that map to the same set/location in the cache (due to going from fully associative to set associative)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Note that speculative and multithreaded processors may execute other instructions during a miss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Reduces performance impact of misses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73" y="2492896"/>
            <a:ext cx="725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8467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836712"/>
            <a:ext cx="8559552" cy="5400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Six basic cache optimizations </a:t>
            </a:r>
            <a:r>
              <a:rPr lang="en-US" sz="1800" dirty="0" smtClean="0">
                <a:solidFill>
                  <a:srgbClr val="FF0000"/>
                </a:solidFill>
              </a:rPr>
              <a:t>(or “knobs” since impact mixed)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block size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compulsory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capacity and conflict misses, increases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total cache capacity to reduce miss rate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associativity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conflict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number of cache levels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overall memory access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Giving priority to read misses over writes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Avoiding address translation in cache indexing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hit time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9677"/>
            <a:ext cx="8569647" cy="707886"/>
          </a:xfrm>
        </p:spPr>
        <p:txBody>
          <a:bodyPr/>
          <a:lstStyle/>
          <a:p>
            <a:r>
              <a:rPr lang="en-US" dirty="0" smtClean="0"/>
              <a:t>Ten Advanced Optimizations </a:t>
            </a:r>
            <a:r>
              <a:rPr lang="en-US" sz="3200" dirty="0" smtClean="0"/>
              <a:t>(</a:t>
            </a:r>
            <a:r>
              <a:rPr lang="en-US" sz="3200" dirty="0" err="1" smtClean="0"/>
              <a:t>ch.</a:t>
            </a:r>
            <a:r>
              <a:rPr lang="en-US" sz="3200" dirty="0" smtClean="0"/>
              <a:t> 2)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Small and simple first level caches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Critical timing path: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addressing tag memory, then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comparing tags, then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selecting correct set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Direct-mapped caches can overlap tag compare and transmission of data </a:t>
            </a:r>
            <a:r>
              <a:rPr lang="en-US" sz="2400" dirty="0" smtClean="0">
                <a:solidFill>
                  <a:srgbClr val="FF0000"/>
                </a:solidFill>
              </a:rPr>
              <a:t>(pre-set mux ; speculative</a:t>
            </a:r>
            <a:r>
              <a:rPr lang="en-US" sz="2400" dirty="0">
                <a:solidFill>
                  <a:srgbClr val="FF0000"/>
                </a:solidFill>
              </a:rPr>
              <a:t>?)</a:t>
            </a:r>
            <a:r>
              <a:rPr lang="en-US" sz="3200" dirty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associativity reduces power because fewer cache lines are accessed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Programmers want unlimited amounts of memory with low latency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Fast memory technology is more expensive per bit than slower memory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 organize memory system into a hierarchy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Entire addressable memory space available in largest, slowest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Incrementally smaller and faster memories, each containing a subset of the memory below it, proceed in steps up toward the processor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Temporal and spatial locality insures that nearly all references can be found in smaller memories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Gives the allusion of a large, fast memory being presented to the processor</a:t>
            </a:r>
            <a:endParaRPr lang="en-US" sz="24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time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8200"/>
            <a:ext cx="6552728" cy="46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16216" y="2708920"/>
            <a:ext cx="2631296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Book </a:t>
            </a:r>
            <a:r>
              <a:rPr lang="en-US" sz="1600" dirty="0" smtClean="0">
                <a:solidFill>
                  <a:srgbClr val="FF0000"/>
                </a:solidFill>
              </a:rPr>
              <a:t>only says: results are surprising; perhaps due to some non monotonicity.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Depend 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technology &amp; design assumptions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517232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per read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21" y="833439"/>
            <a:ext cx="6848623" cy="46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59206"/>
            <a:ext cx="8569647" cy="707886"/>
          </a:xfrm>
        </p:spPr>
        <p:txBody>
          <a:bodyPr/>
          <a:lstStyle/>
          <a:p>
            <a:r>
              <a:rPr lang="en-US" dirty="0" smtClean="0"/>
              <a:t>Way Prediction </a:t>
            </a:r>
            <a:r>
              <a:rPr lang="en-US" sz="1600" b="0" dirty="0" smtClean="0">
                <a:solidFill>
                  <a:srgbClr val="FF0000"/>
                </a:solidFill>
              </a:rPr>
              <a:t>1990s ENEE446: “predict as much as you can” </a:t>
            </a:r>
            <a:endParaRPr lang="en-AU" sz="1600" b="0" dirty="0">
              <a:solidFill>
                <a:srgbClr val="FF00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712968" cy="5400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 improve hit time, predict the way to pre-set mux </a:t>
            </a:r>
            <a:r>
              <a:rPr lang="en-US" sz="1600" dirty="0" smtClean="0">
                <a:solidFill>
                  <a:srgbClr val="FF0000"/>
                </a:solidFill>
              </a:rPr>
              <a:t>extra bits in cache to predict the or block for next cache access. To reduce conflict misses for (say) direct mapped cache: extra bits to predict miss and possibly missed block  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Mis</a:t>
            </a:r>
            <a:r>
              <a:rPr lang="en-US" sz="2400" dirty="0" smtClean="0"/>
              <a:t>-prediction gives longer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Prediction accuracy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90% for two-way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80% for four-way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used on MIPS R10000 in mid-90s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on ARM Cortex-A8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Extend to predict block as well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“Way selection” </a:t>
            </a:r>
            <a:r>
              <a:rPr lang="en-US" sz="1600" dirty="0" smtClean="0">
                <a:solidFill>
                  <a:srgbClr val="FF0000"/>
                </a:solidFill>
              </a:rPr>
              <a:t>use way prediction bits to decide which cache block to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Increases </a:t>
            </a:r>
            <a:r>
              <a:rPr lang="en-US" sz="2400" dirty="0" err="1" smtClean="0"/>
              <a:t>mis</a:t>
            </a:r>
            <a:r>
              <a:rPr lang="en-US" sz="2400" dirty="0" smtClean="0"/>
              <a:t>-prediction penalty</a:t>
            </a:r>
            <a:endParaRPr lang="en-US" sz="2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What matter in this part: </a:t>
            </a:r>
            <a:r>
              <a:rPr lang="en-US" sz="1800" b="1" u="sng" dirty="0" smtClean="0">
                <a:solidFill>
                  <a:srgbClr val="FF0000"/>
                </a:solidFill>
              </a:rPr>
              <a:t>know the ideas </a:t>
            </a:r>
            <a:r>
              <a:rPr lang="en-US" sz="1800" dirty="0" smtClean="0">
                <a:solidFill>
                  <a:srgbClr val="FF0000"/>
                </a:solidFill>
              </a:rPr>
              <a:t>even when names get confusing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0F0C66-DD90-054B-9350-BC5ABD4E5891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788657-5382-CC4E-8715-151E0B4DBE52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23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72041"/>
            <a:ext cx="8820472" cy="520655"/>
          </a:xfrm>
          <a:noFill/>
        </p:spPr>
        <p:txBody>
          <a:bodyPr lIns="90488" tIns="44450" rIns="90488" bIns="44450"/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explanation</a:t>
            </a:r>
            <a:r>
              <a:rPr lang="en-US" sz="2800" dirty="0" smtClean="0">
                <a:latin typeface="Arial" charset="0"/>
              </a:rPr>
              <a:t>. </a:t>
            </a:r>
            <a:r>
              <a:rPr lang="en-US" sz="2800" dirty="0">
                <a:latin typeface="Arial" charset="0"/>
              </a:rPr>
              <a:t>Fast Hit times via  Way Prediction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980728"/>
            <a:ext cx="8743950" cy="4658072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How to combine fast hit time of Direct Mapped and have the lower conflict misses of 2-way SA cache? </a:t>
            </a:r>
            <a:endParaRPr lang="en-US" sz="2800" dirty="0">
              <a:latin typeface="Arial" charset="0"/>
            </a:endParaRPr>
          </a:p>
          <a:p>
            <a:pPr marL="228600" indent="-228600"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r>
              <a:rPr lang="en-US" sz="2800" dirty="0">
                <a:solidFill>
                  <a:srgbClr val="0332B7"/>
                </a:solidFill>
                <a:latin typeface="Arial" charset="0"/>
              </a:rPr>
              <a:t>Way prediction</a:t>
            </a:r>
            <a:r>
              <a:rPr lang="en-US" sz="2800" dirty="0">
                <a:latin typeface="Arial" charset="0"/>
              </a:rPr>
              <a:t>: keep extra bits in cache to predict the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way,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or block within the set, of next cache access. </a:t>
            </a:r>
          </a:p>
          <a:p>
            <a:pPr lvl="1"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r>
              <a:rPr lang="en-US" dirty="0" smtClean="0">
                <a:latin typeface="Arial" charset="0"/>
              </a:rPr>
              <a:t>Multiplexer </a:t>
            </a:r>
            <a:r>
              <a:rPr lang="en-US" dirty="0">
                <a:latin typeface="Arial" charset="0"/>
              </a:rPr>
              <a:t>is set early to select desired block, only 1 tag comparison performed that clock cycle in parallel with reading the cache data </a:t>
            </a:r>
          </a:p>
          <a:p>
            <a:pPr lvl="1"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r>
              <a:rPr lang="en-US" dirty="0">
                <a:latin typeface="Arial" charset="0"/>
              </a:rPr>
              <a:t>Miss </a:t>
            </a:r>
            <a:r>
              <a:rPr lang="en-US" dirty="0">
                <a:latin typeface="Arial" charset="0"/>
                <a:sym typeface="Symbol" charset="0"/>
              </a:rPr>
              <a:t></a:t>
            </a:r>
            <a:r>
              <a:rPr lang="en-US" dirty="0">
                <a:latin typeface="Arial" charset="0"/>
              </a:rPr>
              <a:t> 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dirty="0">
                <a:latin typeface="Arial" charset="0"/>
              </a:rPr>
              <a:t> check other blocks for matches in next clock cycle</a:t>
            </a:r>
          </a:p>
          <a:p>
            <a:pPr marL="228600" indent="-228600">
              <a:buFontTx/>
              <a:buNone/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endParaRPr lang="en-US" sz="1800" dirty="0">
              <a:latin typeface="Arial" charset="0"/>
            </a:endParaRPr>
          </a:p>
          <a:p>
            <a:pPr marL="228600" indent="-228600">
              <a:buFontTx/>
              <a:buNone/>
              <a:tabLst>
                <a:tab pos="1828800" algn="r"/>
                <a:tab pos="3200400" algn="r"/>
                <a:tab pos="4572000" algn="r"/>
                <a:tab pos="5943600" algn="r"/>
              </a:tabLst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6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Cache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4 – Core i7:  4 cycles (note: increased hit time)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branch </a:t>
            </a:r>
            <a:r>
              <a:rPr lang="en-US" sz="2800" dirty="0" err="1" smtClean="0"/>
              <a:t>mis</a:t>
            </a:r>
            <a:r>
              <a:rPr lang="en-US" sz="2800" dirty="0" smtClean="0"/>
              <a:t>-prediction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ch</a:t>
            </a:r>
            <a:r>
              <a:rPr lang="en-US" sz="1800" dirty="0" smtClean="0">
                <a:solidFill>
                  <a:srgbClr val="FF0000"/>
                </a:solidFill>
              </a:rPr>
              <a:t> 3) </a:t>
            </a:r>
            <a:r>
              <a:rPr lang="en-US" sz="2800" dirty="0" smtClean="0"/>
              <a:t>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Makes it easier to increase associativity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Nonblocking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125538"/>
            <a:ext cx="3816424" cy="51117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For pipelined computer that allow out of order execution (Ch. 3…): The processor need not stall on data cache miss.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Allow hits before previous misses complete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miss”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“Hit under multiple miss”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L2 must support this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general, processors can hide L1 miss penalty but not L2 miss penalty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744" y="1221134"/>
            <a:ext cx="4680520" cy="40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1880" y="2276872"/>
            <a:ext cx="899918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In text: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Cache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access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Latency..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517232"/>
            <a:ext cx="4032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SPECINT    SPECFP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ARM Cortex-A8 supports 1-4 banks for L2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i7 supports 4 banks for L1 and 8 banks for L2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Interleave banks according to block address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Works best when accesses naturally spread themselves across banks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What if not?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25788"/>
            <a:ext cx="6286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Word First, Early Restart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it to the processor as soon as it arrives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words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missed work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Effectiveness of these strategies depends on block size and likelihood of another access to the portion of the block that has not yet been fetched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504800"/>
          </a:xfrm>
        </p:spPr>
        <p:txBody>
          <a:bodyPr/>
          <a:lstStyle/>
          <a:p>
            <a:r>
              <a:rPr lang="en-US" dirty="0" smtClean="0"/>
              <a:t>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4704"/>
            <a:ext cx="7992243" cy="5472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storing to a block that is already pending in the write buffer, update write buffer </a:t>
            </a:r>
            <a:r>
              <a:rPr lang="en-US" sz="1600" dirty="0" smtClean="0">
                <a:solidFill>
                  <a:srgbClr val="FF0000"/>
                </a:solidFill>
              </a:rPr>
              <a:t>if buffer contains </a:t>
            </a:r>
            <a:r>
              <a:rPr lang="en-US" sz="1600" dirty="0" err="1" smtClean="0">
                <a:solidFill>
                  <a:srgbClr val="FF0000"/>
                </a:solidFill>
              </a:rPr>
              <a:t>modifed</a:t>
            </a:r>
            <a:r>
              <a:rPr lang="en-US" sz="1600" dirty="0" smtClean="0">
                <a:solidFill>
                  <a:srgbClr val="FF0000"/>
                </a:solidFill>
              </a:rPr>
              <a:t> block check for match &amp; merge if yes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 not apply to I/O addresses </a:t>
            </a:r>
            <a:r>
              <a:rPr lang="en-US" sz="1600" dirty="0" smtClean="0">
                <a:solidFill>
                  <a:srgbClr val="FF0000"/>
                </a:solidFill>
              </a:rPr>
              <a:t>“since I/O device registers are often mapped to physical address space”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2849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 write buffering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0555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Write buffering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841" y="2708920"/>
            <a:ext cx="4623295" cy="32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0826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Swap nested loops to access memory in sequential order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Example: replace column after column matrix access by row after row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accessing entire rows or columns, subdivide matrices into blocks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more memory accesses but improves locality of accesses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291536" cy="484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34AA2F-219E-7E49-BAFF-902A2A288CF1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0C8FDB-04C2-E948-A1D1-7629B2D1689A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30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162800" cy="764704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Loop Interchange Example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908720"/>
            <a:ext cx="7104062" cy="4871368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/* Before */</a:t>
            </a: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for (k = 0; k &lt; 100; k = k+1)</a:t>
            </a:r>
            <a:endParaRPr lang="en-US" sz="1800" dirty="0">
              <a:solidFill>
                <a:schemeClr val="accent1"/>
              </a:solidFill>
              <a:latin typeface="Courier New" charset="0"/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	for (j = 0; j &lt; 100; j = j+1)</a:t>
            </a: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	for (</a:t>
            </a:r>
            <a:r>
              <a:rPr lang="en-US" sz="1800" dirty="0" err="1">
                <a:solidFill>
                  <a:schemeClr val="accent1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 = 0; </a:t>
            </a:r>
            <a:r>
              <a:rPr lang="en-US" sz="1800" dirty="0" err="1">
                <a:solidFill>
                  <a:schemeClr val="accent1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 &lt; 5000; </a:t>
            </a:r>
            <a:r>
              <a:rPr lang="en-US" sz="1800" dirty="0" err="1">
                <a:solidFill>
                  <a:schemeClr val="accent1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chemeClr val="accent1"/>
                </a:solidFill>
                <a:latin typeface="Courier New" charset="0"/>
              </a:rPr>
              <a:t> = i+1)</a:t>
            </a:r>
            <a:endParaRPr lang="en-US" sz="1800" dirty="0">
              <a:latin typeface="Courier New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			x[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][j] = 2 * x[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][j];</a:t>
            </a: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/* After */</a:t>
            </a: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for (k = 0; k &lt; 100; k = k+1)</a:t>
            </a:r>
            <a:endParaRPr lang="en-US" sz="1800" dirty="0">
              <a:solidFill>
                <a:schemeClr val="hlink"/>
              </a:solidFill>
              <a:latin typeface="Courier New" charset="0"/>
            </a:endParaRPr>
          </a:p>
          <a:p>
            <a:pPr>
              <a:buFontTx/>
              <a:buNone/>
            </a:pPr>
            <a:r>
              <a:rPr lang="en-US" sz="1800" dirty="0">
                <a:solidFill>
                  <a:schemeClr val="hlink"/>
                </a:solidFill>
                <a:latin typeface="Courier New" charset="0"/>
              </a:rPr>
              <a:t>	</a:t>
            </a:r>
            <a:r>
              <a:rPr lang="en-US" sz="1800" u="sng" dirty="0">
                <a:solidFill>
                  <a:schemeClr val="hlink"/>
                </a:solidFill>
                <a:latin typeface="Courier New" charset="0"/>
              </a:rPr>
              <a:t>for (</a:t>
            </a:r>
            <a:r>
              <a:rPr lang="en-US" sz="1800" u="sng" dirty="0" err="1">
                <a:solidFill>
                  <a:schemeClr val="hlink"/>
                </a:solidFill>
                <a:latin typeface="Courier New" charset="0"/>
              </a:rPr>
              <a:t>i</a:t>
            </a:r>
            <a:r>
              <a:rPr lang="en-US" sz="1800" u="sng" dirty="0">
                <a:solidFill>
                  <a:schemeClr val="hlink"/>
                </a:solidFill>
                <a:latin typeface="Courier New" charset="0"/>
              </a:rPr>
              <a:t> = 0; </a:t>
            </a:r>
            <a:r>
              <a:rPr lang="en-US" sz="1800" u="sng" dirty="0" err="1">
                <a:solidFill>
                  <a:schemeClr val="hlink"/>
                </a:solidFill>
                <a:latin typeface="Courier New" charset="0"/>
              </a:rPr>
              <a:t>i</a:t>
            </a:r>
            <a:r>
              <a:rPr lang="en-US" sz="1800" u="sng" dirty="0">
                <a:solidFill>
                  <a:schemeClr val="hlink"/>
                </a:solidFill>
                <a:latin typeface="Courier New" charset="0"/>
              </a:rPr>
              <a:t> &lt; 5000; </a:t>
            </a:r>
            <a:r>
              <a:rPr lang="en-US" sz="1800" u="sng" dirty="0" err="1">
                <a:solidFill>
                  <a:schemeClr val="hlink"/>
                </a:solidFill>
                <a:latin typeface="Courier New" charset="0"/>
              </a:rPr>
              <a:t>i</a:t>
            </a:r>
            <a:r>
              <a:rPr lang="en-US" sz="1800" u="sng" dirty="0">
                <a:solidFill>
                  <a:schemeClr val="hlink"/>
                </a:solidFill>
                <a:latin typeface="Courier New" charset="0"/>
              </a:rPr>
              <a:t> = i+1)</a:t>
            </a:r>
            <a:endParaRPr lang="en-US" sz="1800" dirty="0">
              <a:solidFill>
                <a:schemeClr val="hlink"/>
              </a:solidFill>
              <a:latin typeface="Courier New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		</a:t>
            </a:r>
            <a:r>
              <a:rPr lang="en-US" sz="1800" u="sng" dirty="0">
                <a:solidFill>
                  <a:schemeClr val="hlink"/>
                </a:solidFill>
                <a:latin typeface="Courier New" charset="0"/>
              </a:rPr>
              <a:t>for (j = 0; j &lt; 100; j = j+1)</a:t>
            </a:r>
            <a:endParaRPr lang="en-US" sz="1800" dirty="0">
              <a:latin typeface="Courier New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charset="0"/>
              </a:rPr>
              <a:t>			x[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][j] = 2 * x[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][j];</a:t>
            </a:r>
            <a:br>
              <a:rPr lang="en-US" sz="1800" dirty="0">
                <a:latin typeface="Courier New" charset="0"/>
              </a:rPr>
            </a:b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Sequential accesses instead of striding through memory every 100 words; improved spatial locality</a:t>
            </a:r>
          </a:p>
        </p:txBody>
      </p:sp>
      <p:sp>
        <p:nvSpPr>
          <p:cNvPr id="40967" name="Arc 4"/>
          <p:cNvSpPr>
            <a:spLocks/>
          </p:cNvSpPr>
          <p:nvPr/>
        </p:nvSpPr>
        <p:spPr bwMode="auto">
          <a:xfrm rot="-10680000">
            <a:off x="1581150" y="4340225"/>
            <a:ext cx="622300" cy="354013"/>
          </a:xfrm>
          <a:custGeom>
            <a:avLst/>
            <a:gdLst>
              <a:gd name="T0" fmla="*/ 0 w 21655"/>
              <a:gd name="T1" fmla="*/ 0 h 21600"/>
              <a:gd name="T2" fmla="*/ 622300 w 21655"/>
              <a:gd name="T3" fmla="*/ 354013 h 21600"/>
              <a:gd name="T4" fmla="*/ 1581 w 21655"/>
              <a:gd name="T5" fmla="*/ 354013 h 21600"/>
              <a:gd name="T6" fmla="*/ 0 60000 65536"/>
              <a:gd name="T7" fmla="*/ 0 60000 65536"/>
              <a:gd name="T8" fmla="*/ 0 60000 65536"/>
              <a:gd name="T9" fmla="*/ 0 w 21655"/>
              <a:gd name="T10" fmla="*/ 0 h 21600"/>
              <a:gd name="T11" fmla="*/ 21655 w 216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55" h="21600" fill="none" extrusionOk="0">
                <a:moveTo>
                  <a:pt x="0" y="0"/>
                </a:moveTo>
                <a:cubicBezTo>
                  <a:pt x="18" y="0"/>
                  <a:pt x="36" y="-1"/>
                  <a:pt x="55" y="0"/>
                </a:cubicBezTo>
                <a:cubicBezTo>
                  <a:pt x="11984" y="0"/>
                  <a:pt x="21655" y="9670"/>
                  <a:pt x="21655" y="21600"/>
                </a:cubicBezTo>
              </a:path>
              <a:path w="21655" h="21600" stroke="0" extrusionOk="0">
                <a:moveTo>
                  <a:pt x="0" y="0"/>
                </a:moveTo>
                <a:cubicBezTo>
                  <a:pt x="18" y="0"/>
                  <a:pt x="36" y="-1"/>
                  <a:pt x="55" y="0"/>
                </a:cubicBezTo>
                <a:cubicBezTo>
                  <a:pt x="11984" y="0"/>
                  <a:pt x="21655" y="9670"/>
                  <a:pt x="21655" y="21600"/>
                </a:cubicBezTo>
                <a:lnTo>
                  <a:pt x="55" y="21600"/>
                </a:lnTo>
                <a:close/>
              </a:path>
            </a:pathLst>
          </a:custGeom>
          <a:noFill/>
          <a:ln w="25400" cap="rnd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US" dirty="0" smtClean="0"/>
              <a:t>Hardware Prefetching </a:t>
            </a:r>
            <a:r>
              <a:rPr lang="en-US" sz="1800" b="0" dirty="0" smtClean="0">
                <a:solidFill>
                  <a:srgbClr val="FF0000"/>
                </a:solidFill>
              </a:rPr>
              <a:t>yet another prediction</a:t>
            </a:r>
            <a:endParaRPr lang="en-AU" sz="1800" b="0" dirty="0">
              <a:solidFill>
                <a:srgbClr val="FF0000"/>
              </a:solidFill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Fetch two blocks on miss (include next sequential block)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589240"/>
            <a:ext cx="79208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Pentium 4 Pre-fetching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Text: “Only the programs that benefit most are shown”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6624736" cy="352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Non-faulting: 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Combine with loop unrolling and software pipelining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623071" y="1151597"/>
            <a:ext cx="267252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Advanced Optimizations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296" y="908720"/>
            <a:ext cx="6347048" cy="52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Performance metrics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Latency is concern of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Bandwidth is concern of multiprocessors and I/O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Access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Time between read request and when desired word arrives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Cycle time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Minimum time between unrelated requests to memory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 used for main memory, SRAM used for cache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low power to retain 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6 transistors/bit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be re-written after being read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also be periodically </a:t>
            </a:r>
            <a:r>
              <a:rPr lang="en-US" sz="2400" dirty="0" err="1" smtClean="0"/>
              <a:t>refeshed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Every ~ 8 ms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row can be refreshed simultaneously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transistor/bit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Address lines are multiplexed: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Upper half of address:  row access strobe (RAS)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half of address:  column access strobe (CAS)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Technology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Amdahl: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capacity should grow linearly with processor speed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Unfortunately, memory capacity and speed has not kept pace with processors (speed &amp; number of cores)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accesses to same row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Synchronous DRAM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Added clock to DRAM interface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Burst mode with critical word first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Wider interfaces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Double data rate (DDR)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banks on each DRAM device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08721"/>
            <a:ext cx="7632848" cy="53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2503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23BB50-5CFA-6748-A32C-D16136FBF204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446055-4C9B-8344-9062-69B9523114C0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39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Quest for DRAM Performance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2" cy="541588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Arial" charset="0"/>
              </a:rPr>
              <a:t>Fast Page mode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Add timing signals that allow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repeated accesses to row buffer without another row access time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Such a buffer comes naturally, as each array will buffer 1024 to 2048 bits for each access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Arial" charset="0"/>
              </a:rPr>
              <a:t>Synchronous DRAM (SDRAM)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Add a clock signal to DRAM interface, so that the repeated transfers would not bear overhead to synchronize with DRAM controller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dirty="0">
                <a:latin typeface="Arial" charset="0"/>
              </a:rPr>
              <a:t>Double Data Rate (DDR SDRAM)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Transfer data on both the rising edge and falling edge </a:t>
            </a:r>
            <a:r>
              <a:rPr lang="en-US" sz="2000" dirty="0">
                <a:latin typeface="Arial" charset="0"/>
              </a:rPr>
              <a:t>of the DRAM clock signal </a:t>
            </a:r>
            <a:r>
              <a:rPr lang="en-US" sz="2000" dirty="0">
                <a:latin typeface="Arial" charset="0"/>
                <a:sym typeface="Symbol" charset="0"/>
              </a:rPr>
              <a:t> doubling the peak data rate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latin typeface="Arial" charset="0"/>
                <a:sym typeface="Symbol" charset="0"/>
              </a:rPr>
              <a:t>DDR2 lowers power by dropping the voltage from 2.5 to 1.8 volts + offers higher clock rates: up to 400 MHz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000" dirty="0">
                <a:latin typeface="Arial" charset="0"/>
                <a:sym typeface="Symbol" charset="0"/>
              </a:rPr>
              <a:t>DDR3 drops to 1.5 volts + higher clock rates: up to 800 MHz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>
                <a:latin typeface="Arial" charset="0"/>
              </a:rPr>
              <a:t>Improved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Bandwidth, not Latency</a:t>
            </a:r>
          </a:p>
        </p:txBody>
      </p:sp>
    </p:spTree>
    <p:extLst>
      <p:ext uri="{BB962C8B-B14F-4D97-AF65-F5344CB8AC3E}">
        <p14:creationId xmlns:p14="http://schemas.microsoft.com/office/powerpoint/2010/main" val="995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 Gap</a:t>
            </a:r>
            <a:endParaRPr lang="en-AU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36" y="1412776"/>
            <a:ext cx="8434312" cy="44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DDR: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DDR2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Lower power (2.5 V -&gt; 1.8 V)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rates (266 MHz, 333 MHz, 400 MHz)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1.5 V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800 MHz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DDR4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1-1.2 V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1600 MHz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GDDR5 is graphics memory based on DDR3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Graphics memory: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Achieve 2-5 X bandwidth per DRAM vs. DDR3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Wider interfaces (32 vs. 16 bit)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Higher clock rate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Possible because they are attached via soldering instead of </a:t>
            </a:r>
            <a:r>
              <a:rPr lang="en-US" sz="1600" dirty="0" err="1" smtClean="0"/>
              <a:t>socketted</a:t>
            </a:r>
            <a:r>
              <a:rPr lang="en-US" sz="1600" dirty="0" smtClean="0"/>
              <a:t> DIMM (Dual Inline memory modules). DRAM are commonly sold on boards called DIMMs </a:t>
            </a:r>
            <a:r>
              <a:rPr lang="en-US" sz="1600" dirty="0" err="1" smtClean="0"/>
              <a:t>contaning</a:t>
            </a:r>
            <a:r>
              <a:rPr lang="en-US" sz="1600" dirty="0" smtClean="0"/>
              <a:t> 4-16 DRAMs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Reducing power in SDRAMs: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voltage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 power mode (ignores clock, continues to refresh)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Power Consumption</a:t>
            </a:r>
            <a:endParaRPr lang="en-A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276325"/>
            <a:ext cx="7658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Type of EEPROM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Must be erased (in blocks) before being overwritten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 volatile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Limited number of write cycles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Cheaper than SDRAM, more expensive than disk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Slower than SRAM, faster than disk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Dependability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is susceptible to cosmic rays </a:t>
            </a:r>
            <a:r>
              <a:rPr lang="en-US" sz="1600" dirty="0">
                <a:solidFill>
                  <a:srgbClr val="FF0000"/>
                </a:solidFill>
              </a:rPr>
              <a:t>very </a:t>
            </a:r>
            <a:r>
              <a:rPr lang="en-US" sz="1600" dirty="0" smtClean="0">
                <a:solidFill>
                  <a:srgbClr val="FF0000"/>
                </a:solidFill>
              </a:rPr>
              <a:t>high energy particles, </a:t>
            </a:r>
            <a:r>
              <a:rPr lang="en-US" sz="1600" dirty="0">
                <a:solidFill>
                  <a:srgbClr val="FF0000"/>
                </a:solidFill>
              </a:rPr>
              <a:t>mainly originating in </a:t>
            </a:r>
            <a:r>
              <a:rPr lang="en-US" sz="1600" dirty="0" smtClean="0">
                <a:solidFill>
                  <a:srgbClr val="FF0000"/>
                </a:solidFill>
              </a:rPr>
              <a:t>outer space, </a:t>
            </a:r>
            <a:r>
              <a:rPr lang="en-US" sz="1600" dirty="0">
                <a:solidFill>
                  <a:srgbClr val="FF0000"/>
                </a:solidFill>
              </a:rPr>
              <a:t>outside </a:t>
            </a:r>
            <a:r>
              <a:rPr lang="en-US" sz="1600" dirty="0" smtClean="0">
                <a:solidFill>
                  <a:srgbClr val="FF0000"/>
                </a:solidFill>
              </a:rPr>
              <a:t>the solar system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Soft errors</a:t>
            </a:r>
            <a:r>
              <a:rPr lang="en-US" sz="2800" dirty="0" smtClean="0"/>
              <a:t>:  dynamic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Detected and fixed by error correcting codes (ECC)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Hard errors</a:t>
            </a:r>
            <a:r>
              <a:rPr lang="en-US" sz="2800" dirty="0" smtClean="0"/>
              <a:t>:  permanent errors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sparse rows to replace defective rows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Chipkill</a:t>
            </a:r>
            <a:r>
              <a:rPr lang="en-US" sz="2800" dirty="0" smtClean="0"/>
              <a:t>:  a RAID-like error recovery technique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7836722" y="941016"/>
            <a:ext cx="224523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Memory Technology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9677"/>
            <a:ext cx="8316416" cy="707886"/>
          </a:xfrm>
        </p:spPr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</a:t>
            </a:r>
          </a:p>
          <a:p>
            <a:r>
              <a:rPr lang="en-US" dirty="0" smtClean="0"/>
              <a:t>Virtual </a:t>
            </a:r>
            <a:r>
              <a:rPr lang="en-US" dirty="0"/>
              <a:t>machines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9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8100"/>
            <a:ext cx="8928100" cy="654596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>
                <a:latin typeface="Arial" charset="0"/>
              </a:rPr>
              <a:t>The Limits of Physical Addressing</a:t>
            </a:r>
          </a:p>
        </p:txBody>
      </p:sp>
      <p:sp>
        <p:nvSpPr>
          <p:cNvPr id="48130" name="Freeform 3"/>
          <p:cNvSpPr>
            <a:spLocks/>
          </p:cNvSpPr>
          <p:nvPr/>
        </p:nvSpPr>
        <p:spPr bwMode="auto">
          <a:xfrm>
            <a:off x="439738" y="1714500"/>
            <a:ext cx="12700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Freeform 4"/>
          <p:cNvSpPr>
            <a:spLocks/>
          </p:cNvSpPr>
          <p:nvPr/>
        </p:nvSpPr>
        <p:spPr bwMode="auto">
          <a:xfrm>
            <a:off x="6624638" y="1714500"/>
            <a:ext cx="20701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700088" y="2171700"/>
            <a:ext cx="723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CPU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7075488" y="217170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Memory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1069975" y="3403600"/>
            <a:ext cx="662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7666038" y="2990850"/>
            <a:ext cx="3175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074738" y="2990850"/>
            <a:ext cx="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H="1">
            <a:off x="1068388" y="1301750"/>
            <a:ext cx="659765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7666038" y="13144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1049338" y="13017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800100" y="1824038"/>
            <a:ext cx="5699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7380288" y="1814513"/>
            <a:ext cx="56991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7381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73167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grpSp>
        <p:nvGrpSpPr>
          <p:cNvPr id="48144" name="Group 17"/>
          <p:cNvGrpSpPr>
            <a:grpSpLocks/>
          </p:cNvGrpSpPr>
          <p:nvPr/>
        </p:nvGrpSpPr>
        <p:grpSpPr bwMode="auto">
          <a:xfrm>
            <a:off x="1187624" y="908720"/>
            <a:ext cx="6794500" cy="3325812"/>
            <a:chOff x="665" y="503"/>
            <a:chExt cx="4280" cy="2095"/>
          </a:xfrm>
        </p:grpSpPr>
        <p:sp>
          <p:nvSpPr>
            <p:cNvPr id="48147" name="Text Box 18"/>
            <p:cNvSpPr txBox="1">
              <a:spLocks noChangeArrowheads="1"/>
            </p:cNvSpPr>
            <p:nvPr/>
          </p:nvSpPr>
          <p:spPr bwMode="auto">
            <a:xfrm>
              <a:off x="1075" y="503"/>
              <a:ext cx="3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ja-JP" altLang="en-US" sz="2000">
                  <a:solidFill>
                    <a:srgbClr val="053DE8"/>
                  </a:solidFill>
                  <a:latin typeface="Marker Felt" charset="0"/>
                </a:rPr>
                <a:t>“</a:t>
              </a:r>
              <a:r>
                <a:rPr lang="en-US" altLang="ja-JP" sz="2000">
                  <a:solidFill>
                    <a:srgbClr val="053DE8"/>
                  </a:solidFill>
                  <a:latin typeface="Marker Felt" charset="0"/>
                </a:rPr>
                <a:t>Physical addresses</a:t>
              </a:r>
              <a:r>
                <a:rPr lang="ja-JP" altLang="en-US" sz="2000">
                  <a:solidFill>
                    <a:srgbClr val="053DE8"/>
                  </a:solidFill>
                  <a:latin typeface="Marker Felt" charset="0"/>
                </a:rPr>
                <a:t>”</a:t>
              </a:r>
              <a:r>
                <a:rPr lang="en-US" altLang="ja-JP" sz="2000">
                  <a:solidFill>
                    <a:srgbClr val="053DE8"/>
                  </a:solidFill>
                  <a:latin typeface="Marker Felt" charset="0"/>
                </a:rPr>
                <a:t> of memory locations </a:t>
              </a:r>
              <a:endParaRPr lang="en-US" sz="2000">
                <a:solidFill>
                  <a:srgbClr val="053DE8"/>
                </a:solidFill>
                <a:latin typeface="Marker Felt" charset="0"/>
              </a:endParaRPr>
            </a:p>
          </p:txBody>
        </p:sp>
        <p:sp>
          <p:nvSpPr>
            <p:cNvPr id="48148" name="Text Box 19"/>
            <p:cNvSpPr txBox="1">
              <a:spLocks noChangeArrowheads="1"/>
            </p:cNvSpPr>
            <p:nvPr/>
          </p:nvSpPr>
          <p:spPr bwMode="auto">
            <a:xfrm>
              <a:off x="2507" y="1856"/>
              <a:ext cx="5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Marker Felt" charset="0"/>
                </a:rPr>
                <a:t>Data</a:t>
              </a:r>
            </a:p>
          </p:txBody>
        </p:sp>
        <p:sp>
          <p:nvSpPr>
            <p:cNvPr id="48149" name="Text Box 20"/>
            <p:cNvSpPr txBox="1">
              <a:spLocks noChangeArrowheads="1"/>
            </p:cNvSpPr>
            <p:nvPr/>
          </p:nvSpPr>
          <p:spPr bwMode="auto">
            <a:xfrm>
              <a:off x="665" y="2210"/>
              <a:ext cx="42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</a:rPr>
                <a:t>All programs share one address space: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</a:rPr>
                <a:t>The </a:t>
              </a:r>
              <a:r>
                <a:rPr lang="en-US" sz="2000" dirty="0">
                  <a:solidFill>
                    <a:srgbClr val="053DE8"/>
                  </a:solidFill>
                  <a:latin typeface="Helvetica" charset="0"/>
                </a:rPr>
                <a:t>physical</a:t>
              </a:r>
              <a:r>
                <a:rPr lang="en-US" sz="2000" dirty="0">
                  <a:solidFill>
                    <a:schemeClr val="tx1"/>
                  </a:solidFill>
                  <a:latin typeface="Helvetica" charset="0"/>
                </a:rPr>
                <a:t> address space</a:t>
              </a:r>
            </a:p>
          </p:txBody>
        </p:sp>
      </p:grp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1259632" y="5229200"/>
            <a:ext cx="6722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No way to prevent a program from accessing </a:t>
            </a:r>
            <a:r>
              <a:rPr lang="en-US" sz="2000" dirty="0">
                <a:solidFill>
                  <a:srgbClr val="053DE8"/>
                </a:solidFill>
                <a:latin typeface="Helvetica" charset="0"/>
              </a:rPr>
              <a:t>any machine resource</a:t>
            </a:r>
          </a:p>
        </p:txBody>
      </p:sp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1259632" y="4437112"/>
            <a:ext cx="6741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Machine language programs must be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aware of the machine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36056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71399"/>
            <a:ext cx="9036496" cy="792088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>
                <a:latin typeface="Arial" charset="0"/>
              </a:rPr>
              <a:t>Solution:  Add a Layer </a:t>
            </a:r>
            <a:r>
              <a:rPr lang="en-US" dirty="0" smtClean="0">
                <a:latin typeface="Arial" charset="0"/>
              </a:rPr>
              <a:t>of Indirection</a:t>
            </a:r>
            <a:endParaRPr lang="en-US" dirty="0">
              <a:latin typeface="Arial" charset="0"/>
            </a:endParaRPr>
          </a:p>
        </p:txBody>
      </p:sp>
      <p:sp>
        <p:nvSpPr>
          <p:cNvPr id="49154" name="Freeform 3"/>
          <p:cNvSpPr>
            <a:spLocks/>
          </p:cNvSpPr>
          <p:nvPr/>
        </p:nvSpPr>
        <p:spPr bwMode="auto">
          <a:xfrm>
            <a:off x="439738" y="1714500"/>
            <a:ext cx="12700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Freeform 4"/>
          <p:cNvSpPr>
            <a:spLocks/>
          </p:cNvSpPr>
          <p:nvPr/>
        </p:nvSpPr>
        <p:spPr bwMode="auto">
          <a:xfrm>
            <a:off x="6624638" y="1714500"/>
            <a:ext cx="20701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700088" y="2171700"/>
            <a:ext cx="723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CPU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7075488" y="217170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Memory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1069975" y="3403600"/>
            <a:ext cx="662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7666038" y="2990850"/>
            <a:ext cx="3175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1074738" y="2990850"/>
            <a:ext cx="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725488" y="17272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7316788" y="17272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7381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73167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2035175" y="3044825"/>
            <a:ext cx="9191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Data</a:t>
            </a: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1168400" y="3594100"/>
            <a:ext cx="6794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User programs run in an standardized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53DE8"/>
                </a:solidFill>
                <a:latin typeface="Helvetica" charset="0"/>
              </a:rPr>
              <a:t>virtual</a:t>
            </a: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 address space</a:t>
            </a: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1187624" y="4293096"/>
            <a:ext cx="7092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53DE8"/>
                </a:solidFill>
                <a:latin typeface="Helvetica" charset="0"/>
              </a:rPr>
              <a:t>Address Translation</a:t>
            </a: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 hardware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managed by the operating system (OS)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maps virtual address to physical memory</a:t>
            </a:r>
          </a:p>
        </p:txBody>
      </p:sp>
      <p:grpSp>
        <p:nvGrpSpPr>
          <p:cNvPr id="49168" name="Group 17"/>
          <p:cNvGrpSpPr>
            <a:grpSpLocks/>
          </p:cNvGrpSpPr>
          <p:nvPr/>
        </p:nvGrpSpPr>
        <p:grpSpPr bwMode="auto">
          <a:xfrm>
            <a:off x="1068388" y="923925"/>
            <a:ext cx="6691312" cy="2060575"/>
            <a:chOff x="590" y="509"/>
            <a:chExt cx="4215" cy="1298"/>
          </a:xfrm>
        </p:grpSpPr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2138" y="1007"/>
              <a:ext cx="1304" cy="800"/>
            </a:xfrm>
            <a:custGeom>
              <a:avLst/>
              <a:gdLst>
                <a:gd name="T0" fmla="*/ 0 w 10000"/>
                <a:gd name="T1" fmla="*/ 0 h 10000"/>
                <a:gd name="T2" fmla="*/ 22 w 10000"/>
                <a:gd name="T3" fmla="*/ 0 h 10000"/>
                <a:gd name="T4" fmla="*/ 22 w 10000"/>
                <a:gd name="T5" fmla="*/ 5 h 10000"/>
                <a:gd name="T6" fmla="*/ 0 w 10000"/>
                <a:gd name="T7" fmla="*/ 5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3079" y="509"/>
              <a:ext cx="172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ja-JP" altLang="en-US" sz="2200">
                  <a:solidFill>
                    <a:srgbClr val="053DE8"/>
                  </a:solidFill>
                  <a:latin typeface="Marker Felt" charset="0"/>
                </a:rPr>
                <a:t>“</a:t>
              </a:r>
              <a:r>
                <a:rPr lang="en-US" altLang="ja-JP" sz="2200">
                  <a:solidFill>
                    <a:srgbClr val="053DE8"/>
                  </a:solidFill>
                  <a:latin typeface="Marker Felt" charset="0"/>
                </a:rPr>
                <a:t>Physical Addresses</a:t>
              </a:r>
              <a:r>
                <a:rPr lang="ja-JP" altLang="en-US" sz="2200">
                  <a:solidFill>
                    <a:srgbClr val="053DE8"/>
                  </a:solidFill>
                  <a:latin typeface="Marker Felt" charset="0"/>
                </a:rPr>
                <a:t>”</a:t>
              </a:r>
              <a:endParaRPr lang="en-US" sz="2200">
                <a:solidFill>
                  <a:srgbClr val="053DE8"/>
                </a:solidFill>
                <a:latin typeface="Marker Felt" charset="0"/>
              </a:endParaRPr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 flipH="1">
              <a:off x="590" y="747"/>
              <a:ext cx="1815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4746" y="755"/>
              <a:ext cx="0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578" y="747"/>
              <a:ext cx="0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82" y="1215"/>
              <a:ext cx="10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Address</a:t>
              </a:r>
            </a:p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Translation</a:t>
              </a:r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2394" y="755"/>
              <a:ext cx="0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2190" y="1015"/>
              <a:ext cx="40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7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</a:rPr>
                <a:t>Virtual</a:t>
              </a:r>
            </a:p>
          </p:txBody>
        </p: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2886" y="1015"/>
              <a:ext cx="50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7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</a:rPr>
                <a:t>Physical</a:t>
              </a: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>
              <a:off x="3142" y="751"/>
              <a:ext cx="1615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138" y="747"/>
              <a:ext cx="0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Text Box 29"/>
            <p:cNvSpPr txBox="1">
              <a:spLocks noChangeArrowheads="1"/>
            </p:cNvSpPr>
            <p:nvPr/>
          </p:nvSpPr>
          <p:spPr bwMode="auto">
            <a:xfrm>
              <a:off x="623" y="517"/>
              <a:ext cx="172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ja-JP" altLang="en-US" sz="2200">
                  <a:solidFill>
                    <a:srgbClr val="053DE8"/>
                  </a:solidFill>
                  <a:latin typeface="Marker Felt" charset="0"/>
                </a:rPr>
                <a:t>“</a:t>
              </a:r>
              <a:r>
                <a:rPr lang="en-US" altLang="ja-JP" sz="2200">
                  <a:solidFill>
                    <a:srgbClr val="053DE8"/>
                  </a:solidFill>
                  <a:latin typeface="Marker Felt" charset="0"/>
                </a:rPr>
                <a:t>Virtual Addresses</a:t>
              </a:r>
              <a:r>
                <a:rPr lang="ja-JP" altLang="en-US" sz="2200">
                  <a:solidFill>
                    <a:srgbClr val="053DE8"/>
                  </a:solidFill>
                  <a:latin typeface="Marker Felt" charset="0"/>
                </a:rPr>
                <a:t>”</a:t>
              </a:r>
              <a:endParaRPr lang="en-US" sz="2200">
                <a:solidFill>
                  <a:srgbClr val="053DE8"/>
                </a:solidFill>
                <a:latin typeface="Marker Felt" charset="0"/>
              </a:endParaRPr>
            </a:p>
          </p:txBody>
        </p:sp>
      </p:grpSp>
      <p:sp>
        <p:nvSpPr>
          <p:cNvPr id="49169" name="Text Box 30"/>
          <p:cNvSpPr txBox="1">
            <a:spLocks noChangeArrowheads="1"/>
          </p:cNvSpPr>
          <p:nvPr/>
        </p:nvSpPr>
        <p:spPr bwMode="auto">
          <a:xfrm>
            <a:off x="755576" y="5445224"/>
            <a:ext cx="79820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Hardware supports </a:t>
            </a:r>
            <a:r>
              <a:rPr lang="ja-JP" altLang="en-US" sz="2000" dirty="0">
                <a:solidFill>
                  <a:schemeClr val="tx1"/>
                </a:solidFill>
                <a:latin typeface="Helvetica" charset="0"/>
              </a:rPr>
              <a:t>“</a:t>
            </a:r>
            <a:r>
              <a:rPr lang="en-US" altLang="ja-JP" sz="2000" dirty="0">
                <a:solidFill>
                  <a:schemeClr val="tx1"/>
                </a:solidFill>
                <a:latin typeface="Helvetica" charset="0"/>
              </a:rPr>
              <a:t>modern</a:t>
            </a:r>
            <a:r>
              <a:rPr lang="ja-JP" altLang="en-US" sz="2000" dirty="0">
                <a:solidFill>
                  <a:schemeClr val="tx1"/>
                </a:solidFill>
                <a:latin typeface="Helvetica" charset="0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elvetica" charset="0"/>
              </a:rPr>
              <a:t> OS features: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latin typeface="Helvetica" charset="0"/>
              </a:rPr>
              <a:t>Protection, Translation, Sharing</a:t>
            </a:r>
          </a:p>
        </p:txBody>
      </p:sp>
    </p:spTree>
    <p:extLst>
      <p:ext uri="{BB962C8B-B14F-4D97-AF65-F5344CB8AC3E}">
        <p14:creationId xmlns:p14="http://schemas.microsoft.com/office/powerpoint/2010/main" val="1462254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68AE37CA-1C76-FC40-AB57-CD3749C7E6C8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CS252-s06, Lec 04-cache review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0A39F55-3A51-C549-B62D-12A4996294F2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48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93610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Three Advantages of </a:t>
            </a:r>
            <a:r>
              <a:rPr lang="en-US" dirty="0" smtClean="0">
                <a:latin typeface="Arial" charset="0"/>
              </a:rPr>
              <a:t>Virtual Memory</a:t>
            </a:r>
            <a:endParaRPr lang="en-US" dirty="0">
              <a:latin typeface="Arial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398097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Translation: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Program can be given consistent view of memory, even though physical memory is scrambled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Makes multithreading reasonable (now used a lot!)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Only the most important part of program (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Working Set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) must be in physical memory.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Contiguous structures (like stacks) use only as much physical memory as necessary yet still grow later.</a:t>
            </a:r>
          </a:p>
          <a:p>
            <a:pPr>
              <a:spcBef>
                <a:spcPct val="15000"/>
              </a:spcBef>
            </a:pP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Protection:</a:t>
            </a:r>
            <a:endParaRPr lang="en-US" sz="2000" dirty="0">
              <a:latin typeface="Arial" charset="0"/>
            </a:endParaRP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Different threads (or processes) protected from each other.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Different pages can be given special behavior</a:t>
            </a:r>
          </a:p>
          <a:p>
            <a:pPr lvl="2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 (Read Only, Invisible to user programs, </a:t>
            </a:r>
            <a:r>
              <a:rPr lang="en-US" sz="2000" dirty="0" err="1">
                <a:latin typeface="Arial" charset="0"/>
              </a:rPr>
              <a:t>etc</a:t>
            </a:r>
            <a:r>
              <a:rPr lang="en-US" sz="2000" dirty="0">
                <a:latin typeface="Arial" charset="0"/>
              </a:rPr>
              <a:t>).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Kernel data protected from User programs</a:t>
            </a: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Very important for protection from malicious programs</a:t>
            </a:r>
          </a:p>
          <a:p>
            <a:pPr>
              <a:spcBef>
                <a:spcPct val="15000"/>
              </a:spcBef>
            </a:pPr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Sharing:</a:t>
            </a:r>
            <a:endParaRPr lang="en-US" sz="2000" dirty="0">
              <a:latin typeface="Arial" charset="0"/>
            </a:endParaRPr>
          </a:p>
          <a:p>
            <a:pPr lvl="1">
              <a:spcBef>
                <a:spcPct val="15000"/>
              </a:spcBef>
            </a:pPr>
            <a:r>
              <a:rPr lang="en-US" sz="2000" dirty="0">
                <a:latin typeface="Arial" charset="0"/>
              </a:rPr>
              <a:t>Can map same physical page to multiple </a:t>
            </a:r>
            <a:r>
              <a:rPr lang="en-US" sz="2000" dirty="0" smtClean="0">
                <a:latin typeface="Arial" charset="0"/>
              </a:rPr>
              <a:t>users (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altLang="ja-JP" sz="2000" dirty="0">
                <a:latin typeface="Arial" charset="0"/>
              </a:rPr>
              <a:t>Shared memory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altLang="ja-JP" sz="2000" dirty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66124"/>
            <a:ext cx="8928100" cy="354564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3200" dirty="0">
                <a:latin typeface="Arial" charset="0"/>
              </a:rPr>
              <a:t>Page tables encode virtual address spaces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13200" y="2247900"/>
            <a:ext cx="4619625" cy="2832100"/>
            <a:chOff x="2212" y="1239"/>
            <a:chExt cx="2910" cy="1784"/>
          </a:xfrm>
        </p:grpSpPr>
        <p:sp>
          <p:nvSpPr>
            <p:cNvPr id="52266" name="Text Box 4"/>
            <p:cNvSpPr txBox="1">
              <a:spLocks noChangeArrowheads="1"/>
            </p:cNvSpPr>
            <p:nvPr/>
          </p:nvSpPr>
          <p:spPr bwMode="auto">
            <a:xfrm>
              <a:off x="2212" y="1399"/>
              <a:ext cx="1880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A machine usually supports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pages of a few sizes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(MIPS R4000):</a:t>
              </a:r>
            </a:p>
          </p:txBody>
        </p:sp>
        <p:pic>
          <p:nvPicPr>
            <p:cNvPr id="5226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1239"/>
              <a:ext cx="791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71550" y="1009650"/>
            <a:ext cx="7486650" cy="4979988"/>
            <a:chOff x="539" y="556"/>
            <a:chExt cx="4716" cy="3137"/>
          </a:xfrm>
        </p:grpSpPr>
        <p:grpSp>
          <p:nvGrpSpPr>
            <p:cNvPr id="52259" name="Group 7"/>
            <p:cNvGrpSpPr>
              <a:grpSpLocks/>
            </p:cNvGrpSpPr>
            <p:nvPr/>
          </p:nvGrpSpPr>
          <p:grpSpPr bwMode="auto">
            <a:xfrm>
              <a:off x="1410" y="556"/>
              <a:ext cx="872" cy="1164"/>
              <a:chOff x="1297" y="556"/>
              <a:chExt cx="872" cy="1164"/>
            </a:xfrm>
          </p:grpSpPr>
          <p:sp>
            <p:nvSpPr>
              <p:cNvPr id="52261" name="Text Box 8"/>
              <p:cNvSpPr txBox="1">
                <a:spLocks noChangeArrowheads="1"/>
              </p:cNvSpPr>
              <p:nvPr/>
            </p:nvSpPr>
            <p:spPr bwMode="auto">
              <a:xfrm>
                <a:off x="1297" y="556"/>
                <a:ext cx="87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Physical</a:t>
                </a:r>
              </a:p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Memory Space</a:t>
                </a:r>
              </a:p>
            </p:txBody>
          </p:sp>
          <p:sp>
            <p:nvSpPr>
              <p:cNvPr id="52262" name="Freeform 9"/>
              <p:cNvSpPr>
                <a:spLocks/>
              </p:cNvSpPr>
              <p:nvPr/>
            </p:nvSpPr>
            <p:spPr bwMode="auto">
              <a:xfrm>
                <a:off x="1478" y="960"/>
                <a:ext cx="424" cy="184"/>
              </a:xfrm>
              <a:custGeom>
                <a:avLst/>
                <a:gdLst>
                  <a:gd name="T0" fmla="*/ 0 w 10000"/>
                  <a:gd name="T1" fmla="*/ 0 h 10000"/>
                  <a:gd name="T2" fmla="*/ 1 w 10000"/>
                  <a:gd name="T3" fmla="*/ 0 h 10000"/>
                  <a:gd name="T4" fmla="*/ 1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10"/>
              <p:cNvSpPr>
                <a:spLocks/>
              </p:cNvSpPr>
              <p:nvPr/>
            </p:nvSpPr>
            <p:spPr bwMode="auto">
              <a:xfrm>
                <a:off x="1478" y="1152"/>
                <a:ext cx="424" cy="184"/>
              </a:xfrm>
              <a:custGeom>
                <a:avLst/>
                <a:gdLst>
                  <a:gd name="T0" fmla="*/ 0 w 10000"/>
                  <a:gd name="T1" fmla="*/ 0 h 10000"/>
                  <a:gd name="T2" fmla="*/ 1 w 10000"/>
                  <a:gd name="T3" fmla="*/ 0 h 10000"/>
                  <a:gd name="T4" fmla="*/ 1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11"/>
              <p:cNvSpPr>
                <a:spLocks/>
              </p:cNvSpPr>
              <p:nvPr/>
            </p:nvSpPr>
            <p:spPr bwMode="auto">
              <a:xfrm>
                <a:off x="1478" y="1344"/>
                <a:ext cx="424" cy="184"/>
              </a:xfrm>
              <a:custGeom>
                <a:avLst/>
                <a:gdLst>
                  <a:gd name="T0" fmla="*/ 0 w 10000"/>
                  <a:gd name="T1" fmla="*/ 0 h 10000"/>
                  <a:gd name="T2" fmla="*/ 1 w 10000"/>
                  <a:gd name="T3" fmla="*/ 0 h 10000"/>
                  <a:gd name="T4" fmla="*/ 1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12"/>
              <p:cNvSpPr>
                <a:spLocks/>
              </p:cNvSpPr>
              <p:nvPr/>
            </p:nvSpPr>
            <p:spPr bwMode="auto">
              <a:xfrm>
                <a:off x="1478" y="1536"/>
                <a:ext cx="424" cy="184"/>
              </a:xfrm>
              <a:custGeom>
                <a:avLst/>
                <a:gdLst>
                  <a:gd name="T0" fmla="*/ 0 w 10000"/>
                  <a:gd name="T1" fmla="*/ 0 h 10000"/>
                  <a:gd name="T2" fmla="*/ 1 w 10000"/>
                  <a:gd name="T3" fmla="*/ 0 h 10000"/>
                  <a:gd name="T4" fmla="*/ 1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0" name="Text Box 13"/>
            <p:cNvSpPr txBox="1">
              <a:spLocks noChangeArrowheads="1"/>
            </p:cNvSpPr>
            <p:nvPr/>
          </p:nvSpPr>
          <p:spPr bwMode="auto">
            <a:xfrm>
              <a:off x="539" y="3305"/>
              <a:ext cx="47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</a:rPr>
                <a:t>A valid page table entry codes </a:t>
              </a:r>
              <a:r>
                <a:rPr lang="en-US" sz="2000" dirty="0">
                  <a:solidFill>
                    <a:srgbClr val="0000FF"/>
                  </a:solidFill>
                  <a:latin typeface="Helvetica" charset="0"/>
                </a:rPr>
                <a:t>physical memory </a:t>
              </a:r>
              <a:r>
                <a:rPr lang="ja-JP" altLang="en-US" sz="2000" dirty="0">
                  <a:solidFill>
                    <a:srgbClr val="0000FF"/>
                  </a:solidFill>
                  <a:latin typeface="Helvetica" charset="0"/>
                </a:rPr>
                <a:t>“</a:t>
              </a:r>
              <a:r>
                <a:rPr lang="en-US" altLang="ja-JP" sz="2000" dirty="0">
                  <a:solidFill>
                    <a:srgbClr val="0000FF"/>
                  </a:solidFill>
                  <a:latin typeface="Helvetica" charset="0"/>
                </a:rPr>
                <a:t>frame</a:t>
              </a:r>
              <a:r>
                <a:rPr lang="ja-JP" altLang="en-US" sz="2000" dirty="0">
                  <a:solidFill>
                    <a:srgbClr val="0000FF"/>
                  </a:solidFill>
                  <a:latin typeface="Helvetica" charset="0"/>
                </a:rPr>
                <a:t>”</a:t>
              </a:r>
              <a:r>
                <a:rPr lang="en-US" altLang="ja-JP" sz="2000" dirty="0">
                  <a:solidFill>
                    <a:schemeClr val="tx1"/>
                  </a:solidFill>
                  <a:latin typeface="Helvetica" charset="0"/>
                </a:rPr>
                <a:t> address for the page</a:t>
              </a:r>
              <a:endParaRPr lang="en-US" sz="2000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2228" name="Text Box 14"/>
          <p:cNvSpPr txBox="1">
            <a:spLocks noChangeArrowheads="1"/>
          </p:cNvSpPr>
          <p:nvPr/>
        </p:nvSpPr>
        <p:spPr bwMode="auto">
          <a:xfrm>
            <a:off x="4013200" y="963613"/>
            <a:ext cx="50165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300">
                <a:solidFill>
                  <a:schemeClr val="tx1"/>
                </a:solidFill>
                <a:latin typeface="Helvetica" charset="0"/>
              </a:rPr>
              <a:t>A virtual address space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300">
                <a:solidFill>
                  <a:schemeClr val="tx1"/>
                </a:solidFill>
                <a:latin typeface="Helvetica" charset="0"/>
              </a:rPr>
              <a:t>is divided into blocks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300">
                <a:solidFill>
                  <a:schemeClr val="tx1"/>
                </a:solidFill>
                <a:latin typeface="Helvetica" charset="0"/>
              </a:rPr>
              <a:t>of memory called </a:t>
            </a:r>
            <a:r>
              <a:rPr lang="en-US" sz="2300">
                <a:solidFill>
                  <a:srgbClr val="0000FF"/>
                </a:solidFill>
                <a:latin typeface="Helvetica" charset="0"/>
              </a:rPr>
              <a:t>pages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727200" y="1993900"/>
            <a:ext cx="1574800" cy="1943100"/>
            <a:chOff x="952" y="1099"/>
            <a:chExt cx="992" cy="1224"/>
          </a:xfrm>
        </p:grpSpPr>
        <p:sp>
          <p:nvSpPr>
            <p:cNvPr id="52257" name="Line 16"/>
            <p:cNvSpPr>
              <a:spLocks noChangeShapeType="1"/>
            </p:cNvSpPr>
            <p:nvPr/>
          </p:nvSpPr>
          <p:spPr bwMode="auto">
            <a:xfrm rot="10800000" flipH="1">
              <a:off x="952" y="1163"/>
              <a:ext cx="568" cy="1160"/>
            </a:xfrm>
            <a:prstGeom prst="line">
              <a:avLst/>
            </a:prstGeom>
            <a:noFill/>
            <a:ln w="38100">
              <a:solidFill>
                <a:srgbClr val="05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Text Box 17"/>
            <p:cNvSpPr txBox="1">
              <a:spLocks noChangeArrowheads="1"/>
            </p:cNvSpPr>
            <p:nvPr/>
          </p:nvSpPr>
          <p:spPr bwMode="auto">
            <a:xfrm>
              <a:off x="1568" y="1099"/>
              <a:ext cx="3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300">
                  <a:solidFill>
                    <a:srgbClr val="0000FF"/>
                  </a:solidFill>
                  <a:latin typeface="Helvetica" charset="0"/>
                </a:rPr>
                <a:t>frame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727200" y="2286000"/>
            <a:ext cx="1574800" cy="203200"/>
            <a:chOff x="952" y="1260"/>
            <a:chExt cx="992" cy="128"/>
          </a:xfrm>
        </p:grpSpPr>
        <p:sp>
          <p:nvSpPr>
            <p:cNvPr id="52255" name="Line 19"/>
            <p:cNvSpPr>
              <a:spLocks noChangeShapeType="1"/>
            </p:cNvSpPr>
            <p:nvPr/>
          </p:nvSpPr>
          <p:spPr bwMode="auto">
            <a:xfrm>
              <a:off x="952" y="1332"/>
              <a:ext cx="568" cy="8"/>
            </a:xfrm>
            <a:prstGeom prst="line">
              <a:avLst/>
            </a:prstGeom>
            <a:noFill/>
            <a:ln w="38100">
              <a:solidFill>
                <a:srgbClr val="05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Text Box 20"/>
            <p:cNvSpPr txBox="1">
              <a:spLocks noChangeArrowheads="1"/>
            </p:cNvSpPr>
            <p:nvPr/>
          </p:nvSpPr>
          <p:spPr bwMode="auto">
            <a:xfrm>
              <a:off x="1568" y="1260"/>
              <a:ext cx="3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300">
                  <a:solidFill>
                    <a:srgbClr val="0000FF"/>
                  </a:solidFill>
                  <a:latin typeface="Helvetica" charset="0"/>
                </a:rPr>
                <a:t>frame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727200" y="2603500"/>
            <a:ext cx="1574800" cy="1943100"/>
            <a:chOff x="952" y="1435"/>
            <a:chExt cx="992" cy="1224"/>
          </a:xfrm>
        </p:grpSpPr>
        <p:sp>
          <p:nvSpPr>
            <p:cNvPr id="52253" name="Line 22"/>
            <p:cNvSpPr>
              <a:spLocks noChangeShapeType="1"/>
            </p:cNvSpPr>
            <p:nvPr/>
          </p:nvSpPr>
          <p:spPr bwMode="auto">
            <a:xfrm rot="10800000" flipH="1">
              <a:off x="952" y="1499"/>
              <a:ext cx="568" cy="1160"/>
            </a:xfrm>
            <a:prstGeom prst="line">
              <a:avLst/>
            </a:prstGeom>
            <a:noFill/>
            <a:ln w="38100">
              <a:solidFill>
                <a:srgbClr val="05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Text Box 23"/>
            <p:cNvSpPr txBox="1">
              <a:spLocks noChangeArrowheads="1"/>
            </p:cNvSpPr>
            <p:nvPr/>
          </p:nvSpPr>
          <p:spPr bwMode="auto">
            <a:xfrm>
              <a:off x="1568" y="1435"/>
              <a:ext cx="3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300">
                  <a:solidFill>
                    <a:srgbClr val="0000FF"/>
                  </a:solidFill>
                  <a:latin typeface="Helvetica" charset="0"/>
                </a:rPr>
                <a:t>frame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727200" y="1689100"/>
            <a:ext cx="1574800" cy="1409700"/>
            <a:chOff x="952" y="931"/>
            <a:chExt cx="992" cy="888"/>
          </a:xfrm>
        </p:grpSpPr>
        <p:sp>
          <p:nvSpPr>
            <p:cNvPr id="52251" name="Line 25"/>
            <p:cNvSpPr>
              <a:spLocks noChangeShapeType="1"/>
            </p:cNvSpPr>
            <p:nvPr/>
          </p:nvSpPr>
          <p:spPr bwMode="auto">
            <a:xfrm rot="10800000" flipH="1">
              <a:off x="952" y="995"/>
              <a:ext cx="568" cy="824"/>
            </a:xfrm>
            <a:prstGeom prst="line">
              <a:avLst/>
            </a:prstGeom>
            <a:noFill/>
            <a:ln w="38100">
              <a:solidFill>
                <a:srgbClr val="05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6"/>
            <p:cNvSpPr txBox="1">
              <a:spLocks noChangeArrowheads="1"/>
            </p:cNvSpPr>
            <p:nvPr/>
          </p:nvSpPr>
          <p:spPr bwMode="auto">
            <a:xfrm>
              <a:off x="1568" y="931"/>
              <a:ext cx="3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300">
                  <a:solidFill>
                    <a:srgbClr val="0000FF"/>
                  </a:solidFill>
                  <a:latin typeface="Helvetica" charset="0"/>
                </a:rPr>
                <a:t>frame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14300" y="3644900"/>
            <a:ext cx="8026400" cy="1695450"/>
            <a:chOff x="63" y="2009"/>
            <a:chExt cx="5056" cy="1068"/>
          </a:xfrm>
        </p:grpSpPr>
        <p:sp>
          <p:nvSpPr>
            <p:cNvPr id="52248" name="Text Box 28"/>
            <p:cNvSpPr txBox="1">
              <a:spLocks noChangeArrowheads="1"/>
            </p:cNvSpPr>
            <p:nvPr/>
          </p:nvSpPr>
          <p:spPr bwMode="auto">
            <a:xfrm>
              <a:off x="558" y="2689"/>
              <a:ext cx="456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Helvetica" charset="0"/>
                </a:rPr>
                <a:t>A page table is indexed by a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Helvetica" charset="0"/>
                </a:rPr>
                <a:t>virtual address</a:t>
              </a:r>
            </a:p>
          </p:txBody>
        </p:sp>
        <p:sp>
          <p:nvSpPr>
            <p:cNvPr id="52249" name="Line 29"/>
            <p:cNvSpPr>
              <a:spLocks noChangeShapeType="1"/>
            </p:cNvSpPr>
            <p:nvPr/>
          </p:nvSpPr>
          <p:spPr bwMode="auto">
            <a:xfrm>
              <a:off x="207" y="2009"/>
              <a:ext cx="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Text Box 30"/>
            <p:cNvSpPr txBox="1">
              <a:spLocks noChangeArrowheads="1"/>
            </p:cNvSpPr>
            <p:nvPr/>
          </p:nvSpPr>
          <p:spPr bwMode="auto">
            <a:xfrm>
              <a:off x="63" y="2033"/>
              <a:ext cx="50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</a:rPr>
                <a:t>virtual address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-7938" y="1073150"/>
            <a:ext cx="2141538" cy="4981575"/>
            <a:chOff x="-4" y="591"/>
            <a:chExt cx="1348" cy="3138"/>
          </a:xfrm>
        </p:grpSpPr>
        <p:sp>
          <p:nvSpPr>
            <p:cNvPr id="52235" name="Text Box 32"/>
            <p:cNvSpPr txBox="1">
              <a:spLocks noChangeArrowheads="1"/>
            </p:cNvSpPr>
            <p:nvPr/>
          </p:nvSpPr>
          <p:spPr bwMode="auto">
            <a:xfrm>
              <a:off x="540" y="591"/>
              <a:ext cx="6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53DE8"/>
                  </a:solidFill>
                </a:rPr>
                <a:t> Page Table</a:t>
              </a:r>
            </a:p>
          </p:txBody>
        </p:sp>
        <p:sp>
          <p:nvSpPr>
            <p:cNvPr id="52236" name="Freeform 33"/>
            <p:cNvSpPr>
              <a:spLocks/>
            </p:cNvSpPr>
            <p:nvPr/>
          </p:nvSpPr>
          <p:spPr bwMode="auto">
            <a:xfrm>
              <a:off x="656" y="955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Freeform 34"/>
            <p:cNvSpPr>
              <a:spLocks/>
            </p:cNvSpPr>
            <p:nvPr/>
          </p:nvSpPr>
          <p:spPr bwMode="auto">
            <a:xfrm>
              <a:off x="656" y="1147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Freeform 35"/>
            <p:cNvSpPr>
              <a:spLocks/>
            </p:cNvSpPr>
            <p:nvPr/>
          </p:nvSpPr>
          <p:spPr bwMode="auto">
            <a:xfrm>
              <a:off x="656" y="1339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Freeform 36"/>
            <p:cNvSpPr>
              <a:spLocks/>
            </p:cNvSpPr>
            <p:nvPr/>
          </p:nvSpPr>
          <p:spPr bwMode="auto">
            <a:xfrm>
              <a:off x="656" y="1531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Freeform 37"/>
            <p:cNvSpPr>
              <a:spLocks/>
            </p:cNvSpPr>
            <p:nvPr/>
          </p:nvSpPr>
          <p:spPr bwMode="auto">
            <a:xfrm>
              <a:off x="656" y="1723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Freeform 38"/>
            <p:cNvSpPr>
              <a:spLocks/>
            </p:cNvSpPr>
            <p:nvPr/>
          </p:nvSpPr>
          <p:spPr bwMode="auto">
            <a:xfrm>
              <a:off x="656" y="1915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39"/>
            <p:cNvSpPr>
              <a:spLocks/>
            </p:cNvSpPr>
            <p:nvPr/>
          </p:nvSpPr>
          <p:spPr bwMode="auto">
            <a:xfrm>
              <a:off x="656" y="2107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Freeform 40"/>
            <p:cNvSpPr>
              <a:spLocks/>
            </p:cNvSpPr>
            <p:nvPr/>
          </p:nvSpPr>
          <p:spPr bwMode="auto">
            <a:xfrm>
              <a:off x="656" y="2299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Freeform 41"/>
            <p:cNvSpPr>
              <a:spLocks/>
            </p:cNvSpPr>
            <p:nvPr/>
          </p:nvSpPr>
          <p:spPr bwMode="auto">
            <a:xfrm>
              <a:off x="656" y="2491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42"/>
            <p:cNvSpPr>
              <a:spLocks/>
            </p:cNvSpPr>
            <p:nvPr/>
          </p:nvSpPr>
          <p:spPr bwMode="auto">
            <a:xfrm>
              <a:off x="656" y="2683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rgbClr val="053D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43"/>
            <p:cNvSpPr txBox="1">
              <a:spLocks noChangeArrowheads="1"/>
            </p:cNvSpPr>
            <p:nvPr/>
          </p:nvSpPr>
          <p:spPr bwMode="auto">
            <a:xfrm>
              <a:off x="496" y="707"/>
              <a:ext cx="84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sz="1300">
                <a:solidFill>
                  <a:srgbClr val="0000FF"/>
                </a:solidFill>
                <a:latin typeface="Helvetica" charset="0"/>
              </a:endParaRPr>
            </a:p>
          </p:txBody>
        </p:sp>
        <p:sp>
          <p:nvSpPr>
            <p:cNvPr id="52247" name="Text Box 44"/>
            <p:cNvSpPr txBox="1">
              <a:spLocks noChangeArrowheads="1"/>
            </p:cNvSpPr>
            <p:nvPr/>
          </p:nvSpPr>
          <p:spPr bwMode="auto">
            <a:xfrm>
              <a:off x="-4" y="2889"/>
              <a:ext cx="84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1900">
                  <a:solidFill>
                    <a:srgbClr val="053DE8"/>
                  </a:solidFill>
                  <a:latin typeface="Marker Felt" charset="0"/>
                </a:rPr>
                <a:t>OS manages the page table for each ASID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62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Design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Memory hierarchy design becomes more crucial with recent multi-core processors: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Aggregate peak bandwidth grows with # cores: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Intel Core i7 can generate two references per core per clock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Four cores and 3.2 GHz clock </a:t>
            </a:r>
            <a:r>
              <a:rPr lang="en-US" sz="2000" dirty="0" smtClean="0">
                <a:solidFill>
                  <a:srgbClr val="FF0000"/>
                </a:solidFill>
              </a:rPr>
              <a:t>(4X2X3.2=25.6)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25.6 billion 64-bit data references/second +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12.8 billion 128-bit instruction references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= 409.6 GB/s!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DRAM bandwidth is only 6% of this (25 GB/s)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Multi-port, pipelined caches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Two levels of cache per core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Shared third-level cache on chip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7940B9B4-7CC3-B94A-A7D1-00EA23D144ED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CS252-s06, Lec 04-cache review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E9D4F5B-2549-A647-9EBC-843DCC8E3243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50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grpSp>
        <p:nvGrpSpPr>
          <p:cNvPr id="53252" name="Group 102"/>
          <p:cNvGrpSpPr>
            <a:grpSpLocks/>
          </p:cNvGrpSpPr>
          <p:nvPr/>
        </p:nvGrpSpPr>
        <p:grpSpPr bwMode="auto">
          <a:xfrm>
            <a:off x="2190750" y="1009650"/>
            <a:ext cx="1252538" cy="1847850"/>
            <a:chOff x="1338" y="556"/>
            <a:chExt cx="789" cy="1164"/>
          </a:xfrm>
        </p:grpSpPr>
        <p:sp>
          <p:nvSpPr>
            <p:cNvPr id="53319" name="Text Box 103"/>
            <p:cNvSpPr txBox="1">
              <a:spLocks noChangeArrowheads="1"/>
            </p:cNvSpPr>
            <p:nvPr/>
          </p:nvSpPr>
          <p:spPr bwMode="auto">
            <a:xfrm>
              <a:off x="1338" y="556"/>
              <a:ext cx="7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Physical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Memory Space</a:t>
              </a:r>
            </a:p>
          </p:txBody>
        </p:sp>
        <p:sp>
          <p:nvSpPr>
            <p:cNvPr id="53320" name="Freeform 104"/>
            <p:cNvSpPr>
              <a:spLocks/>
            </p:cNvSpPr>
            <p:nvPr/>
          </p:nvSpPr>
          <p:spPr bwMode="auto">
            <a:xfrm>
              <a:off x="1478" y="960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105"/>
            <p:cNvSpPr>
              <a:spLocks/>
            </p:cNvSpPr>
            <p:nvPr/>
          </p:nvSpPr>
          <p:spPr bwMode="auto">
            <a:xfrm>
              <a:off x="1478" y="1152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106"/>
            <p:cNvSpPr>
              <a:spLocks/>
            </p:cNvSpPr>
            <p:nvPr/>
          </p:nvSpPr>
          <p:spPr bwMode="auto">
            <a:xfrm>
              <a:off x="1478" y="1344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107"/>
            <p:cNvSpPr>
              <a:spLocks/>
            </p:cNvSpPr>
            <p:nvPr/>
          </p:nvSpPr>
          <p:spPr bwMode="auto">
            <a:xfrm>
              <a:off x="1478" y="1536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5226050"/>
            <a:ext cx="8572500" cy="1057725"/>
          </a:xfrm>
          <a:noFill/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dirty="0">
                <a:latin typeface="Arial" charset="0"/>
              </a:rPr>
              <a:t>Page table maps virtual page numbers to physical frames (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PTE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>
                <a:latin typeface="Arial" charset="0"/>
              </a:rPr>
              <a:t> = Page Table Entry)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Virtual memory =&gt; treat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memory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sym typeface="Symbol" charset="0"/>
              </a:rPr>
              <a:t>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cache for disk</a:t>
            </a:r>
          </a:p>
        </p:txBody>
      </p:sp>
      <p:sp>
        <p:nvSpPr>
          <p:cNvPr id="53254" name="Rectangle 25"/>
          <p:cNvSpPr>
            <a:spLocks noGrp="1" noChangeArrowheads="1"/>
          </p:cNvSpPr>
          <p:nvPr>
            <p:ph type="title"/>
          </p:nvPr>
        </p:nvSpPr>
        <p:spPr>
          <a:xfrm>
            <a:off x="1763688" y="6648"/>
            <a:ext cx="5749925" cy="542032"/>
          </a:xfrm>
        </p:spPr>
        <p:txBody>
          <a:bodyPr/>
          <a:lstStyle/>
          <a:p>
            <a:r>
              <a:rPr lang="en-US">
                <a:latin typeface="Arial" charset="0"/>
              </a:rPr>
              <a:t>Details of Page Table</a:t>
            </a:r>
          </a:p>
        </p:txBody>
      </p:sp>
      <p:grpSp>
        <p:nvGrpSpPr>
          <p:cNvPr id="53255" name="Group 26"/>
          <p:cNvGrpSpPr>
            <a:grpSpLocks/>
          </p:cNvGrpSpPr>
          <p:nvPr/>
        </p:nvGrpSpPr>
        <p:grpSpPr bwMode="auto">
          <a:xfrm>
            <a:off x="2955925" y="1358900"/>
            <a:ext cx="6024563" cy="3789363"/>
            <a:chOff x="1872" y="1536"/>
            <a:chExt cx="3795" cy="2387"/>
          </a:xfrm>
        </p:grpSpPr>
        <p:sp>
          <p:nvSpPr>
            <p:cNvPr id="53278" name="Rectangle 27"/>
            <p:cNvSpPr>
              <a:spLocks noChangeArrowheads="1"/>
            </p:cNvSpPr>
            <p:nvPr/>
          </p:nvSpPr>
          <p:spPr bwMode="auto">
            <a:xfrm>
              <a:off x="2304" y="1536"/>
              <a:ext cx="11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Virtual Address</a:t>
              </a:r>
            </a:p>
          </p:txBody>
        </p:sp>
        <p:sp>
          <p:nvSpPr>
            <p:cNvPr id="53279" name="Line 28"/>
            <p:cNvSpPr>
              <a:spLocks noChangeShapeType="1"/>
            </p:cNvSpPr>
            <p:nvPr/>
          </p:nvSpPr>
          <p:spPr bwMode="auto">
            <a:xfrm>
              <a:off x="3068" y="2316"/>
              <a:ext cx="0" cy="8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Line 29"/>
            <p:cNvSpPr>
              <a:spLocks noChangeShapeType="1"/>
            </p:cNvSpPr>
            <p:nvPr/>
          </p:nvSpPr>
          <p:spPr bwMode="auto">
            <a:xfrm>
              <a:off x="4124" y="2316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30"/>
            <p:cNvSpPr>
              <a:spLocks noChangeShapeType="1"/>
            </p:cNvSpPr>
            <p:nvPr/>
          </p:nvSpPr>
          <p:spPr bwMode="auto">
            <a:xfrm>
              <a:off x="3076" y="250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Line 31"/>
            <p:cNvSpPr>
              <a:spLocks noChangeShapeType="1"/>
            </p:cNvSpPr>
            <p:nvPr/>
          </p:nvSpPr>
          <p:spPr bwMode="auto">
            <a:xfrm>
              <a:off x="3076" y="2692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Line 32"/>
            <p:cNvSpPr>
              <a:spLocks noChangeShapeType="1"/>
            </p:cNvSpPr>
            <p:nvPr/>
          </p:nvSpPr>
          <p:spPr bwMode="auto">
            <a:xfrm>
              <a:off x="3076" y="290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33"/>
            <p:cNvSpPr>
              <a:spLocks noChangeShapeType="1"/>
            </p:cNvSpPr>
            <p:nvPr/>
          </p:nvSpPr>
          <p:spPr bwMode="auto">
            <a:xfrm>
              <a:off x="3076" y="3052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34"/>
            <p:cNvSpPr>
              <a:spLocks noChangeShapeType="1"/>
            </p:cNvSpPr>
            <p:nvPr/>
          </p:nvSpPr>
          <p:spPr bwMode="auto">
            <a:xfrm>
              <a:off x="3276" y="2516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35"/>
            <p:cNvSpPr>
              <a:spLocks noChangeShapeType="1"/>
            </p:cNvSpPr>
            <p:nvPr/>
          </p:nvSpPr>
          <p:spPr bwMode="auto">
            <a:xfrm>
              <a:off x="3708" y="2516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3152" y="2280"/>
              <a:ext cx="84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53288" name="Line 37"/>
            <p:cNvSpPr>
              <a:spLocks noChangeShapeType="1"/>
            </p:cNvSpPr>
            <p:nvPr/>
          </p:nvSpPr>
          <p:spPr bwMode="auto">
            <a:xfrm>
              <a:off x="2708" y="2060"/>
              <a:ext cx="0" cy="6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38"/>
            <p:cNvSpPr>
              <a:spLocks noChangeShapeType="1"/>
            </p:cNvSpPr>
            <p:nvPr/>
          </p:nvSpPr>
          <p:spPr bwMode="auto">
            <a:xfrm>
              <a:off x="2716" y="2764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39"/>
            <p:cNvSpPr>
              <a:spLocks noChangeArrowheads="1"/>
            </p:cNvSpPr>
            <p:nvPr/>
          </p:nvSpPr>
          <p:spPr bwMode="auto">
            <a:xfrm>
              <a:off x="2496" y="2768"/>
              <a:ext cx="4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index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into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page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table</a:t>
              </a:r>
            </a:p>
          </p:txBody>
        </p:sp>
        <p:sp>
          <p:nvSpPr>
            <p:cNvPr id="53291" name="Rectangle 40"/>
            <p:cNvSpPr>
              <a:spLocks noChangeArrowheads="1"/>
            </p:cNvSpPr>
            <p:nvPr/>
          </p:nvSpPr>
          <p:spPr bwMode="auto">
            <a:xfrm>
              <a:off x="1872" y="2424"/>
              <a:ext cx="81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Page Table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Base Reg</a:t>
              </a:r>
            </a:p>
          </p:txBody>
        </p:sp>
        <p:sp>
          <p:nvSpPr>
            <p:cNvPr id="53292" name="Line 41"/>
            <p:cNvSpPr>
              <a:spLocks noChangeShapeType="1"/>
            </p:cNvSpPr>
            <p:nvPr/>
          </p:nvSpPr>
          <p:spPr bwMode="auto">
            <a:xfrm>
              <a:off x="2612" y="2596"/>
              <a:ext cx="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Rectangle 42"/>
            <p:cNvSpPr>
              <a:spLocks noChangeArrowheads="1"/>
            </p:cNvSpPr>
            <p:nvPr/>
          </p:nvSpPr>
          <p:spPr bwMode="auto">
            <a:xfrm>
              <a:off x="3080" y="2712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294" name="Rectangle 43"/>
            <p:cNvSpPr>
              <a:spLocks noChangeArrowheads="1"/>
            </p:cNvSpPr>
            <p:nvPr/>
          </p:nvSpPr>
          <p:spPr bwMode="auto">
            <a:xfrm>
              <a:off x="3280" y="2656"/>
              <a:ext cx="47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Access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Rights</a:t>
              </a:r>
            </a:p>
          </p:txBody>
        </p:sp>
        <p:sp>
          <p:nvSpPr>
            <p:cNvPr id="53295" name="Rectangle 44"/>
            <p:cNvSpPr>
              <a:spLocks noChangeArrowheads="1"/>
            </p:cNvSpPr>
            <p:nvPr/>
          </p:nvSpPr>
          <p:spPr bwMode="auto">
            <a:xfrm>
              <a:off x="3784" y="2728"/>
              <a:ext cx="2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accent1"/>
                  </a:solidFill>
                </a:rPr>
                <a:t>PA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grpSp>
          <p:nvGrpSpPr>
            <p:cNvPr id="53296" name="Group 45"/>
            <p:cNvGrpSpPr>
              <a:grpSpLocks/>
            </p:cNvGrpSpPr>
            <p:nvPr/>
          </p:nvGrpSpPr>
          <p:grpSpPr bwMode="auto">
            <a:xfrm>
              <a:off x="2412" y="1712"/>
              <a:ext cx="1600" cy="452"/>
              <a:chOff x="2556" y="1712"/>
              <a:chExt cx="1600" cy="452"/>
            </a:xfrm>
          </p:grpSpPr>
          <p:sp>
            <p:nvSpPr>
              <p:cNvPr id="53311" name="Rectangle 46"/>
              <p:cNvSpPr>
                <a:spLocks noChangeArrowheads="1"/>
              </p:cNvSpPr>
              <p:nvPr/>
            </p:nvSpPr>
            <p:spPr bwMode="auto">
              <a:xfrm>
                <a:off x="2556" y="186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2" name="Rectangle 47"/>
              <p:cNvSpPr>
                <a:spLocks noChangeArrowheads="1"/>
              </p:cNvSpPr>
              <p:nvPr/>
            </p:nvSpPr>
            <p:spPr bwMode="auto">
              <a:xfrm>
                <a:off x="2560" y="188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accent1"/>
                    </a:solidFill>
                  </a:rPr>
                  <a:t>V page no.</a:t>
                </a:r>
              </a:p>
            </p:txBody>
          </p:sp>
          <p:sp>
            <p:nvSpPr>
              <p:cNvPr id="53313" name="Rectangle 48"/>
              <p:cNvSpPr>
                <a:spLocks noChangeArrowheads="1"/>
              </p:cNvSpPr>
              <p:nvPr/>
            </p:nvSpPr>
            <p:spPr bwMode="auto">
              <a:xfrm>
                <a:off x="3648" y="188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offset</a:t>
                </a:r>
              </a:p>
            </p:txBody>
          </p:sp>
          <p:sp>
            <p:nvSpPr>
              <p:cNvPr id="53314" name="Line 49"/>
              <p:cNvSpPr>
                <a:spLocks noChangeShapeType="1"/>
              </p:cNvSpPr>
              <p:nvPr/>
            </p:nvSpPr>
            <p:spPr bwMode="auto">
              <a:xfrm>
                <a:off x="3492" y="186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5" name="Rectangle 50"/>
              <p:cNvSpPr>
                <a:spLocks noChangeArrowheads="1"/>
              </p:cNvSpPr>
              <p:nvPr/>
            </p:nvSpPr>
            <p:spPr bwMode="auto">
              <a:xfrm>
                <a:off x="3712" y="1712"/>
                <a:ext cx="24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53316" name="Line 51"/>
              <p:cNvSpPr>
                <a:spLocks noChangeShapeType="1"/>
              </p:cNvSpPr>
              <p:nvPr/>
            </p:nvSpPr>
            <p:spPr bwMode="auto">
              <a:xfrm>
                <a:off x="3932" y="178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7" name="Line 52"/>
              <p:cNvSpPr>
                <a:spLocks noChangeShapeType="1"/>
              </p:cNvSpPr>
              <p:nvPr/>
            </p:nvSpPr>
            <p:spPr bwMode="auto">
              <a:xfrm flipH="1">
                <a:off x="3484" y="1788"/>
                <a:ext cx="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8" name="Line 53"/>
              <p:cNvSpPr>
                <a:spLocks noChangeShapeType="1"/>
              </p:cNvSpPr>
              <p:nvPr/>
            </p:nvSpPr>
            <p:spPr bwMode="auto">
              <a:xfrm>
                <a:off x="3828" y="2052"/>
                <a:ext cx="0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97" name="Line 54"/>
            <p:cNvSpPr>
              <a:spLocks noChangeShapeType="1"/>
            </p:cNvSpPr>
            <p:nvPr/>
          </p:nvSpPr>
          <p:spPr bwMode="auto">
            <a:xfrm flipV="1">
              <a:off x="3692" y="2160"/>
              <a:ext cx="1588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Line 55"/>
            <p:cNvSpPr>
              <a:spLocks noChangeShapeType="1"/>
            </p:cNvSpPr>
            <p:nvPr/>
          </p:nvSpPr>
          <p:spPr bwMode="auto">
            <a:xfrm>
              <a:off x="5280" y="2160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Rectangle 56"/>
            <p:cNvSpPr>
              <a:spLocks noChangeArrowheads="1"/>
            </p:cNvSpPr>
            <p:nvPr/>
          </p:nvSpPr>
          <p:spPr bwMode="auto">
            <a:xfrm>
              <a:off x="3132" y="3152"/>
              <a:ext cx="89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table located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in physical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memory</a:t>
              </a:r>
            </a:p>
          </p:txBody>
        </p:sp>
        <p:grpSp>
          <p:nvGrpSpPr>
            <p:cNvPr id="53300" name="Group 57"/>
            <p:cNvGrpSpPr>
              <a:grpSpLocks/>
            </p:cNvGrpSpPr>
            <p:nvPr/>
          </p:nvGrpSpPr>
          <p:grpSpPr bwMode="auto">
            <a:xfrm>
              <a:off x="4057" y="3316"/>
              <a:ext cx="1610" cy="374"/>
              <a:chOff x="3984" y="3708"/>
              <a:chExt cx="1610" cy="374"/>
            </a:xfrm>
          </p:grpSpPr>
          <p:sp>
            <p:nvSpPr>
              <p:cNvPr id="53303" name="Rectangle 58"/>
              <p:cNvSpPr>
                <a:spLocks noChangeArrowheads="1"/>
              </p:cNvSpPr>
              <p:nvPr/>
            </p:nvSpPr>
            <p:spPr bwMode="auto">
              <a:xfrm>
                <a:off x="3984" y="370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4" name="Rectangle 59"/>
              <p:cNvSpPr>
                <a:spLocks noChangeArrowheads="1"/>
              </p:cNvSpPr>
              <p:nvPr/>
            </p:nvSpPr>
            <p:spPr bwMode="auto">
              <a:xfrm>
                <a:off x="3988" y="372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accent1"/>
                    </a:solidFill>
                  </a:rPr>
                  <a:t>P page no.</a:t>
                </a:r>
              </a:p>
            </p:txBody>
          </p:sp>
          <p:sp>
            <p:nvSpPr>
              <p:cNvPr id="53305" name="Rectangle 60"/>
              <p:cNvSpPr>
                <a:spLocks noChangeArrowheads="1"/>
              </p:cNvSpPr>
              <p:nvPr/>
            </p:nvSpPr>
            <p:spPr bwMode="auto">
              <a:xfrm>
                <a:off x="5076" y="372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offset</a:t>
                </a:r>
              </a:p>
            </p:txBody>
          </p:sp>
          <p:sp>
            <p:nvSpPr>
              <p:cNvPr id="53306" name="Line 61"/>
              <p:cNvSpPr>
                <a:spLocks noChangeShapeType="1"/>
              </p:cNvSpPr>
              <p:nvPr/>
            </p:nvSpPr>
            <p:spPr bwMode="auto">
              <a:xfrm>
                <a:off x="4920" y="370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307" name="Group 62"/>
              <p:cNvGrpSpPr>
                <a:grpSpLocks/>
              </p:cNvGrpSpPr>
              <p:nvPr/>
            </p:nvGrpSpPr>
            <p:grpSpPr bwMode="auto">
              <a:xfrm>
                <a:off x="4922" y="3903"/>
                <a:ext cx="672" cy="179"/>
                <a:chOff x="4912" y="3552"/>
                <a:chExt cx="672" cy="179"/>
              </a:xfrm>
            </p:grpSpPr>
            <p:sp>
              <p:nvSpPr>
                <p:cNvPr id="53308" name="Rectangle 63"/>
                <p:cNvSpPr>
                  <a:spLocks noChangeArrowheads="1"/>
                </p:cNvSpPr>
                <p:nvPr/>
              </p:nvSpPr>
              <p:spPr bwMode="auto">
                <a:xfrm>
                  <a:off x="5140" y="3552"/>
                  <a:ext cx="240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  <p:sp>
              <p:nvSpPr>
                <p:cNvPr id="53309" name="Line 64"/>
                <p:cNvSpPr>
                  <a:spLocks noChangeShapeType="1"/>
                </p:cNvSpPr>
                <p:nvPr/>
              </p:nvSpPr>
              <p:spPr bwMode="auto">
                <a:xfrm>
                  <a:off x="5360" y="3620"/>
                  <a:ext cx="2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0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912" y="362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301" name="Freeform 66"/>
            <p:cNvSpPr>
              <a:spLocks/>
            </p:cNvSpPr>
            <p:nvPr/>
          </p:nvSpPr>
          <p:spPr bwMode="auto">
            <a:xfrm>
              <a:off x="4128" y="2784"/>
              <a:ext cx="384" cy="528"/>
            </a:xfrm>
            <a:custGeom>
              <a:avLst/>
              <a:gdLst>
                <a:gd name="T0" fmla="*/ 0 w 384"/>
                <a:gd name="T1" fmla="*/ 0 h 528"/>
                <a:gd name="T2" fmla="*/ 384 w 384"/>
                <a:gd name="T3" fmla="*/ 0 h 528"/>
                <a:gd name="T4" fmla="*/ 384 w 384"/>
                <a:gd name="T5" fmla="*/ 528 h 528"/>
                <a:gd name="T6" fmla="*/ 0 60000 65536"/>
                <a:gd name="T7" fmla="*/ 0 60000 65536"/>
                <a:gd name="T8" fmla="*/ 0 60000 65536"/>
                <a:gd name="T9" fmla="*/ 0 w 384"/>
                <a:gd name="T10" fmla="*/ 0 h 528"/>
                <a:gd name="T11" fmla="*/ 384 w 38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28">
                  <a:moveTo>
                    <a:pt x="0" y="0"/>
                  </a:moveTo>
                  <a:lnTo>
                    <a:pt x="384" y="0"/>
                  </a:lnTo>
                  <a:lnTo>
                    <a:pt x="384" y="52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Rectangle 67"/>
            <p:cNvSpPr>
              <a:spLocks noChangeArrowheads="1"/>
            </p:cNvSpPr>
            <p:nvPr/>
          </p:nvSpPr>
          <p:spPr bwMode="auto">
            <a:xfrm>
              <a:off x="4272" y="3744"/>
              <a:ext cx="12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accent2"/>
                  </a:solidFill>
                </a:rPr>
                <a:t>Physical Address</a:t>
              </a:r>
            </a:p>
          </p:txBody>
        </p:sp>
      </p:grpSp>
      <p:sp>
        <p:nvSpPr>
          <p:cNvPr id="53256" name="Line 69"/>
          <p:cNvSpPr>
            <a:spLocks noChangeShapeType="1"/>
          </p:cNvSpPr>
          <p:nvPr/>
        </p:nvSpPr>
        <p:spPr bwMode="auto">
          <a:xfrm rot="10800000" flipH="1">
            <a:off x="1531938" y="2095500"/>
            <a:ext cx="901700" cy="18415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70"/>
          <p:cNvSpPr txBox="1">
            <a:spLocks noChangeArrowheads="1"/>
          </p:cNvSpPr>
          <p:nvPr/>
        </p:nvSpPr>
        <p:spPr bwMode="auto">
          <a:xfrm>
            <a:off x="2509838" y="19939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300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53258" name="Line 72"/>
          <p:cNvSpPr>
            <a:spLocks noChangeShapeType="1"/>
          </p:cNvSpPr>
          <p:nvPr/>
        </p:nvSpPr>
        <p:spPr bwMode="auto">
          <a:xfrm>
            <a:off x="1531938" y="2400300"/>
            <a:ext cx="901700" cy="127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73"/>
          <p:cNvSpPr txBox="1">
            <a:spLocks noChangeArrowheads="1"/>
          </p:cNvSpPr>
          <p:nvPr/>
        </p:nvSpPr>
        <p:spPr bwMode="auto">
          <a:xfrm>
            <a:off x="2509838" y="22860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300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53260" name="Line 75"/>
          <p:cNvSpPr>
            <a:spLocks noChangeShapeType="1"/>
          </p:cNvSpPr>
          <p:nvPr/>
        </p:nvSpPr>
        <p:spPr bwMode="auto">
          <a:xfrm rot="10800000" flipH="1">
            <a:off x="1531938" y="2705100"/>
            <a:ext cx="901700" cy="18415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76"/>
          <p:cNvSpPr txBox="1">
            <a:spLocks noChangeArrowheads="1"/>
          </p:cNvSpPr>
          <p:nvPr/>
        </p:nvSpPr>
        <p:spPr bwMode="auto">
          <a:xfrm>
            <a:off x="2509838" y="26035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300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53262" name="Line 78"/>
          <p:cNvSpPr>
            <a:spLocks noChangeShapeType="1"/>
          </p:cNvSpPr>
          <p:nvPr/>
        </p:nvSpPr>
        <p:spPr bwMode="auto">
          <a:xfrm rot="10800000" flipH="1">
            <a:off x="1531938" y="1790700"/>
            <a:ext cx="901700" cy="13081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Text Box 79"/>
          <p:cNvSpPr txBox="1">
            <a:spLocks noChangeArrowheads="1"/>
          </p:cNvSpPr>
          <p:nvPr/>
        </p:nvSpPr>
        <p:spPr bwMode="auto">
          <a:xfrm>
            <a:off x="2509838" y="16891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300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53264" name="Line 82"/>
          <p:cNvSpPr>
            <a:spLocks noChangeShapeType="1"/>
          </p:cNvSpPr>
          <p:nvPr/>
        </p:nvSpPr>
        <p:spPr bwMode="auto">
          <a:xfrm>
            <a:off x="147638" y="36449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Text Box 83"/>
          <p:cNvSpPr txBox="1">
            <a:spLocks noChangeArrowheads="1"/>
          </p:cNvSpPr>
          <p:nvPr/>
        </p:nvSpPr>
        <p:spPr bwMode="auto">
          <a:xfrm>
            <a:off x="-80963" y="3683000"/>
            <a:ext cx="8001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virtual address</a:t>
            </a:r>
          </a:p>
        </p:txBody>
      </p:sp>
      <p:sp>
        <p:nvSpPr>
          <p:cNvPr id="53266" name="Text Box 85"/>
          <p:cNvSpPr txBox="1">
            <a:spLocks noChangeArrowheads="1"/>
          </p:cNvSpPr>
          <p:nvPr/>
        </p:nvSpPr>
        <p:spPr bwMode="auto">
          <a:xfrm>
            <a:off x="720725" y="1073150"/>
            <a:ext cx="984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</a:pPr>
            <a:r>
              <a:rPr lang="en-US" sz="1400">
                <a:solidFill>
                  <a:srgbClr val="053DE8"/>
                </a:solidFill>
              </a:rPr>
              <a:t> Page Table</a:t>
            </a:r>
          </a:p>
        </p:txBody>
      </p:sp>
      <p:sp>
        <p:nvSpPr>
          <p:cNvPr id="53267" name="Freeform 86"/>
          <p:cNvSpPr>
            <a:spLocks/>
          </p:cNvSpPr>
          <p:nvPr/>
        </p:nvSpPr>
        <p:spPr bwMode="auto">
          <a:xfrm>
            <a:off x="844550" y="16510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Freeform 87"/>
          <p:cNvSpPr>
            <a:spLocks/>
          </p:cNvSpPr>
          <p:nvPr/>
        </p:nvSpPr>
        <p:spPr bwMode="auto">
          <a:xfrm>
            <a:off x="844550" y="19558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Freeform 88"/>
          <p:cNvSpPr>
            <a:spLocks/>
          </p:cNvSpPr>
          <p:nvPr/>
        </p:nvSpPr>
        <p:spPr bwMode="auto">
          <a:xfrm>
            <a:off x="844550" y="22606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Freeform 89"/>
          <p:cNvSpPr>
            <a:spLocks/>
          </p:cNvSpPr>
          <p:nvPr/>
        </p:nvSpPr>
        <p:spPr bwMode="auto">
          <a:xfrm>
            <a:off x="844550" y="25654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Freeform 90"/>
          <p:cNvSpPr>
            <a:spLocks/>
          </p:cNvSpPr>
          <p:nvPr/>
        </p:nvSpPr>
        <p:spPr bwMode="auto">
          <a:xfrm>
            <a:off x="844550" y="28702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Freeform 91"/>
          <p:cNvSpPr>
            <a:spLocks/>
          </p:cNvSpPr>
          <p:nvPr/>
        </p:nvSpPr>
        <p:spPr bwMode="auto">
          <a:xfrm>
            <a:off x="844550" y="31750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Freeform 92"/>
          <p:cNvSpPr>
            <a:spLocks/>
          </p:cNvSpPr>
          <p:nvPr/>
        </p:nvSpPr>
        <p:spPr bwMode="auto">
          <a:xfrm>
            <a:off x="844550" y="34798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Freeform 93"/>
          <p:cNvSpPr>
            <a:spLocks/>
          </p:cNvSpPr>
          <p:nvPr/>
        </p:nvSpPr>
        <p:spPr bwMode="auto">
          <a:xfrm>
            <a:off x="844550" y="37846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Freeform 94"/>
          <p:cNvSpPr>
            <a:spLocks/>
          </p:cNvSpPr>
          <p:nvPr/>
        </p:nvSpPr>
        <p:spPr bwMode="auto">
          <a:xfrm>
            <a:off x="844550" y="40894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95"/>
          <p:cNvSpPr>
            <a:spLocks/>
          </p:cNvSpPr>
          <p:nvPr/>
        </p:nvSpPr>
        <p:spPr bwMode="auto">
          <a:xfrm>
            <a:off x="844550" y="43942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49226760 h 10000"/>
              <a:gd name="T6" fmla="*/ 0 w 10000"/>
              <a:gd name="T7" fmla="*/ 24922676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Text Box 96"/>
          <p:cNvSpPr txBox="1">
            <a:spLocks noChangeArrowheads="1"/>
          </p:cNvSpPr>
          <p:nvPr/>
        </p:nvSpPr>
        <p:spPr bwMode="auto">
          <a:xfrm>
            <a:off x="590550" y="1257300"/>
            <a:ext cx="13477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300">
              <a:solidFill>
                <a:srgbClr val="0000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3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-630743"/>
            <a:ext cx="8864600" cy="1323439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>
                <a:latin typeface="Arial" charset="0"/>
              </a:rPr>
              <a:t>Page tables may not fit </a:t>
            </a:r>
            <a:r>
              <a:rPr lang="en-US" dirty="0" smtClean="0">
                <a:latin typeface="Arial" charset="0"/>
              </a:rPr>
              <a:t>in memory</a:t>
            </a:r>
            <a:r>
              <a:rPr lang="en-US" dirty="0">
                <a:latin typeface="Arial" charset="0"/>
              </a:rPr>
              <a:t>!</a:t>
            </a:r>
          </a:p>
        </p:txBody>
      </p:sp>
      <p:sp>
        <p:nvSpPr>
          <p:cNvPr id="54274" name="Freeform 3"/>
          <p:cNvSpPr>
            <a:spLocks/>
          </p:cNvSpPr>
          <p:nvPr/>
        </p:nvSpPr>
        <p:spPr bwMode="auto">
          <a:xfrm>
            <a:off x="279400" y="1250950"/>
            <a:ext cx="857250" cy="76835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438275" y="1081088"/>
            <a:ext cx="623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300">
                <a:solidFill>
                  <a:schemeClr val="tx1"/>
                </a:solidFill>
                <a:latin typeface="Helvetica" charset="0"/>
              </a:rPr>
              <a:t>A table for 4KB pages for a 32-bit address space has 1M entries 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95300" y="1752600"/>
            <a:ext cx="8153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700">
                <a:solidFill>
                  <a:srgbClr val="0000FF"/>
                </a:solidFill>
                <a:latin typeface="Helvetica" charset="0"/>
              </a:rPr>
              <a:t>Each process needs its own address space!</a:t>
            </a:r>
          </a:p>
        </p:txBody>
      </p:sp>
      <p:grpSp>
        <p:nvGrpSpPr>
          <p:cNvPr id="54277" name="Group 6"/>
          <p:cNvGrpSpPr>
            <a:grpSpLocks/>
          </p:cNvGrpSpPr>
          <p:nvPr/>
        </p:nvGrpSpPr>
        <p:grpSpPr bwMode="auto">
          <a:xfrm>
            <a:off x="279400" y="3276600"/>
            <a:ext cx="4178300" cy="984250"/>
            <a:chOff x="154" y="1806"/>
            <a:chExt cx="2632" cy="620"/>
          </a:xfrm>
        </p:grpSpPr>
        <p:grpSp>
          <p:nvGrpSpPr>
            <p:cNvPr id="54286" name="Group 7"/>
            <p:cNvGrpSpPr>
              <a:grpSpLocks/>
            </p:cNvGrpSpPr>
            <p:nvPr/>
          </p:nvGrpSpPr>
          <p:grpSpPr bwMode="auto">
            <a:xfrm>
              <a:off x="438" y="2106"/>
              <a:ext cx="2064" cy="320"/>
              <a:chOff x="402" y="2068"/>
              <a:chExt cx="2064" cy="320"/>
            </a:xfrm>
          </p:grpSpPr>
          <p:sp>
            <p:nvSpPr>
              <p:cNvPr id="54288" name="Freeform 8"/>
              <p:cNvSpPr>
                <a:spLocks/>
              </p:cNvSpPr>
              <p:nvPr/>
            </p:nvSpPr>
            <p:spPr bwMode="auto">
              <a:xfrm>
                <a:off x="474" y="2204"/>
                <a:ext cx="616" cy="184"/>
              </a:xfrm>
              <a:custGeom>
                <a:avLst/>
                <a:gdLst>
                  <a:gd name="T0" fmla="*/ 0 w 10000"/>
                  <a:gd name="T1" fmla="*/ 0 h 10000"/>
                  <a:gd name="T2" fmla="*/ 2 w 10000"/>
                  <a:gd name="T3" fmla="*/ 0 h 10000"/>
                  <a:gd name="T4" fmla="*/ 2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9" name="Freeform 9"/>
              <p:cNvSpPr>
                <a:spLocks/>
              </p:cNvSpPr>
              <p:nvPr/>
            </p:nvSpPr>
            <p:spPr bwMode="auto">
              <a:xfrm>
                <a:off x="1098" y="2204"/>
                <a:ext cx="616" cy="184"/>
              </a:xfrm>
              <a:custGeom>
                <a:avLst/>
                <a:gdLst>
                  <a:gd name="T0" fmla="*/ 0 w 10000"/>
                  <a:gd name="T1" fmla="*/ 0 h 10000"/>
                  <a:gd name="T2" fmla="*/ 2 w 10000"/>
                  <a:gd name="T3" fmla="*/ 0 h 10000"/>
                  <a:gd name="T4" fmla="*/ 2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0" name="Freeform 10"/>
              <p:cNvSpPr>
                <a:spLocks/>
              </p:cNvSpPr>
              <p:nvPr/>
            </p:nvSpPr>
            <p:spPr bwMode="auto">
              <a:xfrm>
                <a:off x="1722" y="2204"/>
                <a:ext cx="712" cy="184"/>
              </a:xfrm>
              <a:custGeom>
                <a:avLst/>
                <a:gdLst>
                  <a:gd name="T0" fmla="*/ 0 w 10000"/>
                  <a:gd name="T1" fmla="*/ 0 h 10000"/>
                  <a:gd name="T2" fmla="*/ 4 w 10000"/>
                  <a:gd name="T3" fmla="*/ 0 h 10000"/>
                  <a:gd name="T4" fmla="*/ 4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1" name="Text Box 11"/>
              <p:cNvSpPr txBox="1">
                <a:spLocks noChangeArrowheads="1"/>
              </p:cNvSpPr>
              <p:nvPr/>
            </p:nvSpPr>
            <p:spPr bwMode="auto">
              <a:xfrm>
                <a:off x="506" y="2228"/>
                <a:ext cx="5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P1 index</a:t>
                </a:r>
              </a:p>
            </p:txBody>
          </p:sp>
          <p:sp>
            <p:nvSpPr>
              <p:cNvPr id="54292" name="Text Box 12"/>
              <p:cNvSpPr txBox="1">
                <a:spLocks noChangeArrowheads="1"/>
              </p:cNvSpPr>
              <p:nvPr/>
            </p:nvSpPr>
            <p:spPr bwMode="auto">
              <a:xfrm>
                <a:off x="1130" y="2228"/>
                <a:ext cx="5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P2 index</a:t>
                </a:r>
              </a:p>
            </p:txBody>
          </p:sp>
          <p:sp>
            <p:nvSpPr>
              <p:cNvPr id="54293" name="Text Box 13"/>
              <p:cNvSpPr txBox="1">
                <a:spLocks noChangeArrowheads="1"/>
              </p:cNvSpPr>
              <p:nvPr/>
            </p:nvSpPr>
            <p:spPr bwMode="auto">
              <a:xfrm>
                <a:off x="1722" y="2228"/>
                <a:ext cx="70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Page Offset</a:t>
                </a:r>
              </a:p>
            </p:txBody>
          </p:sp>
          <p:sp>
            <p:nvSpPr>
              <p:cNvPr id="54294" name="Text Box 14"/>
              <p:cNvSpPr txBox="1">
                <a:spLocks noChangeArrowheads="1"/>
              </p:cNvSpPr>
              <p:nvPr/>
            </p:nvSpPr>
            <p:spPr bwMode="auto">
              <a:xfrm>
                <a:off x="402" y="2068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31</a:t>
                </a:r>
              </a:p>
            </p:txBody>
          </p:sp>
          <p:sp>
            <p:nvSpPr>
              <p:cNvPr id="54295" name="Text Box 15"/>
              <p:cNvSpPr txBox="1">
                <a:spLocks noChangeArrowheads="1"/>
              </p:cNvSpPr>
              <p:nvPr/>
            </p:nvSpPr>
            <p:spPr bwMode="auto">
              <a:xfrm>
                <a:off x="1506" y="2068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54296" name="Text Box 16"/>
              <p:cNvSpPr txBox="1">
                <a:spLocks noChangeArrowheads="1"/>
              </p:cNvSpPr>
              <p:nvPr/>
            </p:nvSpPr>
            <p:spPr bwMode="auto">
              <a:xfrm>
                <a:off x="1714" y="2068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4297" name="Text Box 17"/>
              <p:cNvSpPr txBox="1">
                <a:spLocks noChangeArrowheads="1"/>
              </p:cNvSpPr>
              <p:nvPr/>
            </p:nvSpPr>
            <p:spPr bwMode="auto">
              <a:xfrm>
                <a:off x="2322" y="2068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298" name="Text Box 18"/>
              <p:cNvSpPr txBox="1">
                <a:spLocks noChangeArrowheads="1"/>
              </p:cNvSpPr>
              <p:nvPr/>
            </p:nvSpPr>
            <p:spPr bwMode="auto">
              <a:xfrm>
                <a:off x="1090" y="2068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54299" name="Text Box 19"/>
              <p:cNvSpPr txBox="1">
                <a:spLocks noChangeArrowheads="1"/>
              </p:cNvSpPr>
              <p:nvPr/>
            </p:nvSpPr>
            <p:spPr bwMode="auto">
              <a:xfrm>
                <a:off x="922" y="2068"/>
                <a:ext cx="20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22</a:t>
                </a:r>
              </a:p>
            </p:txBody>
          </p:sp>
        </p:grpSp>
        <p:sp>
          <p:nvSpPr>
            <p:cNvPr id="54287" name="Text Box 20"/>
            <p:cNvSpPr txBox="1">
              <a:spLocks noChangeArrowheads="1"/>
            </p:cNvSpPr>
            <p:nvPr/>
          </p:nvSpPr>
          <p:spPr bwMode="auto">
            <a:xfrm>
              <a:off x="154" y="1806"/>
              <a:ext cx="263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900">
                  <a:solidFill>
                    <a:srgbClr val="0000FF"/>
                  </a:solidFill>
                  <a:latin typeface="Helvetica" charset="0"/>
                </a:rPr>
                <a:t>32 bit virtual address</a:t>
              </a:r>
            </a:p>
          </p:txBody>
        </p:sp>
      </p:grpSp>
      <p:sp>
        <p:nvSpPr>
          <p:cNvPr id="54278" name="Text Box 21"/>
          <p:cNvSpPr txBox="1">
            <a:spLocks noChangeArrowheads="1"/>
          </p:cNvSpPr>
          <p:nvPr/>
        </p:nvSpPr>
        <p:spPr bwMode="auto">
          <a:xfrm>
            <a:off x="-127000" y="4724400"/>
            <a:ext cx="5003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900" dirty="0">
                <a:solidFill>
                  <a:schemeClr val="tx1"/>
                </a:solidFill>
                <a:latin typeface="Helvetica" charset="0"/>
              </a:rPr>
              <a:t>Top-level table </a:t>
            </a:r>
            <a:r>
              <a:rPr lang="en-US" sz="1900" dirty="0">
                <a:solidFill>
                  <a:srgbClr val="FF0000"/>
                </a:solidFill>
                <a:latin typeface="Helvetica" charset="0"/>
              </a:rPr>
              <a:t>wired</a:t>
            </a:r>
            <a:r>
              <a:rPr lang="en-US" sz="1900" dirty="0">
                <a:solidFill>
                  <a:schemeClr val="tx1"/>
                </a:solidFill>
                <a:latin typeface="Helvetica" charset="0"/>
              </a:rPr>
              <a:t> in main memory</a:t>
            </a:r>
          </a:p>
        </p:txBody>
      </p:sp>
      <p:sp>
        <p:nvSpPr>
          <p:cNvPr id="54279" name="Text Box 22"/>
          <p:cNvSpPr txBox="1">
            <a:spLocks noChangeArrowheads="1"/>
          </p:cNvSpPr>
          <p:nvPr/>
        </p:nvSpPr>
        <p:spPr bwMode="auto">
          <a:xfrm>
            <a:off x="63500" y="5219700"/>
            <a:ext cx="4610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900" dirty="0">
                <a:solidFill>
                  <a:srgbClr val="FF0000"/>
                </a:solidFill>
                <a:latin typeface="Helvetica" charset="0"/>
              </a:rPr>
              <a:t>Subset</a:t>
            </a:r>
            <a:r>
              <a:rPr lang="en-US" sz="1900" dirty="0">
                <a:solidFill>
                  <a:srgbClr val="0000FF"/>
                </a:solidFill>
                <a:latin typeface="Helvetica" charset="0"/>
              </a:rPr>
              <a:t> of 1024 second-level tables in main memory; rest are on disk or unallocated </a:t>
            </a:r>
          </a:p>
        </p:txBody>
      </p:sp>
      <p:grpSp>
        <p:nvGrpSpPr>
          <p:cNvPr id="54280" name="Group 23"/>
          <p:cNvGrpSpPr>
            <a:grpSpLocks/>
          </p:cNvGrpSpPr>
          <p:nvPr/>
        </p:nvGrpSpPr>
        <p:grpSpPr bwMode="auto">
          <a:xfrm>
            <a:off x="279400" y="2217738"/>
            <a:ext cx="8494713" cy="4498975"/>
            <a:chOff x="154" y="1222"/>
            <a:chExt cx="5351" cy="2834"/>
          </a:xfrm>
        </p:grpSpPr>
        <p:sp>
          <p:nvSpPr>
            <p:cNvPr id="54281" name="Text Box 24"/>
            <p:cNvSpPr txBox="1">
              <a:spLocks noChangeArrowheads="1"/>
            </p:cNvSpPr>
            <p:nvPr/>
          </p:nvSpPr>
          <p:spPr bwMode="auto">
            <a:xfrm>
              <a:off x="154" y="1393"/>
              <a:ext cx="263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700">
                  <a:solidFill>
                    <a:schemeClr val="tx1"/>
                  </a:solidFill>
                  <a:latin typeface="Helvetica" charset="0"/>
                </a:rPr>
                <a:t>Two-level Page Tables</a:t>
              </a:r>
            </a:p>
          </p:txBody>
        </p:sp>
        <p:grpSp>
          <p:nvGrpSpPr>
            <p:cNvPr id="54282" name="Group 25"/>
            <p:cNvGrpSpPr>
              <a:grpSpLocks/>
            </p:cNvGrpSpPr>
            <p:nvPr/>
          </p:nvGrpSpPr>
          <p:grpSpPr bwMode="auto">
            <a:xfrm>
              <a:off x="2750" y="1222"/>
              <a:ext cx="2755" cy="2834"/>
              <a:chOff x="2425" y="1222"/>
              <a:chExt cx="2755" cy="2834"/>
            </a:xfrm>
          </p:grpSpPr>
          <p:pic>
            <p:nvPicPr>
              <p:cNvPr id="54283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5" y="1222"/>
                <a:ext cx="2455" cy="2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84" name="Freeform 27"/>
              <p:cNvSpPr>
                <a:spLocks/>
              </p:cNvSpPr>
              <p:nvPr/>
            </p:nvSpPr>
            <p:spPr bwMode="auto">
              <a:xfrm>
                <a:off x="2425" y="1765"/>
                <a:ext cx="468" cy="496"/>
              </a:xfrm>
              <a:custGeom>
                <a:avLst/>
                <a:gdLst>
                  <a:gd name="T0" fmla="*/ 0 w 10000"/>
                  <a:gd name="T1" fmla="*/ 0 h 10000"/>
                  <a:gd name="T2" fmla="*/ 1 w 10000"/>
                  <a:gd name="T3" fmla="*/ 0 h 10000"/>
                  <a:gd name="T4" fmla="*/ 1 w 10000"/>
                  <a:gd name="T5" fmla="*/ 1 h 10000"/>
                  <a:gd name="T6" fmla="*/ 0 w 10000"/>
                  <a:gd name="T7" fmla="*/ 1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" name="Freeform 28"/>
              <p:cNvSpPr>
                <a:spLocks/>
              </p:cNvSpPr>
              <p:nvPr/>
            </p:nvSpPr>
            <p:spPr bwMode="auto">
              <a:xfrm>
                <a:off x="2601" y="3669"/>
                <a:ext cx="672" cy="384"/>
              </a:xfrm>
              <a:custGeom>
                <a:avLst/>
                <a:gdLst>
                  <a:gd name="T0" fmla="*/ 0 w 10000"/>
                  <a:gd name="T1" fmla="*/ 0 h 10000"/>
                  <a:gd name="T2" fmla="*/ 3 w 10000"/>
                  <a:gd name="T3" fmla="*/ 0 h 10000"/>
                  <a:gd name="T4" fmla="*/ 3 w 10000"/>
                  <a:gd name="T5" fmla="*/ 1 h 10000"/>
                  <a:gd name="T6" fmla="*/ 0 w 10000"/>
                  <a:gd name="T7" fmla="*/ 1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02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16632"/>
            <a:ext cx="8369300" cy="504056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3200" dirty="0">
                <a:latin typeface="Arial" charset="0"/>
              </a:rPr>
              <a:t>VM and Disk: Page replacement policy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38850" y="768350"/>
            <a:ext cx="2957513" cy="2324100"/>
            <a:chOff x="3328" y="423"/>
            <a:chExt cx="1863" cy="1464"/>
          </a:xfrm>
        </p:grpSpPr>
        <p:sp>
          <p:nvSpPr>
            <p:cNvPr id="55317" name="Line 4"/>
            <p:cNvSpPr>
              <a:spLocks noChangeShapeType="1"/>
            </p:cNvSpPr>
            <p:nvPr/>
          </p:nvSpPr>
          <p:spPr bwMode="auto">
            <a:xfrm>
              <a:off x="3360" y="823"/>
              <a:ext cx="182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5"/>
            <p:cNvSpPr>
              <a:spLocks noChangeShapeType="1"/>
            </p:cNvSpPr>
            <p:nvPr/>
          </p:nvSpPr>
          <p:spPr bwMode="auto">
            <a:xfrm>
              <a:off x="3360" y="999"/>
              <a:ext cx="183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6"/>
            <p:cNvSpPr>
              <a:spLocks noChangeShapeType="1"/>
            </p:cNvSpPr>
            <p:nvPr/>
          </p:nvSpPr>
          <p:spPr bwMode="auto">
            <a:xfrm>
              <a:off x="3360" y="1175"/>
              <a:ext cx="1800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7"/>
            <p:cNvSpPr>
              <a:spLocks noChangeShapeType="1"/>
            </p:cNvSpPr>
            <p:nvPr/>
          </p:nvSpPr>
          <p:spPr bwMode="auto">
            <a:xfrm>
              <a:off x="3360" y="1327"/>
              <a:ext cx="17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8"/>
            <p:cNvSpPr>
              <a:spLocks noChangeShapeType="1"/>
            </p:cNvSpPr>
            <p:nvPr/>
          </p:nvSpPr>
          <p:spPr bwMode="auto">
            <a:xfrm>
              <a:off x="3360" y="1503"/>
              <a:ext cx="17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9"/>
            <p:cNvSpPr>
              <a:spLocks noChangeShapeType="1"/>
            </p:cNvSpPr>
            <p:nvPr/>
          </p:nvSpPr>
          <p:spPr bwMode="auto">
            <a:xfrm>
              <a:off x="3360" y="1679"/>
              <a:ext cx="17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10"/>
            <p:cNvSpPr>
              <a:spLocks noChangeShapeType="1"/>
            </p:cNvSpPr>
            <p:nvPr/>
          </p:nvSpPr>
          <p:spPr bwMode="auto">
            <a:xfrm>
              <a:off x="3616" y="655"/>
              <a:ext cx="8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11"/>
            <p:cNvSpPr>
              <a:spLocks noChangeShapeType="1"/>
            </p:cNvSpPr>
            <p:nvPr/>
          </p:nvSpPr>
          <p:spPr bwMode="auto">
            <a:xfrm>
              <a:off x="3936" y="671"/>
              <a:ext cx="8" cy="1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12"/>
            <p:cNvSpPr txBox="1">
              <a:spLocks noChangeArrowheads="1"/>
            </p:cNvSpPr>
            <p:nvPr/>
          </p:nvSpPr>
          <p:spPr bwMode="auto">
            <a:xfrm>
              <a:off x="4072" y="855"/>
              <a:ext cx="20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55326" name="Text Box 13"/>
            <p:cNvSpPr txBox="1">
              <a:spLocks noChangeArrowheads="1"/>
            </p:cNvSpPr>
            <p:nvPr/>
          </p:nvSpPr>
          <p:spPr bwMode="auto">
            <a:xfrm>
              <a:off x="3896" y="423"/>
              <a:ext cx="8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Helvetica" charset="0"/>
                </a:rPr>
                <a:t>Page Table</a:t>
              </a:r>
            </a:p>
          </p:txBody>
        </p:sp>
        <p:sp>
          <p:nvSpPr>
            <p:cNvPr id="55327" name="Text Box 14"/>
            <p:cNvSpPr txBox="1">
              <a:spLocks noChangeArrowheads="1"/>
            </p:cNvSpPr>
            <p:nvPr/>
          </p:nvSpPr>
          <p:spPr bwMode="auto">
            <a:xfrm>
              <a:off x="3404" y="847"/>
              <a:ext cx="50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1     0</a:t>
              </a:r>
            </a:p>
          </p:txBody>
        </p:sp>
        <p:sp>
          <p:nvSpPr>
            <p:cNvPr id="55328" name="Line 15"/>
            <p:cNvSpPr>
              <a:spLocks noChangeShapeType="1"/>
            </p:cNvSpPr>
            <p:nvPr/>
          </p:nvSpPr>
          <p:spPr bwMode="auto">
            <a:xfrm>
              <a:off x="3352" y="671"/>
              <a:ext cx="8" cy="1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Text Box 16"/>
            <p:cNvSpPr txBox="1">
              <a:spLocks noChangeArrowheads="1"/>
            </p:cNvSpPr>
            <p:nvPr/>
          </p:nvSpPr>
          <p:spPr bwMode="auto">
            <a:xfrm>
              <a:off x="3600" y="663"/>
              <a:ext cx="34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used</a:t>
              </a:r>
            </a:p>
          </p:txBody>
        </p:sp>
        <p:sp>
          <p:nvSpPr>
            <p:cNvPr id="55330" name="Text Box 17"/>
            <p:cNvSpPr txBox="1">
              <a:spLocks noChangeArrowheads="1"/>
            </p:cNvSpPr>
            <p:nvPr/>
          </p:nvSpPr>
          <p:spPr bwMode="auto">
            <a:xfrm>
              <a:off x="3328" y="663"/>
              <a:ext cx="3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5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dirty</a:t>
              </a:r>
            </a:p>
          </p:txBody>
        </p:sp>
        <p:sp>
          <p:nvSpPr>
            <p:cNvPr id="55331" name="Text Box 18"/>
            <p:cNvSpPr txBox="1">
              <a:spLocks noChangeArrowheads="1"/>
            </p:cNvSpPr>
            <p:nvPr/>
          </p:nvSpPr>
          <p:spPr bwMode="auto">
            <a:xfrm>
              <a:off x="3404" y="1019"/>
              <a:ext cx="50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1     0</a:t>
              </a:r>
            </a:p>
          </p:txBody>
        </p:sp>
        <p:sp>
          <p:nvSpPr>
            <p:cNvPr id="55332" name="Text Box 19"/>
            <p:cNvSpPr txBox="1">
              <a:spLocks noChangeArrowheads="1"/>
            </p:cNvSpPr>
            <p:nvPr/>
          </p:nvSpPr>
          <p:spPr bwMode="auto">
            <a:xfrm>
              <a:off x="3404" y="1187"/>
              <a:ext cx="50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0     1</a:t>
              </a:r>
            </a:p>
          </p:txBody>
        </p:sp>
        <p:sp>
          <p:nvSpPr>
            <p:cNvPr id="55333" name="Text Box 20"/>
            <p:cNvSpPr txBox="1">
              <a:spLocks noChangeArrowheads="1"/>
            </p:cNvSpPr>
            <p:nvPr/>
          </p:nvSpPr>
          <p:spPr bwMode="auto">
            <a:xfrm>
              <a:off x="3404" y="1355"/>
              <a:ext cx="50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1     1</a:t>
              </a:r>
            </a:p>
          </p:txBody>
        </p:sp>
        <p:sp>
          <p:nvSpPr>
            <p:cNvPr id="55334" name="Text Box 21"/>
            <p:cNvSpPr txBox="1">
              <a:spLocks noChangeArrowheads="1"/>
            </p:cNvSpPr>
            <p:nvPr/>
          </p:nvSpPr>
          <p:spPr bwMode="auto">
            <a:xfrm>
              <a:off x="3404" y="1547"/>
              <a:ext cx="50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0     0</a:t>
              </a:r>
            </a:p>
          </p:txBody>
        </p:sp>
      </p:grpSp>
      <p:sp>
        <p:nvSpPr>
          <p:cNvPr id="55299" name="Freeform 22"/>
          <p:cNvSpPr>
            <a:spLocks/>
          </p:cNvSpPr>
          <p:nvPr/>
        </p:nvSpPr>
        <p:spPr bwMode="auto">
          <a:xfrm>
            <a:off x="939800" y="1639888"/>
            <a:ext cx="2971800" cy="2895600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0 h 10000"/>
              <a:gd name="T10" fmla="*/ 2147483647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Text Box 23"/>
          <p:cNvSpPr txBox="1">
            <a:spLocks noChangeArrowheads="1"/>
          </p:cNvSpPr>
          <p:nvPr/>
        </p:nvSpPr>
        <p:spPr bwMode="auto">
          <a:xfrm>
            <a:off x="1301750" y="2700338"/>
            <a:ext cx="223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900"/>
              </a:lnSpc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</a:rPr>
              <a:t>Set of all pages</a:t>
            </a:r>
          </a:p>
          <a:p>
            <a:pPr algn="ctr" eaLnBrk="1" hangingPunct="1">
              <a:lnSpc>
                <a:spcPts val="2900"/>
              </a:lnSpc>
              <a:spcBef>
                <a:spcPct val="0"/>
              </a:spcBef>
            </a:pPr>
            <a:r>
              <a:rPr lang="en-US" sz="2400" b="0">
                <a:solidFill>
                  <a:schemeClr val="tx1"/>
                </a:solidFill>
              </a:rPr>
              <a:t>in Memory</a:t>
            </a:r>
          </a:p>
        </p:txBody>
      </p:sp>
      <p:sp>
        <p:nvSpPr>
          <p:cNvPr id="55301" name="Text Box 24"/>
          <p:cNvSpPr txBox="1">
            <a:spLocks noChangeArrowheads="1"/>
          </p:cNvSpPr>
          <p:nvPr/>
        </p:nvSpPr>
        <p:spPr bwMode="auto">
          <a:xfrm>
            <a:off x="4114800" y="2446338"/>
            <a:ext cx="114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b="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57600" y="2870200"/>
            <a:ext cx="2387600" cy="1339850"/>
            <a:chOff x="2016" y="1582"/>
            <a:chExt cx="1504" cy="844"/>
          </a:xfrm>
        </p:grpSpPr>
        <p:sp>
          <p:nvSpPr>
            <p:cNvPr id="55314" name="Line 26"/>
            <p:cNvSpPr>
              <a:spLocks noChangeShapeType="1"/>
            </p:cNvSpPr>
            <p:nvPr/>
          </p:nvSpPr>
          <p:spPr bwMode="auto">
            <a:xfrm flipH="1">
              <a:off x="2200" y="1582"/>
              <a:ext cx="616" cy="113"/>
            </a:xfrm>
            <a:prstGeom prst="line">
              <a:avLst/>
            </a:prstGeom>
            <a:noFill/>
            <a:ln w="76200">
              <a:solidFill>
                <a:srgbClr val="FB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Text Box 27"/>
            <p:cNvSpPr txBox="1">
              <a:spLocks noChangeArrowheads="1"/>
            </p:cNvSpPr>
            <p:nvPr/>
          </p:nvSpPr>
          <p:spPr bwMode="auto">
            <a:xfrm>
              <a:off x="2375" y="1802"/>
              <a:ext cx="114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B0128"/>
                  </a:solidFill>
                </a:rPr>
                <a:t>Tail pointer:</a:t>
              </a:r>
              <a:endParaRPr lang="en-US" sz="1800">
                <a:solidFill>
                  <a:schemeClr val="tx1"/>
                </a:solidFill>
              </a:endParaRP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Clear the used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bit in the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55316" name="Line 28"/>
            <p:cNvSpPr>
              <a:spLocks noChangeShapeType="1"/>
            </p:cNvSpPr>
            <p:nvPr/>
          </p:nvSpPr>
          <p:spPr bwMode="auto">
            <a:xfrm flipH="1">
              <a:off x="2016" y="1718"/>
              <a:ext cx="4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6688" y="3292475"/>
            <a:ext cx="8509000" cy="3054350"/>
            <a:chOff x="91" y="1814"/>
            <a:chExt cx="5360" cy="1924"/>
          </a:xfrm>
        </p:grpSpPr>
        <p:sp>
          <p:nvSpPr>
            <p:cNvPr id="55306" name="Line 30"/>
            <p:cNvSpPr>
              <a:spLocks noChangeShapeType="1"/>
            </p:cNvSpPr>
            <p:nvPr/>
          </p:nvSpPr>
          <p:spPr bwMode="auto">
            <a:xfrm rot="10800000" flipH="1">
              <a:off x="170" y="2117"/>
              <a:ext cx="376" cy="127"/>
            </a:xfrm>
            <a:prstGeom prst="line">
              <a:avLst/>
            </a:prstGeom>
            <a:noFill/>
            <a:ln w="76200">
              <a:solidFill>
                <a:srgbClr val="FB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Text Box 31"/>
            <p:cNvSpPr txBox="1">
              <a:spLocks noChangeArrowheads="1"/>
            </p:cNvSpPr>
            <p:nvPr/>
          </p:nvSpPr>
          <p:spPr bwMode="auto">
            <a:xfrm>
              <a:off x="91" y="2457"/>
              <a:ext cx="1423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B0128"/>
                  </a:solidFill>
                </a:rPr>
                <a:t>Head pointer</a:t>
              </a:r>
              <a:endParaRPr lang="en-US" sz="1800">
                <a:solidFill>
                  <a:schemeClr val="tx1"/>
                </a:solidFill>
              </a:endParaRP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Place pages on free list if used bit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is still clear.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Schedule pages with dirty bit set to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be written to disk.</a:t>
              </a:r>
            </a:p>
            <a:p>
              <a:pPr eaLnBrk="1" hangingPunct="1">
                <a:lnSpc>
                  <a:spcPts val="2200"/>
                </a:lnSpc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5308" name="Freeform 32"/>
            <p:cNvSpPr>
              <a:spLocks/>
            </p:cNvSpPr>
            <p:nvPr/>
          </p:nvSpPr>
          <p:spPr bwMode="auto">
            <a:xfrm>
              <a:off x="4562" y="1852"/>
              <a:ext cx="624" cy="1392"/>
            </a:xfrm>
            <a:custGeom>
              <a:avLst/>
              <a:gdLst>
                <a:gd name="T0" fmla="*/ 0 w 10000"/>
                <a:gd name="T1" fmla="*/ 0 h 10000"/>
                <a:gd name="T2" fmla="*/ 2 w 10000"/>
                <a:gd name="T3" fmla="*/ 0 h 10000"/>
                <a:gd name="T4" fmla="*/ 2 w 10000"/>
                <a:gd name="T5" fmla="*/ 27 h 10000"/>
                <a:gd name="T6" fmla="*/ 0 w 10000"/>
                <a:gd name="T7" fmla="*/ 27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Text Box 33"/>
            <p:cNvSpPr txBox="1">
              <a:spLocks noChangeArrowheads="1"/>
            </p:cNvSpPr>
            <p:nvPr/>
          </p:nvSpPr>
          <p:spPr bwMode="auto">
            <a:xfrm>
              <a:off x="4590" y="2440"/>
              <a:ext cx="56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Freelist</a:t>
              </a:r>
            </a:p>
          </p:txBody>
        </p:sp>
        <p:sp>
          <p:nvSpPr>
            <p:cNvPr id="55310" name="Freeform 34"/>
            <p:cNvSpPr>
              <a:spLocks/>
            </p:cNvSpPr>
            <p:nvPr/>
          </p:nvSpPr>
          <p:spPr bwMode="auto">
            <a:xfrm>
              <a:off x="1394" y="1814"/>
              <a:ext cx="3120" cy="1184"/>
            </a:xfrm>
            <a:custGeom>
              <a:avLst/>
              <a:gdLst>
                <a:gd name="T0" fmla="*/ 0 w 10000"/>
                <a:gd name="T1" fmla="*/ 16 h 8980"/>
                <a:gd name="T2" fmla="*/ 154 w 10000"/>
                <a:gd name="T3" fmla="*/ 20 h 8980"/>
                <a:gd name="T4" fmla="*/ 257 w 10000"/>
                <a:gd name="T5" fmla="*/ 2 h 8980"/>
                <a:gd name="T6" fmla="*/ 304 w 10000"/>
                <a:gd name="T7" fmla="*/ 1 h 89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8980"/>
                <a:gd name="T14" fmla="*/ 10000 w 10000"/>
                <a:gd name="T15" fmla="*/ 8980 h 89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8980">
                  <a:moveTo>
                    <a:pt x="0" y="6839"/>
                  </a:moveTo>
                  <a:cubicBezTo>
                    <a:pt x="1833" y="8233"/>
                    <a:pt x="3666" y="9627"/>
                    <a:pt x="5076" y="8657"/>
                  </a:cubicBezTo>
                  <a:cubicBezTo>
                    <a:pt x="6487" y="7687"/>
                    <a:pt x="7641" y="2414"/>
                    <a:pt x="8461" y="1020"/>
                  </a:cubicBezTo>
                  <a:cubicBezTo>
                    <a:pt x="9282" y="-373"/>
                    <a:pt x="9641" y="-40"/>
                    <a:pt x="10000" y="293"/>
                  </a:cubicBezTo>
                </a:path>
              </a:pathLst>
            </a:custGeom>
            <a:noFill/>
            <a:ln w="63500">
              <a:solidFill>
                <a:srgbClr val="053D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35"/>
            <p:cNvSpPr>
              <a:spLocks noChangeShapeType="1"/>
            </p:cNvSpPr>
            <p:nvPr/>
          </p:nvSpPr>
          <p:spPr bwMode="auto">
            <a:xfrm>
              <a:off x="4894" y="3244"/>
              <a:ext cx="8" cy="288"/>
            </a:xfrm>
            <a:prstGeom prst="line">
              <a:avLst/>
            </a:prstGeom>
            <a:noFill/>
            <a:ln w="63500">
              <a:solidFill>
                <a:srgbClr val="05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Text Box 36"/>
            <p:cNvSpPr txBox="1">
              <a:spLocks noChangeArrowheads="1"/>
            </p:cNvSpPr>
            <p:nvPr/>
          </p:nvSpPr>
          <p:spPr bwMode="auto">
            <a:xfrm>
              <a:off x="4371" y="3514"/>
              <a:ext cx="10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2900"/>
                </a:lnSpc>
                <a:spcBef>
                  <a:spcPct val="0"/>
                </a:spcBef>
              </a:pPr>
              <a:r>
                <a:rPr lang="en-US" sz="2400" b="0">
                  <a:solidFill>
                    <a:srgbClr val="053DE8"/>
                  </a:solidFill>
                </a:rPr>
                <a:t>Free Pages</a:t>
              </a:r>
            </a:p>
          </p:txBody>
        </p:sp>
        <p:sp>
          <p:nvSpPr>
            <p:cNvPr id="55313" name="Line 37"/>
            <p:cNvSpPr>
              <a:spLocks noChangeShapeType="1"/>
            </p:cNvSpPr>
            <p:nvPr/>
          </p:nvSpPr>
          <p:spPr bwMode="auto">
            <a:xfrm rot="10800000">
              <a:off x="714" y="1836"/>
              <a:ext cx="128" cy="2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382" name="Text Box 38"/>
          <p:cNvSpPr txBox="1">
            <a:spLocks noChangeArrowheads="1"/>
          </p:cNvSpPr>
          <p:nvPr/>
        </p:nvSpPr>
        <p:spPr bwMode="auto">
          <a:xfrm>
            <a:off x="4286250" y="1101725"/>
            <a:ext cx="172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700">
                <a:solidFill>
                  <a:srgbClr val="053DE8"/>
                </a:solidFill>
                <a:latin typeface="Marker Felt" charset="0"/>
              </a:rPr>
              <a:t>Dirty bit: page written.</a:t>
            </a:r>
          </a:p>
          <a:p>
            <a:pPr algn="ctr" eaLnBrk="1" hangingPunct="1">
              <a:spcBef>
                <a:spcPct val="0"/>
              </a:spcBef>
            </a:pPr>
            <a:endParaRPr lang="en-US" sz="1700">
              <a:solidFill>
                <a:srgbClr val="053DE8"/>
              </a:solidFill>
              <a:latin typeface="Marker Felt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700">
                <a:solidFill>
                  <a:srgbClr val="053DE8"/>
                </a:solidFill>
                <a:latin typeface="Marker Felt" charset="0"/>
              </a:rPr>
              <a:t>Used bit: set to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700">
                <a:solidFill>
                  <a:srgbClr val="053DE8"/>
                </a:solidFill>
                <a:latin typeface="Marker Felt" charset="0"/>
              </a:rPr>
              <a:t>1 on any reference</a:t>
            </a:r>
          </a:p>
        </p:txBody>
      </p:sp>
      <p:sp>
        <p:nvSpPr>
          <p:cNvPr id="1209383" name="Text Box 39"/>
          <p:cNvSpPr txBox="1">
            <a:spLocks noChangeArrowheads="1"/>
          </p:cNvSpPr>
          <p:nvPr/>
        </p:nvSpPr>
        <p:spPr bwMode="auto">
          <a:xfrm>
            <a:off x="3136900" y="5483225"/>
            <a:ext cx="3149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53DE8"/>
                </a:solidFill>
                <a:latin typeface="Marker Felt" charset="0"/>
              </a:rPr>
              <a:t>Architect</a:t>
            </a:r>
            <a:r>
              <a:rPr lang="ja-JP" altLang="en-US" sz="2000" dirty="0">
                <a:solidFill>
                  <a:srgbClr val="053DE8"/>
                </a:solidFill>
                <a:latin typeface="Marker Felt" charset="0"/>
              </a:rPr>
              <a:t>’</a:t>
            </a:r>
            <a:r>
              <a:rPr lang="en-US" altLang="ja-JP" sz="2000" dirty="0">
                <a:solidFill>
                  <a:srgbClr val="053DE8"/>
                </a:solidFill>
                <a:latin typeface="Marker Felt" charset="0"/>
              </a:rPr>
              <a:t>s role: support setting dirty and used bits</a:t>
            </a:r>
            <a:endParaRPr lang="en-US" sz="2000" dirty="0">
              <a:solidFill>
                <a:srgbClr val="053DE8"/>
              </a:solidFill>
              <a:latin typeface="Marker Fe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3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82" grpId="0" autoUpdateAnimBg="0"/>
      <p:bldP spid="120938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2"/>
          <p:cNvSpPr>
            <a:spLocks noChangeShapeType="1"/>
          </p:cNvSpPr>
          <p:nvPr/>
        </p:nvSpPr>
        <p:spPr bwMode="auto">
          <a:xfrm>
            <a:off x="563563" y="2792413"/>
            <a:ext cx="7915275" cy="14287"/>
          </a:xfrm>
          <a:prstGeom prst="line">
            <a:avLst/>
          </a:prstGeom>
          <a:noFill/>
          <a:ln w="1143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225550" y="1854200"/>
            <a:ext cx="6673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4800" dirty="0">
                <a:solidFill>
                  <a:srgbClr val="0000FF"/>
                </a:solidFill>
                <a:latin typeface="Helvetica" charset="0"/>
              </a:rPr>
              <a:t>TLB Design </a:t>
            </a:r>
            <a:r>
              <a:rPr lang="en-US" sz="4800" dirty="0" smtClean="0">
                <a:solidFill>
                  <a:srgbClr val="0000FF"/>
                </a:solidFill>
                <a:latin typeface="Helvetica" charset="0"/>
              </a:rPr>
              <a:t>Concepts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>
              <a:solidFill>
                <a:srgbClr val="0000FF"/>
              </a:solidFill>
              <a:latin typeface="Helvetic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FF"/>
                </a:solidFill>
                <a:latin typeface="Helvetica" charset="0"/>
              </a:rPr>
              <a:t>(Translation </a:t>
            </a:r>
            <a:r>
              <a:rPr lang="en-US" sz="2400" dirty="0">
                <a:solidFill>
                  <a:srgbClr val="0000FF"/>
                </a:solidFill>
                <a:latin typeface="Helvetica" charset="0"/>
              </a:rPr>
              <a:t>Look-Aside </a:t>
            </a:r>
            <a:r>
              <a:rPr lang="en-US" sz="2400" dirty="0" smtClean="0">
                <a:solidFill>
                  <a:srgbClr val="0000FF"/>
                </a:solidFill>
                <a:latin typeface="Helvetica" charset="0"/>
              </a:rPr>
              <a:t>Buffer) </a:t>
            </a:r>
            <a:endParaRPr lang="en-US" sz="24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610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Anecdote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TLB preceded caches, since address delays preceded data &amp; instruction delays. Still what is better known: TLBs or caches?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71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8100"/>
            <a:ext cx="93853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z="2800">
                <a:latin typeface="Arial" charset="0"/>
              </a:rPr>
              <a:t>MIPS Address Translation: How does it work?</a:t>
            </a: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5019675" y="923925"/>
            <a:ext cx="2740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2200">
                <a:solidFill>
                  <a:srgbClr val="053DE8"/>
                </a:solidFill>
                <a:latin typeface="Marker Felt" charset="0"/>
              </a:rPr>
              <a:t>“</a:t>
            </a:r>
            <a:r>
              <a:rPr lang="en-US" altLang="ja-JP" sz="2200">
                <a:solidFill>
                  <a:srgbClr val="053DE8"/>
                </a:solidFill>
                <a:latin typeface="Marker Felt" charset="0"/>
              </a:rPr>
              <a:t>Physical Addresses</a:t>
            </a:r>
            <a:r>
              <a:rPr lang="ja-JP" altLang="en-US" sz="2200">
                <a:solidFill>
                  <a:srgbClr val="053DE8"/>
                </a:solidFill>
                <a:latin typeface="Marker Felt" charset="0"/>
              </a:rPr>
              <a:t>”</a:t>
            </a:r>
            <a:endParaRPr lang="en-US" sz="2200">
              <a:solidFill>
                <a:srgbClr val="053DE8"/>
              </a:solidFill>
              <a:latin typeface="Marker Felt" charset="0"/>
            </a:endParaRPr>
          </a:p>
        </p:txBody>
      </p:sp>
      <p:sp>
        <p:nvSpPr>
          <p:cNvPr id="57347" name="Freeform 4"/>
          <p:cNvSpPr>
            <a:spLocks/>
          </p:cNvSpPr>
          <p:nvPr/>
        </p:nvSpPr>
        <p:spPr bwMode="auto">
          <a:xfrm>
            <a:off x="439738" y="1714500"/>
            <a:ext cx="12700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Freeform 5"/>
          <p:cNvSpPr>
            <a:spLocks/>
          </p:cNvSpPr>
          <p:nvPr/>
        </p:nvSpPr>
        <p:spPr bwMode="auto">
          <a:xfrm>
            <a:off x="6624638" y="1714500"/>
            <a:ext cx="2070100" cy="1270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700088" y="2171700"/>
            <a:ext cx="723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CPU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7075488" y="2171700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Helvetica" charset="0"/>
              </a:rPr>
              <a:t>Memory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1069975" y="3403600"/>
            <a:ext cx="662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7666038" y="2990850"/>
            <a:ext cx="3175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1074738" y="2990850"/>
            <a:ext cx="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H="1">
            <a:off x="1068388" y="1301750"/>
            <a:ext cx="2881312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7666038" y="13144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1049338" y="13017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800100" y="1814513"/>
            <a:ext cx="5699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7380288" y="1825625"/>
            <a:ext cx="56991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A0-A31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7381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7316788" y="2768600"/>
            <a:ext cx="6985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D0-D31</a:t>
            </a:r>
          </a:p>
        </p:txBody>
      </p:sp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2035175" y="3044825"/>
            <a:ext cx="9191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200">
                <a:solidFill>
                  <a:srgbClr val="053DE8"/>
                </a:solidFill>
                <a:latin typeface="Marker Felt" charset="0"/>
              </a:rPr>
              <a:t>Data</a:t>
            </a:r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1016000" y="4940300"/>
            <a:ext cx="7137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TLB also contains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Helvetica" charset="0"/>
              </a:rPr>
              <a:t>protection bits for virtual address</a:t>
            </a:r>
          </a:p>
        </p:txBody>
      </p:sp>
      <p:sp>
        <p:nvSpPr>
          <p:cNvPr id="57363" name="Freeform 20"/>
          <p:cNvSpPr>
            <a:spLocks/>
          </p:cNvSpPr>
          <p:nvPr/>
        </p:nvSpPr>
        <p:spPr bwMode="auto">
          <a:xfrm>
            <a:off x="3525838" y="1714500"/>
            <a:ext cx="2070100" cy="14859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1"/>
          <p:cNvSpPr>
            <a:spLocks noChangeShapeType="1"/>
          </p:cNvSpPr>
          <p:nvPr/>
        </p:nvSpPr>
        <p:spPr bwMode="auto">
          <a:xfrm>
            <a:off x="3932238" y="13144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3675063" y="1770063"/>
            <a:ext cx="51435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Virtual</a:t>
            </a:r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4776788" y="1771650"/>
            <a:ext cx="67151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7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  <a:latin typeface="Helvetica" charset="0"/>
              </a:rPr>
              <a:t>Physical</a:t>
            </a:r>
          </a:p>
        </p:txBody>
      </p:sp>
      <p:sp>
        <p:nvSpPr>
          <p:cNvPr id="57367" name="Line 24"/>
          <p:cNvSpPr>
            <a:spLocks noChangeShapeType="1"/>
          </p:cNvSpPr>
          <p:nvPr/>
        </p:nvSpPr>
        <p:spPr bwMode="auto">
          <a:xfrm flipH="1">
            <a:off x="5119688" y="1308100"/>
            <a:ext cx="256381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25"/>
          <p:cNvSpPr>
            <a:spLocks noChangeShapeType="1"/>
          </p:cNvSpPr>
          <p:nvPr/>
        </p:nvSpPr>
        <p:spPr bwMode="auto">
          <a:xfrm>
            <a:off x="5113338" y="13017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1120775" y="936625"/>
            <a:ext cx="2740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2200">
                <a:solidFill>
                  <a:srgbClr val="053DE8"/>
                </a:solidFill>
                <a:latin typeface="Marker Felt" charset="0"/>
              </a:rPr>
              <a:t>“</a:t>
            </a:r>
            <a:r>
              <a:rPr lang="en-US" altLang="ja-JP" sz="2200">
                <a:solidFill>
                  <a:srgbClr val="053DE8"/>
                </a:solidFill>
                <a:latin typeface="Marker Felt" charset="0"/>
              </a:rPr>
              <a:t>Virtual Addresses</a:t>
            </a:r>
            <a:r>
              <a:rPr lang="ja-JP" altLang="en-US" sz="2200">
                <a:solidFill>
                  <a:srgbClr val="053DE8"/>
                </a:solidFill>
                <a:latin typeface="Marker Felt" charset="0"/>
              </a:rPr>
              <a:t>”</a:t>
            </a:r>
            <a:endParaRPr lang="en-US" sz="2200">
              <a:solidFill>
                <a:srgbClr val="053DE8"/>
              </a:solidFill>
              <a:latin typeface="Marker Felt" charset="0"/>
            </a:endParaRPr>
          </a:p>
        </p:txBody>
      </p:sp>
      <p:grpSp>
        <p:nvGrpSpPr>
          <p:cNvPr id="57370" name="Group 27"/>
          <p:cNvGrpSpPr>
            <a:grpSpLocks/>
          </p:cNvGrpSpPr>
          <p:nvPr/>
        </p:nvGrpSpPr>
        <p:grpSpPr bwMode="auto">
          <a:xfrm>
            <a:off x="520700" y="1968500"/>
            <a:ext cx="8039100" cy="2844800"/>
            <a:chOff x="287" y="1085"/>
            <a:chExt cx="5064" cy="1792"/>
          </a:xfrm>
        </p:grpSpPr>
        <p:sp>
          <p:nvSpPr>
            <p:cNvPr id="57376" name="Text Box 28"/>
            <p:cNvSpPr txBox="1">
              <a:spLocks noChangeArrowheads="1"/>
            </p:cNvSpPr>
            <p:nvPr/>
          </p:nvSpPr>
          <p:spPr bwMode="auto">
            <a:xfrm>
              <a:off x="2324" y="1085"/>
              <a:ext cx="104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596900" algn="l"/>
                  <a:tab pos="1511300" algn="l"/>
                  <a:tab pos="2425700" algn="l"/>
                  <a:tab pos="3340100" algn="l"/>
                  <a:tab pos="4254500" algn="l"/>
                  <a:tab pos="5168900" algn="l"/>
                  <a:tab pos="6083300" algn="l"/>
                  <a:tab pos="69977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Translation</a:t>
              </a:r>
            </a:p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Look-Aside</a:t>
              </a:r>
            </a:p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Buffer</a:t>
              </a:r>
            </a:p>
            <a:p>
              <a:pPr algn="ctr" eaLnBrk="1" hangingPunct="1">
                <a:lnSpc>
                  <a:spcPts val="220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Helvetica" charset="0"/>
                </a:rPr>
                <a:t>(TLB)</a:t>
              </a:r>
            </a:p>
          </p:txBody>
        </p:sp>
        <p:sp>
          <p:nvSpPr>
            <p:cNvPr id="57377" name="Text Box 29"/>
            <p:cNvSpPr txBox="1">
              <a:spLocks noChangeArrowheads="1"/>
            </p:cNvSpPr>
            <p:nvPr/>
          </p:nvSpPr>
          <p:spPr bwMode="auto">
            <a:xfrm>
              <a:off x="287" y="2109"/>
              <a:ext cx="506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700" dirty="0">
                  <a:solidFill>
                    <a:srgbClr val="0000FF"/>
                  </a:solidFill>
                  <a:latin typeface="Helvetica" charset="0"/>
                </a:rPr>
                <a:t>Translation Look-Aside Buffer (TLB)</a:t>
              </a:r>
              <a:endParaRPr lang="en-US" sz="2700" dirty="0">
                <a:solidFill>
                  <a:schemeClr val="tx1"/>
                </a:solidFill>
                <a:latin typeface="Helvetica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2700" dirty="0">
                  <a:solidFill>
                    <a:schemeClr val="tx1"/>
                  </a:solidFill>
                  <a:latin typeface="Helvetica" charset="0"/>
                </a:rPr>
                <a:t>A small fully-associative cache of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700" dirty="0">
                  <a:solidFill>
                    <a:schemeClr val="tx1"/>
                  </a:solidFill>
                  <a:latin typeface="Helvetica" charset="0"/>
                </a:rPr>
                <a:t>mappings from virtual to physical addresses</a:t>
              </a:r>
            </a:p>
          </p:txBody>
        </p:sp>
      </p:grpSp>
      <p:sp>
        <p:nvSpPr>
          <p:cNvPr id="57371" name="Text Box 30"/>
          <p:cNvSpPr txBox="1">
            <a:spLocks noChangeArrowheads="1"/>
          </p:cNvSpPr>
          <p:nvPr/>
        </p:nvSpPr>
        <p:spPr bwMode="auto">
          <a:xfrm>
            <a:off x="539552" y="5517232"/>
            <a:ext cx="81472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53DE8"/>
                </a:solidFill>
                <a:latin typeface="Marker Felt" charset="0"/>
              </a:rPr>
              <a:t>Fast common case: Virtual address is in TLB,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53DE8"/>
                </a:solidFill>
                <a:latin typeface="Marker Felt" charset="0"/>
              </a:rPr>
              <a:t>process has permission to read/write it.  </a:t>
            </a:r>
          </a:p>
        </p:txBody>
      </p:sp>
      <p:grpSp>
        <p:nvGrpSpPr>
          <p:cNvPr id="57372" name="Group 31"/>
          <p:cNvGrpSpPr>
            <a:grpSpLocks/>
          </p:cNvGrpSpPr>
          <p:nvPr/>
        </p:nvGrpSpPr>
        <p:grpSpPr bwMode="auto">
          <a:xfrm>
            <a:off x="5803900" y="3233738"/>
            <a:ext cx="3365500" cy="1828800"/>
            <a:chOff x="3199" y="1784"/>
            <a:chExt cx="2120" cy="1152"/>
          </a:xfrm>
        </p:grpSpPr>
        <p:sp>
          <p:nvSpPr>
            <p:cNvPr id="1205280" name="Freeform 32"/>
            <p:cNvSpPr>
              <a:spLocks/>
            </p:cNvSpPr>
            <p:nvPr/>
          </p:nvSpPr>
          <p:spPr bwMode="auto">
            <a:xfrm>
              <a:off x="3199" y="2243"/>
              <a:ext cx="704" cy="344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05281" name="Line 33"/>
            <p:cNvSpPr>
              <a:spLocks noChangeShapeType="1"/>
            </p:cNvSpPr>
            <p:nvPr/>
          </p:nvSpPr>
          <p:spPr bwMode="auto">
            <a:xfrm flipH="1">
              <a:off x="3844" y="1883"/>
              <a:ext cx="731" cy="407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375" name="Text Box 34"/>
            <p:cNvSpPr txBox="1">
              <a:spLocks noChangeArrowheads="1"/>
            </p:cNvSpPr>
            <p:nvPr/>
          </p:nvSpPr>
          <p:spPr bwMode="auto">
            <a:xfrm>
              <a:off x="4489" y="1784"/>
              <a:ext cx="83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053DE8"/>
                  </a:solidFill>
                  <a:latin typeface="Marker Felt" charset="0"/>
                </a:rPr>
                <a:t>What is the table of</a:t>
              </a:r>
            </a:p>
            <a:p>
              <a:pPr algn="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053DE8"/>
                  </a:solidFill>
                  <a:latin typeface="Marker Felt" charset="0"/>
                </a:rPr>
                <a:t>mappings that it caches?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4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749300"/>
            <a:ext cx="643255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7900" y="2755900"/>
            <a:ext cx="4343400" cy="3984625"/>
            <a:chOff x="2639" y="1519"/>
            <a:chExt cx="2736" cy="2510"/>
          </a:xfrm>
        </p:grpSpPr>
        <p:sp>
          <p:nvSpPr>
            <p:cNvPr id="1207300" name="Freeform 4"/>
            <p:cNvSpPr>
              <a:spLocks/>
            </p:cNvSpPr>
            <p:nvPr/>
          </p:nvSpPr>
          <p:spPr bwMode="auto">
            <a:xfrm>
              <a:off x="2639" y="1519"/>
              <a:ext cx="224" cy="239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07301" name="Line 5"/>
            <p:cNvSpPr>
              <a:spLocks noChangeShapeType="1"/>
            </p:cNvSpPr>
            <p:nvPr/>
          </p:nvSpPr>
          <p:spPr bwMode="auto">
            <a:xfrm rot="10800000">
              <a:off x="2807" y="1743"/>
              <a:ext cx="1112" cy="124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8437" name="Text Box 6"/>
            <p:cNvSpPr txBox="1">
              <a:spLocks noChangeArrowheads="1"/>
            </p:cNvSpPr>
            <p:nvPr/>
          </p:nvSpPr>
          <p:spPr bwMode="auto">
            <a:xfrm>
              <a:off x="3873" y="2829"/>
              <a:ext cx="150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200" dirty="0">
                  <a:solidFill>
                    <a:srgbClr val="053DE8"/>
                  </a:solidFill>
                  <a:latin typeface="Marker Felt" charset="0"/>
                </a:rPr>
                <a:t>V=0  pages either reside on disk or have not yet been allocated.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200" dirty="0">
                  <a:solidFill>
                    <a:srgbClr val="053DE8"/>
                  </a:solidFill>
                  <a:latin typeface="Marker Felt" charset="0"/>
                </a:rPr>
                <a:t>OS handles V=0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ja-JP" altLang="en-US" sz="2200" dirty="0">
                  <a:solidFill>
                    <a:srgbClr val="053DE8"/>
                  </a:solidFill>
                  <a:latin typeface="Marker Felt" charset="0"/>
                </a:rPr>
                <a:t>“</a:t>
              </a:r>
              <a:r>
                <a:rPr lang="en-US" altLang="ja-JP" sz="2200" dirty="0">
                  <a:solidFill>
                    <a:srgbClr val="053DE8"/>
                  </a:solidFill>
                  <a:latin typeface="Marker Felt" charset="0"/>
                </a:rPr>
                <a:t>Page fault</a:t>
              </a:r>
              <a:r>
                <a:rPr lang="ja-JP" altLang="en-US" sz="2200" dirty="0">
                  <a:solidFill>
                    <a:srgbClr val="053DE8"/>
                  </a:solidFill>
                  <a:latin typeface="Marker Felt" charset="0"/>
                </a:rPr>
                <a:t>”</a:t>
              </a:r>
              <a:endParaRPr lang="en-US" sz="2200" dirty="0">
                <a:solidFill>
                  <a:srgbClr val="053DE8"/>
                </a:solidFill>
                <a:latin typeface="Marker Felt" charset="0"/>
              </a:endParaRPr>
            </a:p>
          </p:txBody>
        </p:sp>
      </p:grpSp>
      <p:sp>
        <p:nvSpPr>
          <p:cNvPr id="1207303" name="Text Box 7"/>
          <p:cNvSpPr txBox="1">
            <a:spLocks noChangeArrowheads="1"/>
          </p:cNvSpPr>
          <p:nvPr/>
        </p:nvSpPr>
        <p:spPr bwMode="auto">
          <a:xfrm>
            <a:off x="6657975" y="974725"/>
            <a:ext cx="2486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900">
                <a:solidFill>
                  <a:srgbClr val="053DE8"/>
                </a:solidFill>
                <a:latin typeface="Marker Felt" charset="0"/>
              </a:rPr>
              <a:t>Physical and virtual pages must be the same size!</a:t>
            </a:r>
          </a:p>
        </p:txBody>
      </p:sp>
      <p:sp>
        <p:nvSpPr>
          <p:cNvPr id="58372" name="Freeform 8"/>
          <p:cNvSpPr>
            <a:spLocks/>
          </p:cNvSpPr>
          <p:nvPr/>
        </p:nvSpPr>
        <p:spPr bwMode="auto">
          <a:xfrm>
            <a:off x="1257300" y="7270750"/>
            <a:ext cx="857250" cy="76835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520700" y="139700"/>
            <a:ext cx="8623300" cy="43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30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Helvetica" charset="0"/>
              </a:rPr>
              <a:t>Backup </a:t>
            </a:r>
            <a:r>
              <a:rPr lang="en-US" sz="3200" dirty="0">
                <a:solidFill>
                  <a:srgbClr val="053DE8"/>
                </a:solidFill>
                <a:latin typeface="Helvetica" charset="0"/>
              </a:rPr>
              <a:t>The TLB caches page table entries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111250"/>
            <a:ext cx="6896100" cy="5198070"/>
            <a:chOff x="20" y="612"/>
            <a:chExt cx="4343" cy="3493"/>
          </a:xfrm>
        </p:grpSpPr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>
              <a:off x="355" y="612"/>
              <a:ext cx="4008" cy="3468"/>
            </a:xfrm>
            <a:prstGeom prst="line">
              <a:avLst/>
            </a:prstGeom>
            <a:noFill/>
            <a:ln w="635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Text Box 12"/>
            <p:cNvSpPr txBox="1">
              <a:spLocks noChangeArrowheads="1"/>
            </p:cNvSpPr>
            <p:nvPr/>
          </p:nvSpPr>
          <p:spPr bwMode="auto">
            <a:xfrm>
              <a:off x="1316" y="3428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9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TLB</a:t>
              </a:r>
            </a:p>
          </p:txBody>
        </p:sp>
        <p:sp>
          <p:nvSpPr>
            <p:cNvPr id="58385" name="Freeform 13"/>
            <p:cNvSpPr>
              <a:spLocks/>
            </p:cNvSpPr>
            <p:nvPr/>
          </p:nvSpPr>
          <p:spPr bwMode="auto">
            <a:xfrm flipH="1">
              <a:off x="1095" y="3585"/>
              <a:ext cx="760" cy="520"/>
            </a:xfrm>
            <a:custGeom>
              <a:avLst/>
              <a:gdLst>
                <a:gd name="T0" fmla="*/ 0 w 10000"/>
                <a:gd name="T1" fmla="*/ 0 h 10000"/>
                <a:gd name="T2" fmla="*/ 4 w 10000"/>
                <a:gd name="T3" fmla="*/ 0 h 10000"/>
                <a:gd name="T4" fmla="*/ 4 w 10000"/>
                <a:gd name="T5" fmla="*/ 1 h 10000"/>
                <a:gd name="T6" fmla="*/ 0 w 10000"/>
                <a:gd name="T7" fmla="*/ 1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4"/>
            <p:cNvSpPr>
              <a:spLocks/>
            </p:cNvSpPr>
            <p:nvPr/>
          </p:nvSpPr>
          <p:spPr bwMode="auto">
            <a:xfrm flipH="1">
              <a:off x="1383" y="2097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Text Box 15"/>
            <p:cNvSpPr txBox="1">
              <a:spLocks noChangeArrowheads="1"/>
            </p:cNvSpPr>
            <p:nvPr/>
          </p:nvSpPr>
          <p:spPr bwMode="auto">
            <a:xfrm>
              <a:off x="1228" y="1923"/>
              <a:ext cx="6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Page Table</a:t>
              </a:r>
            </a:p>
          </p:txBody>
        </p:sp>
        <p:sp>
          <p:nvSpPr>
            <p:cNvPr id="58388" name="Freeform 16"/>
            <p:cNvSpPr>
              <a:spLocks/>
            </p:cNvSpPr>
            <p:nvPr/>
          </p:nvSpPr>
          <p:spPr bwMode="auto">
            <a:xfrm flipH="1">
              <a:off x="1383" y="2193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Freeform 17"/>
            <p:cNvSpPr>
              <a:spLocks/>
            </p:cNvSpPr>
            <p:nvPr/>
          </p:nvSpPr>
          <p:spPr bwMode="auto">
            <a:xfrm flipH="1">
              <a:off x="1383" y="2289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Freeform 18"/>
            <p:cNvSpPr>
              <a:spLocks/>
            </p:cNvSpPr>
            <p:nvPr/>
          </p:nvSpPr>
          <p:spPr bwMode="auto">
            <a:xfrm flipH="1">
              <a:off x="1383" y="2385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19"/>
            <p:cNvSpPr>
              <a:spLocks/>
            </p:cNvSpPr>
            <p:nvPr/>
          </p:nvSpPr>
          <p:spPr bwMode="auto">
            <a:xfrm flipH="1">
              <a:off x="1383" y="2481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20"/>
            <p:cNvSpPr>
              <a:spLocks/>
            </p:cNvSpPr>
            <p:nvPr/>
          </p:nvSpPr>
          <p:spPr bwMode="auto">
            <a:xfrm flipH="1">
              <a:off x="1383" y="2577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21"/>
            <p:cNvSpPr>
              <a:spLocks/>
            </p:cNvSpPr>
            <p:nvPr/>
          </p:nvSpPr>
          <p:spPr bwMode="auto">
            <a:xfrm flipH="1">
              <a:off x="1383" y="2673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22"/>
            <p:cNvSpPr>
              <a:spLocks/>
            </p:cNvSpPr>
            <p:nvPr/>
          </p:nvSpPr>
          <p:spPr bwMode="auto">
            <a:xfrm flipH="1">
              <a:off x="1383" y="2769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23"/>
            <p:cNvSpPr>
              <a:spLocks/>
            </p:cNvSpPr>
            <p:nvPr/>
          </p:nvSpPr>
          <p:spPr bwMode="auto">
            <a:xfrm flipH="1">
              <a:off x="1383" y="2865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Freeform 24"/>
            <p:cNvSpPr>
              <a:spLocks/>
            </p:cNvSpPr>
            <p:nvPr/>
          </p:nvSpPr>
          <p:spPr bwMode="auto">
            <a:xfrm flipH="1">
              <a:off x="1383" y="2961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Freeform 25"/>
            <p:cNvSpPr>
              <a:spLocks/>
            </p:cNvSpPr>
            <p:nvPr/>
          </p:nvSpPr>
          <p:spPr bwMode="auto">
            <a:xfrm flipH="1">
              <a:off x="1383" y="3057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26"/>
            <p:cNvSpPr>
              <a:spLocks/>
            </p:cNvSpPr>
            <p:nvPr/>
          </p:nvSpPr>
          <p:spPr bwMode="auto">
            <a:xfrm flipH="1">
              <a:off x="1383" y="3153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99" name="Group 27"/>
            <p:cNvGrpSpPr>
              <a:grpSpLocks/>
            </p:cNvGrpSpPr>
            <p:nvPr/>
          </p:nvGrpSpPr>
          <p:grpSpPr bwMode="auto">
            <a:xfrm>
              <a:off x="1473" y="2266"/>
              <a:ext cx="144" cy="896"/>
              <a:chOff x="1272" y="2059"/>
              <a:chExt cx="144" cy="896"/>
            </a:xfrm>
          </p:grpSpPr>
          <p:sp>
            <p:nvSpPr>
              <p:cNvPr id="58431" name="Text Box 28"/>
              <p:cNvSpPr txBox="1">
                <a:spLocks noChangeArrowheads="1"/>
              </p:cNvSpPr>
              <p:nvPr/>
            </p:nvSpPr>
            <p:spPr bwMode="auto">
              <a:xfrm>
                <a:off x="1272" y="2059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432" name="Text Box 29"/>
              <p:cNvSpPr txBox="1">
                <a:spLocks noChangeArrowheads="1"/>
              </p:cNvSpPr>
              <p:nvPr/>
            </p:nvSpPr>
            <p:spPr bwMode="auto">
              <a:xfrm>
                <a:off x="1272" y="2347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8433" name="Text Box 30"/>
              <p:cNvSpPr txBox="1">
                <a:spLocks noChangeArrowheads="1"/>
              </p:cNvSpPr>
              <p:nvPr/>
            </p:nvSpPr>
            <p:spPr bwMode="auto">
              <a:xfrm>
                <a:off x="1272" y="2635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8434" name="Text Box 31"/>
              <p:cNvSpPr txBox="1">
                <a:spLocks noChangeArrowheads="1"/>
              </p:cNvSpPr>
              <p:nvPr/>
            </p:nvSpPr>
            <p:spPr bwMode="auto">
              <a:xfrm>
                <a:off x="1272" y="2827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8400" name="Line 32"/>
            <p:cNvSpPr>
              <a:spLocks noChangeShapeType="1"/>
            </p:cNvSpPr>
            <p:nvPr/>
          </p:nvSpPr>
          <p:spPr bwMode="auto">
            <a:xfrm flipH="1">
              <a:off x="559" y="1816"/>
              <a:ext cx="8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Line 33"/>
            <p:cNvSpPr>
              <a:spLocks noChangeShapeType="1"/>
            </p:cNvSpPr>
            <p:nvPr/>
          </p:nvSpPr>
          <p:spPr bwMode="auto">
            <a:xfrm>
              <a:off x="559" y="2329"/>
              <a:ext cx="824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02" name="Group 34"/>
            <p:cNvGrpSpPr>
              <a:grpSpLocks/>
            </p:cNvGrpSpPr>
            <p:nvPr/>
          </p:nvGrpSpPr>
          <p:grpSpPr bwMode="auto">
            <a:xfrm>
              <a:off x="268" y="1508"/>
              <a:ext cx="880" cy="342"/>
              <a:chOff x="217" y="1396"/>
              <a:chExt cx="880" cy="342"/>
            </a:xfrm>
          </p:grpSpPr>
          <p:sp>
            <p:nvSpPr>
              <p:cNvPr id="58425" name="Text Box 35"/>
              <p:cNvSpPr txBox="1">
                <a:spLocks noChangeArrowheads="1"/>
              </p:cNvSpPr>
              <p:nvPr/>
            </p:nvSpPr>
            <p:spPr bwMode="auto">
              <a:xfrm>
                <a:off x="217" y="1396"/>
                <a:ext cx="88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virtual address</a:t>
                </a:r>
              </a:p>
            </p:txBody>
          </p:sp>
          <p:grpSp>
            <p:nvGrpSpPr>
              <p:cNvPr id="58426" name="Group 36"/>
              <p:cNvGrpSpPr>
                <a:grpSpLocks/>
              </p:cNvGrpSpPr>
              <p:nvPr/>
            </p:nvGrpSpPr>
            <p:grpSpPr bwMode="auto">
              <a:xfrm>
                <a:off x="290" y="1602"/>
                <a:ext cx="712" cy="136"/>
                <a:chOff x="281" y="1576"/>
                <a:chExt cx="712" cy="136"/>
              </a:xfrm>
            </p:grpSpPr>
            <p:sp>
              <p:nvSpPr>
                <p:cNvPr id="58427" name="Freeform 37"/>
                <p:cNvSpPr>
                  <a:spLocks/>
                </p:cNvSpPr>
                <p:nvPr/>
              </p:nvSpPr>
              <p:spPr bwMode="auto">
                <a:xfrm flipH="1">
                  <a:off x="281" y="1576"/>
                  <a:ext cx="712" cy="136"/>
                </a:xfrm>
                <a:custGeom>
                  <a:avLst/>
                  <a:gdLst>
                    <a:gd name="T0" fmla="*/ 0 w 10000"/>
                    <a:gd name="T1" fmla="*/ 0 h 10000"/>
                    <a:gd name="T2" fmla="*/ 4 w 10000"/>
                    <a:gd name="T3" fmla="*/ 0 h 10000"/>
                    <a:gd name="T4" fmla="*/ 4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10000"/>
                    <a:gd name="T17" fmla="*/ 10000 w 10000"/>
                    <a:gd name="T18" fmla="*/ 10000 h 1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10000">
                      <a:moveTo>
                        <a:pt x="0" y="0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657" y="1576"/>
                  <a:ext cx="8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7" y="1578"/>
                  <a:ext cx="344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ts val="17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</a:rPr>
                    <a:t>page</a:t>
                  </a:r>
                </a:p>
              </p:txBody>
            </p:sp>
            <p:sp>
              <p:nvSpPr>
                <p:cNvPr id="5843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01" y="1577"/>
                  <a:ext cx="224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ts val="17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</p:grpSp>
        <p:sp>
          <p:nvSpPr>
            <p:cNvPr id="58403" name="Freeform 41"/>
            <p:cNvSpPr>
              <a:spLocks/>
            </p:cNvSpPr>
            <p:nvPr/>
          </p:nvSpPr>
          <p:spPr bwMode="auto">
            <a:xfrm flipH="1">
              <a:off x="1191" y="3777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Freeform 42"/>
            <p:cNvSpPr>
              <a:spLocks/>
            </p:cNvSpPr>
            <p:nvPr/>
          </p:nvSpPr>
          <p:spPr bwMode="auto">
            <a:xfrm flipH="1">
              <a:off x="1191" y="3873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Freeform 43"/>
            <p:cNvSpPr>
              <a:spLocks/>
            </p:cNvSpPr>
            <p:nvPr/>
          </p:nvSpPr>
          <p:spPr bwMode="auto">
            <a:xfrm flipH="1">
              <a:off x="1479" y="3777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Freeform 44"/>
            <p:cNvSpPr>
              <a:spLocks/>
            </p:cNvSpPr>
            <p:nvPr/>
          </p:nvSpPr>
          <p:spPr bwMode="auto">
            <a:xfrm flipH="1">
              <a:off x="1479" y="3873"/>
              <a:ext cx="280" cy="8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45"/>
            <p:cNvSpPr>
              <a:spLocks noChangeShapeType="1"/>
            </p:cNvSpPr>
            <p:nvPr/>
          </p:nvSpPr>
          <p:spPr bwMode="auto">
            <a:xfrm flipH="1">
              <a:off x="559" y="2337"/>
              <a:ext cx="8" cy="1528"/>
            </a:xfrm>
            <a:prstGeom prst="line">
              <a:avLst/>
            </a:prstGeom>
            <a:noFill/>
            <a:ln w="38100">
              <a:solidFill>
                <a:srgbClr val="FB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46"/>
            <p:cNvSpPr>
              <a:spLocks noChangeShapeType="1"/>
            </p:cNvSpPr>
            <p:nvPr/>
          </p:nvSpPr>
          <p:spPr bwMode="auto">
            <a:xfrm>
              <a:off x="559" y="3865"/>
              <a:ext cx="584" cy="8"/>
            </a:xfrm>
            <a:prstGeom prst="line">
              <a:avLst/>
            </a:prstGeom>
            <a:noFill/>
            <a:ln w="38100">
              <a:solidFill>
                <a:srgbClr val="FB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09" name="Group 47"/>
            <p:cNvGrpSpPr>
              <a:grpSpLocks/>
            </p:cNvGrpSpPr>
            <p:nvPr/>
          </p:nvGrpSpPr>
          <p:grpSpPr bwMode="auto">
            <a:xfrm>
              <a:off x="1118" y="3620"/>
              <a:ext cx="729" cy="368"/>
              <a:chOff x="961" y="3244"/>
              <a:chExt cx="729" cy="368"/>
            </a:xfrm>
          </p:grpSpPr>
          <p:sp>
            <p:nvSpPr>
              <p:cNvPr id="58419" name="Text Box 48"/>
              <p:cNvSpPr txBox="1">
                <a:spLocks noChangeArrowheads="1"/>
              </p:cNvSpPr>
              <p:nvPr/>
            </p:nvSpPr>
            <p:spPr bwMode="auto">
              <a:xfrm>
                <a:off x="1394" y="3388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420" name="Text Box 49"/>
              <p:cNvSpPr txBox="1">
                <a:spLocks noChangeArrowheads="1"/>
              </p:cNvSpPr>
              <p:nvPr/>
            </p:nvSpPr>
            <p:spPr bwMode="auto">
              <a:xfrm>
                <a:off x="961" y="3244"/>
                <a:ext cx="39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frame</a:t>
                </a:r>
              </a:p>
            </p:txBody>
          </p:sp>
          <p:sp>
            <p:nvSpPr>
              <p:cNvPr id="58421" name="Text Box 50"/>
              <p:cNvSpPr txBox="1">
                <a:spLocks noChangeArrowheads="1"/>
              </p:cNvSpPr>
              <p:nvPr/>
            </p:nvSpPr>
            <p:spPr bwMode="auto">
              <a:xfrm>
                <a:off x="1346" y="3244"/>
                <a:ext cx="3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page</a:t>
                </a:r>
              </a:p>
            </p:txBody>
          </p:sp>
          <p:sp>
            <p:nvSpPr>
              <p:cNvPr id="58422" name="Text Box 51"/>
              <p:cNvSpPr txBox="1">
                <a:spLocks noChangeArrowheads="1"/>
              </p:cNvSpPr>
              <p:nvPr/>
            </p:nvSpPr>
            <p:spPr bwMode="auto">
              <a:xfrm>
                <a:off x="1106" y="3388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8423" name="Text Box 52"/>
              <p:cNvSpPr txBox="1">
                <a:spLocks noChangeArrowheads="1"/>
              </p:cNvSpPr>
              <p:nvPr/>
            </p:nvSpPr>
            <p:spPr bwMode="auto">
              <a:xfrm>
                <a:off x="1394" y="3484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8424" name="Text Box 53"/>
              <p:cNvSpPr txBox="1">
                <a:spLocks noChangeArrowheads="1"/>
              </p:cNvSpPr>
              <p:nvPr/>
            </p:nvSpPr>
            <p:spPr bwMode="auto">
              <a:xfrm>
                <a:off x="1106" y="3484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8410" name="Group 54"/>
            <p:cNvGrpSpPr>
              <a:grpSpLocks/>
            </p:cNvGrpSpPr>
            <p:nvPr/>
          </p:nvGrpSpPr>
          <p:grpSpPr bwMode="auto">
            <a:xfrm>
              <a:off x="2044" y="3140"/>
              <a:ext cx="992" cy="342"/>
              <a:chOff x="1771" y="2824"/>
              <a:chExt cx="992" cy="342"/>
            </a:xfrm>
          </p:grpSpPr>
          <p:sp>
            <p:nvSpPr>
              <p:cNvPr id="58413" name="Text Box 55"/>
              <p:cNvSpPr txBox="1">
                <a:spLocks noChangeArrowheads="1"/>
              </p:cNvSpPr>
              <p:nvPr/>
            </p:nvSpPr>
            <p:spPr bwMode="auto">
              <a:xfrm>
                <a:off x="1771" y="2824"/>
                <a:ext cx="99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tabLst>
                    <a:tab pos="0" algn="l"/>
                    <a:tab pos="914400" algn="l"/>
                  </a:tabLs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</a:rPr>
                  <a:t>physical address</a:t>
                </a:r>
              </a:p>
            </p:txBody>
          </p:sp>
          <p:grpSp>
            <p:nvGrpSpPr>
              <p:cNvPr id="58414" name="Group 56"/>
              <p:cNvGrpSpPr>
                <a:grpSpLocks/>
              </p:cNvGrpSpPr>
              <p:nvPr/>
            </p:nvGrpSpPr>
            <p:grpSpPr bwMode="auto">
              <a:xfrm>
                <a:off x="1844" y="3030"/>
                <a:ext cx="712" cy="136"/>
                <a:chOff x="1835" y="3004"/>
                <a:chExt cx="712" cy="136"/>
              </a:xfrm>
            </p:grpSpPr>
            <p:sp>
              <p:nvSpPr>
                <p:cNvPr id="58415" name="Freeform 57"/>
                <p:cNvSpPr>
                  <a:spLocks/>
                </p:cNvSpPr>
                <p:nvPr/>
              </p:nvSpPr>
              <p:spPr bwMode="auto">
                <a:xfrm flipH="1">
                  <a:off x="1835" y="3004"/>
                  <a:ext cx="712" cy="136"/>
                </a:xfrm>
                <a:custGeom>
                  <a:avLst/>
                  <a:gdLst>
                    <a:gd name="T0" fmla="*/ 0 w 10000"/>
                    <a:gd name="T1" fmla="*/ 0 h 10000"/>
                    <a:gd name="T2" fmla="*/ 4 w 10000"/>
                    <a:gd name="T3" fmla="*/ 0 h 10000"/>
                    <a:gd name="T4" fmla="*/ 4 w 10000"/>
                    <a:gd name="T5" fmla="*/ 0 h 10000"/>
                    <a:gd name="T6" fmla="*/ 0 w 10000"/>
                    <a:gd name="T7" fmla="*/ 0 h 10000"/>
                    <a:gd name="T8" fmla="*/ 0 w 10000"/>
                    <a:gd name="T9" fmla="*/ 0 h 1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10000"/>
                    <a:gd name="T17" fmla="*/ 10000 w 10000"/>
                    <a:gd name="T18" fmla="*/ 10000 h 1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10000">
                      <a:moveTo>
                        <a:pt x="0" y="0"/>
                      </a:moveTo>
                      <a:lnTo>
                        <a:pt x="10000" y="0"/>
                      </a:lnTo>
                      <a:lnTo>
                        <a:pt x="10000" y="10000"/>
                      </a:lnTo>
                      <a:lnTo>
                        <a:pt x="0" y="100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211" y="3004"/>
                  <a:ext cx="8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7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51" y="3006"/>
                  <a:ext cx="344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ts val="17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</a:rPr>
                    <a:t>page</a:t>
                  </a:r>
                </a:p>
              </p:txBody>
            </p:sp>
            <p:sp>
              <p:nvSpPr>
                <p:cNvPr id="5841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255" y="3005"/>
                  <a:ext cx="224" cy="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tabLst>
                      <a:tab pos="0" algn="l"/>
                    </a:tabLst>
                    <a:defRPr sz="1600" b="1">
                      <a:solidFill>
                        <a:schemeClr val="hlink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lnSpc>
                      <a:spcPts val="17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</a:rPr>
                    <a:t>off</a:t>
                  </a:r>
                </a:p>
              </p:txBody>
            </p:sp>
          </p:grpSp>
        </p:grpSp>
        <p:sp>
          <p:nvSpPr>
            <p:cNvPr id="58411" name="Freeform 61"/>
            <p:cNvSpPr>
              <a:spLocks/>
            </p:cNvSpPr>
            <p:nvPr/>
          </p:nvSpPr>
          <p:spPr bwMode="auto">
            <a:xfrm>
              <a:off x="1875" y="3496"/>
              <a:ext cx="432" cy="336"/>
            </a:xfrm>
            <a:custGeom>
              <a:avLst/>
              <a:gdLst>
                <a:gd name="T0" fmla="*/ 0 w 10000"/>
                <a:gd name="T1" fmla="*/ 0 h 10000"/>
                <a:gd name="T2" fmla="*/ 1 w 10000"/>
                <a:gd name="T3" fmla="*/ 0 h 10000"/>
                <a:gd name="T4" fmla="*/ 1 w 10000"/>
                <a:gd name="T5" fmla="*/ 0 h 10000"/>
                <a:gd name="T6" fmla="*/ 0 60000 65536"/>
                <a:gd name="T7" fmla="*/ 0 60000 65536"/>
                <a:gd name="T8" fmla="*/ 0 60000 65536"/>
                <a:gd name="T9" fmla="*/ 0 w 10000"/>
                <a:gd name="T10" fmla="*/ 0 h 10000"/>
                <a:gd name="T11" fmla="*/ 10000 w 10000"/>
                <a:gd name="T12" fmla="*/ 10000 h 1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10000" y="0"/>
                  </a:lnTo>
                </a:path>
              </a:pathLst>
            </a:custGeom>
            <a:noFill/>
            <a:ln w="25400">
              <a:solidFill>
                <a:srgbClr val="FB01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Text Box 62"/>
            <p:cNvSpPr txBox="1">
              <a:spLocks noChangeArrowheads="1"/>
            </p:cNvSpPr>
            <p:nvPr/>
          </p:nvSpPr>
          <p:spPr bwMode="auto">
            <a:xfrm>
              <a:off x="20" y="982"/>
              <a:ext cx="11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900">
                  <a:solidFill>
                    <a:srgbClr val="053DE8"/>
                  </a:solidFill>
                  <a:latin typeface="Marker Felt" charset="0"/>
                </a:rPr>
                <a:t>TLB caches page table entries.</a:t>
              </a:r>
            </a:p>
          </p:txBody>
        </p:sp>
      </p:grpSp>
      <p:sp>
        <p:nvSpPr>
          <p:cNvPr id="1207359" name="Text Box 63"/>
          <p:cNvSpPr txBox="1">
            <a:spLocks noChangeArrowheads="1"/>
          </p:cNvSpPr>
          <p:nvPr/>
        </p:nvSpPr>
        <p:spPr bwMode="auto">
          <a:xfrm>
            <a:off x="3533775" y="5800725"/>
            <a:ext cx="29559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700" dirty="0">
                <a:solidFill>
                  <a:srgbClr val="053DE8"/>
                </a:solidFill>
                <a:latin typeface="Marker Felt" charset="0"/>
              </a:rPr>
              <a:t>MIPS handles TLB misses in software (random replacement). Other machines use hardware.</a:t>
            </a:r>
          </a:p>
        </p:txBody>
      </p:sp>
      <p:sp>
        <p:nvSpPr>
          <p:cNvPr id="58376" name="Freeform 64"/>
          <p:cNvSpPr>
            <a:spLocks/>
          </p:cNvSpPr>
          <p:nvPr/>
        </p:nvSpPr>
        <p:spPr bwMode="auto">
          <a:xfrm>
            <a:off x="2667000" y="908050"/>
            <a:ext cx="311150" cy="323850"/>
          </a:xfrm>
          <a:custGeom>
            <a:avLst/>
            <a:gdLst>
              <a:gd name="T0" fmla="*/ 0 w 10000"/>
              <a:gd name="T1" fmla="*/ 0 h 10000"/>
              <a:gd name="T2" fmla="*/ 301237757 w 10000"/>
              <a:gd name="T3" fmla="*/ 0 h 10000"/>
              <a:gd name="T4" fmla="*/ 301237757 w 10000"/>
              <a:gd name="T5" fmla="*/ 339650059 h 10000"/>
              <a:gd name="T6" fmla="*/ 0 w 10000"/>
              <a:gd name="T7" fmla="*/ 339650059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Freeform 65"/>
          <p:cNvSpPr>
            <a:spLocks/>
          </p:cNvSpPr>
          <p:nvPr/>
        </p:nvSpPr>
        <p:spPr bwMode="auto">
          <a:xfrm>
            <a:off x="2870200" y="2635250"/>
            <a:ext cx="1098550" cy="254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163870640 h 10000"/>
              <a:gd name="T6" fmla="*/ 0 w 10000"/>
              <a:gd name="T7" fmla="*/ 16387064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Text Box 66"/>
          <p:cNvSpPr txBox="1">
            <a:spLocks noChangeArrowheads="1"/>
          </p:cNvSpPr>
          <p:nvPr/>
        </p:nvSpPr>
        <p:spPr bwMode="auto">
          <a:xfrm>
            <a:off x="2870200" y="2616200"/>
            <a:ext cx="787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300" b="0">
                <a:solidFill>
                  <a:schemeClr val="tx1"/>
                </a:solidFill>
                <a:latin typeface="Helvetica" charset="0"/>
              </a:rPr>
              <a:t>for ASID</a:t>
            </a:r>
          </a:p>
        </p:txBody>
      </p:sp>
      <p:grpSp>
        <p:nvGrpSpPr>
          <p:cNvPr id="58379" name="Group 67"/>
          <p:cNvGrpSpPr>
            <a:grpSpLocks/>
          </p:cNvGrpSpPr>
          <p:nvPr/>
        </p:nvGrpSpPr>
        <p:grpSpPr bwMode="auto">
          <a:xfrm>
            <a:off x="5980113" y="2041525"/>
            <a:ext cx="2376487" cy="1131888"/>
            <a:chOff x="3296" y="1125"/>
            <a:chExt cx="1497" cy="713"/>
          </a:xfrm>
        </p:grpSpPr>
        <p:sp>
          <p:nvSpPr>
            <p:cNvPr id="1207364" name="Freeform 68"/>
            <p:cNvSpPr>
              <a:spLocks/>
            </p:cNvSpPr>
            <p:nvPr/>
          </p:nvSpPr>
          <p:spPr bwMode="auto">
            <a:xfrm>
              <a:off x="3296" y="1599"/>
              <a:ext cx="272" cy="239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07365" name="Line 69"/>
            <p:cNvSpPr>
              <a:spLocks noChangeShapeType="1"/>
            </p:cNvSpPr>
            <p:nvPr/>
          </p:nvSpPr>
          <p:spPr bwMode="auto">
            <a:xfrm rot="10800000" flipH="1">
              <a:off x="3545" y="1231"/>
              <a:ext cx="512" cy="416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 type="stealth" w="med" len="med"/>
              <a:tailEnd/>
            </a:ln>
            <a:effectLst>
              <a:outerShdw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8382" name="Text Box 70"/>
            <p:cNvSpPr txBox="1">
              <a:spLocks noChangeArrowheads="1"/>
            </p:cNvSpPr>
            <p:nvPr/>
          </p:nvSpPr>
          <p:spPr bwMode="auto">
            <a:xfrm>
              <a:off x="4057" y="1125"/>
              <a:ext cx="73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Marker Felt" charset="0"/>
                </a:rPr>
                <a:t>Physical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Marker Felt" charset="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200">
                  <a:solidFill>
                    <a:srgbClr val="053DE8"/>
                  </a:solidFill>
                  <a:latin typeface="Marker Felt" charset="0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668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03" grpId="0" autoUpdateAnimBg="0"/>
      <p:bldP spid="120735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7916250B-08FE-8E47-A1ED-A5CB0E8C3958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114FFB"/>
                </a:solidFill>
                <a:latin typeface="Helvetica" charset="0"/>
              </a:rPr>
              <a:t>CS252-s06, Lec 04-cache review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BD80B8C0-A015-5240-A1CE-4FC160EEB72E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56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7655"/>
            <a:ext cx="8667750" cy="455042"/>
          </a:xfrm>
          <a:noFill/>
        </p:spPr>
        <p:txBody>
          <a:bodyPr lIns="90488" tIns="44450" rIns="90488" bIns="44450"/>
          <a:lstStyle/>
          <a:p>
            <a:r>
              <a:rPr lang="en-US" dirty="0" smtClean="0">
                <a:latin typeface="Arial" charset="0"/>
              </a:rPr>
              <a:t>Summary: </a:t>
            </a:r>
            <a:r>
              <a:rPr lang="en-US" dirty="0">
                <a:latin typeface="Arial" charset="0"/>
              </a:rPr>
              <a:t>TLB, Virtual Memory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2394"/>
            <a:ext cx="8856983" cy="5406926"/>
          </a:xfrm>
          <a:noFill/>
        </p:spPr>
        <p:txBody>
          <a:bodyPr lIns="90488" tIns="44450" rIns="90488" bIns="44450"/>
          <a:lstStyle/>
          <a:p>
            <a:r>
              <a:rPr lang="en-US" sz="2000" dirty="0">
                <a:latin typeface="Arial" charset="0"/>
              </a:rPr>
              <a:t>Page tables map virtual address to physical address</a:t>
            </a:r>
          </a:p>
          <a:p>
            <a:r>
              <a:rPr lang="en-US" sz="2000" dirty="0">
                <a:latin typeface="Arial" charset="0"/>
              </a:rPr>
              <a:t>TLBs are important for fast translation</a:t>
            </a:r>
          </a:p>
          <a:p>
            <a:r>
              <a:rPr lang="en-US" sz="2000" dirty="0">
                <a:latin typeface="Arial" charset="0"/>
              </a:rPr>
              <a:t>TLB misses are significant in processor performance</a:t>
            </a:r>
          </a:p>
          <a:p>
            <a:pPr lvl="1"/>
            <a:r>
              <a:rPr lang="en-US" sz="1600" dirty="0">
                <a:latin typeface="Arial" charset="0"/>
              </a:rPr>
              <a:t>funny times, as most systems can</a:t>
            </a:r>
            <a:r>
              <a:rPr lang="ja-JP" altLang="en-US" sz="1600" dirty="0">
                <a:latin typeface="Arial" charset="0"/>
              </a:rPr>
              <a:t>’</a:t>
            </a:r>
            <a:r>
              <a:rPr lang="en-US" altLang="ja-JP" sz="1600" dirty="0">
                <a:latin typeface="Arial" charset="0"/>
              </a:rPr>
              <a:t>t access all of 2nd level cache without TLB misses!</a:t>
            </a:r>
          </a:p>
          <a:p>
            <a:r>
              <a:rPr lang="en-US" sz="2000" dirty="0">
                <a:latin typeface="Arial" charset="0"/>
              </a:rPr>
              <a:t>Caches, TLBs, Virtual Memory all understood by examining how they deal with 4 questions: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1) Where can block be placed?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2) How is block found?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3) What block is replaced on miss?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4) How are writes handled?</a:t>
            </a:r>
          </a:p>
          <a:p>
            <a:r>
              <a:rPr lang="en-US" sz="2000" dirty="0">
                <a:latin typeface="Arial" charset="0"/>
              </a:rPr>
              <a:t>Today VM allows many processes to share single memory without having to swap all processes to disk; </a:t>
            </a:r>
            <a:r>
              <a:rPr lang="en-US" sz="2000" u="sng" dirty="0">
                <a:solidFill>
                  <a:srgbClr val="0332B7"/>
                </a:solidFill>
                <a:latin typeface="Arial" charset="0"/>
              </a:rPr>
              <a:t>today VM protection is more important than memory hierarchy benefits, but computers insecure</a:t>
            </a:r>
          </a:p>
        </p:txBody>
      </p:sp>
    </p:spTree>
    <p:extLst>
      <p:ext uri="{BB962C8B-B14F-4D97-AF65-F5344CB8AC3E}">
        <p14:creationId xmlns:p14="http://schemas.microsoft.com/office/powerpoint/2010/main" val="35874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70242B-5128-7543-9407-FE895023F985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32190-A501-B849-BC14-E9A4BF06BD25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57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Introduction to Virtual Machines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836712"/>
            <a:ext cx="9073008" cy="5399782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VMs developed in late 1960s</a:t>
            </a:r>
          </a:p>
          <a:p>
            <a:pPr lvl="1"/>
            <a:r>
              <a:rPr lang="en-US" sz="2400" dirty="0">
                <a:latin typeface="Arial" charset="0"/>
              </a:rPr>
              <a:t>Remained important in mainframe computing over the years</a:t>
            </a:r>
          </a:p>
          <a:p>
            <a:pPr lvl="1"/>
            <a:r>
              <a:rPr lang="en-US" sz="2400" dirty="0">
                <a:latin typeface="Arial" charset="0"/>
              </a:rPr>
              <a:t>Largely ignored in single user computers of 1980s and 1990s</a:t>
            </a:r>
          </a:p>
          <a:p>
            <a:r>
              <a:rPr lang="en-US" sz="2400" dirty="0">
                <a:latin typeface="Arial" charset="0"/>
              </a:rPr>
              <a:t>Recently regained popularity due to</a:t>
            </a:r>
          </a:p>
          <a:p>
            <a:pPr lvl="1"/>
            <a:r>
              <a:rPr lang="en-US" sz="2400" dirty="0">
                <a:latin typeface="Arial" charset="0"/>
              </a:rPr>
              <a:t>increasing importance of isolation and security in modern systems, </a:t>
            </a:r>
          </a:p>
          <a:p>
            <a:pPr lvl="1"/>
            <a:r>
              <a:rPr lang="en-US" sz="2400" dirty="0">
                <a:latin typeface="Arial" charset="0"/>
              </a:rPr>
              <a:t>failures in security and reliability of standard operating systems, </a:t>
            </a:r>
          </a:p>
          <a:p>
            <a:pPr lvl="1"/>
            <a:r>
              <a:rPr lang="en-US" sz="2400" dirty="0">
                <a:latin typeface="Arial" charset="0"/>
              </a:rPr>
              <a:t>sharing of a single computer among many unrelated users,</a:t>
            </a:r>
          </a:p>
          <a:p>
            <a:pPr lvl="1"/>
            <a:r>
              <a:rPr lang="en-US" sz="2400" dirty="0">
                <a:latin typeface="Arial" charset="0"/>
              </a:rPr>
              <a:t>and the dramatic increases in raw speed of processors, which makes the overhead of VMs more acceptable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FD9BF-BBB4-F94A-B13F-222ACE638E06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A69CE8-DD15-8E47-9161-32A5D9D2C2E7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58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a Virtual Machine (VM)?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820472" cy="53438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Broadest definition includes all emulation methods that provide a standard software interface, such as the Java VM</a:t>
            </a:r>
          </a:p>
          <a:p>
            <a:pPr>
              <a:lnSpc>
                <a:spcPct val="80000"/>
              </a:lnSpc>
            </a:pP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(Operating)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System Virtual Machines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provide a complete system level environment at binary ISA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Here assume ISAs always match the native hardware ISA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E.g., IBM VM/370, VMware ESX Server, and </a:t>
            </a:r>
            <a:r>
              <a:rPr lang="en-US" sz="2400" dirty="0" err="1">
                <a:latin typeface="Arial" charset="0"/>
              </a:rPr>
              <a:t>Xen</a:t>
            </a: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Present illusion that VM users have entire computer to themselves, </a:t>
            </a:r>
            <a:r>
              <a:rPr lang="en-US" sz="2400" u="sng" dirty="0">
                <a:latin typeface="Arial" charset="0"/>
              </a:rPr>
              <a:t>including a copy of OS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Single computer runs multiple VMs, and can support a multiple, different </a:t>
            </a:r>
            <a:r>
              <a:rPr lang="en-US" sz="2400" dirty="0" err="1">
                <a:latin typeface="Arial" charset="0"/>
              </a:rPr>
              <a:t>OSes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On conventional platform, single OS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owns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all HW resources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With a VM, multiple </a:t>
            </a:r>
            <a:r>
              <a:rPr lang="en-US" sz="2400" dirty="0" err="1">
                <a:latin typeface="Arial" charset="0"/>
              </a:rPr>
              <a:t>OSes</a:t>
            </a:r>
            <a:r>
              <a:rPr lang="en-US" sz="2400" dirty="0">
                <a:latin typeface="Arial" charset="0"/>
              </a:rPr>
              <a:t> all share HW resources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Underlying HW platform is called the </a:t>
            </a:r>
            <a:r>
              <a:rPr lang="en-US" sz="2400" u="sng" dirty="0">
                <a:solidFill>
                  <a:srgbClr val="0332B7"/>
                </a:solidFill>
                <a:latin typeface="Arial" charset="0"/>
              </a:rPr>
              <a:t>host</a:t>
            </a:r>
            <a:r>
              <a:rPr lang="en-US" sz="2400" dirty="0">
                <a:latin typeface="Arial" charset="0"/>
              </a:rPr>
              <a:t>, and its resources are shared among the </a:t>
            </a:r>
            <a:r>
              <a:rPr lang="en-US" sz="2400" dirty="0">
                <a:solidFill>
                  <a:srgbClr val="0332B7"/>
                </a:solidFill>
                <a:latin typeface="Arial" charset="0"/>
              </a:rPr>
              <a:t>guest</a:t>
            </a:r>
            <a:r>
              <a:rPr lang="en-US" sz="2400" dirty="0">
                <a:latin typeface="Arial" charset="0"/>
              </a:rPr>
              <a:t> VMs</a:t>
            </a:r>
          </a:p>
        </p:txBody>
      </p:sp>
    </p:spTree>
    <p:extLst>
      <p:ext uri="{BB962C8B-B14F-4D97-AF65-F5344CB8AC3E}">
        <p14:creationId xmlns:p14="http://schemas.microsoft.com/office/powerpoint/2010/main" val="1705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6966BD-533E-B24C-9CD5-3B10B9E6517D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66EB68-60F4-3A4B-B0DF-7610B0B59F96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59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Virtual Machine Monitors (VMMs)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908720"/>
            <a:ext cx="8775576" cy="5328568"/>
          </a:xfrm>
        </p:spPr>
        <p:txBody>
          <a:bodyPr/>
          <a:lstStyle/>
          <a:p>
            <a:r>
              <a:rPr lang="en-US" dirty="0">
                <a:solidFill>
                  <a:srgbClr val="0332B7"/>
                </a:solidFill>
                <a:latin typeface="Arial" charset="0"/>
              </a:rPr>
              <a:t>Virtual machine monitor</a:t>
            </a:r>
            <a:r>
              <a:rPr lang="en-US" dirty="0">
                <a:latin typeface="Arial" charset="0"/>
              </a:rPr>
              <a:t> (VMM) or </a:t>
            </a:r>
            <a:r>
              <a:rPr lang="en-US" u="sng" dirty="0">
                <a:solidFill>
                  <a:srgbClr val="0332B7"/>
                </a:solidFill>
                <a:latin typeface="Arial" charset="0"/>
              </a:rPr>
              <a:t>hypervisor</a:t>
            </a:r>
            <a:r>
              <a:rPr lang="en-US" dirty="0">
                <a:latin typeface="Arial" charset="0"/>
              </a:rPr>
              <a:t> is software that supports VMs</a:t>
            </a:r>
          </a:p>
          <a:p>
            <a:r>
              <a:rPr lang="en-US" dirty="0">
                <a:latin typeface="Arial" charset="0"/>
              </a:rPr>
              <a:t>VMM determines how to map virtual resources to physical resources</a:t>
            </a:r>
          </a:p>
          <a:p>
            <a:r>
              <a:rPr lang="en-US" dirty="0">
                <a:latin typeface="Arial" charset="0"/>
              </a:rPr>
              <a:t>Physical resource may be time-shared, partitioned, or emulated in software </a:t>
            </a:r>
          </a:p>
          <a:p>
            <a:r>
              <a:rPr lang="en-US" dirty="0">
                <a:latin typeface="Arial" charset="0"/>
              </a:rPr>
              <a:t>VMM is much smaller than a traditional OS; </a:t>
            </a:r>
          </a:p>
          <a:p>
            <a:pPr lvl="1"/>
            <a:r>
              <a:rPr lang="en-US" dirty="0">
                <a:latin typeface="Arial" charset="0"/>
              </a:rPr>
              <a:t>isolation portion of a VMM is </a:t>
            </a:r>
            <a:r>
              <a:rPr lang="en-US" dirty="0">
                <a:latin typeface="Arial" charset="0"/>
                <a:sym typeface="Symbol" charset="0"/>
              </a:rPr>
              <a:t></a:t>
            </a:r>
            <a:r>
              <a:rPr lang="en-US" dirty="0">
                <a:latin typeface="Arial" charset="0"/>
              </a:rPr>
              <a:t> 10,000 lines of code</a:t>
            </a: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Power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High-end microprocessors have &gt;10 MB on-chip 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Consumes large amount of area and power budget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94FA96-8FAC-B340-AAB3-586553C93CFC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941B3-0CF4-C042-A7E3-F61B39EC6F15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60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VMM Overhead?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60"/>
            <a:ext cx="9036495" cy="5256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Depends on the workload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332B7"/>
                </a:solidFill>
                <a:latin typeface="Arial" charset="0"/>
              </a:rPr>
              <a:t>User-level processor-bound</a:t>
            </a:r>
            <a:r>
              <a:rPr lang="en-US" sz="2400" dirty="0">
                <a:latin typeface="Arial" charset="0"/>
              </a:rPr>
              <a:t> programs (e.g., SPEC) have zero-virtualization overhead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Runs at native speeds </a:t>
            </a:r>
            <a:r>
              <a:rPr lang="en-US" sz="2400" u="sng" dirty="0">
                <a:latin typeface="Arial" charset="0"/>
              </a:rPr>
              <a:t>since OS rarely invoked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332B7"/>
                </a:solidFill>
                <a:latin typeface="Arial" charset="0"/>
              </a:rPr>
              <a:t>I/O-intensive workloads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OS-intensive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execute many system calls and privileged instructions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can result in high virtualization overhead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For System VMs, goal of architecture and VMM is to run almost all instructions directly on native hardware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If I/O-intensive workload is also </a:t>
            </a:r>
            <a:r>
              <a:rPr lang="en-US" sz="2400" dirty="0">
                <a:solidFill>
                  <a:srgbClr val="0332B7"/>
                </a:solidFill>
                <a:latin typeface="Arial" charset="0"/>
              </a:rPr>
              <a:t>I/O-</a:t>
            </a:r>
            <a:r>
              <a:rPr lang="en-US" sz="2400" dirty="0" smtClean="0">
                <a:solidFill>
                  <a:srgbClr val="0332B7"/>
                </a:solidFill>
                <a:latin typeface="Arial" charset="0"/>
              </a:rPr>
              <a:t>bound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(I/O is the bottleneck?)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low processor utilization since waiting for I/O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processor virtualization can be hidden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low virtualization overhead</a:t>
            </a:r>
          </a:p>
        </p:txBody>
      </p:sp>
    </p:spTree>
    <p:extLst>
      <p:ext uri="{BB962C8B-B14F-4D97-AF65-F5344CB8AC3E}">
        <p14:creationId xmlns:p14="http://schemas.microsoft.com/office/powerpoint/2010/main" val="3103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ED8AFA-8618-0E48-9807-1121F784B95F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FFB5E-60D3-2C42-9E3E-F6A23EF09D60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61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Other Uses of VMs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036496" cy="5415880"/>
          </a:xfrm>
        </p:spPr>
        <p:txBody>
          <a:bodyPr/>
          <a:lstStyle/>
          <a:p>
            <a:pPr marL="457200" indent="-457200"/>
            <a:r>
              <a:rPr lang="en-US" sz="2000" dirty="0">
                <a:latin typeface="Arial" charset="0"/>
              </a:rPr>
              <a:t>Focus here on protection</a:t>
            </a:r>
          </a:p>
          <a:p>
            <a:pPr marL="457200" indent="-457200"/>
            <a:r>
              <a:rPr lang="en-US" sz="2000" dirty="0">
                <a:latin typeface="Arial" charset="0"/>
              </a:rPr>
              <a:t>2 Other commercially important uses of VMs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Managing Software</a:t>
            </a:r>
          </a:p>
          <a:p>
            <a:pPr marL="800100" lvl="1" indent="-342900"/>
            <a:r>
              <a:rPr lang="en-US" sz="2000" dirty="0">
                <a:latin typeface="Arial" charset="0"/>
              </a:rPr>
              <a:t>VMs provide an abstraction that can run the complete SW stack, even including old </a:t>
            </a:r>
            <a:r>
              <a:rPr lang="en-US" sz="2000" dirty="0" err="1">
                <a:latin typeface="Arial" charset="0"/>
              </a:rPr>
              <a:t>OSes</a:t>
            </a:r>
            <a:r>
              <a:rPr lang="en-US" sz="2000" dirty="0">
                <a:latin typeface="Arial" charset="0"/>
              </a:rPr>
              <a:t> like DOS</a:t>
            </a:r>
          </a:p>
          <a:p>
            <a:pPr marL="800100" lvl="1" indent="-342900"/>
            <a:r>
              <a:rPr lang="en-US" sz="2000" dirty="0">
                <a:latin typeface="Arial" charset="0"/>
              </a:rPr>
              <a:t>Typical deployment: some VMs running legacy </a:t>
            </a:r>
            <a:r>
              <a:rPr lang="en-US" sz="2000" dirty="0" err="1">
                <a:latin typeface="Arial" charset="0"/>
              </a:rPr>
              <a:t>OSes</a:t>
            </a:r>
            <a:r>
              <a:rPr lang="en-US" sz="2000" dirty="0">
                <a:latin typeface="Arial" charset="0"/>
              </a:rPr>
              <a:t>, many running current stable OS release, few testing next OS release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charset="0"/>
              </a:rPr>
              <a:t>Managing Hardware</a:t>
            </a:r>
          </a:p>
          <a:p>
            <a:pPr marL="800100" lvl="1" indent="-342900"/>
            <a:r>
              <a:rPr lang="en-US" sz="2000" dirty="0">
                <a:latin typeface="Arial" charset="0"/>
              </a:rPr>
              <a:t>VMs allow separate SW stacks to run independently yet share HW, thereby consolidating number of servers</a:t>
            </a:r>
          </a:p>
          <a:p>
            <a:pPr marL="1257300" lvl="2" indent="-342900"/>
            <a:r>
              <a:rPr lang="en-US" sz="2000" dirty="0">
                <a:latin typeface="Arial" charset="0"/>
              </a:rPr>
              <a:t>Some run each application with compatible version of OS on separate computers, as separation helps dependability</a:t>
            </a:r>
          </a:p>
          <a:p>
            <a:pPr marL="800100" lvl="1" indent="-342900"/>
            <a:r>
              <a:rPr lang="en-US" sz="2000" dirty="0">
                <a:latin typeface="Arial" charset="0"/>
              </a:rPr>
              <a:t>Migrate running VM to a different computer </a:t>
            </a:r>
          </a:p>
          <a:p>
            <a:pPr marL="1257300" lvl="2" indent="-342900"/>
            <a:r>
              <a:rPr lang="en-US" sz="2000" dirty="0">
                <a:latin typeface="Arial" charset="0"/>
              </a:rPr>
              <a:t>Either to balance load or to evacuate from failing </a:t>
            </a:r>
            <a:r>
              <a:rPr lang="en-US" sz="2000" dirty="0" smtClean="0">
                <a:latin typeface="Arial" charset="0"/>
              </a:rPr>
              <a:t>HW</a:t>
            </a:r>
            <a:endParaRPr lang="en-US" sz="2000" dirty="0">
              <a:latin typeface="Arial" charset="0"/>
            </a:endParaRPr>
          </a:p>
          <a:p>
            <a:pPr marL="914400" lvl="2" indent="0"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charset="0"/>
              </a:rPr>
              <a:t>Basic idea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Make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everything replaceable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: i.e., HW, OS</a:t>
            </a:r>
          </a:p>
        </p:txBody>
      </p:sp>
    </p:spTree>
    <p:extLst>
      <p:ext uri="{BB962C8B-B14F-4D97-AF65-F5344CB8AC3E}">
        <p14:creationId xmlns:p14="http://schemas.microsoft.com/office/powerpoint/2010/main" val="7585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671E5-38A9-E742-A94C-1BEBC6FAB64E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6D1C5F-6235-4E44-8F31-C2C1D6B39CFA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62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432792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Requirements of a Virtual Machine Monitor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3440"/>
            <a:ext cx="9144000" cy="5487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 VM Monitor </a:t>
            </a:r>
            <a:r>
              <a:rPr lang="en-US" sz="2400" dirty="0" smtClean="0">
                <a:latin typeface="Arial" charset="0"/>
              </a:rPr>
              <a:t>(or hypervisor)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Presents a SW interface to guest software,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Isolates state of guests from each other, and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Protects itself from guest software (including guest </a:t>
            </a:r>
            <a:r>
              <a:rPr lang="en-US" sz="2400" dirty="0" err="1">
                <a:latin typeface="Arial" charset="0"/>
              </a:rPr>
              <a:t>OSes</a:t>
            </a:r>
            <a:r>
              <a:rPr lang="en-US" sz="2400" dirty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Guest software should behave on a VM exactly as if running on the native HW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Except for performance-related behavior or limitations of fixed resources shared by multiple VMs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Guest software should not be able to change allocation of real system resources directly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Hence, VMM must control </a:t>
            </a:r>
            <a:r>
              <a:rPr lang="en-US" sz="2400" dirty="0">
                <a:latin typeface="Arial" charset="0"/>
                <a:sym typeface="Symbol" charset="0"/>
              </a:rPr>
              <a:t></a:t>
            </a:r>
            <a:r>
              <a:rPr lang="en-US" sz="2400" dirty="0">
                <a:latin typeface="Arial" charset="0"/>
              </a:rPr>
              <a:t> everything even though guest VM and OS currently running is temporarily using them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Access to privileged state, Address translation, I/O, Exceptions and Interrupts, …</a:t>
            </a:r>
          </a:p>
        </p:txBody>
      </p:sp>
    </p:spTree>
    <p:extLst>
      <p:ext uri="{BB962C8B-B14F-4D97-AF65-F5344CB8AC3E}">
        <p14:creationId xmlns:p14="http://schemas.microsoft.com/office/powerpoint/2010/main" val="5986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1E02B0-9E70-AC4C-8087-D1C21BCFD59E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3A756B-4616-AD41-BEAF-CF0D1C0387ED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63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432792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Requirements of a Virtual Machine Monitor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41588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VMM must be at </a:t>
            </a:r>
            <a:r>
              <a:rPr lang="en-US" sz="2400" u="sng" dirty="0">
                <a:latin typeface="Arial" charset="0"/>
              </a:rPr>
              <a:t>higher privilege level </a:t>
            </a:r>
            <a:r>
              <a:rPr lang="en-US" sz="2400" dirty="0">
                <a:latin typeface="Arial" charset="0"/>
              </a:rPr>
              <a:t>than guest VM, which generally run in user mode </a:t>
            </a:r>
          </a:p>
          <a:p>
            <a:pPr marL="800100" lvl="1" indent="-342900">
              <a:lnSpc>
                <a:spcPct val="80000"/>
              </a:lnSpc>
              <a:buFont typeface="Symbol" charset="0"/>
              <a:buChar char="Þ"/>
            </a:pPr>
            <a:r>
              <a:rPr lang="en-US" sz="2400" dirty="0">
                <a:latin typeface="Arial" charset="0"/>
              </a:rPr>
              <a:t>Execution of privileged instructions handled by VMM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E.g., Timer interrupt: VMM suspends currently running guest VM, saves its state, handles interrupt, determine which guest VM to run next, and then load its state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Guest VMs that rely on timer interrupt provided with virtual timer and an emulated timer interrupt by VMM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Requirements of system virtual machines are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  <a:sym typeface="Symbol" charset="0"/>
              </a:rPr>
              <a:t></a:t>
            </a:r>
            <a:r>
              <a:rPr lang="en-US" sz="2400" dirty="0">
                <a:latin typeface="Arial" charset="0"/>
              </a:rPr>
              <a:t> same as paged-virtual memory: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Arial" charset="0"/>
              </a:rPr>
              <a:t>At least 2 processor modes, system and user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Arial" charset="0"/>
              </a:rPr>
              <a:t>Privileged subset of instructions available only in system mode, </a:t>
            </a:r>
            <a:r>
              <a:rPr lang="en-US" sz="2400" u="sng" dirty="0">
                <a:latin typeface="Arial" charset="0"/>
              </a:rPr>
              <a:t>trap if executed in user mode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u="sng" dirty="0">
                <a:latin typeface="Arial" charset="0"/>
              </a:rPr>
              <a:t>All</a:t>
            </a:r>
            <a:r>
              <a:rPr lang="en-US" sz="2400" dirty="0">
                <a:latin typeface="Arial" charset="0"/>
              </a:rPr>
              <a:t> system resources </a:t>
            </a:r>
            <a:r>
              <a:rPr lang="en-US" sz="2400" u="sng" dirty="0">
                <a:latin typeface="Arial" charset="0"/>
              </a:rPr>
              <a:t>controllable</a:t>
            </a:r>
            <a:r>
              <a:rPr lang="en-US" sz="2400" dirty="0">
                <a:latin typeface="Arial" charset="0"/>
              </a:rPr>
              <a:t> only via these instructions</a:t>
            </a:r>
          </a:p>
        </p:txBody>
      </p:sp>
    </p:spTree>
    <p:extLst>
      <p:ext uri="{BB962C8B-B14F-4D97-AF65-F5344CB8AC3E}">
        <p14:creationId xmlns:p14="http://schemas.microsoft.com/office/powerpoint/2010/main" val="14247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DB767D-BA53-FB4A-8DEC-D5156D44A0CF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E2CD48-3E22-8C42-B203-5DE09B7882C4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64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649"/>
            <a:ext cx="8281987" cy="43204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ISA Support for Virtual Machines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1110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If VMs are planned for during design of ISA, easy to reduce instructions that must be executed by a VMM and how long it takes to emulate them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Since VMs have been considered for desktop/PC server apps only recently, most ISAs were created without virtualization in mind, including 80x86 and most RISC architectures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VMM must ensure that guest system only interacts with virtual resources </a:t>
            </a:r>
            <a:r>
              <a:rPr lang="en-US" sz="2400" dirty="0">
                <a:latin typeface="Arial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</a:rPr>
              <a:t> conventional guest OS runs as user mode program on top of VMM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If guest OS attempts to access or modify information related to HW resources via a privileged instruction--for example, reading or writing the page table pointer--it will trap to the VMM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If not, VMM must intercept instruction and support a virtual version of the sensitive information as the guest OS expects (examples soon)</a:t>
            </a:r>
          </a:p>
        </p:txBody>
      </p:sp>
    </p:spTree>
    <p:extLst>
      <p:ext uri="{BB962C8B-B14F-4D97-AF65-F5344CB8AC3E}">
        <p14:creationId xmlns:p14="http://schemas.microsoft.com/office/powerpoint/2010/main" val="7281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9A78FE-1FEF-3449-B9C8-3A1532072093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35AB0A-1ABF-7E49-BD73-FBE993318559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65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43279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Impact of VMs on Virtual Memory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5780112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Virtualization of virtual memory if each guest OS in every VM manages its own set of page tables?</a:t>
            </a:r>
          </a:p>
          <a:p>
            <a:r>
              <a:rPr lang="en-US" sz="2000" dirty="0">
                <a:latin typeface="Arial" charset="0"/>
              </a:rPr>
              <a:t>VMM separates 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real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physical memory</a:t>
            </a:r>
            <a:r>
              <a:rPr lang="en-US" sz="2000" dirty="0">
                <a:latin typeface="Arial" charset="0"/>
              </a:rPr>
              <a:t> </a:t>
            </a:r>
          </a:p>
          <a:p>
            <a:pPr lvl="1"/>
            <a:r>
              <a:rPr lang="en-US" sz="2000" dirty="0">
                <a:latin typeface="Arial" charset="0"/>
              </a:rPr>
              <a:t>Makes real memory a separate, intermediate level between virtual memory and physical memory</a:t>
            </a:r>
          </a:p>
          <a:p>
            <a:pPr lvl="1"/>
            <a:r>
              <a:rPr lang="en-US" sz="2000" dirty="0">
                <a:latin typeface="Arial" charset="0"/>
              </a:rPr>
              <a:t>Some use the terms 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virtual memory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solidFill>
                  <a:srgbClr val="0332B7"/>
                </a:solidFill>
                <a:latin typeface="Arial" charset="0"/>
              </a:rPr>
              <a:t>physical/”real” 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memory</a:t>
            </a:r>
            <a:r>
              <a:rPr lang="en-US" sz="2000" dirty="0">
                <a:latin typeface="Arial" charset="0"/>
              </a:rPr>
              <a:t>, and 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machine memory</a:t>
            </a:r>
            <a:r>
              <a:rPr lang="en-US" sz="2000" dirty="0">
                <a:latin typeface="Arial" charset="0"/>
              </a:rPr>
              <a:t> to name the 3 levels</a:t>
            </a:r>
          </a:p>
          <a:p>
            <a:pPr lvl="1"/>
            <a:r>
              <a:rPr lang="en-US" sz="2000" dirty="0">
                <a:latin typeface="Arial" charset="0"/>
              </a:rPr>
              <a:t>Guest OS maps virtual memory to real memory via its page tables, and VMM page tables map real memory to physical memory</a:t>
            </a:r>
          </a:p>
          <a:p>
            <a:r>
              <a:rPr lang="en-US" sz="2000" dirty="0">
                <a:latin typeface="Arial" charset="0"/>
              </a:rPr>
              <a:t>VMM maintains a </a:t>
            </a:r>
            <a:r>
              <a:rPr lang="en-US" sz="2000" u="sng" dirty="0">
                <a:solidFill>
                  <a:srgbClr val="0332B7"/>
                </a:solidFill>
                <a:latin typeface="Arial" charset="0"/>
              </a:rPr>
              <a:t>shadow</a:t>
            </a:r>
            <a:r>
              <a:rPr lang="en-US" sz="2000" dirty="0">
                <a:solidFill>
                  <a:srgbClr val="0332B7"/>
                </a:solidFill>
                <a:latin typeface="Arial" charset="0"/>
              </a:rPr>
              <a:t> page table</a:t>
            </a:r>
            <a:r>
              <a:rPr lang="en-US" sz="2000" dirty="0">
                <a:latin typeface="Arial" charset="0"/>
              </a:rPr>
              <a:t> that maps directly from the guest virtual address space to the physical address space of HW</a:t>
            </a:r>
          </a:p>
          <a:p>
            <a:pPr lvl="1"/>
            <a:r>
              <a:rPr lang="en-US" sz="2000" dirty="0">
                <a:latin typeface="Arial" charset="0"/>
              </a:rPr>
              <a:t>Rather than pay extra level of indirection on every memory access</a:t>
            </a:r>
          </a:p>
          <a:p>
            <a:pPr lvl="1"/>
            <a:r>
              <a:rPr lang="en-US" sz="2000" dirty="0">
                <a:latin typeface="Arial" charset="0"/>
              </a:rPr>
              <a:t>VMM must trap any attempt by guest OS to change its page table or to access the page table pointer</a:t>
            </a:r>
          </a:p>
        </p:txBody>
      </p:sp>
    </p:spTree>
    <p:extLst>
      <p:ext uri="{BB962C8B-B14F-4D97-AF65-F5344CB8AC3E}">
        <p14:creationId xmlns:p14="http://schemas.microsoft.com/office/powerpoint/2010/main" val="19913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86C681-A02F-3540-8147-3754522868A9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9EAA0F-B72B-AC45-B740-E80960D84787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66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71233"/>
            <a:ext cx="8964488" cy="521464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ISA Support for VMs &amp; Virtual Memory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3999" cy="547258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IBM 370 architecture added additional level of indirection that is managed by the VMM </a:t>
            </a:r>
          </a:p>
          <a:p>
            <a:pPr lvl="1"/>
            <a:r>
              <a:rPr lang="en-US" dirty="0">
                <a:latin typeface="Arial" charset="0"/>
              </a:rPr>
              <a:t>Guest OS keeps its page tables as before, so the shadow pages are unnecessary</a:t>
            </a:r>
          </a:p>
          <a:p>
            <a:r>
              <a:rPr lang="en-US" dirty="0">
                <a:latin typeface="Arial" charset="0"/>
              </a:rPr>
              <a:t>To virtualize software TLB, VMM manages the real TLB and has a copy of the contents of the TLB of each guest VM</a:t>
            </a:r>
          </a:p>
          <a:p>
            <a:pPr lvl="1"/>
            <a:r>
              <a:rPr lang="en-US" dirty="0">
                <a:latin typeface="Arial" charset="0"/>
              </a:rPr>
              <a:t>Any instruction that accesses the TLB must trap</a:t>
            </a:r>
          </a:p>
          <a:p>
            <a:pPr lvl="1"/>
            <a:r>
              <a:rPr lang="en-US" dirty="0">
                <a:latin typeface="Arial" charset="0"/>
              </a:rPr>
              <a:t>TLBs with Process ID tags support a mix of entries from different VMs and the VMM, thereby avoiding flushing of the TLB on a VM switch</a:t>
            </a:r>
          </a:p>
        </p:txBody>
      </p:sp>
    </p:spTree>
    <p:extLst>
      <p:ext uri="{BB962C8B-B14F-4D97-AF65-F5344CB8AC3E}">
        <p14:creationId xmlns:p14="http://schemas.microsoft.com/office/powerpoint/2010/main" val="21307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7877D-FCB9-2941-B982-F8DB1DC28A3E}" type="datetime1">
              <a:rPr lang="en-US">
                <a:solidFill>
                  <a:srgbClr val="FBBA03"/>
                </a:solidFill>
                <a:latin typeface="Times New Roman" charset="0"/>
              </a:rPr>
              <a:pPr/>
              <a:t>2/11/2015</a:t>
            </a:fld>
            <a:endParaRPr lang="en-US">
              <a:latin typeface="Times New Roman" charset="0"/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14FFB"/>
                </a:solidFill>
                <a:latin typeface="Helvetica" charset="0"/>
              </a:rPr>
              <a:t>CS252 s06 Adv. Memory Hieriarchy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1D0212-2CA3-EE42-B686-9FB56731B787}" type="slidenum">
              <a:rPr lang="en-US">
                <a:solidFill>
                  <a:srgbClr val="FBBA03"/>
                </a:solidFill>
                <a:latin typeface="Times New Roman" charset="0"/>
              </a:rPr>
              <a:pPr/>
              <a:t>67</a:t>
            </a:fld>
            <a:endParaRPr lang="en-US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9"/>
            <a:ext cx="8281987" cy="57680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Impact of I/O on Virtual Memory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5555704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Most difficult </a:t>
            </a:r>
            <a:r>
              <a:rPr lang="en-US" sz="2400" dirty="0">
                <a:latin typeface="Arial" charset="0"/>
              </a:rPr>
              <a:t>part of virtualization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Increasing number of I/O devices attached to the computer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Increasing diversity of I/O device types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Sharing of a real device among multiple VMs,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Supporting the myriad of device drivers that are required, especially if different guest </a:t>
            </a:r>
            <a:r>
              <a:rPr lang="en-US" sz="2400" dirty="0" err="1">
                <a:latin typeface="Arial" charset="0"/>
              </a:rPr>
              <a:t>OSes</a:t>
            </a:r>
            <a:r>
              <a:rPr lang="en-US" sz="2400" dirty="0">
                <a:latin typeface="Arial" charset="0"/>
              </a:rPr>
              <a:t> are supported on the same VM system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Give each VM generic versions of each type of I/O device driver, and let VMM to handle real I/O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Method for mapping virtual to physical I/O device depends on the type of device: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Disks partitioned by VMM to create virtual disks for guest VMs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Network interfaces shared between VMs in short time slices, and VMM tracks messages for virtual network addresses to ensure that guest VMs only receive their messages</a:t>
            </a:r>
          </a:p>
        </p:txBody>
      </p:sp>
    </p:spTree>
    <p:extLst>
      <p:ext uri="{BB962C8B-B14F-4D97-AF65-F5344CB8AC3E}">
        <p14:creationId xmlns:p14="http://schemas.microsoft.com/office/powerpoint/2010/main" val="1294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25538"/>
            <a:ext cx="8892481" cy="5111750"/>
          </a:xfrm>
        </p:spPr>
        <p:txBody>
          <a:bodyPr/>
          <a:lstStyle/>
          <a:p>
            <a:r>
              <a:rPr lang="en-US" sz="2400" dirty="0" smtClean="0"/>
              <a:t>Eye opener: need to study more seriously. Read </a:t>
            </a:r>
            <a:r>
              <a:rPr lang="en-US" sz="2400" dirty="0" smtClean="0">
                <a:solidFill>
                  <a:srgbClr val="FF0000"/>
                </a:solidFill>
              </a:rPr>
              <a:t>ahead</a:t>
            </a:r>
            <a:r>
              <a:rPr lang="en-US" sz="2400" dirty="0" smtClean="0"/>
              <a:t> of class. Read </a:t>
            </a:r>
            <a:r>
              <a:rPr lang="en-US" sz="2400" dirty="0" smtClean="0">
                <a:solidFill>
                  <a:srgbClr val="FF0000"/>
                </a:solidFill>
              </a:rPr>
              <a:t>after</a:t>
            </a:r>
            <a:r>
              <a:rPr lang="en-US" sz="2400" dirty="0" smtClean="0"/>
              <a:t> class.</a:t>
            </a:r>
          </a:p>
          <a:p>
            <a:r>
              <a:rPr lang="en-US" sz="2400" dirty="0" smtClean="0"/>
              <a:t>Not to worry: Small fraction of grade. </a:t>
            </a:r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Other comments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Would have been easier for me to use prior years notes, all the way to … the 1</a:t>
            </a:r>
            <a:r>
              <a:rPr lang="en-US" sz="2400" baseline="30000" dirty="0" smtClean="0"/>
              <a:t>st </a:t>
            </a:r>
            <a:r>
              <a:rPr lang="en-US" sz="2400" dirty="0" smtClean="0"/>
              <a:t>edition. But, Computer/Electrical engineers should know how today’s computers are built.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textbook language is a bit vague, and … so will be your boss. Namely, you will need to get used to cope with it.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Copyright © 2012,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First: Read </a:t>
            </a:r>
            <a:r>
              <a:rPr lang="en-US" sz="2800" dirty="0" smtClean="0">
                <a:solidFill>
                  <a:srgbClr val="FF0000"/>
                </a:solidFill>
              </a:rPr>
              <a:t>Appendix B!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When a word is not found in the cache, a </a:t>
            </a:r>
            <a:r>
              <a:rPr lang="en-US" sz="2800" i="1" dirty="0" smtClean="0"/>
              <a:t>miss </a:t>
            </a:r>
            <a:r>
              <a:rPr lang="en-US" sz="2800" dirty="0" smtClean="0"/>
              <a:t>occurs: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Fetch word from lower level in hierarchy, requiring a higher latency reference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level may be another cache or the main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Also fetch the other words contained within the </a:t>
            </a:r>
            <a:r>
              <a:rPr lang="en-US" sz="2400" i="1" dirty="0" smtClean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Takes advantage of spatial 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 block into cache in any location within its </a:t>
            </a:r>
            <a:r>
              <a:rPr lang="en-US" sz="2400" i="1" dirty="0" smtClean="0"/>
              <a:t>set</a:t>
            </a:r>
            <a:r>
              <a:rPr lang="en-US" sz="2400" dirty="0" smtClean="0"/>
              <a:t>, determined by address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 address MOD number of sets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A97B80F9-9F2E-354F-B98D-C46167CC95E2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345373B7-049F-9F44-AB17-DCAB182BE1D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8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3797"/>
            <a:ext cx="8281987" cy="518899"/>
          </a:xfrm>
          <a:noFill/>
        </p:spPr>
        <p:txBody>
          <a:bodyPr lIns="90488" tIns="44450" rIns="90488" bIns="44450"/>
          <a:lstStyle/>
          <a:p>
            <a:r>
              <a:rPr lang="en-US" sz="3600" dirty="0">
                <a:latin typeface="Arial" charset="0"/>
              </a:rPr>
              <a:t>4 Questions for Memory Hierarchy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6712"/>
            <a:ext cx="8458200" cy="5164038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Q1: Where can a block be placed in the upper level? 	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(Block placement)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Q2: How is a block found if it is in the upper level?</a:t>
            </a:r>
            <a:br>
              <a:rPr lang="en-US" dirty="0">
                <a:latin typeface="Arial" charset="0"/>
              </a:rPr>
            </a:br>
            <a:r>
              <a:rPr lang="en-US" i="1" dirty="0">
                <a:solidFill>
                  <a:schemeClr val="hlink"/>
                </a:solidFill>
                <a:latin typeface="Arial" charset="0"/>
              </a:rPr>
              <a:t> 	(Block identification)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Q3: Which block should be replaced on a miss?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(Block replacement)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Q4: What happens on a write?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(Write strategy)</a:t>
            </a:r>
          </a:p>
        </p:txBody>
      </p:sp>
    </p:spTree>
    <p:extLst>
      <p:ext uri="{BB962C8B-B14F-4D97-AF65-F5344CB8AC3E}">
        <p14:creationId xmlns:p14="http://schemas.microsoft.com/office/powerpoint/2010/main" val="1696889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5D8A53BD-DE41-834C-B59A-46ED2BDFA270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2/11/2015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E8385694-62FD-0243-B35F-B58E8BCB54B4}" type="slidenum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9</a:t>
            </a:fld>
            <a:endParaRPr lang="en-US" sz="1400" b="0">
              <a:solidFill>
                <a:srgbClr val="FBBA03"/>
              </a:solidFill>
              <a:latin typeface="Times New Roman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620688"/>
          </a:xfrm>
          <a:noFill/>
        </p:spPr>
        <p:txBody>
          <a:bodyPr lIns="90488" tIns="44450" rIns="90488" bIns="44450"/>
          <a:lstStyle/>
          <a:p>
            <a:r>
              <a:rPr lang="en-US" sz="2400" dirty="0">
                <a:latin typeface="Arial" charset="0"/>
              </a:rPr>
              <a:t>Q1: Where can a block be placed in the upper level? 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640960" cy="4744938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charset="0"/>
              </a:rPr>
              <a:t>Block 12 placed in 8 block cache:</a:t>
            </a:r>
          </a:p>
          <a:p>
            <a:pPr lvl="1"/>
            <a:r>
              <a:rPr lang="en-US" sz="2400" dirty="0">
                <a:latin typeface="Arial" charset="0"/>
              </a:rPr>
              <a:t>Fully associative, direct mapped, 2-way set associative</a:t>
            </a:r>
          </a:p>
          <a:p>
            <a:pPr lvl="1"/>
            <a:r>
              <a:rPr lang="en-US" sz="2400" dirty="0">
                <a:latin typeface="Arial" charset="0"/>
              </a:rPr>
              <a:t>S.A. Mapping = Block Number Modulo Number Sets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743200" y="2514600"/>
            <a:ext cx="3594100" cy="3302000"/>
          </a:xfrm>
          <a:prstGeom prst="rect">
            <a:avLst/>
          </a:prstGeom>
          <a:noFill/>
          <a:ln w="0">
            <a:solidFill>
              <a:srgbClr val="FF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2679700" y="245745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685800" y="4137025"/>
            <a:ext cx="1006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</a:rPr>
              <a:t> Cache</a:t>
            </a:r>
          </a:p>
        </p:txBody>
      </p:sp>
      <p:grpSp>
        <p:nvGrpSpPr>
          <p:cNvPr id="39945" name="Group 7"/>
          <p:cNvGrpSpPr>
            <a:grpSpLocks/>
          </p:cNvGrpSpPr>
          <p:nvPr/>
        </p:nvGrpSpPr>
        <p:grpSpPr bwMode="auto">
          <a:xfrm>
            <a:off x="2127250" y="3284985"/>
            <a:ext cx="1339850" cy="1368152"/>
            <a:chOff x="1340" y="1954"/>
            <a:chExt cx="844" cy="878"/>
          </a:xfrm>
        </p:grpSpPr>
        <p:grpSp>
          <p:nvGrpSpPr>
            <p:cNvPr id="40015" name="Group 8"/>
            <p:cNvGrpSpPr>
              <a:grpSpLocks/>
            </p:cNvGrpSpPr>
            <p:nvPr/>
          </p:nvGrpSpPr>
          <p:grpSpPr bwMode="auto">
            <a:xfrm>
              <a:off x="1392" y="2160"/>
              <a:ext cx="768" cy="672"/>
              <a:chOff x="1632" y="2160"/>
              <a:chExt cx="768" cy="672"/>
            </a:xfrm>
          </p:grpSpPr>
          <p:sp>
            <p:nvSpPr>
              <p:cNvPr id="40017" name="Rectangle 9"/>
              <p:cNvSpPr>
                <a:spLocks noChangeArrowheads="1"/>
              </p:cNvSpPr>
              <p:nvPr/>
            </p:nvSpPr>
            <p:spPr bwMode="auto">
              <a:xfrm>
                <a:off x="1632" y="2160"/>
                <a:ext cx="768" cy="672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8" name="Line 10"/>
              <p:cNvSpPr>
                <a:spLocks noChangeShapeType="1"/>
              </p:cNvSpPr>
              <p:nvPr/>
            </p:nvSpPr>
            <p:spPr bwMode="auto">
              <a:xfrm>
                <a:off x="1728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9" name="Line 11"/>
              <p:cNvSpPr>
                <a:spLocks noChangeShapeType="1"/>
              </p:cNvSpPr>
              <p:nvPr/>
            </p:nvSpPr>
            <p:spPr bwMode="auto">
              <a:xfrm>
                <a:off x="1824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0" name="Line 12"/>
              <p:cNvSpPr>
                <a:spLocks noChangeShapeType="1"/>
              </p:cNvSpPr>
              <p:nvPr/>
            </p:nvSpPr>
            <p:spPr bwMode="auto">
              <a:xfrm>
                <a:off x="1920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1" name="Line 13"/>
              <p:cNvSpPr>
                <a:spLocks noChangeShapeType="1"/>
              </p:cNvSpPr>
              <p:nvPr/>
            </p:nvSpPr>
            <p:spPr bwMode="auto">
              <a:xfrm>
                <a:off x="2016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2" name="Line 14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3" name="Line 15"/>
              <p:cNvSpPr>
                <a:spLocks noChangeShapeType="1"/>
              </p:cNvSpPr>
              <p:nvPr/>
            </p:nvSpPr>
            <p:spPr bwMode="auto">
              <a:xfrm>
                <a:off x="2304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4" name="Line 16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16" name="Text Box 17"/>
            <p:cNvSpPr txBox="1">
              <a:spLocks noChangeArrowheads="1"/>
            </p:cNvSpPr>
            <p:nvPr/>
          </p:nvSpPr>
          <p:spPr bwMode="auto">
            <a:xfrm>
              <a:off x="1340" y="1954"/>
              <a:ext cx="8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900" b="0">
                  <a:solidFill>
                    <a:schemeClr val="tx1"/>
                  </a:solidFill>
                  <a:latin typeface="Courier New" charset="0"/>
                </a:rPr>
                <a:t>01234567</a:t>
              </a:r>
            </a:p>
          </p:txBody>
        </p:sp>
      </p:grpSp>
      <p:grpSp>
        <p:nvGrpSpPr>
          <p:cNvPr id="39946" name="Group 18"/>
          <p:cNvGrpSpPr>
            <a:grpSpLocks/>
          </p:cNvGrpSpPr>
          <p:nvPr/>
        </p:nvGrpSpPr>
        <p:grpSpPr bwMode="auto">
          <a:xfrm>
            <a:off x="6019800" y="3284984"/>
            <a:ext cx="1339850" cy="1368153"/>
            <a:chOff x="3606" y="1954"/>
            <a:chExt cx="844" cy="878"/>
          </a:xfrm>
        </p:grpSpPr>
        <p:sp>
          <p:nvSpPr>
            <p:cNvPr id="40003" name="Rectangle 19"/>
            <p:cNvSpPr>
              <a:spLocks noChangeArrowheads="1"/>
            </p:cNvSpPr>
            <p:nvPr/>
          </p:nvSpPr>
          <p:spPr bwMode="auto">
            <a:xfrm>
              <a:off x="3648" y="2160"/>
              <a:ext cx="192" cy="6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04" name="Group 20"/>
            <p:cNvGrpSpPr>
              <a:grpSpLocks/>
            </p:cNvGrpSpPr>
            <p:nvPr/>
          </p:nvGrpSpPr>
          <p:grpSpPr bwMode="auto">
            <a:xfrm>
              <a:off x="3606" y="1954"/>
              <a:ext cx="844" cy="878"/>
              <a:chOff x="3606" y="1954"/>
              <a:chExt cx="844" cy="878"/>
            </a:xfrm>
          </p:grpSpPr>
          <p:grpSp>
            <p:nvGrpSpPr>
              <p:cNvPr id="40005" name="Group 21"/>
              <p:cNvGrpSpPr>
                <a:grpSpLocks/>
              </p:cNvGrpSpPr>
              <p:nvPr/>
            </p:nvGrpSpPr>
            <p:grpSpPr bwMode="auto">
              <a:xfrm>
                <a:off x="3648" y="2160"/>
                <a:ext cx="768" cy="672"/>
                <a:chOff x="1632" y="2160"/>
                <a:chExt cx="768" cy="672"/>
              </a:xfrm>
            </p:grpSpPr>
            <p:sp>
              <p:nvSpPr>
                <p:cNvPr id="40007" name="Rectangle 22"/>
                <p:cNvSpPr>
                  <a:spLocks noChangeArrowheads="1"/>
                </p:cNvSpPr>
                <p:nvPr/>
              </p:nvSpPr>
              <p:spPr bwMode="auto">
                <a:xfrm>
                  <a:off x="1632" y="2160"/>
                  <a:ext cx="768" cy="6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8" name="Line 23"/>
                <p:cNvSpPr>
                  <a:spLocks noChangeShapeType="1"/>
                </p:cNvSpPr>
                <p:nvPr/>
              </p:nvSpPr>
              <p:spPr bwMode="auto">
                <a:xfrm>
                  <a:off x="1728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9" name="Line 24"/>
                <p:cNvSpPr>
                  <a:spLocks noChangeShapeType="1"/>
                </p:cNvSpPr>
                <p:nvPr/>
              </p:nvSpPr>
              <p:spPr bwMode="auto">
                <a:xfrm>
                  <a:off x="1824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0" name="Line 25"/>
                <p:cNvSpPr>
                  <a:spLocks noChangeShapeType="1"/>
                </p:cNvSpPr>
                <p:nvPr/>
              </p:nvSpPr>
              <p:spPr bwMode="auto">
                <a:xfrm>
                  <a:off x="1920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1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2" name="Line 27"/>
                <p:cNvSpPr>
                  <a:spLocks noChangeShapeType="1"/>
                </p:cNvSpPr>
                <p:nvPr/>
              </p:nvSpPr>
              <p:spPr bwMode="auto">
                <a:xfrm>
                  <a:off x="2112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3" name="Line 28"/>
                <p:cNvSpPr>
                  <a:spLocks noChangeShapeType="1"/>
                </p:cNvSpPr>
                <p:nvPr/>
              </p:nvSpPr>
              <p:spPr bwMode="auto">
                <a:xfrm>
                  <a:off x="2304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14" name="Line 29"/>
                <p:cNvSpPr>
                  <a:spLocks noChangeShapeType="1"/>
                </p:cNvSpPr>
                <p:nvPr/>
              </p:nvSpPr>
              <p:spPr bwMode="auto">
                <a:xfrm>
                  <a:off x="2208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006" name="Text Box 30"/>
              <p:cNvSpPr txBox="1">
                <a:spLocks noChangeArrowheads="1"/>
              </p:cNvSpPr>
              <p:nvPr/>
            </p:nvSpPr>
            <p:spPr bwMode="auto">
              <a:xfrm>
                <a:off x="3606" y="1954"/>
                <a:ext cx="8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900" b="0">
                    <a:solidFill>
                      <a:schemeClr val="tx1"/>
                    </a:solidFill>
                    <a:latin typeface="Courier New" charset="0"/>
                  </a:rPr>
                  <a:t>01234567</a:t>
                </a:r>
              </a:p>
            </p:txBody>
          </p:sp>
        </p:grpSp>
      </p:grpSp>
      <p:grpSp>
        <p:nvGrpSpPr>
          <p:cNvPr id="39947" name="Group 31"/>
          <p:cNvGrpSpPr>
            <a:grpSpLocks/>
          </p:cNvGrpSpPr>
          <p:nvPr/>
        </p:nvGrpSpPr>
        <p:grpSpPr bwMode="auto">
          <a:xfrm>
            <a:off x="4114800" y="3212977"/>
            <a:ext cx="1339850" cy="1512168"/>
            <a:chOff x="2495" y="1954"/>
            <a:chExt cx="844" cy="878"/>
          </a:xfrm>
        </p:grpSpPr>
        <p:grpSp>
          <p:nvGrpSpPr>
            <p:cNvPr id="39991" name="Group 32"/>
            <p:cNvGrpSpPr>
              <a:grpSpLocks/>
            </p:cNvGrpSpPr>
            <p:nvPr/>
          </p:nvGrpSpPr>
          <p:grpSpPr bwMode="auto">
            <a:xfrm>
              <a:off x="2495" y="1954"/>
              <a:ext cx="844" cy="878"/>
              <a:chOff x="2495" y="1954"/>
              <a:chExt cx="844" cy="878"/>
            </a:xfrm>
          </p:grpSpPr>
          <p:grpSp>
            <p:nvGrpSpPr>
              <p:cNvPr id="39993" name="Group 33"/>
              <p:cNvGrpSpPr>
                <a:grpSpLocks/>
              </p:cNvGrpSpPr>
              <p:nvPr/>
            </p:nvGrpSpPr>
            <p:grpSpPr bwMode="auto">
              <a:xfrm>
                <a:off x="2544" y="2160"/>
                <a:ext cx="768" cy="672"/>
                <a:chOff x="1632" y="2160"/>
                <a:chExt cx="768" cy="672"/>
              </a:xfrm>
            </p:grpSpPr>
            <p:sp>
              <p:nvSpPr>
                <p:cNvPr id="39995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2160"/>
                  <a:ext cx="768" cy="6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6" name="Line 35"/>
                <p:cNvSpPr>
                  <a:spLocks noChangeShapeType="1"/>
                </p:cNvSpPr>
                <p:nvPr/>
              </p:nvSpPr>
              <p:spPr bwMode="auto">
                <a:xfrm>
                  <a:off x="1728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7" name="Line 36"/>
                <p:cNvSpPr>
                  <a:spLocks noChangeShapeType="1"/>
                </p:cNvSpPr>
                <p:nvPr/>
              </p:nvSpPr>
              <p:spPr bwMode="auto">
                <a:xfrm>
                  <a:off x="1824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8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99" name="Line 38"/>
                <p:cNvSpPr>
                  <a:spLocks noChangeShapeType="1"/>
                </p:cNvSpPr>
                <p:nvPr/>
              </p:nvSpPr>
              <p:spPr bwMode="auto">
                <a:xfrm>
                  <a:off x="2016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0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1" name="Line 40"/>
                <p:cNvSpPr>
                  <a:spLocks noChangeShapeType="1"/>
                </p:cNvSpPr>
                <p:nvPr/>
              </p:nvSpPr>
              <p:spPr bwMode="auto">
                <a:xfrm>
                  <a:off x="2304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02" name="Line 41"/>
                <p:cNvSpPr>
                  <a:spLocks noChangeShapeType="1"/>
                </p:cNvSpPr>
                <p:nvPr/>
              </p:nvSpPr>
              <p:spPr bwMode="auto">
                <a:xfrm>
                  <a:off x="2208" y="2160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994" name="Text Box 42"/>
              <p:cNvSpPr txBox="1">
                <a:spLocks noChangeArrowheads="1"/>
              </p:cNvSpPr>
              <p:nvPr/>
            </p:nvSpPr>
            <p:spPr bwMode="auto">
              <a:xfrm>
                <a:off x="2495" y="1954"/>
                <a:ext cx="8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900" b="0">
                    <a:solidFill>
                      <a:schemeClr val="tx1"/>
                    </a:solidFill>
                    <a:latin typeface="Courier New" charset="0"/>
                  </a:rPr>
                  <a:t>01234567</a:t>
                </a:r>
              </a:p>
            </p:txBody>
          </p:sp>
        </p:grpSp>
        <p:sp>
          <p:nvSpPr>
            <p:cNvPr id="39992" name="Rectangle 43"/>
            <p:cNvSpPr>
              <a:spLocks noChangeArrowheads="1"/>
            </p:cNvSpPr>
            <p:nvPr/>
          </p:nvSpPr>
          <p:spPr bwMode="auto">
            <a:xfrm>
              <a:off x="2928" y="2160"/>
              <a:ext cx="96" cy="6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8" name="Rectangle 44"/>
          <p:cNvSpPr>
            <a:spLocks noChangeArrowheads="1"/>
          </p:cNvSpPr>
          <p:nvPr/>
        </p:nvSpPr>
        <p:spPr bwMode="auto">
          <a:xfrm>
            <a:off x="762000" y="5715000"/>
            <a:ext cx="1138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</a:rPr>
              <a:t>Memory</a:t>
            </a:r>
          </a:p>
        </p:txBody>
      </p:sp>
      <p:grpSp>
        <p:nvGrpSpPr>
          <p:cNvPr id="39949" name="Group 45"/>
          <p:cNvGrpSpPr>
            <a:grpSpLocks/>
          </p:cNvGrpSpPr>
          <p:nvPr/>
        </p:nvGrpSpPr>
        <p:grpSpPr bwMode="auto">
          <a:xfrm>
            <a:off x="2209800" y="4725145"/>
            <a:ext cx="5060950" cy="1584175"/>
            <a:chOff x="1296" y="3168"/>
            <a:chExt cx="3188" cy="962"/>
          </a:xfrm>
        </p:grpSpPr>
        <p:grpSp>
          <p:nvGrpSpPr>
            <p:cNvPr id="39953" name="Group 46"/>
            <p:cNvGrpSpPr>
              <a:grpSpLocks/>
            </p:cNvGrpSpPr>
            <p:nvPr/>
          </p:nvGrpSpPr>
          <p:grpSpPr bwMode="auto">
            <a:xfrm>
              <a:off x="1296" y="3168"/>
              <a:ext cx="3188" cy="961"/>
              <a:chOff x="1344" y="2986"/>
              <a:chExt cx="3188" cy="961"/>
            </a:xfrm>
          </p:grpSpPr>
          <p:grpSp>
            <p:nvGrpSpPr>
              <p:cNvPr id="39955" name="Group 47"/>
              <p:cNvGrpSpPr>
                <a:grpSpLocks/>
              </p:cNvGrpSpPr>
              <p:nvPr/>
            </p:nvGrpSpPr>
            <p:grpSpPr bwMode="auto">
              <a:xfrm>
                <a:off x="1413" y="3275"/>
                <a:ext cx="3072" cy="672"/>
                <a:chOff x="1632" y="3216"/>
                <a:chExt cx="3072" cy="672"/>
              </a:xfrm>
            </p:grpSpPr>
            <p:grpSp>
              <p:nvGrpSpPr>
                <p:cNvPr id="39957" name="Group 48"/>
                <p:cNvGrpSpPr>
                  <a:grpSpLocks/>
                </p:cNvGrpSpPr>
                <p:nvPr/>
              </p:nvGrpSpPr>
              <p:grpSpPr bwMode="auto">
                <a:xfrm>
                  <a:off x="1632" y="3216"/>
                  <a:ext cx="1536" cy="672"/>
                  <a:chOff x="1632" y="3216"/>
                  <a:chExt cx="1536" cy="672"/>
                </a:xfrm>
              </p:grpSpPr>
              <p:sp>
                <p:nvSpPr>
                  <p:cNvPr id="3997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216"/>
                    <a:ext cx="1536" cy="67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8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9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58" name="Group 65"/>
                <p:cNvGrpSpPr>
                  <a:grpSpLocks/>
                </p:cNvGrpSpPr>
                <p:nvPr/>
              </p:nvGrpSpPr>
              <p:grpSpPr bwMode="auto">
                <a:xfrm>
                  <a:off x="3168" y="3216"/>
                  <a:ext cx="1536" cy="672"/>
                  <a:chOff x="1632" y="3216"/>
                  <a:chExt cx="1536" cy="672"/>
                </a:xfrm>
              </p:grpSpPr>
              <p:sp>
                <p:nvSpPr>
                  <p:cNvPr id="3995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216"/>
                    <a:ext cx="1536" cy="67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7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6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3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7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3216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956" name="Text Box 82"/>
              <p:cNvSpPr txBox="1">
                <a:spLocks noChangeArrowheads="1"/>
              </p:cNvSpPr>
              <p:nvPr/>
            </p:nvSpPr>
            <p:spPr bwMode="auto">
              <a:xfrm>
                <a:off x="1344" y="2986"/>
                <a:ext cx="31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hlink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0"/>
                  </a:spcBef>
                </a:pPr>
                <a:r>
                  <a:rPr lang="en-US" sz="2000" b="0">
                    <a:solidFill>
                      <a:schemeClr val="tx1"/>
                    </a:solidFill>
                    <a:latin typeface="Courier New" charset="0"/>
                  </a:rPr>
                  <a:t>          1111111111222222222233</a:t>
                </a:r>
              </a:p>
              <a:p>
                <a:pPr algn="ctr">
                  <a:lnSpc>
                    <a:spcPct val="70000"/>
                  </a:lnSpc>
                  <a:spcBef>
                    <a:spcPct val="0"/>
                  </a:spcBef>
                </a:pPr>
                <a:r>
                  <a:rPr lang="en-US" sz="2000" b="0">
                    <a:solidFill>
                      <a:schemeClr val="tx1"/>
                    </a:solidFill>
                    <a:latin typeface="Courier New" charset="0"/>
                  </a:rPr>
                  <a:t>01234567890123456789012345678901</a:t>
                </a:r>
                <a:endParaRPr lang="en-US" sz="1900" b="0">
                  <a:solidFill>
                    <a:schemeClr val="tx1"/>
                  </a:solidFill>
                  <a:latin typeface="Courier New" charset="0"/>
                </a:endParaRPr>
              </a:p>
            </p:txBody>
          </p:sp>
        </p:grpSp>
        <p:sp>
          <p:nvSpPr>
            <p:cNvPr id="39954" name="Rectangle 83"/>
            <p:cNvSpPr>
              <a:spLocks noChangeArrowheads="1"/>
            </p:cNvSpPr>
            <p:nvPr/>
          </p:nvSpPr>
          <p:spPr bwMode="auto">
            <a:xfrm>
              <a:off x="2518" y="3458"/>
              <a:ext cx="96" cy="67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0" name="Text Box 84"/>
          <p:cNvSpPr txBox="1">
            <a:spLocks noChangeArrowheads="1"/>
          </p:cNvSpPr>
          <p:nvPr/>
        </p:nvSpPr>
        <p:spPr bwMode="auto">
          <a:xfrm>
            <a:off x="2057400" y="2935288"/>
            <a:ext cx="1457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Full Mapped</a:t>
            </a:r>
          </a:p>
        </p:txBody>
      </p:sp>
      <p:sp>
        <p:nvSpPr>
          <p:cNvPr id="39951" name="Text Box 85"/>
          <p:cNvSpPr txBox="1">
            <a:spLocks noChangeArrowheads="1"/>
          </p:cNvSpPr>
          <p:nvPr/>
        </p:nvSpPr>
        <p:spPr bwMode="auto">
          <a:xfrm>
            <a:off x="3875088" y="2797175"/>
            <a:ext cx="176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Direct Mapped</a:t>
            </a:r>
          </a:p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(12 mod 8) = 4</a:t>
            </a:r>
          </a:p>
        </p:txBody>
      </p:sp>
      <p:sp>
        <p:nvSpPr>
          <p:cNvPr id="39952" name="Text Box 86"/>
          <p:cNvSpPr txBox="1">
            <a:spLocks noChangeArrowheads="1"/>
          </p:cNvSpPr>
          <p:nvPr/>
        </p:nvSpPr>
        <p:spPr bwMode="auto">
          <a:xfrm>
            <a:off x="5791200" y="2798763"/>
            <a:ext cx="1697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2-Way Assoc</a:t>
            </a:r>
          </a:p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(12 mod 4) = 0</a:t>
            </a:r>
          </a:p>
        </p:txBody>
      </p:sp>
    </p:spTree>
    <p:extLst>
      <p:ext uri="{BB962C8B-B14F-4D97-AF65-F5344CB8AC3E}">
        <p14:creationId xmlns:p14="http://schemas.microsoft.com/office/powerpoint/2010/main" val="379821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26906</TotalTime>
  <Words>5845</Words>
  <Application>Microsoft Office PowerPoint</Application>
  <PresentationFormat>On-screen Show (4:3)</PresentationFormat>
  <Paragraphs>969</Paragraphs>
  <Slides>68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1_cod4e</vt:lpstr>
      <vt:lpstr>PowerPoint Presentation</vt:lpstr>
      <vt:lpstr>Introduction</vt:lpstr>
      <vt:lpstr>Memory Hierarchy</vt:lpstr>
      <vt:lpstr>Memory Performance Gap</vt:lpstr>
      <vt:lpstr>Memory Hierarchy Design</vt:lpstr>
      <vt:lpstr>Performance and Power</vt:lpstr>
      <vt:lpstr>Memory Hierarchy Basics</vt:lpstr>
      <vt:lpstr>4 Questions for Memory Hierarchy</vt:lpstr>
      <vt:lpstr>Q1: Where can a block be placed in the upper level? </vt:lpstr>
      <vt:lpstr>Q2: How is a block found if it is in the upper level?</vt:lpstr>
      <vt:lpstr>Q3: Which block should be replaced on a miss?</vt:lpstr>
      <vt:lpstr>Q3: After a cache read miss, if there are no empty cache blocks, which block should be removed from the cache?</vt:lpstr>
      <vt:lpstr>Q4: What happens on a write?</vt:lpstr>
      <vt:lpstr>   Write Buffers for Write-Through Caches</vt:lpstr>
      <vt:lpstr>Memory Hierarchy Basics</vt:lpstr>
      <vt:lpstr>Memory Hierarchy Basics</vt:lpstr>
      <vt:lpstr>Memory Hierarchy Basics</vt:lpstr>
      <vt:lpstr>Memory Hierarchy Basics</vt:lpstr>
      <vt:lpstr>Ten Advanced Optimizations (ch. 2)</vt:lpstr>
      <vt:lpstr>L1 Size and Associativity</vt:lpstr>
      <vt:lpstr>L1 Size and Associativity</vt:lpstr>
      <vt:lpstr>Way Prediction 1990s ENEE446: “predict as much as you can” </vt:lpstr>
      <vt:lpstr>2nd explanation. Fast Hit times via  Way Prediction</vt:lpstr>
      <vt:lpstr>Pipelining Cache</vt:lpstr>
      <vt:lpstr>Nonblocking Caches</vt:lpstr>
      <vt:lpstr>Multibanked Caches</vt:lpstr>
      <vt:lpstr>Critical Word First, Early Restart</vt:lpstr>
      <vt:lpstr>Merging Write Buffer</vt:lpstr>
      <vt:lpstr>Compiler Optimizations</vt:lpstr>
      <vt:lpstr>Loop Interchange Example</vt:lpstr>
      <vt:lpstr>Hardware Prefetching yet another prediction</vt:lpstr>
      <vt:lpstr>Compiler Prefetching</vt:lpstr>
      <vt:lpstr>Summary</vt:lpstr>
      <vt:lpstr>Memory Technology</vt:lpstr>
      <vt:lpstr>Memory Technology</vt:lpstr>
      <vt:lpstr>Memory Technology</vt:lpstr>
      <vt:lpstr>Memory Optimizations</vt:lpstr>
      <vt:lpstr>Memory Optimizations</vt:lpstr>
      <vt:lpstr>Quest for DRAM Performance</vt:lpstr>
      <vt:lpstr>Memory Optimizations</vt:lpstr>
      <vt:lpstr>Memory Optimizations</vt:lpstr>
      <vt:lpstr>Memory Power Consumption</vt:lpstr>
      <vt:lpstr>Flash Memory</vt:lpstr>
      <vt:lpstr>Memory Dependability</vt:lpstr>
      <vt:lpstr>Protection</vt:lpstr>
      <vt:lpstr>The Limits of Physical Addressing</vt:lpstr>
      <vt:lpstr>Solution:  Add a Layer of Indirection</vt:lpstr>
      <vt:lpstr>Three Advantages of Virtual Memory</vt:lpstr>
      <vt:lpstr>Page tables encode virtual address spaces</vt:lpstr>
      <vt:lpstr>Details of Page Table</vt:lpstr>
      <vt:lpstr>Page tables may not fit in memory!</vt:lpstr>
      <vt:lpstr>VM and Disk: Page replacement policy</vt:lpstr>
      <vt:lpstr>PowerPoint Presentation</vt:lpstr>
      <vt:lpstr>MIPS Address Translation: How does it work?</vt:lpstr>
      <vt:lpstr>PowerPoint Presentation</vt:lpstr>
      <vt:lpstr>Summary: TLB, Virtual Memory</vt:lpstr>
      <vt:lpstr>Introduction to Virtual Machines</vt:lpstr>
      <vt:lpstr>What is a Virtual Machine (VM)?</vt:lpstr>
      <vt:lpstr>Virtual Machine Monitors (VMMs)</vt:lpstr>
      <vt:lpstr>VMM Overhead?</vt:lpstr>
      <vt:lpstr>Other Uses of VMs</vt:lpstr>
      <vt:lpstr>Requirements of a Virtual Machine Monitor</vt:lpstr>
      <vt:lpstr>Requirements of a Virtual Machine Monitor</vt:lpstr>
      <vt:lpstr>ISA Support for Virtual Machines</vt:lpstr>
      <vt:lpstr>Impact of VMs on Virtual Memory</vt:lpstr>
      <vt:lpstr>ISA Support for VMs &amp; Virtual Memory</vt:lpstr>
      <vt:lpstr>Impact of I/O on Virtual Memory</vt:lpstr>
      <vt:lpstr>Comments on Quiz 1</vt:lpstr>
    </vt:vector>
  </TitlesOfParts>
  <Company>Ashenden Designs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Memory Hierarchy Design</dc:title>
  <dc:subject>Memory Hierarchy Design</dc:subject>
  <dc:creator>John L. Hennessy, David A. Patterson, Jason D. Bakos</dc:creator>
  <cp:keywords>memory system design, hardware-software co-design, high-performance memory systems, high-performance pipelines, virtual machines, memory hierarchy, locality, temporal locality, spatial locality, inclusion property, static power, dynamic power, block, set associative, tag, write-through, write-back, full associative, miss rate, misses per instruction, average memory access time, hit time</cp:keywords>
  <dc:description>Copyright © 2012, Elsevier Inc. All rights reserved.</dc:description>
  <cp:lastModifiedBy>Uzi  Vishkin</cp:lastModifiedBy>
  <cp:revision>744</cp:revision>
  <dcterms:created xsi:type="dcterms:W3CDTF">2008-07-27T22:34:41Z</dcterms:created>
  <dcterms:modified xsi:type="dcterms:W3CDTF">2015-02-11T14:22:35Z</dcterms:modified>
</cp:coreProperties>
</file>