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270" r:id="rId2"/>
    <p:sldId id="271" r:id="rId3"/>
    <p:sldId id="278" r:id="rId4"/>
    <p:sldId id="275" r:id="rId5"/>
    <p:sldId id="279" r:id="rId6"/>
    <p:sldId id="280" r:id="rId7"/>
    <p:sldId id="299" r:id="rId8"/>
    <p:sldId id="276" r:id="rId9"/>
    <p:sldId id="282" r:id="rId10"/>
    <p:sldId id="281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301" r:id="rId25"/>
    <p:sldId id="297" r:id="rId26"/>
    <p:sldId id="300" r:id="rId27"/>
    <p:sldId id="298" r:id="rId2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60000"/>
      <a:buFont typeface="Wingdings" pitchFamily="2" charset="2"/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3399FF"/>
    <a:srgbClr val="000066"/>
    <a:srgbClr val="0033CC"/>
    <a:srgbClr val="00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08" autoAdjust="0"/>
  </p:normalViewPr>
  <p:slideViewPr>
    <p:cSldViewPr>
      <p:cViewPr>
        <p:scale>
          <a:sx n="90" d="100"/>
          <a:sy n="90" d="100"/>
        </p:scale>
        <p:origin x="360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22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9B8F6142-F1D0-4637-96F7-E4664D4176A5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57C84157-CAC9-4329-91AD-EB3C6746F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82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The University of Adelaide, School of Computer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FCF21089-5A8E-4805-BE21-6386A8343079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Chapter 2 — Instructions: Language of the Computer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fld id="{EE145C4F-ECA4-4DD7-819E-C9FECED27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385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ACD53A-8E89-45F2-8D4A-35AFD266EB30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EACC0-B677-4A29-B1E6-BCE98563D55B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21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27 January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10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ennessy_cover-v2 (Final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1872208" cy="2309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064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 userDrawn="1"/>
        </p:nvSpPr>
        <p:spPr bwMode="auto">
          <a:xfrm>
            <a:off x="0" y="76517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0657" name="Picture 17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50800"/>
            <a:ext cx="1228725" cy="714375"/>
          </a:xfrm>
          <a:prstGeom prst="rect">
            <a:avLst/>
          </a:prstGeom>
          <a:noFill/>
        </p:spPr>
      </p:pic>
      <p:sp>
        <p:nvSpPr>
          <p:cNvPr id="240659" name="Rectangle 19"/>
          <p:cNvSpPr>
            <a:spLocks noChangeArrowheads="1"/>
          </p:cNvSpPr>
          <p:nvPr userDrawn="1"/>
        </p:nvSpPr>
        <p:spPr bwMode="auto">
          <a:xfrm>
            <a:off x="2197100" y="765175"/>
            <a:ext cx="46038" cy="573246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Rectangle 20"/>
          <p:cNvSpPr>
            <a:spLocks noChangeArrowheads="1"/>
          </p:cNvSpPr>
          <p:nvPr userDrawn="1"/>
        </p:nvSpPr>
        <p:spPr bwMode="auto">
          <a:xfrm>
            <a:off x="2559050" y="1195388"/>
            <a:ext cx="46038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61" name="Rectangle 21"/>
          <p:cNvSpPr>
            <a:spLocks noChangeArrowheads="1"/>
          </p:cNvSpPr>
          <p:nvPr userDrawn="1"/>
        </p:nvSpPr>
        <p:spPr bwMode="auto">
          <a:xfrm>
            <a:off x="2341563" y="1916113"/>
            <a:ext cx="6623050" cy="46037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79" name="Rectangle 39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pic>
        <p:nvPicPr>
          <p:cNvPr id="240681" name="Picture 41" descr="MK_logo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40682" name="Text Box 42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3BBFCE6-A6C8-4251-973B-1D0917AA6A4E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115888"/>
            <a:ext cx="2085975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15888"/>
            <a:ext cx="6105525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4213" y="1125538"/>
            <a:ext cx="8270875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81987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381750"/>
            <a:ext cx="7272337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8" name="Rectangle 12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767D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Rectangle 13"/>
          <p:cNvSpPr>
            <a:spLocks noChangeArrowheads="1"/>
          </p:cNvSpPr>
          <p:nvPr userDrawn="1"/>
        </p:nvSpPr>
        <p:spPr bwMode="auto">
          <a:xfrm>
            <a:off x="0" y="6308725"/>
            <a:ext cx="9144000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381750"/>
            <a:ext cx="7272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1">
                <a:latin typeface="+mn-lt"/>
              </a:defRPr>
            </a:lvl1pPr>
          </a:lstStyle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15888"/>
            <a:ext cx="828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pic>
        <p:nvPicPr>
          <p:cNvPr id="239627" name="Picture 11" descr="MK_logo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6381750"/>
            <a:ext cx="792162" cy="460375"/>
          </a:xfrm>
          <a:prstGeom prst="rect">
            <a:avLst/>
          </a:prstGeom>
          <a:noFill/>
        </p:spPr>
      </p:pic>
      <p:sp>
        <p:nvSpPr>
          <p:cNvPr id="239630" name="Text Box 14"/>
          <p:cNvSpPr txBox="1">
            <a:spLocks noChangeArrowheads="1"/>
          </p:cNvSpPr>
          <p:nvPr userDrawn="1"/>
        </p:nvSpPr>
        <p:spPr bwMode="auto">
          <a:xfrm>
            <a:off x="8388350" y="649763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EC741E-FC11-4977-9AC4-393A11CE0A97}" type="slidenum">
              <a:rPr lang="en-AU" sz="1200" b="1">
                <a:latin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GB" sz="1200">
              <a:latin typeface="Arial" charset="0"/>
            </a:endParaRPr>
          </a:p>
        </p:txBody>
      </p:sp>
      <p:sp>
        <p:nvSpPr>
          <p:cNvPr id="239631" name="Rectangle 15"/>
          <p:cNvSpPr>
            <a:spLocks noChangeArrowheads="1"/>
          </p:cNvSpPr>
          <p:nvPr userDrawn="1"/>
        </p:nvSpPr>
        <p:spPr bwMode="auto">
          <a:xfrm>
            <a:off x="252413" y="44450"/>
            <a:ext cx="36512" cy="3816350"/>
          </a:xfrm>
          <a:prstGeom prst="rect">
            <a:avLst/>
          </a:prstGeom>
          <a:gradFill rotWithShape="1">
            <a:gsLst>
              <a:gs pos="0">
                <a:srgbClr val="767D7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Rectangle 16"/>
          <p:cNvSpPr>
            <a:spLocks noChangeArrowheads="1"/>
          </p:cNvSpPr>
          <p:nvPr userDrawn="1"/>
        </p:nvSpPr>
        <p:spPr bwMode="auto">
          <a:xfrm>
            <a:off x="34925" y="693738"/>
            <a:ext cx="8569325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66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CC"/>
        </a:buClr>
        <a:buSzPct val="60000"/>
        <a:buFont typeface="Wingdings" pitchFamily="2" charset="2"/>
        <a:buChar char="n"/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99"/>
        </a:buClr>
        <a:buSzPct val="55000"/>
        <a:buFont typeface="Wingdings" pitchFamily="2" charset="2"/>
        <a:buChar char="n"/>
        <a:defRPr sz="2800">
          <a:solidFill>
            <a:srgbClr val="00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33CC"/>
        </a:buClr>
        <a:buSzPct val="50000"/>
        <a:buFont typeface="Wingdings" pitchFamily="2" charset="2"/>
        <a:buChar char="n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55000"/>
        <a:buFont typeface="Wingdings" pitchFamily="2" charset="2"/>
        <a:buChar char="n"/>
        <a:defRPr sz="2000">
          <a:solidFill>
            <a:srgbClr val="0066F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FF"/>
        </a:buClr>
        <a:buSzPct val="50000"/>
        <a:buFont typeface="Wingdings" pitchFamily="2" charset="2"/>
        <a:buChar char="n"/>
        <a:defRPr sz="2000">
          <a:solidFill>
            <a:srgbClr val="3399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dirty="0"/>
              <a:t>Copyright © </a:t>
            </a:r>
            <a:r>
              <a:rPr lang="en-AU" dirty="0" smtClean="0"/>
              <a:t>2012, </a:t>
            </a:r>
            <a:r>
              <a:rPr lang="en-AU" dirty="0"/>
              <a:t>Elsevier Inc. All rights </a:t>
            </a:r>
            <a:r>
              <a:rPr lang="en-AU" dirty="0" smtClean="0"/>
              <a:t>reserved.</a:t>
            </a:r>
            <a:endParaRPr lang="en-AU" dirty="0"/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2843213" y="1254125"/>
            <a:ext cx="19653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99"/>
                </a:solidFill>
                <a:latin typeface="Arial" charset="0"/>
              </a:rPr>
              <a:t>Chapter </a:t>
            </a:r>
            <a:r>
              <a:rPr lang="en-AU" dirty="0" smtClean="0">
                <a:solidFill>
                  <a:srgbClr val="000099"/>
                </a:solidFill>
                <a:latin typeface="Arial" charset="0"/>
              </a:rPr>
              <a:t>1</a:t>
            </a:r>
            <a:endParaRPr lang="en-GB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2843213" y="2060575"/>
            <a:ext cx="5832475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dirty="0" smtClean="0">
                <a:solidFill>
                  <a:srgbClr val="0066FF"/>
                </a:solidFill>
                <a:latin typeface="Arial" charset="0"/>
              </a:rPr>
              <a:t>Fundamentals of Quantitative Design and Analysis</a:t>
            </a:r>
            <a:endParaRPr lang="en-GB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2825351" y="-100013"/>
            <a:ext cx="4429932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Computer Architecture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Quantitative Approach, Fifth Edition</a:t>
            </a:r>
            <a:endParaRPr lang="en-GB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Integrated circuit technology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Transistor density:  35%/year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Die size:  10-20%/year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Integration overall:  40-55%/year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DRAM capacity:  25-40%/year (slowing)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Flash (electrically erasable programmable read-only memory; standard storage device for PMD; nonvolatile) capacity:  50-60%/year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15-20X cheaper/bit than DRAM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Magnetic disk technology:  40%/year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15-25X cheaper/bit than Flash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300-500X cheaper/bit than DRAM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Bandwidth or throughput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Total work done in a given time (e.g., MBs/sec)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10,000-25,000X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300-1200X improvement for memory and disks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Latency or response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Time between start and completion of an event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30-80X improvement for processors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6-8X improvement for memory and disks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and Latency</a:t>
            </a:r>
            <a:endParaRPr lang="en-GB" dirty="0"/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1437914" y="5805264"/>
            <a:ext cx="579838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Log-log plot of bandwidth and latency milestones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5840" y="980728"/>
            <a:ext cx="5486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Transistors and Wires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Feature 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Minimum size of transistor or wire in x or y dimension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 microns in 1971 to .032 microns in 2011 and .014 microns (14nm) in 2014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Transistor performance scales linearly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Wire delay does not improve with feature size!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Integration density scales </a:t>
            </a:r>
            <a:r>
              <a:rPr lang="en-US" dirty="0" err="1" smtClean="0"/>
              <a:t>quadratically</a:t>
            </a:r>
            <a:r>
              <a:rPr lang="en-US" dirty="0" smtClean="0"/>
              <a:t>. Namely, the projected 10nm in 2016 means 1M larger density since 1971. Increase in die size is extra…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76895" y="997773"/>
            <a:ext cx="2364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Technology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Problem:  Get power in, get power out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Thermal Design Power (TDP)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Characterizes sustained power consumption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Used as target for power supply and cooling system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than peak power, higher than average power consumption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Clock rate can be reduced dynamically to limit power consumption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Energy per task is often a better measurement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Energy and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Dynamic energy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Transistor switch from 0 -&gt; 1 or 1 -&gt; 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Dynamic power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½ x Capacitive load x Voltage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x Frequency switched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clock rate reduces power, not energy</a:t>
            </a: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12776"/>
            <a:ext cx="590943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5538"/>
            <a:ext cx="302433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Intel 80386 consumed ~ 2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3.3 GHz Intel Core i7 consumes 130 W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Heat must be dissipated from 1.5 x 1.5 cm chip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is the limit of what can be cooled by air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/>
              <a:t>Techniques for reducing power: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Do nothing well Turn off clock of inactive modules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Dynamic Voltage-Frequency Scaling Multiple clock frequencies and voltages. Switch among them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Low power state for DRAM, disks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Overclocking, turning off cores</a:t>
            </a:r>
            <a:r>
              <a:rPr lang="en-US" dirty="0" smtClean="0"/>
              <a:t>  If safe run one core faster. Turn off others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Power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Static power consumption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Current</a:t>
            </a:r>
            <a:r>
              <a:rPr lang="en-US" baseline="-25000" dirty="0" err="1" smtClean="0"/>
              <a:t>static</a:t>
            </a:r>
            <a:r>
              <a:rPr lang="en-US" dirty="0" smtClean="0"/>
              <a:t> x Voltage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Scales with number of transistors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reduce:  power gating (turn off)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409358" y="1365311"/>
            <a:ext cx="3099951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Power and Energy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Cost driven down by learning curve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Yield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DRAM:  price closely tracks cost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Microprocessors:  price depends on volume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10% less for each doubling of volume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Technology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5538"/>
            <a:ext cx="8964487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Performance improvements: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semiconductor technology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Feature size, clock speed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Improvements in computer architectures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Enabled by HLL compilers, UNIX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err="1" smtClean="0">
                <a:solidFill>
                  <a:srgbClr val="FF0000"/>
                </a:solidFill>
              </a:rPr>
              <a:t>arch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no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new OS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 smtClean="0"/>
              <a:t>Lead to RISC architectures </a:t>
            </a:r>
            <a:r>
              <a:rPr lang="en-US" dirty="0" smtClean="0">
                <a:solidFill>
                  <a:srgbClr val="FF0000"/>
                </a:solidFill>
              </a:rPr>
              <a:t>but X86 is CISC?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Together have enabled: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Lightweight computers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Productivity-based managed/interpreted programming languages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Circuit Cost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Integrated circuit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Bose-Einstein formula: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Defects per unit area = 0.016-0.057 defects per square cm (2010)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 = process-complexity factor = 11.5-15.5 (40 nm, 2010)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21091" y="653576"/>
            <a:ext cx="167648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Trends in Cost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00808"/>
            <a:ext cx="65722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3133" y="2708920"/>
            <a:ext cx="3086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4410" y="3645024"/>
            <a:ext cx="46863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4026" y="4792191"/>
            <a:ext cx="4752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Dependability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Module reliability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failure (MTTF)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to repair (MTTR)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Mean time between failures (MTBF) = MTTF + MTTR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Availability = MTTF / MTBF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168092" y="607767"/>
            <a:ext cx="158248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Dependability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Performance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790575"/>
            <a:ext cx="8270875" cy="544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Typical performance metrics:</a:t>
            </a:r>
          </a:p>
          <a:p>
            <a:pPr lvl="1">
              <a:lnSpc>
                <a:spcPct val="90000"/>
              </a:lnSpc>
            </a:pPr>
            <a:r>
              <a:rPr lang="en-US" sz="1800" u="sng" dirty="0" smtClean="0"/>
              <a:t>Response time</a:t>
            </a:r>
          </a:p>
          <a:p>
            <a:pPr lvl="1">
              <a:lnSpc>
                <a:spcPct val="90000"/>
              </a:lnSpc>
            </a:pPr>
            <a:r>
              <a:rPr lang="en-US" sz="1800" u="sng" dirty="0" smtClean="0"/>
              <a:t>Throughput</a:t>
            </a:r>
            <a:r>
              <a:rPr lang="en-US" sz="1800" dirty="0" smtClean="0"/>
              <a:t> Total amount of work done in a given time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Speedup of X relative to 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Y</a:t>
            </a:r>
            <a:r>
              <a:rPr lang="en-US" sz="1800" dirty="0" smtClean="0"/>
              <a:t> / Execution </a:t>
            </a:r>
            <a:r>
              <a:rPr lang="en-US" sz="1800" dirty="0" err="1" smtClean="0"/>
              <a:t>time</a:t>
            </a:r>
            <a:r>
              <a:rPr lang="en-US" sz="1800" baseline="-25000" dirty="0" err="1" smtClean="0"/>
              <a:t>X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Execution time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Wall clock time:  includes all system overheads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CPU time:  only computation time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Benchmarks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Kernels (e.g. matrix multiply)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Toy programs (e.g. sorting)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Synthetic benchmarks (e.g. Dhrystone)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Benchmark suites (e.g. SPEC06fp, TPC-C). Very impressive (well rounded) representation of applications. Even they must keep changing. Why?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dirty="0" smtClean="0"/>
              <a:t>     </a:t>
            </a:r>
            <a:r>
              <a:rPr lang="en-US" sz="1800" u="sng" dirty="0" smtClean="0"/>
              <a:t>Problems (not in text)</a:t>
            </a:r>
            <a:r>
              <a:rPr lang="en-US" sz="1800" dirty="0" smtClean="0"/>
              <a:t>: Vendor representatives set them.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The next generation of computers: optimized for code that was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optimized for current (or older) computers </a:t>
            </a:r>
            <a:r>
              <a:rPr lang="en-US" sz="1800" dirty="0" smtClean="0">
                <a:sym typeface="Wingdings" pitchFamily="2" charset="2"/>
              </a:rPr>
              <a:t> inertia</a:t>
            </a:r>
            <a:endParaRPr lang="en-US" sz="18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635895" y="1138773"/>
            <a:ext cx="264687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Measuring Performance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748463" cy="5328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Take Advantage of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e.g. multiple processors, disks, memory banks, pipelining, multiple functional units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Principle of Locality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Reuse of data and instructions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Evidence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for serial code. But, what about parallel?)</a:t>
            </a:r>
            <a:endParaRPr lang="en-US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 smtClean="0">
                <a:solidFill>
                  <a:schemeClr val="hlink"/>
                </a:solidFill>
              </a:rPr>
              <a:t>Temporal </a:t>
            </a:r>
            <a:r>
              <a:rPr lang="en-US" sz="2400" u="sng" dirty="0">
                <a:solidFill>
                  <a:schemeClr val="hlink"/>
                </a:solidFill>
              </a:rPr>
              <a:t>Locality </a:t>
            </a:r>
            <a:r>
              <a:rPr lang="en-US" sz="2400" dirty="0"/>
              <a:t>(Locality in Time): If an item is referenced, it will tend to be referenced again soon (e.g., loops, reuse)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chemeClr val="hlink"/>
                </a:solidFill>
              </a:rPr>
              <a:t>Spatial Locality </a:t>
            </a:r>
            <a:r>
              <a:rPr lang="en-US" sz="2400" dirty="0"/>
              <a:t>(Locality in Space): If an item is referenced, items whose addresses are close by tend to be referenced soon </a:t>
            </a:r>
            <a:r>
              <a:rPr lang="en-US" sz="2400" dirty="0" smtClean="0"/>
              <a:t>(</a:t>
            </a:r>
            <a:r>
              <a:rPr lang="en-US" sz="2400" dirty="0"/>
              <a:t>e.g., straight-line code, array access</a:t>
            </a:r>
            <a:r>
              <a:rPr lang="en-US" sz="2400" dirty="0" smtClean="0"/>
              <a:t>)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933056"/>
            <a:ext cx="5544616" cy="231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5" y="2276872"/>
            <a:ext cx="612067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9677"/>
            <a:ext cx="8569647" cy="707886"/>
          </a:xfrm>
        </p:spPr>
        <p:txBody>
          <a:bodyPr/>
          <a:lstStyle/>
          <a:p>
            <a:r>
              <a:rPr lang="en-AU" dirty="0" smtClean="0"/>
              <a:t>Principles of Computer Design </a:t>
            </a:r>
            <a:r>
              <a:rPr lang="en-AU" sz="2400" dirty="0" err="1" smtClean="0"/>
              <a:t>cnt’d</a:t>
            </a:r>
            <a:endParaRPr lang="en-AU" sz="24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748463" cy="53285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Focus on the Common Case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If overflow is rare in addition, optimize for simpler case</a:t>
            </a:r>
          </a:p>
          <a:p>
            <a:pPr lvl="1">
              <a:lnSpc>
                <a:spcPct val="90000"/>
              </a:lnSpc>
            </a:pPr>
            <a:r>
              <a:rPr lang="en-US" sz="1800" u="sng" dirty="0"/>
              <a:t>A</a:t>
            </a:r>
            <a:r>
              <a:rPr lang="en-US" sz="1800" u="sng" dirty="0" smtClean="0"/>
              <a:t>mdahl’s Law</a:t>
            </a:r>
            <a:r>
              <a:rPr lang="en-US" sz="1800" dirty="0" smtClean="0"/>
              <a:t> Drive 2hrs@30MPH. With 1hr@30MPH speedup is &lt;= 2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0728"/>
            <a:ext cx="8270875" cy="5256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Processor Performance Equation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12776"/>
            <a:ext cx="695410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132856"/>
            <a:ext cx="4608512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140968"/>
            <a:ext cx="40324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077072"/>
            <a:ext cx="64087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228184" y="4941168"/>
            <a:ext cx="22937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HW technology</a:t>
            </a:r>
          </a:p>
          <a:p>
            <a:r>
              <a:rPr lang="en-US" sz="2000" dirty="0" smtClean="0"/>
              <a:t>&amp; organization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5085184"/>
            <a:ext cx="1967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Organization</a:t>
            </a:r>
          </a:p>
          <a:p>
            <a:r>
              <a:rPr lang="en-US" sz="2000" dirty="0" smtClean="0"/>
              <a:t>&amp; ISA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4941168"/>
            <a:ext cx="179405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ISA &amp;</a:t>
            </a:r>
          </a:p>
          <a:p>
            <a:r>
              <a:rPr lang="en-US" sz="2000" dirty="0" smtClean="0"/>
              <a:t>Compiler</a:t>
            </a:r>
          </a:p>
          <a:p>
            <a:r>
              <a:rPr lang="en-US" sz="2000" dirty="0" smtClean="0"/>
              <a:t>Technology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941168"/>
            <a:ext cx="17226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 given</a:t>
            </a:r>
          </a:p>
          <a:p>
            <a:r>
              <a:rPr lang="en-US" sz="2000" dirty="0" smtClean="0"/>
              <a:t>program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2788"/>
            <a:ext cx="8281987" cy="584775"/>
          </a:xfrm>
        </p:spPr>
        <p:txBody>
          <a:bodyPr/>
          <a:lstStyle/>
          <a:p>
            <a:r>
              <a:rPr lang="en-US" sz="3200" dirty="0" smtClean="0"/>
              <a:t>Pitfall: </a:t>
            </a:r>
            <a:r>
              <a:rPr lang="en-US" sz="3200" dirty="0" err="1" smtClean="0"/>
              <a:t>Mutiprocessors</a:t>
            </a:r>
            <a:r>
              <a:rPr lang="en-US" sz="3200" dirty="0" smtClean="0"/>
              <a:t> are a silver bullet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to multiple processors ~2005, not due to insight on parallel programming or architecture breakthrough</a:t>
            </a:r>
          </a:p>
          <a:p>
            <a:r>
              <a:rPr lang="en-US" dirty="0" smtClean="0"/>
              <a:t>Rather: power walls and ILP  walls </a:t>
            </a:r>
          </a:p>
          <a:p>
            <a:r>
              <a:rPr lang="en-US" dirty="0" smtClean="0"/>
              <a:t>Performance is now the programmer’s burden – </a:t>
            </a:r>
            <a:r>
              <a:rPr lang="en-US" sz="2400" dirty="0" smtClean="0">
                <a:solidFill>
                  <a:srgbClr val="FF0000"/>
                </a:solidFill>
              </a:rPr>
              <a:t>not in the processor performance equation…</a:t>
            </a:r>
          </a:p>
          <a:p>
            <a:r>
              <a:rPr lang="en-US" dirty="0" smtClean="0"/>
              <a:t>Popular version of “Moore’s law” – increasing performance with each generation – is now up to the programmer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2012, Elsevier Inc. All rights reserved.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85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861048"/>
            <a:ext cx="5619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7292" y="2492896"/>
            <a:ext cx="46005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AU" dirty="0" smtClean="0"/>
              <a:t>Principles of Computer Design</a:t>
            </a:r>
            <a:endParaRPr lang="en-AU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366864" y="407804"/>
            <a:ext cx="1184940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Principles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99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99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1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instruction types having different CPIs</a:t>
            </a:r>
            <a:endParaRPr lang="en-US" dirty="0"/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509000" y="4445000"/>
            <a:ext cx="1846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725421" cy="475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9677"/>
            <a:ext cx="8281987" cy="707886"/>
          </a:xfrm>
        </p:spPr>
        <p:txBody>
          <a:bodyPr/>
          <a:lstStyle/>
          <a:p>
            <a:r>
              <a:rPr lang="en-US" dirty="0" smtClean="0"/>
              <a:t>Single Processor Performance</a:t>
            </a:r>
            <a:endParaRPr lang="en-GB" dirty="0"/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 rot="5400000">
            <a:off x="8265582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483336" name="Text Box 8"/>
          <p:cNvSpPr txBox="1">
            <a:spLocks noChangeArrowheads="1"/>
          </p:cNvSpPr>
          <p:nvPr/>
        </p:nvSpPr>
        <p:spPr bwMode="auto">
          <a:xfrm>
            <a:off x="2002954" y="4080435"/>
            <a:ext cx="11521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RISC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2582254" y="4545123"/>
            <a:ext cx="504056" cy="288033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95936" y="908720"/>
            <a:ext cx="32403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Move to multi-processor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580108" y="1278285"/>
            <a:ext cx="1152132" cy="86409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115616" y="5950091"/>
            <a:ext cx="4514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X86 was good enough, till PMD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in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980728"/>
            <a:ext cx="8343528" cy="5256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Cannot continue to leverage Instruction-Level parallelism (ILP) </a:t>
            </a:r>
            <a:r>
              <a:rPr lang="en-US" sz="2400" dirty="0" smtClean="0">
                <a:solidFill>
                  <a:srgbClr val="FF0000"/>
                </a:solidFill>
              </a:rPr>
              <a:t>(basically, assuming serial code)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Single processor performance improvement ended in 2003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New models for performance: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 </a:t>
            </a:r>
            <a:r>
              <a:rPr lang="en-US" sz="2400" dirty="0" smtClean="0">
                <a:solidFill>
                  <a:srgbClr val="FF0000"/>
                </a:solidFill>
              </a:rPr>
              <a:t>Operate on many data items at the same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 (TLP) </a:t>
            </a:r>
            <a:r>
              <a:rPr lang="en-US" sz="2400" dirty="0" smtClean="0">
                <a:solidFill>
                  <a:srgbClr val="FF0000"/>
                </a:solidFill>
              </a:rPr>
              <a:t>Tasks of work, operate independently and hopefully in parallel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These require explicit restructuring of the application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Don’t blame yourself if you find this confusing. See comments on SIMT in Fig 4.25, p. 314.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8265583" y="507395"/>
            <a:ext cx="1390124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Introduction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Computers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0728"/>
            <a:ext cx="8270875" cy="525656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rgbClr val="0033CC"/>
              </a:buClr>
              <a:buSzPct val="60000"/>
            </a:pPr>
            <a:r>
              <a:rPr lang="en-US" sz="2400" dirty="0" smtClean="0"/>
              <a:t>Personal Mobile Device (PMD) $10 - $100s </a:t>
            </a:r>
            <a:r>
              <a:rPr lang="en-US" sz="2000" u="sng" dirty="0" smtClean="0">
                <a:solidFill>
                  <a:srgbClr val="FF0000"/>
                </a:solidFill>
              </a:rPr>
              <a:t>Standard</a:t>
            </a:r>
            <a:r>
              <a:rPr lang="en-US" sz="2000" dirty="0" smtClean="0">
                <a:solidFill>
                  <a:srgbClr val="FF0000"/>
                </a:solidFill>
              </a:rPr>
              <a:t> ARM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e.g. smart phones, tablet computers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energy efficiency and real-time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Desktop Computing $300 – $2,500 </a:t>
            </a:r>
            <a:r>
              <a:rPr lang="en-US" sz="2400" u="sng" dirty="0">
                <a:solidFill>
                  <a:srgbClr val="FF0000"/>
                </a:solidFill>
              </a:rPr>
              <a:t>Standard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X86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price-performance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Servers $5,000 - $10M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availability, scalability, throughput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Clusters / Warehouse Scale Computers $100K - $200M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Used for “Software as a Service (</a:t>
            </a:r>
            <a:r>
              <a:rPr lang="en-US" sz="2000" dirty="0" err="1" smtClean="0"/>
              <a:t>SaaS</a:t>
            </a:r>
            <a:r>
              <a:rPr lang="en-US" sz="2000" dirty="0" smtClean="0"/>
              <a:t>)”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 on availability and price-performance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Sub-class:  Supercomputers, emphasis:  floating-point performance and fast internal networks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Embedded Computers $10 - $100K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Emphasis:  price &amp; application specific</a:t>
            </a:r>
            <a:endParaRPr lang="en-US" sz="20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7" y="1042871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Classes of parallelism in applications: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Data-Level Parallelism (DLP)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Task-Level Parallelism (TLP)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 (RLP) – Many requests per second (Google queries); mostly independent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25538"/>
            <a:ext cx="8596465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Classes of architectural parallelism: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Instruction-Level Parallelism (ILP) Exploits DLP at modest level. Compiler help. Pipelining. Speculative execution. ‘Out-of-order’ execution of serial code.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Vector architectures/Graphic Processor Units (GPUs) Exploits DLP by applying a single instruction to a collection of data in parallel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Thread-Level Parallelism Exploits either DLP or TLP. Tightly coupled HW model. Allows interaction among threads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if DLP defies single instruction and long enough threads?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Request-Level Parallelism Exploits parallelism among largely decoupled tasks. Source: programmer or OS.</a:t>
            </a:r>
            <a:endParaRPr lang="en-US" sz="2400" dirty="0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  <p:extLst>
      <p:ext uri="{BB962C8B-B14F-4D97-AF65-F5344CB8AC3E}">
        <p14:creationId xmlns:p14="http://schemas.microsoft.com/office/powerpoint/2010/main" val="668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single data stream (SISD)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Single instruction stream, multiple data streams (SIMD)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Vector architectures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Multimedia extensions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Graphics processor units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single data stream (MISD)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commercial implementation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Multiple instruction streams, multiple data streams (MIMD)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Tightly-coupled MIMD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Loosely-coupled MIMD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5400000">
            <a:off x="7733385" y="1043784"/>
            <a:ext cx="2454518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Classes of 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2012, Elsevier Inc. All rights reserved.</a:t>
            </a:r>
            <a:endParaRPr lang="en-AU" dirty="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Computer Architecture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99224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“Old” view of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 Set Architecture (ISA) design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i.e. decisions regarding: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registers, memory addressing, addressing modes, instruction operands, available operations, control flow instructions, instruction encoding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“Real” computer architecture: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to meet specific requirements of the target machine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Design to maximize performance within constraints: cost, power, and availability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Includes ISA, microarchitecture, hardware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 rot="5400000">
            <a:off x="7265279" y="1511893"/>
            <a:ext cx="3390736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solidFill>
                  <a:srgbClr val="0066FF"/>
                </a:solidFill>
                <a:latin typeface="Arial" charset="0"/>
              </a:rPr>
              <a:t>Defining Computer Architecture</a:t>
            </a:r>
            <a:endParaRPr lang="en-US" sz="18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d4e">
  <a:themeElements>
    <a:clrScheme name="1_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1_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6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1_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15904</TotalTime>
  <Words>2254</Words>
  <Application>Microsoft Office PowerPoint</Application>
  <PresentationFormat>On-screen Show (4:3)</PresentationFormat>
  <Paragraphs>364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1_cod4e</vt:lpstr>
      <vt:lpstr>PowerPoint Presentation</vt:lpstr>
      <vt:lpstr>Computer Technology</vt:lpstr>
      <vt:lpstr>Single Processor Performance</vt:lpstr>
      <vt:lpstr>Current Trends in Architecture</vt:lpstr>
      <vt:lpstr>Classes of Computers</vt:lpstr>
      <vt:lpstr>Parallelism</vt:lpstr>
      <vt:lpstr>Parallelism</vt:lpstr>
      <vt:lpstr>Flynn’s Taxonomy</vt:lpstr>
      <vt:lpstr>Defining Computer Architecture</vt:lpstr>
      <vt:lpstr>Trends in Technology</vt:lpstr>
      <vt:lpstr>Bandwidth and Latency</vt:lpstr>
      <vt:lpstr>Bandwidth and Latency</vt:lpstr>
      <vt:lpstr>Transistors and Wires</vt:lpstr>
      <vt:lpstr>Power and Energy</vt:lpstr>
      <vt:lpstr>Dynamic Energy and Power</vt:lpstr>
      <vt:lpstr>Power</vt:lpstr>
      <vt:lpstr>Reducing Power</vt:lpstr>
      <vt:lpstr>Static Power</vt:lpstr>
      <vt:lpstr>Trends in Cost</vt:lpstr>
      <vt:lpstr>Integrated Circuit Cost</vt:lpstr>
      <vt:lpstr>Dependability</vt:lpstr>
      <vt:lpstr>Measuring Performance</vt:lpstr>
      <vt:lpstr>Principles of Computer Design</vt:lpstr>
      <vt:lpstr>Principles of Computer Design cnt’d</vt:lpstr>
      <vt:lpstr>Principles of Computer Design</vt:lpstr>
      <vt:lpstr>Pitfall: Mutiprocessors are a silver bullet</vt:lpstr>
      <vt:lpstr>Principles of Computer Design</vt:lpstr>
    </vt:vector>
  </TitlesOfParts>
  <Company>Ashenden Designs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Fundamentals of Quantitative Design and Analysis</dc:title>
  <dc:subject>Quantitative Design and Analysis</dc:subject>
  <dc:creator>John L. Hennessy, David A. Patterson, Jason D. Bakos</dc:creator>
  <cp:keywords>computer architecture, computer organization, energy efficiency, quantitative analysis, performance analysis, energy, static power, dynamic power, integrated circuit, reliability, availability, parallelism, real-time performance, soft real-time, price-performance, clusters, warehouse-scale computers, supercomputers, embedded computers, vector architecture, GPU architecture, graphical processor unit, Moore’s Law</cp:keywords>
  <dc:description>Copyright © 2012, Elsevier Inc. All rights reserved.</dc:description>
  <cp:lastModifiedBy>Uzi  Vishkin</cp:lastModifiedBy>
  <cp:revision>177</cp:revision>
  <dcterms:created xsi:type="dcterms:W3CDTF">2008-07-27T22:34:41Z</dcterms:created>
  <dcterms:modified xsi:type="dcterms:W3CDTF">2015-01-28T03:46:03Z</dcterms:modified>
</cp:coreProperties>
</file>