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73" r:id="rId2"/>
    <p:sldId id="375" r:id="rId3"/>
    <p:sldId id="343" r:id="rId4"/>
    <p:sldId id="348" r:id="rId5"/>
    <p:sldId id="346" r:id="rId6"/>
    <p:sldId id="344" r:id="rId7"/>
    <p:sldId id="377" r:id="rId8"/>
    <p:sldId id="350" r:id="rId9"/>
    <p:sldId id="351" r:id="rId10"/>
    <p:sldId id="352" r:id="rId11"/>
    <p:sldId id="353" r:id="rId12"/>
    <p:sldId id="354" r:id="rId13"/>
    <p:sldId id="355" r:id="rId14"/>
    <p:sldId id="357" r:id="rId15"/>
    <p:sldId id="378" r:id="rId1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556" autoAdjust="0"/>
  </p:normalViewPr>
  <p:slideViewPr>
    <p:cSldViewPr>
      <p:cViewPr varScale="1">
        <p:scale>
          <a:sx n="96" d="100"/>
          <a:sy n="96" d="100"/>
        </p:scale>
        <p:origin x="-109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8192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8192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8192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C24801E5-24F7-4B2E-AF4A-F45AD04EBE76}" type="slidenum">
              <a:rPr lang="en-US"/>
              <a:pPr>
                <a:defRPr/>
              </a:pPr>
              <a:t>‹#›</a:t>
            </a:fld>
            <a:endParaRPr lang="en-US"/>
          </a:p>
        </p:txBody>
      </p:sp>
    </p:spTree>
    <p:extLst>
      <p:ext uri="{BB962C8B-B14F-4D97-AF65-F5344CB8AC3E}">
        <p14:creationId xmlns:p14="http://schemas.microsoft.com/office/powerpoint/2010/main" val="339930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870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CCB0BFAD-7ADC-4D1F-A959-3280BF49578E}" type="slidenum">
              <a:rPr lang="en-US"/>
              <a:pPr>
                <a:defRPr/>
              </a:pPr>
              <a:t>‹#›</a:t>
            </a:fld>
            <a:endParaRPr lang="en-US"/>
          </a:p>
        </p:txBody>
      </p:sp>
    </p:spTree>
    <p:extLst>
      <p:ext uri="{BB962C8B-B14F-4D97-AF65-F5344CB8AC3E}">
        <p14:creationId xmlns:p14="http://schemas.microsoft.com/office/powerpoint/2010/main" val="2970233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17A0C8D-B229-4A2D-B438-00793D3CD57C}" type="slidenum">
              <a:rPr lang="en-US" smtClean="0"/>
              <a:pPr/>
              <a:t>1</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66D09C4-6B68-4304-AFDA-3C113B0A9E8A}" type="slidenum">
              <a:rPr lang="en-US" smtClean="0"/>
              <a:pPr/>
              <a:t>12</a:t>
            </a:fld>
            <a:endParaRPr lang="en-US" smtClean="0"/>
          </a:p>
        </p:txBody>
      </p:sp>
      <p:sp>
        <p:nvSpPr>
          <p:cNvPr id="10035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D84761E3-05A7-49C2-84A1-312178494ECD}" type="slidenum">
              <a:rPr lang="en-US" sz="1200"/>
              <a:pPr algn="r" defTabSz="963613" eaLnBrk="1" hangingPunct="1"/>
              <a:t>12</a:t>
            </a:fld>
            <a:endParaRPr lang="en-US" sz="1200"/>
          </a:p>
        </p:txBody>
      </p:sp>
      <p:sp>
        <p:nvSpPr>
          <p:cNvPr id="100356" name="Rectangle 2"/>
          <p:cNvSpPr>
            <a:spLocks noGrp="1" noRot="1" noChangeAspect="1" noChangeArrowheads="1" noTextEdit="1"/>
          </p:cNvSpPr>
          <p:nvPr>
            <p:ph type="sldImg"/>
          </p:nvPr>
        </p:nvSpPr>
        <p:spPr>
          <a:xfrm>
            <a:off x="1258888" y="720725"/>
            <a:ext cx="4800600" cy="3600450"/>
          </a:xfrm>
          <a:ln/>
        </p:spPr>
      </p:sp>
      <p:sp>
        <p:nvSpPr>
          <p:cNvPr id="100357"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8EE4101-5F3A-4D4A-88F2-041ABF11BF1F}" type="slidenum">
              <a:rPr lang="en-US" smtClean="0"/>
              <a:pPr/>
              <a:t>13</a:t>
            </a:fld>
            <a:endParaRPr lang="en-US" smtClean="0"/>
          </a:p>
        </p:txBody>
      </p:sp>
      <p:sp>
        <p:nvSpPr>
          <p:cNvPr id="10137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3BD0B1E0-8872-45CB-88DB-455BD5A4FC1A}" type="slidenum">
              <a:rPr lang="en-US" sz="1200"/>
              <a:pPr algn="r" defTabSz="963613" eaLnBrk="1" hangingPunct="1"/>
              <a:t>13</a:t>
            </a:fld>
            <a:endParaRPr lang="en-US" sz="1200"/>
          </a:p>
        </p:txBody>
      </p:sp>
      <p:sp>
        <p:nvSpPr>
          <p:cNvPr id="101380" name="Rectangle 2"/>
          <p:cNvSpPr>
            <a:spLocks noGrp="1" noRot="1" noChangeAspect="1" noChangeArrowheads="1" noTextEdit="1"/>
          </p:cNvSpPr>
          <p:nvPr>
            <p:ph type="sldImg"/>
          </p:nvPr>
        </p:nvSpPr>
        <p:spPr>
          <a:xfrm>
            <a:off x="1258888" y="720725"/>
            <a:ext cx="4800600" cy="3600450"/>
          </a:xfrm>
          <a:ln/>
        </p:spPr>
      </p:sp>
      <p:sp>
        <p:nvSpPr>
          <p:cNvPr id="101381"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9CE8A394-3774-4408-8497-DB9FE4C5C99A}" type="slidenum">
              <a:rPr lang="en-US" smtClean="0"/>
              <a:pPr/>
              <a:t>14</a:t>
            </a:fld>
            <a:endParaRPr lang="en-US" smtClean="0"/>
          </a:p>
        </p:txBody>
      </p:sp>
      <p:sp>
        <p:nvSpPr>
          <p:cNvPr id="10342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4B664733-7887-4389-8C88-DEF85EFDC63E}" type="slidenum">
              <a:rPr lang="en-US" sz="1200"/>
              <a:pPr algn="r" defTabSz="963613" eaLnBrk="1" hangingPunct="1"/>
              <a:t>14</a:t>
            </a:fld>
            <a:endParaRPr lang="en-US" sz="1200"/>
          </a:p>
        </p:txBody>
      </p:sp>
      <p:sp>
        <p:nvSpPr>
          <p:cNvPr id="103428" name="Rectangle 2"/>
          <p:cNvSpPr>
            <a:spLocks noGrp="1" noRot="1" noChangeAspect="1" noChangeArrowheads="1" noTextEdit="1"/>
          </p:cNvSpPr>
          <p:nvPr>
            <p:ph type="sldImg"/>
          </p:nvPr>
        </p:nvSpPr>
        <p:spPr>
          <a:xfrm>
            <a:off x="1258888" y="720725"/>
            <a:ext cx="4800600" cy="3600450"/>
          </a:xfrm>
          <a:ln/>
        </p:spPr>
      </p:sp>
      <p:sp>
        <p:nvSpPr>
          <p:cNvPr id="103429"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882DC4E-B199-414C-8187-FEE9B6587A3A}" type="slidenum">
              <a:rPr lang="en-US" smtClean="0"/>
              <a:pPr/>
              <a:t>3</a:t>
            </a:fld>
            <a:endParaRPr lang="en-US" smtClean="0"/>
          </a:p>
        </p:txBody>
      </p:sp>
      <p:sp>
        <p:nvSpPr>
          <p:cNvPr id="8909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829F71F3-9CAD-4BD2-A796-972501CB9A8E}" type="slidenum">
              <a:rPr lang="en-US" sz="1200"/>
              <a:pPr algn="r" defTabSz="963613" eaLnBrk="1" hangingPunct="1"/>
              <a:t>3</a:t>
            </a:fld>
            <a:endParaRPr lang="en-US" sz="1200"/>
          </a:p>
        </p:txBody>
      </p:sp>
      <p:sp>
        <p:nvSpPr>
          <p:cNvPr id="89092" name="Rectangle 2"/>
          <p:cNvSpPr>
            <a:spLocks noGrp="1" noRot="1" noChangeAspect="1" noChangeArrowheads="1" noTextEdit="1"/>
          </p:cNvSpPr>
          <p:nvPr>
            <p:ph type="sldImg"/>
          </p:nvPr>
        </p:nvSpPr>
        <p:spPr>
          <a:xfrm>
            <a:off x="1258888" y="720725"/>
            <a:ext cx="4800600" cy="3600450"/>
          </a:xfrm>
          <a:ln/>
        </p:spPr>
      </p:sp>
      <p:sp>
        <p:nvSpPr>
          <p:cNvPr id="89093"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70CCDFC-7081-46A7-9912-320B38A79A0C}" type="slidenum">
              <a:rPr lang="en-US" smtClean="0"/>
              <a:pPr/>
              <a:t>4</a:t>
            </a:fld>
            <a:endParaRPr lang="en-US" smtClean="0"/>
          </a:p>
        </p:txBody>
      </p:sp>
      <p:sp>
        <p:nvSpPr>
          <p:cNvPr id="9318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357C6229-C110-4370-BCAE-99842D2C8388}" type="slidenum">
              <a:rPr lang="en-US" sz="1200"/>
              <a:pPr algn="r" defTabSz="963613" eaLnBrk="1" hangingPunct="1"/>
              <a:t>4</a:t>
            </a:fld>
            <a:endParaRPr lang="en-US" sz="1200"/>
          </a:p>
        </p:txBody>
      </p:sp>
      <p:sp>
        <p:nvSpPr>
          <p:cNvPr id="93188" name="Rectangle 2"/>
          <p:cNvSpPr>
            <a:spLocks noGrp="1" noRot="1" noChangeAspect="1" noChangeArrowheads="1" noTextEdit="1"/>
          </p:cNvSpPr>
          <p:nvPr>
            <p:ph type="sldImg"/>
          </p:nvPr>
        </p:nvSpPr>
        <p:spPr>
          <a:xfrm>
            <a:off x="1258888" y="720725"/>
            <a:ext cx="4800600" cy="3600450"/>
          </a:xfrm>
          <a:ln/>
        </p:spPr>
      </p:sp>
      <p:sp>
        <p:nvSpPr>
          <p:cNvPr id="93189"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1555FCF9-58BD-4B37-A8DE-8B1A12E327B3}" type="slidenum">
              <a:rPr lang="en-US" smtClean="0"/>
              <a:pPr/>
              <a:t>5</a:t>
            </a:fld>
            <a:endParaRPr lang="en-US" smtClean="0"/>
          </a:p>
        </p:txBody>
      </p:sp>
      <p:sp>
        <p:nvSpPr>
          <p:cNvPr id="9216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05F9DE62-8BCF-4DA4-BAD8-E0D366172193}" type="slidenum">
              <a:rPr lang="en-US" sz="1200"/>
              <a:pPr algn="r" defTabSz="963613" eaLnBrk="1" hangingPunct="1"/>
              <a:t>5</a:t>
            </a:fld>
            <a:endParaRPr lang="en-US" sz="1200"/>
          </a:p>
        </p:txBody>
      </p:sp>
      <p:sp>
        <p:nvSpPr>
          <p:cNvPr id="92164" name="Rectangle 2"/>
          <p:cNvSpPr>
            <a:spLocks noGrp="1" noRot="1" noChangeAspect="1" noChangeArrowheads="1" noTextEdit="1"/>
          </p:cNvSpPr>
          <p:nvPr>
            <p:ph type="sldImg"/>
          </p:nvPr>
        </p:nvSpPr>
        <p:spPr>
          <a:xfrm>
            <a:off x="1258888" y="720725"/>
            <a:ext cx="4800600" cy="3600450"/>
          </a:xfrm>
          <a:ln/>
        </p:spPr>
      </p:sp>
      <p:sp>
        <p:nvSpPr>
          <p:cNvPr id="92165"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92A47F5-8DCC-44C6-83E3-50A0AB2F228B}" type="slidenum">
              <a:rPr lang="en-US" smtClean="0"/>
              <a:pPr/>
              <a:t>6</a:t>
            </a:fld>
            <a:endParaRPr lang="en-US" smtClean="0"/>
          </a:p>
        </p:txBody>
      </p:sp>
      <p:sp>
        <p:nvSpPr>
          <p:cNvPr id="90115" name="Rectangle 2"/>
          <p:cNvSpPr>
            <a:spLocks noGrp="1" noRot="1" noChangeAspect="1" noChangeArrowheads="1" noTextEdit="1"/>
          </p:cNvSpPr>
          <p:nvPr>
            <p:ph type="sldImg"/>
          </p:nvPr>
        </p:nvSpPr>
        <p:spPr>
          <a:xfrm>
            <a:off x="1258888" y="720725"/>
            <a:ext cx="4800600" cy="3600450"/>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565D05A-F4B3-4033-8519-441C26337E7B}" type="slidenum">
              <a:rPr lang="en-US" smtClean="0"/>
              <a:pPr/>
              <a:t>8</a:t>
            </a:fld>
            <a:endParaRPr lang="en-US" smtClean="0"/>
          </a:p>
        </p:txBody>
      </p:sp>
      <p:sp>
        <p:nvSpPr>
          <p:cNvPr id="9523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AD253E07-A835-4E3C-A1BF-90DD504E0C89}" type="slidenum">
              <a:rPr lang="en-US" sz="1200"/>
              <a:pPr algn="r" defTabSz="963613" eaLnBrk="1" hangingPunct="1"/>
              <a:t>8</a:t>
            </a:fld>
            <a:endParaRPr lang="en-US" sz="1200"/>
          </a:p>
        </p:txBody>
      </p:sp>
      <p:sp>
        <p:nvSpPr>
          <p:cNvPr id="95236" name="Rectangle 2"/>
          <p:cNvSpPr>
            <a:spLocks noGrp="1" noRot="1" noChangeAspect="1" noChangeArrowheads="1" noTextEdit="1"/>
          </p:cNvSpPr>
          <p:nvPr>
            <p:ph type="sldImg"/>
          </p:nvPr>
        </p:nvSpPr>
        <p:spPr>
          <a:xfrm>
            <a:off x="1258888" y="720725"/>
            <a:ext cx="4800600" cy="3600450"/>
          </a:xfrm>
          <a:ln/>
        </p:spPr>
      </p:sp>
      <p:sp>
        <p:nvSpPr>
          <p:cNvPr id="95237"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9698F20-0EB1-4676-9318-C2E58F25D8C7}" type="slidenum">
              <a:rPr lang="en-US" smtClean="0"/>
              <a:pPr/>
              <a:t>9</a:t>
            </a:fld>
            <a:endParaRPr lang="en-US" smtClean="0"/>
          </a:p>
        </p:txBody>
      </p:sp>
      <p:sp>
        <p:nvSpPr>
          <p:cNvPr id="9728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2BFE9285-7EB1-4B23-9CEA-77F88C5A5588}" type="slidenum">
              <a:rPr lang="en-US" sz="1200"/>
              <a:pPr algn="r" defTabSz="963613" eaLnBrk="1" hangingPunct="1"/>
              <a:t>9</a:t>
            </a:fld>
            <a:endParaRPr lang="en-US" sz="1200"/>
          </a:p>
        </p:txBody>
      </p:sp>
      <p:sp>
        <p:nvSpPr>
          <p:cNvPr id="97284" name="Rectangle 2"/>
          <p:cNvSpPr>
            <a:spLocks noGrp="1" noRot="1" noChangeAspect="1" noChangeArrowheads="1" noTextEdit="1"/>
          </p:cNvSpPr>
          <p:nvPr>
            <p:ph type="sldImg"/>
          </p:nvPr>
        </p:nvSpPr>
        <p:spPr>
          <a:xfrm>
            <a:off x="1258888" y="720725"/>
            <a:ext cx="4800600" cy="3600450"/>
          </a:xfrm>
          <a:ln/>
        </p:spPr>
      </p:sp>
      <p:sp>
        <p:nvSpPr>
          <p:cNvPr id="97285"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1626A02-B1A2-4E1E-8938-5949FCECC2DD}" type="slidenum">
              <a:rPr lang="en-US" smtClean="0"/>
              <a:pPr/>
              <a:t>10</a:t>
            </a:fld>
            <a:endParaRPr lang="en-US" smtClean="0"/>
          </a:p>
        </p:txBody>
      </p:sp>
      <p:sp>
        <p:nvSpPr>
          <p:cNvPr id="9830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EC3FEAA1-8411-461E-9AD4-05D8CAAED477}" type="slidenum">
              <a:rPr lang="en-US" sz="1200"/>
              <a:pPr algn="r" defTabSz="963613" eaLnBrk="1" hangingPunct="1"/>
              <a:t>10</a:t>
            </a:fld>
            <a:endParaRPr lang="en-US" sz="1200"/>
          </a:p>
        </p:txBody>
      </p:sp>
      <p:sp>
        <p:nvSpPr>
          <p:cNvPr id="98308" name="Rectangle 2"/>
          <p:cNvSpPr>
            <a:spLocks noGrp="1" noRot="1" noChangeAspect="1" noChangeArrowheads="1" noTextEdit="1"/>
          </p:cNvSpPr>
          <p:nvPr>
            <p:ph type="sldImg"/>
          </p:nvPr>
        </p:nvSpPr>
        <p:spPr>
          <a:xfrm>
            <a:off x="1258888" y="720725"/>
            <a:ext cx="4800600" cy="3600450"/>
          </a:xfrm>
          <a:ln/>
        </p:spPr>
      </p:sp>
      <p:sp>
        <p:nvSpPr>
          <p:cNvPr id="98309"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6EE5AA11-FC0D-4127-918B-DD12F9815F9E}" type="slidenum">
              <a:rPr lang="en-US" smtClean="0"/>
              <a:pPr/>
              <a:t>11</a:t>
            </a:fld>
            <a:endParaRPr lang="en-US" smtClean="0"/>
          </a:p>
        </p:txBody>
      </p:sp>
      <p:sp>
        <p:nvSpPr>
          <p:cNvPr id="9933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3A8E7817-E5C6-459A-931D-6399A8F383D9}" type="slidenum">
              <a:rPr lang="en-US" sz="1200"/>
              <a:pPr algn="r" defTabSz="963613" eaLnBrk="1" hangingPunct="1"/>
              <a:t>11</a:t>
            </a:fld>
            <a:endParaRPr lang="en-US" sz="1200"/>
          </a:p>
        </p:txBody>
      </p:sp>
      <p:sp>
        <p:nvSpPr>
          <p:cNvPr id="99332" name="Rectangle 2"/>
          <p:cNvSpPr>
            <a:spLocks noGrp="1" noRot="1" noChangeAspect="1" noChangeArrowheads="1" noTextEdit="1"/>
          </p:cNvSpPr>
          <p:nvPr>
            <p:ph type="sldImg"/>
          </p:nvPr>
        </p:nvSpPr>
        <p:spPr>
          <a:xfrm>
            <a:off x="1258888" y="720725"/>
            <a:ext cx="4800600" cy="3600450"/>
          </a:xfrm>
          <a:ln/>
        </p:spPr>
      </p:sp>
      <p:sp>
        <p:nvSpPr>
          <p:cNvPr id="99333"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BFAAF2-A410-414F-B662-45F6BD1346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278DAA-8692-4F3A-B841-370914C3AE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EE61B4-1191-402A-8B34-E8B83EAD014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EA833F-F882-45DF-B06A-CA97E1C612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0BDAF-D74C-40D5-8015-84627F3344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D27DE2-4DDE-4F25-9B05-67E532DAE1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C6DCC1-3D75-48DD-98A5-C1C3A7F5DE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AA0CED-F15E-4FED-921F-0CC3049D1A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55F7CA-11C0-457F-89DC-6D4E69C62B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746289-8EA1-4E54-A9C8-449D40C6B1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B29738-62C3-46FB-92D2-0FE1880B5F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66BF68-F69C-4EC9-8BAC-C731B30C9F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C059AC6C-003A-4D78-AFDA-476DC87937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2895600"/>
          </a:xfrm>
        </p:spPr>
        <p:txBody>
          <a:bodyPr/>
          <a:lstStyle/>
          <a:p>
            <a:pPr marL="838200" indent="-838200" eaLnBrk="1" hangingPunct="1"/>
            <a:r>
              <a:rPr lang="en-US" sz="3600" b="1" dirty="0" smtClean="0"/>
              <a:t>ENEE446: Digital Computer Design</a:t>
            </a:r>
            <a:r>
              <a:rPr lang="en-US" sz="4000" b="1" dirty="0" smtClean="0"/>
              <a:t/>
            </a:r>
            <a:br>
              <a:rPr lang="en-US" sz="4000" b="1" dirty="0" smtClean="0"/>
            </a:br>
            <a:r>
              <a:rPr lang="en-US" sz="4000" b="1" dirty="0" smtClean="0"/>
              <a:t/>
            </a:r>
            <a:br>
              <a:rPr lang="en-US" sz="4000" b="1" dirty="0" smtClean="0"/>
            </a:br>
            <a:endParaRPr lang="en-US" sz="4000" b="1" dirty="0" smtClean="0"/>
          </a:p>
        </p:txBody>
      </p:sp>
      <p:sp>
        <p:nvSpPr>
          <p:cNvPr id="2051" name="Rectangle 3"/>
          <p:cNvSpPr>
            <a:spLocks noGrp="1" noChangeArrowheads="1"/>
          </p:cNvSpPr>
          <p:nvPr>
            <p:ph type="subTitle" idx="1"/>
          </p:nvPr>
        </p:nvSpPr>
        <p:spPr>
          <a:xfrm>
            <a:off x="152400" y="2667000"/>
            <a:ext cx="8915400" cy="1295400"/>
          </a:xfrm>
        </p:spPr>
        <p:txBody>
          <a:bodyPr/>
          <a:lstStyle/>
          <a:p>
            <a:pPr eaLnBrk="1" hangingPunct="1"/>
            <a:r>
              <a:rPr lang="en-US" altLang="zh-CN" dirty="0" smtClean="0">
                <a:ea typeface="宋体" charset="-122"/>
              </a:rPr>
              <a:t>Uzi Vishkin</a:t>
            </a:r>
          </a:p>
          <a:p>
            <a:pPr eaLnBrk="1" hangingPunct="1"/>
            <a:r>
              <a:rPr lang="en-US" dirty="0" smtClean="0">
                <a:ea typeface="宋体" charset="-122"/>
              </a:rPr>
              <a:t>Electrical and Computer Engineering Dept</a:t>
            </a:r>
            <a:endParaRPr lang="en-US" dirty="0" smtClean="0"/>
          </a:p>
        </p:txBody>
      </p:sp>
      <p:sp>
        <p:nvSpPr>
          <p:cNvPr id="2054" name="Text Box 6"/>
          <p:cNvSpPr txBox="1">
            <a:spLocks noChangeArrowheads="1"/>
          </p:cNvSpPr>
          <p:nvPr/>
        </p:nvSpPr>
        <p:spPr bwMode="auto">
          <a:xfrm>
            <a:off x="288925" y="6156325"/>
            <a:ext cx="184150" cy="336550"/>
          </a:xfrm>
          <a:prstGeom prst="rect">
            <a:avLst/>
          </a:prstGeom>
          <a:noFill/>
          <a:ln w="9525">
            <a:noFill/>
            <a:miter lim="800000"/>
            <a:headEnd/>
            <a:tailEnd/>
          </a:ln>
        </p:spPr>
        <p:txBody>
          <a:bodyPr wrap="none">
            <a:spAutoFit/>
          </a:bodyPr>
          <a:lstStyle/>
          <a:p>
            <a:endParaRPr lang="en-US" sz="1600"/>
          </a:p>
        </p:txBody>
      </p:sp>
      <p:pic>
        <p:nvPicPr>
          <p:cNvPr id="2055" name="Picture 7" descr="clarkschool_powerpoint_header"/>
          <p:cNvPicPr>
            <a:picLocks noChangeAspect="1" noChangeArrowheads="1"/>
          </p:cNvPicPr>
          <p:nvPr/>
        </p:nvPicPr>
        <p:blipFill>
          <a:blip r:embed="rId3" cstate="print"/>
          <a:srcRect/>
          <a:stretch>
            <a:fillRect/>
          </a:stretch>
        </p:blipFill>
        <p:spPr bwMode="auto">
          <a:xfrm>
            <a:off x="609600" y="4953001"/>
            <a:ext cx="4724400" cy="838199"/>
          </a:xfrm>
          <a:prstGeom prst="rect">
            <a:avLst/>
          </a:prstGeom>
          <a:noFill/>
          <a:ln w="9525">
            <a:noFill/>
            <a:miter lim="800000"/>
            <a:headEnd/>
            <a:tailEnd/>
          </a:ln>
        </p:spPr>
      </p:pic>
      <p:pic>
        <p:nvPicPr>
          <p:cNvPr id="8" name="Picture 7"/>
          <p:cNvPicPr>
            <a:picLocks noChangeAspect="1"/>
          </p:cNvPicPr>
          <p:nvPr/>
        </p:nvPicPr>
        <p:blipFill>
          <a:blip r:embed="rId4" cstate="print"/>
          <a:stretch>
            <a:fillRect/>
          </a:stretch>
        </p:blipFill>
        <p:spPr>
          <a:xfrm>
            <a:off x="6781048" y="4724400"/>
            <a:ext cx="2362952" cy="21336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2895600" y="19050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1" name="Oval 3"/>
          <p:cNvSpPr>
            <a:spLocks noChangeArrowheads="1"/>
          </p:cNvSpPr>
          <p:nvPr/>
        </p:nvSpPr>
        <p:spPr bwMode="auto">
          <a:xfrm>
            <a:off x="838200" y="12192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2" name="Oval 4"/>
          <p:cNvSpPr>
            <a:spLocks noChangeArrowheads="1"/>
          </p:cNvSpPr>
          <p:nvPr/>
        </p:nvSpPr>
        <p:spPr bwMode="auto">
          <a:xfrm>
            <a:off x="1524000" y="20574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3" name="Oval 5"/>
          <p:cNvSpPr>
            <a:spLocks noChangeArrowheads="1"/>
          </p:cNvSpPr>
          <p:nvPr/>
        </p:nvSpPr>
        <p:spPr bwMode="auto">
          <a:xfrm>
            <a:off x="20574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4" name="Oval 6"/>
          <p:cNvSpPr>
            <a:spLocks noChangeArrowheads="1"/>
          </p:cNvSpPr>
          <p:nvPr/>
        </p:nvSpPr>
        <p:spPr bwMode="auto">
          <a:xfrm>
            <a:off x="5943600" y="11430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5" name="Oval 7"/>
          <p:cNvSpPr>
            <a:spLocks noChangeArrowheads="1"/>
          </p:cNvSpPr>
          <p:nvPr/>
        </p:nvSpPr>
        <p:spPr bwMode="auto">
          <a:xfrm>
            <a:off x="1752600" y="43434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6" name="Oval 8"/>
          <p:cNvSpPr>
            <a:spLocks noChangeArrowheads="1"/>
          </p:cNvSpPr>
          <p:nvPr/>
        </p:nvSpPr>
        <p:spPr bwMode="auto">
          <a:xfrm>
            <a:off x="4114800" y="17526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7" name="Oval 9"/>
          <p:cNvSpPr>
            <a:spLocks noChangeArrowheads="1"/>
          </p:cNvSpPr>
          <p:nvPr/>
        </p:nvSpPr>
        <p:spPr bwMode="auto">
          <a:xfrm>
            <a:off x="41148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8" name="Oval 10"/>
          <p:cNvSpPr>
            <a:spLocks noChangeArrowheads="1"/>
          </p:cNvSpPr>
          <p:nvPr/>
        </p:nvSpPr>
        <p:spPr bwMode="auto">
          <a:xfrm>
            <a:off x="7467600" y="38862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9" name="Oval 11"/>
          <p:cNvSpPr>
            <a:spLocks noChangeArrowheads="1"/>
          </p:cNvSpPr>
          <p:nvPr/>
        </p:nvSpPr>
        <p:spPr bwMode="auto">
          <a:xfrm>
            <a:off x="3733800" y="51054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0" name="Oval 12"/>
          <p:cNvSpPr>
            <a:spLocks noChangeArrowheads="1"/>
          </p:cNvSpPr>
          <p:nvPr/>
        </p:nvSpPr>
        <p:spPr bwMode="auto">
          <a:xfrm>
            <a:off x="4419600" y="38100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1" name="Oval 13"/>
          <p:cNvSpPr>
            <a:spLocks noChangeArrowheads="1"/>
          </p:cNvSpPr>
          <p:nvPr/>
        </p:nvSpPr>
        <p:spPr bwMode="auto">
          <a:xfrm>
            <a:off x="2057400" y="31242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2" name="Oval 14"/>
          <p:cNvSpPr>
            <a:spLocks noChangeArrowheads="1"/>
          </p:cNvSpPr>
          <p:nvPr/>
        </p:nvSpPr>
        <p:spPr bwMode="auto">
          <a:xfrm>
            <a:off x="685800" y="27432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3" name="Oval 15"/>
          <p:cNvSpPr>
            <a:spLocks noChangeArrowheads="1"/>
          </p:cNvSpPr>
          <p:nvPr/>
        </p:nvSpPr>
        <p:spPr bwMode="auto">
          <a:xfrm>
            <a:off x="5791200" y="20574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4"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2305" name="Oval 17"/>
          <p:cNvSpPr>
            <a:spLocks noChangeArrowheads="1"/>
          </p:cNvSpPr>
          <p:nvPr/>
        </p:nvSpPr>
        <p:spPr bwMode="auto">
          <a:xfrm>
            <a:off x="6400800" y="34290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6" name="Oval 18"/>
          <p:cNvSpPr>
            <a:spLocks noChangeArrowheads="1"/>
          </p:cNvSpPr>
          <p:nvPr/>
        </p:nvSpPr>
        <p:spPr bwMode="auto">
          <a:xfrm>
            <a:off x="4724400" y="55626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7" name="Oval 19"/>
          <p:cNvSpPr>
            <a:spLocks noChangeArrowheads="1"/>
          </p:cNvSpPr>
          <p:nvPr/>
        </p:nvSpPr>
        <p:spPr bwMode="auto">
          <a:xfrm>
            <a:off x="6019800" y="55626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8"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2309" name="Line 21"/>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2310" name="Line 22"/>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2311" name="Line 23"/>
          <p:cNvSpPr>
            <a:spLocks noChangeShapeType="1"/>
          </p:cNvSpPr>
          <p:nvPr/>
        </p:nvSpPr>
        <p:spPr bwMode="auto">
          <a:xfrm>
            <a:off x="6096000" y="2438400"/>
            <a:ext cx="457200" cy="990600"/>
          </a:xfrm>
          <a:prstGeom prst="line">
            <a:avLst/>
          </a:prstGeom>
          <a:noFill/>
          <a:ln w="9525">
            <a:solidFill>
              <a:schemeClr val="tx1"/>
            </a:solidFill>
            <a:round/>
            <a:headEnd/>
            <a:tailEnd/>
          </a:ln>
        </p:spPr>
        <p:txBody>
          <a:bodyPr/>
          <a:lstStyle/>
          <a:p>
            <a:endParaRPr lang="en-US"/>
          </a:p>
        </p:txBody>
      </p:sp>
      <p:sp>
        <p:nvSpPr>
          <p:cNvPr id="12312" name="Line 24"/>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2313" name="Line 25"/>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2314" name="Line 26"/>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2315" name="Line 27"/>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2316" name="Line 28"/>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2317" name="Line 29"/>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2318" name="Line 30"/>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2319" name="Line 31"/>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2320" name="Line 32"/>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2321" name="Line 33"/>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2322" name="Line 34"/>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2323" name="Freeform 35"/>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2324" name="Line 36"/>
          <p:cNvSpPr>
            <a:spLocks noChangeShapeType="1"/>
          </p:cNvSpPr>
          <p:nvPr/>
        </p:nvSpPr>
        <p:spPr bwMode="auto">
          <a:xfrm>
            <a:off x="4419600" y="914400"/>
            <a:ext cx="1371600" cy="1219200"/>
          </a:xfrm>
          <a:prstGeom prst="line">
            <a:avLst/>
          </a:prstGeom>
          <a:noFill/>
          <a:ln w="9525">
            <a:solidFill>
              <a:schemeClr val="tx1"/>
            </a:solidFill>
            <a:round/>
            <a:headEnd/>
            <a:tailEnd/>
          </a:ln>
        </p:spPr>
        <p:txBody>
          <a:bodyPr/>
          <a:lstStyle/>
          <a:p>
            <a:endParaRPr lang="en-US"/>
          </a:p>
        </p:txBody>
      </p:sp>
      <p:sp>
        <p:nvSpPr>
          <p:cNvPr id="12325" name="Line 37"/>
          <p:cNvSpPr>
            <a:spLocks noChangeShapeType="1"/>
          </p:cNvSpPr>
          <p:nvPr/>
        </p:nvSpPr>
        <p:spPr bwMode="auto">
          <a:xfrm>
            <a:off x="4267200" y="990600"/>
            <a:ext cx="0" cy="762000"/>
          </a:xfrm>
          <a:prstGeom prst="line">
            <a:avLst/>
          </a:prstGeom>
          <a:noFill/>
          <a:ln w="9525">
            <a:solidFill>
              <a:schemeClr val="tx1"/>
            </a:solidFill>
            <a:round/>
            <a:headEnd/>
            <a:tailEnd/>
          </a:ln>
        </p:spPr>
        <p:txBody>
          <a:bodyPr/>
          <a:lstStyle/>
          <a:p>
            <a:endParaRPr lang="en-US"/>
          </a:p>
        </p:txBody>
      </p:sp>
      <p:sp>
        <p:nvSpPr>
          <p:cNvPr id="12326" name="Line 38"/>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2327" name="Line 39"/>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2328" name="Line 40"/>
          <p:cNvSpPr>
            <a:spLocks noChangeShapeType="1"/>
          </p:cNvSpPr>
          <p:nvPr/>
        </p:nvSpPr>
        <p:spPr bwMode="auto">
          <a:xfrm flipH="1">
            <a:off x="4038600" y="4191000"/>
            <a:ext cx="4572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p:cNvSpPr>
            <a:spLocks noChangeArrowheads="1"/>
          </p:cNvSpPr>
          <p:nvPr/>
        </p:nvSpPr>
        <p:spPr bwMode="auto">
          <a:xfrm>
            <a:off x="2895600" y="19050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5" name="Oval 3"/>
          <p:cNvSpPr>
            <a:spLocks noChangeArrowheads="1"/>
          </p:cNvSpPr>
          <p:nvPr/>
        </p:nvSpPr>
        <p:spPr bwMode="auto">
          <a:xfrm>
            <a:off x="838200" y="12192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6" name="Oval 4"/>
          <p:cNvSpPr>
            <a:spLocks noChangeArrowheads="1"/>
          </p:cNvSpPr>
          <p:nvPr/>
        </p:nvSpPr>
        <p:spPr bwMode="auto">
          <a:xfrm>
            <a:off x="15240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17" name="Oval 5"/>
          <p:cNvSpPr>
            <a:spLocks noChangeArrowheads="1"/>
          </p:cNvSpPr>
          <p:nvPr/>
        </p:nvSpPr>
        <p:spPr bwMode="auto">
          <a:xfrm>
            <a:off x="20574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8" name="Oval 6"/>
          <p:cNvSpPr>
            <a:spLocks noChangeArrowheads="1"/>
          </p:cNvSpPr>
          <p:nvPr/>
        </p:nvSpPr>
        <p:spPr bwMode="auto">
          <a:xfrm>
            <a:off x="5943600" y="11430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9" name="Oval 7"/>
          <p:cNvSpPr>
            <a:spLocks noChangeArrowheads="1"/>
          </p:cNvSpPr>
          <p:nvPr/>
        </p:nvSpPr>
        <p:spPr bwMode="auto">
          <a:xfrm>
            <a:off x="1752600" y="43434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0" name="Oval 8"/>
          <p:cNvSpPr>
            <a:spLocks noChangeArrowheads="1"/>
          </p:cNvSpPr>
          <p:nvPr/>
        </p:nvSpPr>
        <p:spPr bwMode="auto">
          <a:xfrm>
            <a:off x="4114800" y="17526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1" name="Oval 9"/>
          <p:cNvSpPr>
            <a:spLocks noChangeArrowheads="1"/>
          </p:cNvSpPr>
          <p:nvPr/>
        </p:nvSpPr>
        <p:spPr bwMode="auto">
          <a:xfrm>
            <a:off x="41148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2" name="Oval 10"/>
          <p:cNvSpPr>
            <a:spLocks noChangeArrowheads="1"/>
          </p:cNvSpPr>
          <p:nvPr/>
        </p:nvSpPr>
        <p:spPr bwMode="auto">
          <a:xfrm>
            <a:off x="7467600" y="38862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3" name="Oval 11"/>
          <p:cNvSpPr>
            <a:spLocks noChangeArrowheads="1"/>
          </p:cNvSpPr>
          <p:nvPr/>
        </p:nvSpPr>
        <p:spPr bwMode="auto">
          <a:xfrm>
            <a:off x="3733800" y="5105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4" name="Oval 12"/>
          <p:cNvSpPr>
            <a:spLocks noChangeArrowheads="1"/>
          </p:cNvSpPr>
          <p:nvPr/>
        </p:nvSpPr>
        <p:spPr bwMode="auto">
          <a:xfrm>
            <a:off x="4419600" y="38100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5" name="Oval 13"/>
          <p:cNvSpPr>
            <a:spLocks noChangeArrowheads="1"/>
          </p:cNvSpPr>
          <p:nvPr/>
        </p:nvSpPr>
        <p:spPr bwMode="auto">
          <a:xfrm>
            <a:off x="2057400" y="31242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6" name="Oval 14"/>
          <p:cNvSpPr>
            <a:spLocks noChangeArrowheads="1"/>
          </p:cNvSpPr>
          <p:nvPr/>
        </p:nvSpPr>
        <p:spPr bwMode="auto">
          <a:xfrm>
            <a:off x="685800" y="27432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7" name="Oval 15"/>
          <p:cNvSpPr>
            <a:spLocks noChangeArrowheads="1"/>
          </p:cNvSpPr>
          <p:nvPr/>
        </p:nvSpPr>
        <p:spPr bwMode="auto">
          <a:xfrm>
            <a:off x="57912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8"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3329" name="Oval 17"/>
          <p:cNvSpPr>
            <a:spLocks noChangeArrowheads="1"/>
          </p:cNvSpPr>
          <p:nvPr/>
        </p:nvSpPr>
        <p:spPr bwMode="auto">
          <a:xfrm>
            <a:off x="6400800" y="3429000"/>
            <a:ext cx="381000" cy="381000"/>
          </a:xfrm>
          <a:prstGeom prst="ellipse">
            <a:avLst/>
          </a:prstGeom>
          <a:noFill/>
          <a:ln w="9525">
            <a:solidFill>
              <a:schemeClr val="tx1"/>
            </a:solidFill>
            <a:round/>
            <a:headEnd/>
            <a:tailEnd/>
          </a:ln>
        </p:spPr>
        <p:txBody>
          <a:bodyPr wrap="none" anchor="ctr"/>
          <a:lstStyle/>
          <a:p>
            <a:endParaRPr lang="en-US" sz="1600"/>
          </a:p>
        </p:txBody>
      </p:sp>
      <p:sp>
        <p:nvSpPr>
          <p:cNvPr id="13330" name="Oval 18"/>
          <p:cNvSpPr>
            <a:spLocks noChangeArrowheads="1"/>
          </p:cNvSpPr>
          <p:nvPr/>
        </p:nvSpPr>
        <p:spPr bwMode="auto">
          <a:xfrm>
            <a:off x="47244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31" name="Oval 19"/>
          <p:cNvSpPr>
            <a:spLocks noChangeArrowheads="1"/>
          </p:cNvSpPr>
          <p:nvPr/>
        </p:nvSpPr>
        <p:spPr bwMode="auto">
          <a:xfrm>
            <a:off x="60198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32"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3333" name="Line 21"/>
          <p:cNvSpPr>
            <a:spLocks noChangeShapeType="1"/>
          </p:cNvSpPr>
          <p:nvPr/>
        </p:nvSpPr>
        <p:spPr bwMode="auto">
          <a:xfrm flipH="1" flipV="1">
            <a:off x="4419600" y="838200"/>
            <a:ext cx="1371600" cy="1295400"/>
          </a:xfrm>
          <a:prstGeom prst="line">
            <a:avLst/>
          </a:prstGeom>
          <a:noFill/>
          <a:ln w="9525">
            <a:solidFill>
              <a:schemeClr val="tx1"/>
            </a:solidFill>
            <a:round/>
            <a:headEnd/>
            <a:tailEnd/>
          </a:ln>
        </p:spPr>
        <p:txBody>
          <a:bodyPr/>
          <a:lstStyle/>
          <a:p>
            <a:endParaRPr lang="en-US"/>
          </a:p>
        </p:txBody>
      </p:sp>
      <p:sp>
        <p:nvSpPr>
          <p:cNvPr id="13334" name="Line 22"/>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3335" name="Line 23"/>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3336" name="Line 24"/>
          <p:cNvSpPr>
            <a:spLocks noChangeShapeType="1"/>
          </p:cNvSpPr>
          <p:nvPr/>
        </p:nvSpPr>
        <p:spPr bwMode="auto">
          <a:xfrm>
            <a:off x="6096000" y="2438400"/>
            <a:ext cx="457200" cy="914400"/>
          </a:xfrm>
          <a:prstGeom prst="line">
            <a:avLst/>
          </a:prstGeom>
          <a:noFill/>
          <a:ln w="9525">
            <a:solidFill>
              <a:schemeClr val="tx1"/>
            </a:solidFill>
            <a:round/>
            <a:headEnd/>
            <a:tailEnd/>
          </a:ln>
        </p:spPr>
        <p:txBody>
          <a:bodyPr/>
          <a:lstStyle/>
          <a:p>
            <a:endParaRPr lang="en-US"/>
          </a:p>
        </p:txBody>
      </p:sp>
      <p:sp>
        <p:nvSpPr>
          <p:cNvPr id="13337" name="Line 25"/>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3338" name="Line 26"/>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3339" name="Line 27"/>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3340" name="Line 28"/>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3341" name="Line 29"/>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3342" name="Line 30"/>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3343" name="Line 31"/>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3344" name="Line 32"/>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3345" name="Line 33"/>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3346" name="Line 34"/>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3347" name="Line 35"/>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3348" name="Freeform 36"/>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3349" name="Line 37"/>
          <p:cNvSpPr>
            <a:spLocks noChangeShapeType="1"/>
          </p:cNvSpPr>
          <p:nvPr/>
        </p:nvSpPr>
        <p:spPr bwMode="auto">
          <a:xfrm flipH="1">
            <a:off x="4267200" y="990600"/>
            <a:ext cx="76200" cy="762000"/>
          </a:xfrm>
          <a:prstGeom prst="line">
            <a:avLst/>
          </a:prstGeom>
          <a:noFill/>
          <a:ln w="9525">
            <a:solidFill>
              <a:schemeClr val="tx1"/>
            </a:solidFill>
            <a:round/>
            <a:headEnd/>
            <a:tailEnd/>
          </a:ln>
        </p:spPr>
        <p:txBody>
          <a:bodyPr/>
          <a:lstStyle/>
          <a:p>
            <a:endParaRPr lang="en-US"/>
          </a:p>
        </p:txBody>
      </p:sp>
      <p:sp>
        <p:nvSpPr>
          <p:cNvPr id="13350" name="Line 38"/>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3351" name="Line 39"/>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3352" name="Line 40"/>
          <p:cNvSpPr>
            <a:spLocks noChangeShapeType="1"/>
          </p:cNvSpPr>
          <p:nvPr/>
        </p:nvSpPr>
        <p:spPr bwMode="auto">
          <a:xfrm flipH="1">
            <a:off x="4038600" y="4191000"/>
            <a:ext cx="4572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2"/>
          <p:cNvSpPr>
            <a:spLocks noChangeArrowheads="1"/>
          </p:cNvSpPr>
          <p:nvPr/>
        </p:nvSpPr>
        <p:spPr bwMode="auto">
          <a:xfrm>
            <a:off x="2895600" y="1905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39" name="Oval 3"/>
          <p:cNvSpPr>
            <a:spLocks noChangeArrowheads="1"/>
          </p:cNvSpPr>
          <p:nvPr/>
        </p:nvSpPr>
        <p:spPr bwMode="auto">
          <a:xfrm>
            <a:off x="838200" y="1219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0" name="Oval 4"/>
          <p:cNvSpPr>
            <a:spLocks noChangeArrowheads="1"/>
          </p:cNvSpPr>
          <p:nvPr/>
        </p:nvSpPr>
        <p:spPr bwMode="auto">
          <a:xfrm>
            <a:off x="15240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1" name="Oval 5"/>
          <p:cNvSpPr>
            <a:spLocks noChangeArrowheads="1"/>
          </p:cNvSpPr>
          <p:nvPr/>
        </p:nvSpPr>
        <p:spPr bwMode="auto">
          <a:xfrm>
            <a:off x="20574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4342" name="Oval 6"/>
          <p:cNvSpPr>
            <a:spLocks noChangeArrowheads="1"/>
          </p:cNvSpPr>
          <p:nvPr/>
        </p:nvSpPr>
        <p:spPr bwMode="auto">
          <a:xfrm>
            <a:off x="5943600" y="1143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3" name="Oval 7"/>
          <p:cNvSpPr>
            <a:spLocks noChangeArrowheads="1"/>
          </p:cNvSpPr>
          <p:nvPr/>
        </p:nvSpPr>
        <p:spPr bwMode="auto">
          <a:xfrm>
            <a:off x="1752600" y="43434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4" name="Oval 8"/>
          <p:cNvSpPr>
            <a:spLocks noChangeArrowheads="1"/>
          </p:cNvSpPr>
          <p:nvPr/>
        </p:nvSpPr>
        <p:spPr bwMode="auto">
          <a:xfrm>
            <a:off x="4114800" y="1752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5" name="Oval 9"/>
          <p:cNvSpPr>
            <a:spLocks noChangeArrowheads="1"/>
          </p:cNvSpPr>
          <p:nvPr/>
        </p:nvSpPr>
        <p:spPr bwMode="auto">
          <a:xfrm>
            <a:off x="4114800" y="609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6" name="Oval 10"/>
          <p:cNvSpPr>
            <a:spLocks noChangeArrowheads="1"/>
          </p:cNvSpPr>
          <p:nvPr/>
        </p:nvSpPr>
        <p:spPr bwMode="auto">
          <a:xfrm>
            <a:off x="7467600" y="38862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7" name="Oval 11"/>
          <p:cNvSpPr>
            <a:spLocks noChangeArrowheads="1"/>
          </p:cNvSpPr>
          <p:nvPr/>
        </p:nvSpPr>
        <p:spPr bwMode="auto">
          <a:xfrm>
            <a:off x="3733800" y="5105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8" name="Oval 12"/>
          <p:cNvSpPr>
            <a:spLocks noChangeArrowheads="1"/>
          </p:cNvSpPr>
          <p:nvPr/>
        </p:nvSpPr>
        <p:spPr bwMode="auto">
          <a:xfrm>
            <a:off x="4419600" y="38100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9" name="Oval 13"/>
          <p:cNvSpPr>
            <a:spLocks noChangeArrowheads="1"/>
          </p:cNvSpPr>
          <p:nvPr/>
        </p:nvSpPr>
        <p:spPr bwMode="auto">
          <a:xfrm>
            <a:off x="2057400" y="3124200"/>
            <a:ext cx="381000" cy="381000"/>
          </a:xfrm>
          <a:prstGeom prst="ellipse">
            <a:avLst/>
          </a:prstGeom>
          <a:noFill/>
          <a:ln w="9525">
            <a:solidFill>
              <a:schemeClr val="tx1"/>
            </a:solidFill>
            <a:round/>
            <a:headEnd/>
            <a:tailEnd/>
          </a:ln>
        </p:spPr>
        <p:txBody>
          <a:bodyPr wrap="none" anchor="ctr"/>
          <a:lstStyle/>
          <a:p>
            <a:endParaRPr lang="en-US" sz="1600"/>
          </a:p>
        </p:txBody>
      </p:sp>
      <p:sp>
        <p:nvSpPr>
          <p:cNvPr id="14350" name="Oval 14"/>
          <p:cNvSpPr>
            <a:spLocks noChangeArrowheads="1"/>
          </p:cNvSpPr>
          <p:nvPr/>
        </p:nvSpPr>
        <p:spPr bwMode="auto">
          <a:xfrm>
            <a:off x="685800" y="2743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51" name="Oval 15"/>
          <p:cNvSpPr>
            <a:spLocks noChangeArrowheads="1"/>
          </p:cNvSpPr>
          <p:nvPr/>
        </p:nvSpPr>
        <p:spPr bwMode="auto">
          <a:xfrm>
            <a:off x="57912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52"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4353" name="Oval 17"/>
          <p:cNvSpPr>
            <a:spLocks noChangeArrowheads="1"/>
          </p:cNvSpPr>
          <p:nvPr/>
        </p:nvSpPr>
        <p:spPr bwMode="auto">
          <a:xfrm>
            <a:off x="6400800" y="3429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54" name="Oval 18"/>
          <p:cNvSpPr>
            <a:spLocks noChangeArrowheads="1"/>
          </p:cNvSpPr>
          <p:nvPr/>
        </p:nvSpPr>
        <p:spPr bwMode="auto">
          <a:xfrm>
            <a:off x="47244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55" name="Oval 19"/>
          <p:cNvSpPr>
            <a:spLocks noChangeArrowheads="1"/>
          </p:cNvSpPr>
          <p:nvPr/>
        </p:nvSpPr>
        <p:spPr bwMode="auto">
          <a:xfrm>
            <a:off x="60198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56"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4357" name="Line 21"/>
          <p:cNvSpPr>
            <a:spLocks noChangeShapeType="1"/>
          </p:cNvSpPr>
          <p:nvPr/>
        </p:nvSpPr>
        <p:spPr bwMode="auto">
          <a:xfrm flipH="1" flipV="1">
            <a:off x="4419600" y="838200"/>
            <a:ext cx="1371600" cy="1295400"/>
          </a:xfrm>
          <a:prstGeom prst="line">
            <a:avLst/>
          </a:prstGeom>
          <a:noFill/>
          <a:ln w="9525">
            <a:solidFill>
              <a:schemeClr val="tx1"/>
            </a:solidFill>
            <a:round/>
            <a:headEnd/>
            <a:tailEnd/>
          </a:ln>
        </p:spPr>
        <p:txBody>
          <a:bodyPr/>
          <a:lstStyle/>
          <a:p>
            <a:endParaRPr lang="en-US"/>
          </a:p>
        </p:txBody>
      </p:sp>
      <p:sp>
        <p:nvSpPr>
          <p:cNvPr id="14358" name="Line 22"/>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4359" name="Line 23"/>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4360" name="Line 24"/>
          <p:cNvSpPr>
            <a:spLocks noChangeShapeType="1"/>
          </p:cNvSpPr>
          <p:nvPr/>
        </p:nvSpPr>
        <p:spPr bwMode="auto">
          <a:xfrm>
            <a:off x="6096000" y="2438400"/>
            <a:ext cx="457200" cy="914400"/>
          </a:xfrm>
          <a:prstGeom prst="line">
            <a:avLst/>
          </a:prstGeom>
          <a:noFill/>
          <a:ln w="9525">
            <a:solidFill>
              <a:schemeClr val="tx1"/>
            </a:solidFill>
            <a:round/>
            <a:headEnd/>
            <a:tailEnd/>
          </a:ln>
        </p:spPr>
        <p:txBody>
          <a:bodyPr/>
          <a:lstStyle/>
          <a:p>
            <a:endParaRPr lang="en-US"/>
          </a:p>
        </p:txBody>
      </p:sp>
      <p:sp>
        <p:nvSpPr>
          <p:cNvPr id="14361" name="Line 25"/>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4362" name="Line 26"/>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4363" name="Line 27"/>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4364" name="Line 28"/>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4365" name="Line 29"/>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4366" name="Line 30"/>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4367" name="Line 31"/>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4368" name="Line 32"/>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4369" name="Line 33"/>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4370" name="Line 34"/>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4371" name="Line 35"/>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4372" name="Freeform 36"/>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4373" name="Line 37"/>
          <p:cNvSpPr>
            <a:spLocks noChangeShapeType="1"/>
          </p:cNvSpPr>
          <p:nvPr/>
        </p:nvSpPr>
        <p:spPr bwMode="auto">
          <a:xfrm>
            <a:off x="4267200" y="990600"/>
            <a:ext cx="0" cy="762000"/>
          </a:xfrm>
          <a:prstGeom prst="line">
            <a:avLst/>
          </a:prstGeom>
          <a:noFill/>
          <a:ln w="9525">
            <a:solidFill>
              <a:schemeClr val="tx1"/>
            </a:solidFill>
            <a:round/>
            <a:headEnd/>
            <a:tailEnd/>
          </a:ln>
        </p:spPr>
        <p:txBody>
          <a:bodyPr/>
          <a:lstStyle/>
          <a:p>
            <a:endParaRPr lang="en-US"/>
          </a:p>
        </p:txBody>
      </p:sp>
      <p:sp>
        <p:nvSpPr>
          <p:cNvPr id="14374" name="Line 38"/>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4375" name="Line 39"/>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4376" name="Line 40"/>
          <p:cNvSpPr>
            <a:spLocks noChangeShapeType="1"/>
          </p:cNvSpPr>
          <p:nvPr/>
        </p:nvSpPr>
        <p:spPr bwMode="auto">
          <a:xfrm flipH="1">
            <a:off x="4038600" y="4191000"/>
            <a:ext cx="4572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2895600" y="1905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3" name="Oval 3"/>
          <p:cNvSpPr>
            <a:spLocks noChangeArrowheads="1"/>
          </p:cNvSpPr>
          <p:nvPr/>
        </p:nvSpPr>
        <p:spPr bwMode="auto">
          <a:xfrm>
            <a:off x="838200" y="1219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4" name="Oval 4"/>
          <p:cNvSpPr>
            <a:spLocks noChangeArrowheads="1"/>
          </p:cNvSpPr>
          <p:nvPr/>
        </p:nvSpPr>
        <p:spPr bwMode="auto">
          <a:xfrm>
            <a:off x="15240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65" name="Oval 5"/>
          <p:cNvSpPr>
            <a:spLocks noChangeArrowheads="1"/>
          </p:cNvSpPr>
          <p:nvPr/>
        </p:nvSpPr>
        <p:spPr bwMode="auto">
          <a:xfrm>
            <a:off x="2057400" y="609600"/>
            <a:ext cx="381000" cy="381000"/>
          </a:xfrm>
          <a:prstGeom prst="ellipse">
            <a:avLst/>
          </a:prstGeom>
          <a:solidFill>
            <a:srgbClr val="00CC00"/>
          </a:solidFill>
          <a:ln w="9525">
            <a:solidFill>
              <a:schemeClr val="tx1"/>
            </a:solidFill>
            <a:round/>
            <a:headEnd/>
            <a:tailEnd/>
          </a:ln>
        </p:spPr>
        <p:txBody>
          <a:bodyPr wrap="none" anchor="ctr"/>
          <a:lstStyle/>
          <a:p>
            <a:endParaRPr lang="en-US" sz="1600"/>
          </a:p>
        </p:txBody>
      </p:sp>
      <p:sp>
        <p:nvSpPr>
          <p:cNvPr id="15366" name="Oval 6"/>
          <p:cNvSpPr>
            <a:spLocks noChangeArrowheads="1"/>
          </p:cNvSpPr>
          <p:nvPr/>
        </p:nvSpPr>
        <p:spPr bwMode="auto">
          <a:xfrm>
            <a:off x="5943600" y="1143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7" name="Oval 7"/>
          <p:cNvSpPr>
            <a:spLocks noChangeArrowheads="1"/>
          </p:cNvSpPr>
          <p:nvPr/>
        </p:nvSpPr>
        <p:spPr bwMode="auto">
          <a:xfrm>
            <a:off x="1752600" y="43434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8" name="Oval 8"/>
          <p:cNvSpPr>
            <a:spLocks noChangeArrowheads="1"/>
          </p:cNvSpPr>
          <p:nvPr/>
        </p:nvSpPr>
        <p:spPr bwMode="auto">
          <a:xfrm>
            <a:off x="4114800" y="1752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9" name="Oval 9"/>
          <p:cNvSpPr>
            <a:spLocks noChangeArrowheads="1"/>
          </p:cNvSpPr>
          <p:nvPr/>
        </p:nvSpPr>
        <p:spPr bwMode="auto">
          <a:xfrm>
            <a:off x="4114800" y="609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70" name="Oval 10"/>
          <p:cNvSpPr>
            <a:spLocks noChangeArrowheads="1"/>
          </p:cNvSpPr>
          <p:nvPr/>
        </p:nvSpPr>
        <p:spPr bwMode="auto">
          <a:xfrm>
            <a:off x="7467600" y="38862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1" name="Oval 11"/>
          <p:cNvSpPr>
            <a:spLocks noChangeArrowheads="1"/>
          </p:cNvSpPr>
          <p:nvPr/>
        </p:nvSpPr>
        <p:spPr bwMode="auto">
          <a:xfrm>
            <a:off x="3733800" y="5105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2" name="Oval 12"/>
          <p:cNvSpPr>
            <a:spLocks noChangeArrowheads="1"/>
          </p:cNvSpPr>
          <p:nvPr/>
        </p:nvSpPr>
        <p:spPr bwMode="auto">
          <a:xfrm>
            <a:off x="4419600" y="38100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3" name="Oval 13"/>
          <p:cNvSpPr>
            <a:spLocks noChangeArrowheads="1"/>
          </p:cNvSpPr>
          <p:nvPr/>
        </p:nvSpPr>
        <p:spPr bwMode="auto">
          <a:xfrm>
            <a:off x="2057400" y="3124200"/>
            <a:ext cx="381000" cy="381000"/>
          </a:xfrm>
          <a:prstGeom prst="ellipse">
            <a:avLst/>
          </a:prstGeom>
          <a:solidFill>
            <a:srgbClr val="00CC00"/>
          </a:solidFill>
          <a:ln w="9525">
            <a:solidFill>
              <a:schemeClr val="tx1"/>
            </a:solidFill>
            <a:round/>
            <a:headEnd/>
            <a:tailEnd/>
          </a:ln>
        </p:spPr>
        <p:txBody>
          <a:bodyPr wrap="none" anchor="ctr"/>
          <a:lstStyle/>
          <a:p>
            <a:endParaRPr lang="en-US" sz="1600"/>
          </a:p>
        </p:txBody>
      </p:sp>
      <p:sp>
        <p:nvSpPr>
          <p:cNvPr id="15374" name="Oval 14"/>
          <p:cNvSpPr>
            <a:spLocks noChangeArrowheads="1"/>
          </p:cNvSpPr>
          <p:nvPr/>
        </p:nvSpPr>
        <p:spPr bwMode="auto">
          <a:xfrm>
            <a:off x="685800" y="2743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75" name="Oval 15"/>
          <p:cNvSpPr>
            <a:spLocks noChangeArrowheads="1"/>
          </p:cNvSpPr>
          <p:nvPr/>
        </p:nvSpPr>
        <p:spPr bwMode="auto">
          <a:xfrm>
            <a:off x="57912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6"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5377" name="Oval 17"/>
          <p:cNvSpPr>
            <a:spLocks noChangeArrowheads="1"/>
          </p:cNvSpPr>
          <p:nvPr/>
        </p:nvSpPr>
        <p:spPr bwMode="auto">
          <a:xfrm>
            <a:off x="6400800" y="3429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78" name="Oval 18"/>
          <p:cNvSpPr>
            <a:spLocks noChangeArrowheads="1"/>
          </p:cNvSpPr>
          <p:nvPr/>
        </p:nvSpPr>
        <p:spPr bwMode="auto">
          <a:xfrm>
            <a:off x="47244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9" name="Oval 19"/>
          <p:cNvSpPr>
            <a:spLocks noChangeArrowheads="1"/>
          </p:cNvSpPr>
          <p:nvPr/>
        </p:nvSpPr>
        <p:spPr bwMode="auto">
          <a:xfrm>
            <a:off x="60198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80"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5381" name="Line 21"/>
          <p:cNvSpPr>
            <a:spLocks noChangeShapeType="1"/>
          </p:cNvSpPr>
          <p:nvPr/>
        </p:nvSpPr>
        <p:spPr bwMode="auto">
          <a:xfrm flipH="1" flipV="1">
            <a:off x="4419600" y="838200"/>
            <a:ext cx="1371600" cy="1295400"/>
          </a:xfrm>
          <a:prstGeom prst="line">
            <a:avLst/>
          </a:prstGeom>
          <a:noFill/>
          <a:ln w="9525">
            <a:solidFill>
              <a:schemeClr val="tx1"/>
            </a:solidFill>
            <a:round/>
            <a:headEnd/>
            <a:tailEnd/>
          </a:ln>
        </p:spPr>
        <p:txBody>
          <a:bodyPr/>
          <a:lstStyle/>
          <a:p>
            <a:endParaRPr lang="en-US"/>
          </a:p>
        </p:txBody>
      </p:sp>
      <p:sp>
        <p:nvSpPr>
          <p:cNvPr id="15382" name="Line 22"/>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5383" name="Line 23"/>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5384" name="Line 24"/>
          <p:cNvSpPr>
            <a:spLocks noChangeShapeType="1"/>
          </p:cNvSpPr>
          <p:nvPr/>
        </p:nvSpPr>
        <p:spPr bwMode="auto">
          <a:xfrm>
            <a:off x="6096000" y="2438400"/>
            <a:ext cx="457200" cy="914400"/>
          </a:xfrm>
          <a:prstGeom prst="line">
            <a:avLst/>
          </a:prstGeom>
          <a:noFill/>
          <a:ln w="9525">
            <a:solidFill>
              <a:schemeClr val="tx1"/>
            </a:solidFill>
            <a:round/>
            <a:headEnd/>
            <a:tailEnd/>
          </a:ln>
        </p:spPr>
        <p:txBody>
          <a:bodyPr/>
          <a:lstStyle/>
          <a:p>
            <a:endParaRPr lang="en-US"/>
          </a:p>
        </p:txBody>
      </p:sp>
      <p:sp>
        <p:nvSpPr>
          <p:cNvPr id="15385" name="Line 25"/>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5386" name="Line 26"/>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5387" name="Line 27"/>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5388" name="Line 28"/>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5389" name="Line 29"/>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5390" name="Line 30"/>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5391" name="Line 31"/>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5392" name="Line 32"/>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5393" name="Line 33"/>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5394" name="Line 34"/>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5395" name="Line 35"/>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5396" name="Freeform 36"/>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5397" name="Line 37"/>
          <p:cNvSpPr>
            <a:spLocks noChangeShapeType="1"/>
          </p:cNvSpPr>
          <p:nvPr/>
        </p:nvSpPr>
        <p:spPr bwMode="auto">
          <a:xfrm>
            <a:off x="4267200" y="990600"/>
            <a:ext cx="76200" cy="762000"/>
          </a:xfrm>
          <a:prstGeom prst="line">
            <a:avLst/>
          </a:prstGeom>
          <a:noFill/>
          <a:ln w="9525">
            <a:solidFill>
              <a:schemeClr val="tx1"/>
            </a:solidFill>
            <a:round/>
            <a:headEnd/>
            <a:tailEnd/>
          </a:ln>
        </p:spPr>
        <p:txBody>
          <a:bodyPr/>
          <a:lstStyle/>
          <a:p>
            <a:endParaRPr lang="en-US"/>
          </a:p>
        </p:txBody>
      </p:sp>
      <p:sp>
        <p:nvSpPr>
          <p:cNvPr id="15398" name="Line 38"/>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5399" name="Line 39"/>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5400" name="Line 40"/>
          <p:cNvSpPr>
            <a:spLocks noChangeShapeType="1"/>
          </p:cNvSpPr>
          <p:nvPr/>
        </p:nvSpPr>
        <p:spPr bwMode="auto">
          <a:xfrm flipH="1">
            <a:off x="3962400" y="4191000"/>
            <a:ext cx="5334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0"/>
            <a:ext cx="8229600" cy="762000"/>
          </a:xfrm>
        </p:spPr>
        <p:txBody>
          <a:bodyPr/>
          <a:lstStyle/>
          <a:p>
            <a:pPr eaLnBrk="1" hangingPunct="1"/>
            <a:r>
              <a:rPr lang="en-US" u="sng" smtClean="0"/>
              <a:t>Need</a:t>
            </a:r>
          </a:p>
        </p:txBody>
      </p:sp>
      <p:sp>
        <p:nvSpPr>
          <p:cNvPr id="17411" name="Rectangle 3"/>
          <p:cNvSpPr>
            <a:spLocks noGrp="1" noChangeArrowheads="1"/>
          </p:cNvSpPr>
          <p:nvPr>
            <p:ph type="body" idx="4294967295"/>
          </p:nvPr>
        </p:nvSpPr>
        <p:spPr>
          <a:xfrm>
            <a:off x="0" y="762000"/>
            <a:ext cx="9144000" cy="6096000"/>
          </a:xfrm>
        </p:spPr>
        <p:txBody>
          <a:bodyPr/>
          <a:lstStyle/>
          <a:p>
            <a:pPr marL="660400" indent="-660400" eaLnBrk="1" hangingPunct="1">
              <a:lnSpc>
                <a:spcPct val="90000"/>
              </a:lnSpc>
              <a:buFontTx/>
              <a:buNone/>
            </a:pPr>
            <a:r>
              <a:rPr lang="en-US" sz="2400" dirty="0" smtClean="0"/>
              <a:t>A general-purpose parallel computer framework </a:t>
            </a:r>
            <a:r>
              <a:rPr lang="en-US" sz="2400" dirty="0" smtClean="0">
                <a:solidFill>
                  <a:srgbClr val="FF0000"/>
                </a:solidFill>
              </a:rPr>
              <a:t>[“successor to the Pentium for the </a:t>
            </a:r>
            <a:r>
              <a:rPr lang="en-US" sz="2400" dirty="0" smtClean="0">
                <a:solidFill>
                  <a:srgbClr val="FF0000"/>
                </a:solidFill>
              </a:rPr>
              <a:t>many</a:t>
            </a:r>
            <a:r>
              <a:rPr lang="en-US" sz="2400" dirty="0" smtClean="0">
                <a:solidFill>
                  <a:srgbClr val="FF0000"/>
                </a:solidFill>
              </a:rPr>
              <a:t>-core </a:t>
            </a:r>
            <a:r>
              <a:rPr lang="en-US" sz="2400" dirty="0" smtClean="0">
                <a:solidFill>
                  <a:srgbClr val="FF0000"/>
                </a:solidFill>
              </a:rPr>
              <a:t>era”]</a:t>
            </a:r>
            <a:r>
              <a:rPr lang="en-US" sz="2400" dirty="0" smtClean="0"/>
              <a:t> that:</a:t>
            </a:r>
          </a:p>
          <a:p>
            <a:pPr marL="660400" indent="-660400" eaLnBrk="1" hangingPunct="1">
              <a:lnSpc>
                <a:spcPct val="90000"/>
              </a:lnSpc>
              <a:buFontTx/>
              <a:buAutoNum type="romanLcParenBoth"/>
            </a:pPr>
            <a:r>
              <a:rPr lang="en-US" sz="2400" dirty="0" smtClean="0"/>
              <a:t>is</a:t>
            </a:r>
            <a:r>
              <a:rPr lang="en-US" sz="2400" dirty="0" smtClean="0">
                <a:solidFill>
                  <a:srgbClr val="FF0000"/>
                </a:solidFill>
              </a:rPr>
              <a:t> easy to program;</a:t>
            </a:r>
            <a:r>
              <a:rPr lang="en-US" sz="2400" dirty="0" smtClean="0"/>
              <a:t> </a:t>
            </a:r>
          </a:p>
          <a:p>
            <a:pPr marL="660400" indent="-660400" eaLnBrk="1" hangingPunct="1">
              <a:lnSpc>
                <a:spcPct val="90000"/>
              </a:lnSpc>
              <a:buFontTx/>
              <a:buAutoNum type="romanLcParenBoth"/>
            </a:pPr>
            <a:r>
              <a:rPr lang="en-US" sz="2400" dirty="0" smtClean="0"/>
              <a:t>gives good performance with </a:t>
            </a:r>
            <a:r>
              <a:rPr lang="en-US" sz="2400" dirty="0" smtClean="0">
                <a:solidFill>
                  <a:srgbClr val="FF0000"/>
                </a:solidFill>
              </a:rPr>
              <a:t>any amount of parallelism</a:t>
            </a:r>
            <a:r>
              <a:rPr lang="en-US" sz="2400" dirty="0" smtClean="0"/>
              <a:t> provided by the algorithm; namely,  up- and down-scalability including </a:t>
            </a:r>
            <a:r>
              <a:rPr lang="en-US" sz="2400" dirty="0" smtClean="0">
                <a:solidFill>
                  <a:srgbClr val="FF0000"/>
                </a:solidFill>
              </a:rPr>
              <a:t>backwards compatibility </a:t>
            </a:r>
            <a:r>
              <a:rPr lang="en-US" sz="2400" dirty="0" smtClean="0"/>
              <a:t>on</a:t>
            </a:r>
            <a:r>
              <a:rPr lang="en-US" sz="2400" dirty="0" smtClean="0">
                <a:solidFill>
                  <a:srgbClr val="FF0000"/>
                </a:solidFill>
              </a:rPr>
              <a:t> serial</a:t>
            </a:r>
            <a:r>
              <a:rPr lang="en-US" sz="2400" dirty="0" smtClean="0"/>
              <a:t> code; </a:t>
            </a:r>
          </a:p>
          <a:p>
            <a:pPr marL="660400" indent="-660400" eaLnBrk="1" hangingPunct="1">
              <a:lnSpc>
                <a:spcPct val="90000"/>
              </a:lnSpc>
              <a:buFontTx/>
              <a:buAutoNum type="romanLcParenBoth"/>
            </a:pPr>
            <a:r>
              <a:rPr lang="en-US" sz="2400" dirty="0" smtClean="0"/>
              <a:t>supports application programming (VHDL/Verilog, OpenGL, MATLAB) and performance programming; and </a:t>
            </a:r>
          </a:p>
          <a:p>
            <a:pPr marL="660400" indent="-660400" eaLnBrk="1" hangingPunct="1">
              <a:lnSpc>
                <a:spcPct val="90000"/>
              </a:lnSpc>
              <a:buFontTx/>
              <a:buAutoNum type="romanLcParenBoth"/>
            </a:pPr>
            <a:r>
              <a:rPr lang="en-US" sz="2400" dirty="0" smtClean="0">
                <a:sym typeface="Wingdings" pitchFamily="2" charset="2"/>
              </a:rPr>
              <a:t>fits</a:t>
            </a:r>
            <a:r>
              <a:rPr lang="en-US" sz="2400" dirty="0" smtClean="0">
                <a:solidFill>
                  <a:srgbClr val="FF0000"/>
                </a:solidFill>
                <a:sym typeface="Wingdings" pitchFamily="2" charset="2"/>
              </a:rPr>
              <a:t> current</a:t>
            </a:r>
            <a:r>
              <a:rPr lang="en-US" sz="2400" dirty="0" smtClean="0">
                <a:solidFill>
                  <a:srgbClr val="000014"/>
                </a:solidFill>
                <a:sym typeface="Wingdings" pitchFamily="2" charset="2"/>
              </a:rPr>
              <a:t> chip </a:t>
            </a:r>
            <a:r>
              <a:rPr lang="en-US" sz="2400" dirty="0" smtClean="0">
                <a:solidFill>
                  <a:srgbClr val="FF0000"/>
                </a:solidFill>
                <a:sym typeface="Wingdings" pitchFamily="2" charset="2"/>
              </a:rPr>
              <a:t>technology</a:t>
            </a:r>
            <a:r>
              <a:rPr lang="en-US" sz="2400" dirty="0" smtClean="0">
                <a:solidFill>
                  <a:srgbClr val="000014"/>
                </a:solidFill>
                <a:sym typeface="Wingdings" pitchFamily="2" charset="2"/>
              </a:rPr>
              <a:t> and </a:t>
            </a:r>
            <a:r>
              <a:rPr lang="en-US" sz="2400" dirty="0" smtClean="0">
                <a:solidFill>
                  <a:srgbClr val="FF0000"/>
                </a:solidFill>
                <a:sym typeface="Wingdings" pitchFamily="2" charset="2"/>
              </a:rPr>
              <a:t>scales</a:t>
            </a:r>
            <a:r>
              <a:rPr lang="en-US" sz="2400" dirty="0" smtClean="0">
                <a:solidFill>
                  <a:srgbClr val="000014"/>
                </a:solidFill>
                <a:sym typeface="Wingdings" pitchFamily="2" charset="2"/>
              </a:rPr>
              <a:t> with it.</a:t>
            </a:r>
            <a:endParaRPr lang="en-US" sz="2400" u="sng" dirty="0" smtClean="0"/>
          </a:p>
          <a:p>
            <a:pPr marL="660400" indent="-660400" eaLnBrk="1" hangingPunct="1">
              <a:lnSpc>
                <a:spcPct val="90000"/>
              </a:lnSpc>
              <a:buFontTx/>
              <a:buNone/>
            </a:pPr>
            <a:r>
              <a:rPr lang="en-US" sz="2400" dirty="0" smtClean="0"/>
              <a:t>(in particular: strong speed-ups for single-task completion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r>
              <a:rPr lang="en-US" sz="3600" dirty="0" smtClean="0"/>
              <a:t>High-level objective of this course</a:t>
            </a:r>
            <a:endParaRPr lang="en-US" sz="3600" dirty="0"/>
          </a:p>
        </p:txBody>
      </p:sp>
      <p:sp>
        <p:nvSpPr>
          <p:cNvPr id="3" name="Content Placeholder 2"/>
          <p:cNvSpPr>
            <a:spLocks noGrp="1"/>
          </p:cNvSpPr>
          <p:nvPr>
            <p:ph idx="1"/>
          </p:nvPr>
        </p:nvSpPr>
        <p:spPr>
          <a:xfrm>
            <a:off x="0" y="609600"/>
            <a:ext cx="9144000" cy="5516563"/>
          </a:xfrm>
        </p:spPr>
        <p:txBody>
          <a:bodyPr/>
          <a:lstStyle/>
          <a:p>
            <a:pPr>
              <a:buNone/>
            </a:pPr>
            <a:r>
              <a:rPr lang="en-US" sz="2000" dirty="0" smtClean="0"/>
              <a:t>advance you to discussing these issues in a critical &amp; knowledgeable way</a:t>
            </a:r>
          </a:p>
          <a:p>
            <a:pPr>
              <a:buNone/>
            </a:pPr>
            <a:endParaRPr lang="en-US" sz="2000" dirty="0" smtClean="0"/>
          </a:p>
          <a:p>
            <a:pPr>
              <a:buNone/>
            </a:pPr>
            <a:r>
              <a:rPr lang="en-US" sz="2000" u="sng" dirty="0" smtClean="0"/>
              <a:t>But why should you care?</a:t>
            </a:r>
            <a:r>
              <a:rPr lang="en-US" sz="2000" dirty="0" smtClean="0"/>
              <a:t> If for nothing else: Rising emphasis in job interviews</a:t>
            </a:r>
          </a:p>
          <a:p>
            <a:pPr>
              <a:buNone/>
            </a:pPr>
            <a:endParaRPr lang="en-US" sz="2000" dirty="0" smtClean="0"/>
          </a:p>
          <a:p>
            <a:pPr>
              <a:buNone/>
            </a:pPr>
            <a:r>
              <a:rPr lang="en-US" sz="2000" dirty="0" smtClean="0"/>
              <a:t>Two types of job interview impressions:</a:t>
            </a:r>
          </a:p>
          <a:p>
            <a:pPr>
              <a:buNone/>
            </a:pPr>
            <a:r>
              <a:rPr lang="en-US" sz="2000" dirty="0" smtClean="0"/>
              <a:t>1. Just tell me what to do. I am great at delivering what I am told.</a:t>
            </a:r>
          </a:p>
          <a:p>
            <a:pPr>
              <a:buNone/>
            </a:pPr>
            <a:r>
              <a:rPr lang="en-US" sz="2000" dirty="0" smtClean="0"/>
              <a:t>2. I recognize that functioning (even objectives) of products/services constantly evolves. Governed by a feedback loop between business development and technical specs, this evolution requires willingness from both </a:t>
            </a:r>
            <a:r>
              <a:rPr lang="en-US" sz="2000" dirty="0" smtClean="0"/>
              <a:t>techies </a:t>
            </a:r>
            <a:r>
              <a:rPr lang="en-US" sz="2000" dirty="0" smtClean="0"/>
              <a:t>and biz dev guys to go more than half way in order to understand the other side. I am interested in doing what it takes to make sure that anything I am doing stays on track towards a product that customers find attractive/competitive</a:t>
            </a:r>
          </a:p>
          <a:p>
            <a:pPr>
              <a:buNone/>
            </a:pPr>
            <a:r>
              <a:rPr lang="en-US" sz="2000" dirty="0" smtClean="0"/>
              <a:t> </a:t>
            </a:r>
          </a:p>
          <a:p>
            <a:pPr>
              <a:buNone/>
            </a:pPr>
            <a:r>
              <a:rPr lang="en-US" sz="2000" dirty="0" smtClean="0"/>
              <a:t>Whom would you hire? in general, and for what jobs?</a:t>
            </a:r>
          </a:p>
          <a:p>
            <a:pPr>
              <a:buNone/>
            </a:pPr>
            <a:r>
              <a:rPr lang="en-US" sz="2000" dirty="0" smtClean="0"/>
              <a:t>In what direction is globalization pushing job opportunities?</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dirty="0" smtClean="0"/>
              <a:t>Why is this course becoming more interesting? </a:t>
            </a:r>
            <a:endParaRPr lang="en-US" dirty="0"/>
          </a:p>
        </p:txBody>
      </p:sp>
      <p:sp>
        <p:nvSpPr>
          <p:cNvPr id="3" name="Content Placeholder 2"/>
          <p:cNvSpPr>
            <a:spLocks noGrp="1"/>
          </p:cNvSpPr>
          <p:nvPr>
            <p:ph idx="1"/>
          </p:nvPr>
        </p:nvSpPr>
        <p:spPr>
          <a:xfrm>
            <a:off x="0" y="1066800"/>
            <a:ext cx="9144000" cy="5715000"/>
          </a:xfrm>
        </p:spPr>
        <p:txBody>
          <a:bodyPr>
            <a:normAutofit/>
          </a:bodyPr>
          <a:lstStyle/>
          <a:p>
            <a:pPr>
              <a:buNone/>
            </a:pPr>
            <a:endParaRPr lang="en-US" dirty="0">
              <a:cs typeface="Times New Roman"/>
            </a:endParaRPr>
          </a:p>
          <a:p>
            <a:r>
              <a:rPr lang="en-US" dirty="0" smtClean="0">
                <a:solidFill>
                  <a:schemeClr val="tx2">
                    <a:lumMod val="60000"/>
                    <a:lumOff val="40000"/>
                  </a:schemeClr>
                </a:solidFill>
                <a:cs typeface="Times New Roman"/>
              </a:rPr>
              <a:t>Yesterday:</a:t>
            </a:r>
            <a:r>
              <a:rPr lang="en-US" dirty="0" smtClean="0">
                <a:cs typeface="Times New Roman"/>
              </a:rPr>
              <a:t> Top of the line machines were parallel</a:t>
            </a:r>
          </a:p>
          <a:p>
            <a:r>
              <a:rPr lang="en-US" dirty="0" smtClean="0">
                <a:solidFill>
                  <a:schemeClr val="tx2">
                    <a:lumMod val="60000"/>
                    <a:lumOff val="40000"/>
                  </a:schemeClr>
                </a:solidFill>
                <a:cs typeface="Times New Roman"/>
              </a:rPr>
              <a:t>Today:</a:t>
            </a:r>
            <a:r>
              <a:rPr lang="en-US" dirty="0" smtClean="0">
                <a:cs typeface="Times New Roman"/>
              </a:rPr>
              <a:t> Parallelism is becoming the norm for all classes of machines, from mobile devices to the fastest machines</a:t>
            </a:r>
          </a:p>
          <a:p>
            <a:r>
              <a:rPr lang="en-US" dirty="0" smtClean="0">
                <a:solidFill>
                  <a:schemeClr val="tx2">
                    <a:lumMod val="60000"/>
                    <a:lumOff val="40000"/>
                  </a:schemeClr>
                </a:solidFill>
                <a:cs typeface="Times New Roman"/>
              </a:rPr>
              <a:t>Tomorrow: </a:t>
            </a:r>
            <a:r>
              <a:rPr lang="en-US" dirty="0" smtClean="0">
                <a:cs typeface="Times New Roman"/>
              </a:rPr>
              <a:t>Far less clear than you would expect. Documented: 1. significant displeasure with vendors’ microprocessors, 2. no agreed platform</a:t>
            </a:r>
            <a:endParaRPr lang="en-US" dirty="0"/>
          </a:p>
        </p:txBody>
      </p:sp>
    </p:spTree>
    <p:extLst>
      <p:ext uri="{BB962C8B-B14F-4D97-AF65-F5344CB8AC3E}">
        <p14:creationId xmlns:p14="http://schemas.microsoft.com/office/powerpoint/2010/main" val="199524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0"/>
            <a:ext cx="8229600" cy="762000"/>
          </a:xfrm>
        </p:spPr>
        <p:txBody>
          <a:bodyPr/>
          <a:lstStyle/>
          <a:p>
            <a:pPr eaLnBrk="1" hangingPunct="1"/>
            <a:r>
              <a:rPr lang="en-US" u="sng" smtClean="0"/>
              <a:t>Commodity computer systems</a:t>
            </a:r>
          </a:p>
        </p:txBody>
      </p:sp>
      <p:sp>
        <p:nvSpPr>
          <p:cNvPr id="3075" name="Rectangle 3"/>
          <p:cNvSpPr>
            <a:spLocks noGrp="1" noChangeArrowheads="1"/>
          </p:cNvSpPr>
          <p:nvPr>
            <p:ph type="body" idx="4294967295"/>
          </p:nvPr>
        </p:nvSpPr>
        <p:spPr>
          <a:xfrm>
            <a:off x="0" y="762000"/>
            <a:ext cx="9144000" cy="6096000"/>
          </a:xfrm>
        </p:spPr>
        <p:txBody>
          <a:bodyPr/>
          <a:lstStyle/>
          <a:p>
            <a:pPr marL="660400" indent="-660400" eaLnBrk="1" hangingPunct="1">
              <a:lnSpc>
                <a:spcPct val="80000"/>
              </a:lnSpc>
              <a:buFontTx/>
              <a:buNone/>
            </a:pPr>
            <a:r>
              <a:rPr lang="en-US" sz="2400" u="sng" dirty="0" smtClean="0">
                <a:solidFill>
                  <a:schemeClr val="accent2"/>
                </a:solidFill>
              </a:rPr>
              <a:t>Chapter 1 </a:t>
            </a:r>
            <a:r>
              <a:rPr lang="en-US" sz="2400" dirty="0" smtClean="0">
                <a:solidFill>
                  <a:schemeClr val="accent2"/>
                </a:solidFill>
              </a:rPr>
              <a:t>1946</a:t>
            </a:r>
            <a:r>
              <a:rPr lang="en-US" sz="2400" dirty="0" smtClean="0">
                <a:solidFill>
                  <a:schemeClr val="accent2"/>
                </a:solidFill>
                <a:sym typeface="Wingdings" pitchFamily="2" charset="2"/>
              </a:rPr>
              <a:t></a:t>
            </a:r>
            <a:r>
              <a:rPr lang="en-US" sz="2400" dirty="0" smtClean="0">
                <a:solidFill>
                  <a:schemeClr val="accent2"/>
                </a:solidFill>
              </a:rPr>
              <a:t>2003:</a:t>
            </a:r>
            <a:r>
              <a:rPr lang="en-US" sz="2400" dirty="0" smtClean="0"/>
              <a:t> </a:t>
            </a:r>
            <a:r>
              <a:rPr lang="en-US" sz="2400" dirty="0" smtClean="0">
                <a:solidFill>
                  <a:srgbClr val="FF0000"/>
                </a:solidFill>
              </a:rPr>
              <a:t>Serial</a:t>
            </a:r>
            <a:r>
              <a:rPr lang="en-US" sz="2400" dirty="0" smtClean="0"/>
              <a:t>. </a:t>
            </a:r>
            <a:r>
              <a:rPr lang="en-US" sz="2000" dirty="0" smtClean="0">
                <a:solidFill>
                  <a:schemeClr val="accent2"/>
                </a:solidFill>
              </a:rPr>
              <a:t>5KHz</a:t>
            </a:r>
            <a:r>
              <a:rPr lang="en-US" sz="2000" dirty="0" smtClean="0">
                <a:solidFill>
                  <a:schemeClr val="accent2"/>
                </a:solidFill>
                <a:sym typeface="Wingdings" pitchFamily="2" charset="2"/>
              </a:rPr>
              <a:t>4GHz. </a:t>
            </a:r>
            <a:endParaRPr lang="en-US" sz="2000" dirty="0" smtClean="0">
              <a:solidFill>
                <a:schemeClr val="accent2"/>
              </a:solidFill>
            </a:endParaRPr>
          </a:p>
          <a:p>
            <a:pPr marL="660400" indent="-660400" eaLnBrk="1" hangingPunct="1">
              <a:lnSpc>
                <a:spcPct val="80000"/>
              </a:lnSpc>
              <a:buFontTx/>
              <a:buNone/>
            </a:pPr>
            <a:r>
              <a:rPr lang="en-US" sz="2400" u="sng" dirty="0" smtClean="0">
                <a:solidFill>
                  <a:schemeClr val="accent2"/>
                </a:solidFill>
              </a:rPr>
              <a:t>Chapter 2 </a:t>
            </a:r>
            <a:r>
              <a:rPr lang="en-US" sz="2400" dirty="0" smtClean="0">
                <a:solidFill>
                  <a:schemeClr val="accent2"/>
                </a:solidFill>
              </a:rPr>
              <a:t>2004--: </a:t>
            </a:r>
            <a:r>
              <a:rPr lang="en-US" sz="2400" dirty="0" smtClean="0">
                <a:solidFill>
                  <a:srgbClr val="FF0000"/>
                </a:solidFill>
              </a:rPr>
              <a:t>Parallel</a:t>
            </a:r>
            <a:r>
              <a:rPr lang="en-US" sz="2400" dirty="0" smtClean="0"/>
              <a:t>. </a:t>
            </a:r>
            <a:r>
              <a:rPr lang="en-US" sz="2400" dirty="0" smtClean="0">
                <a:solidFill>
                  <a:schemeClr val="accent2"/>
                </a:solidFill>
              </a:rPr>
              <a:t>#”cores”:</a:t>
            </a:r>
            <a:r>
              <a:rPr lang="en-US" sz="2400" dirty="0" smtClean="0"/>
              <a:t> </a:t>
            </a:r>
            <a:r>
              <a:rPr lang="en-US" sz="2800" dirty="0" smtClean="0">
                <a:solidFill>
                  <a:schemeClr val="accent2"/>
                </a:solidFill>
              </a:rPr>
              <a:t>~d</a:t>
            </a:r>
            <a:r>
              <a:rPr lang="en-US" sz="2800" baseline="30000" dirty="0" smtClean="0">
                <a:solidFill>
                  <a:srgbClr val="FF0000"/>
                </a:solidFill>
              </a:rPr>
              <a:t>y-2005</a:t>
            </a:r>
            <a:r>
              <a:rPr lang="en-US" sz="2800" dirty="0" smtClean="0"/>
              <a:t> </a:t>
            </a:r>
          </a:p>
          <a:p>
            <a:pPr marL="660400" indent="-660400" eaLnBrk="1" hangingPunct="1">
              <a:lnSpc>
                <a:spcPct val="80000"/>
              </a:lnSpc>
              <a:buFontTx/>
              <a:buNone/>
            </a:pPr>
            <a:r>
              <a:rPr lang="en-US" sz="2000" dirty="0" smtClean="0">
                <a:solidFill>
                  <a:schemeClr val="accent2"/>
                </a:solidFill>
              </a:rPr>
              <a:t>2005: </a:t>
            </a:r>
            <a:r>
              <a:rPr lang="en-US" sz="2000" dirty="0" smtClean="0">
                <a:solidFill>
                  <a:srgbClr val="FF0000"/>
                </a:solidFill>
              </a:rPr>
              <a:t>1</a:t>
            </a:r>
            <a:r>
              <a:rPr lang="en-US" sz="2000" dirty="0" smtClean="0">
                <a:solidFill>
                  <a:schemeClr val="accent2"/>
                </a:solidFill>
              </a:rPr>
              <a:t> core. 2015: </a:t>
            </a:r>
            <a:r>
              <a:rPr lang="en-US" sz="2000" dirty="0" smtClean="0">
                <a:solidFill>
                  <a:srgbClr val="FF0000"/>
                </a:solidFill>
              </a:rPr>
              <a:t>100</a:t>
            </a:r>
            <a:r>
              <a:rPr lang="en-US" sz="2000" dirty="0" smtClean="0">
                <a:solidFill>
                  <a:schemeClr val="accent2"/>
                </a:solidFill>
              </a:rPr>
              <a:t> (?) cores </a:t>
            </a:r>
          </a:p>
          <a:p>
            <a:pPr marL="660400" indent="-660400" eaLnBrk="1" hangingPunct="1">
              <a:lnSpc>
                <a:spcPct val="80000"/>
              </a:lnSpc>
              <a:buFontTx/>
              <a:buNone/>
            </a:pPr>
            <a:r>
              <a:rPr lang="en-US" sz="2000" dirty="0" smtClean="0">
                <a:solidFill>
                  <a:schemeClr val="accent2"/>
                </a:solidFill>
              </a:rPr>
              <a:t>2020: </a:t>
            </a:r>
            <a:r>
              <a:rPr lang="en-US" sz="2000" dirty="0" smtClean="0">
                <a:solidFill>
                  <a:srgbClr val="FF0000"/>
                </a:solidFill>
              </a:rPr>
              <a:t>1000</a:t>
            </a:r>
            <a:r>
              <a:rPr lang="en-US" sz="2000" dirty="0" smtClean="0">
                <a:solidFill>
                  <a:schemeClr val="accent2"/>
                </a:solidFill>
              </a:rPr>
              <a:t> (?) cores</a:t>
            </a:r>
          </a:p>
          <a:p>
            <a:pPr marL="660400" indent="-660400" eaLnBrk="1" hangingPunct="1">
              <a:lnSpc>
                <a:spcPct val="80000"/>
              </a:lnSpc>
              <a:buFontTx/>
              <a:buNone/>
            </a:pPr>
            <a:r>
              <a:rPr lang="en-US" sz="2000" dirty="0" smtClean="0">
                <a:solidFill>
                  <a:schemeClr val="accent2"/>
                </a:solidFill>
              </a:rPr>
              <a:t>Windows 7: </a:t>
            </a:r>
            <a:r>
              <a:rPr lang="en-US" sz="2000" dirty="0" smtClean="0">
                <a:solidFill>
                  <a:schemeClr val="accent2"/>
                </a:solidFill>
              </a:rPr>
              <a:t>scaled </a:t>
            </a:r>
            <a:r>
              <a:rPr lang="en-US" sz="2000" dirty="0" smtClean="0">
                <a:solidFill>
                  <a:schemeClr val="accent2"/>
                </a:solidFill>
              </a:rPr>
              <a:t>to </a:t>
            </a:r>
            <a:r>
              <a:rPr lang="en-US" sz="2000" dirty="0" smtClean="0">
                <a:solidFill>
                  <a:srgbClr val="FF0000"/>
                </a:solidFill>
              </a:rPr>
              <a:t>256</a:t>
            </a:r>
            <a:r>
              <a:rPr lang="en-US" sz="2000" dirty="0" smtClean="0">
                <a:solidFill>
                  <a:schemeClr val="accent2"/>
                </a:solidFill>
              </a:rPr>
              <a:t> cores…</a:t>
            </a:r>
          </a:p>
          <a:p>
            <a:pPr marL="660400" indent="-660400" eaLnBrk="1" hangingPunct="1">
              <a:lnSpc>
                <a:spcPct val="80000"/>
              </a:lnSpc>
              <a:buFontTx/>
              <a:buNone/>
            </a:pPr>
            <a:r>
              <a:rPr lang="en-US" sz="2000" dirty="0" smtClean="0">
                <a:solidFill>
                  <a:srgbClr val="00B050"/>
                </a:solidFill>
              </a:rPr>
              <a:t>how to use the remaining 255? </a:t>
            </a:r>
          </a:p>
          <a:p>
            <a:pPr marL="660400" indent="-660400" eaLnBrk="1" hangingPunct="1">
              <a:lnSpc>
                <a:spcPct val="80000"/>
              </a:lnSpc>
              <a:buFontTx/>
              <a:buNone/>
            </a:pPr>
            <a:r>
              <a:rPr lang="en-US" sz="2000" dirty="0" smtClean="0">
                <a:solidFill>
                  <a:srgbClr val="00B050"/>
                </a:solidFill>
              </a:rPr>
              <a:t>Is this the role of the OS?</a:t>
            </a:r>
            <a:endParaRPr lang="en-US" sz="2800" dirty="0" smtClean="0">
              <a:solidFill>
                <a:srgbClr val="00B050"/>
              </a:solidFill>
            </a:endParaRPr>
          </a:p>
          <a:p>
            <a:pPr marL="660400" indent="-660400" eaLnBrk="1" hangingPunct="1">
              <a:lnSpc>
                <a:spcPct val="80000"/>
              </a:lnSpc>
              <a:buFontTx/>
              <a:buNone/>
            </a:pPr>
            <a:r>
              <a:rPr lang="en-US" sz="2400" u="sng" dirty="0" smtClean="0">
                <a:solidFill>
                  <a:schemeClr val="accent2"/>
                </a:solidFill>
              </a:rPr>
              <a:t>BIG NEWS</a:t>
            </a:r>
          </a:p>
          <a:p>
            <a:pPr marL="660400" indent="-660400" eaLnBrk="1" hangingPunct="1">
              <a:lnSpc>
                <a:spcPct val="80000"/>
              </a:lnSpc>
              <a:buFontTx/>
              <a:buNone/>
            </a:pPr>
            <a:r>
              <a:rPr lang="en-US" sz="2400" dirty="0" smtClean="0">
                <a:solidFill>
                  <a:srgbClr val="FF0000"/>
                </a:solidFill>
              </a:rPr>
              <a:t>Clock frequency growth: flat.</a:t>
            </a:r>
            <a:r>
              <a:rPr lang="en-US" sz="2400" dirty="0" smtClean="0">
                <a:solidFill>
                  <a:srgbClr val="FF0000"/>
                </a:solidFill>
                <a:sym typeface="Wingdings" pitchFamily="2" charset="2"/>
              </a:rPr>
              <a:t> </a:t>
            </a:r>
          </a:p>
          <a:p>
            <a:pPr marL="660400" indent="-660400" eaLnBrk="1" hangingPunct="1">
              <a:lnSpc>
                <a:spcPct val="80000"/>
              </a:lnSpc>
              <a:buFontTx/>
              <a:buNone/>
            </a:pPr>
            <a:r>
              <a:rPr lang="en-US" sz="2400" dirty="0" smtClean="0"/>
              <a:t>If you want your program to run significantly faster … you’re going to have to parallelize it </a:t>
            </a:r>
            <a:r>
              <a:rPr lang="en-US" sz="2400" dirty="0" smtClean="0">
                <a:sym typeface="Wingdings" pitchFamily="2" charset="2"/>
              </a:rPr>
              <a:t></a:t>
            </a:r>
            <a:r>
              <a:rPr lang="en-US" sz="2400" dirty="0" smtClean="0"/>
              <a:t> </a:t>
            </a:r>
            <a:r>
              <a:rPr lang="en-US" sz="2400" dirty="0" smtClean="0">
                <a:solidFill>
                  <a:srgbClr val="FF0000"/>
                </a:solidFill>
                <a:sym typeface="Wingdings" pitchFamily="2" charset="2"/>
              </a:rPr>
              <a:t>Parallelism: only game in town</a:t>
            </a:r>
            <a:endParaRPr lang="en-US" sz="2400" u="sng" dirty="0" smtClean="0">
              <a:solidFill>
                <a:srgbClr val="FF0000"/>
              </a:solidFill>
            </a:endParaRPr>
          </a:p>
          <a:p>
            <a:pPr marL="660400" indent="-660400" eaLnBrk="1" hangingPunct="1">
              <a:lnSpc>
                <a:spcPct val="80000"/>
              </a:lnSpc>
              <a:buFontTx/>
              <a:buNone/>
            </a:pPr>
            <a:r>
              <a:rPr lang="en-US" sz="2400" u="sng" dirty="0" smtClean="0">
                <a:solidFill>
                  <a:schemeClr val="accent2"/>
                </a:solidFill>
              </a:rPr>
              <a:t>#Transistors/chip</a:t>
            </a:r>
            <a:r>
              <a:rPr lang="en-US" sz="2400" dirty="0" smtClean="0">
                <a:solidFill>
                  <a:schemeClr val="accent2"/>
                </a:solidFill>
              </a:rPr>
              <a:t> 1980</a:t>
            </a:r>
            <a:r>
              <a:rPr lang="en-US" sz="2400" dirty="0" smtClean="0">
                <a:solidFill>
                  <a:schemeClr val="accent2"/>
                </a:solidFill>
                <a:sym typeface="Wingdings" pitchFamily="2" charset="2"/>
              </a:rPr>
              <a:t>2010s</a:t>
            </a:r>
            <a:r>
              <a:rPr lang="en-US" sz="2400" dirty="0" smtClean="0">
                <a:solidFill>
                  <a:schemeClr val="accent2"/>
                </a:solidFill>
              </a:rPr>
              <a:t>: 29K</a:t>
            </a:r>
            <a:r>
              <a:rPr lang="en-US" sz="2400" dirty="0" smtClean="0">
                <a:solidFill>
                  <a:schemeClr val="accent2"/>
                </a:solidFill>
                <a:sym typeface="Wingdings" pitchFamily="2" charset="2"/>
              </a:rPr>
              <a:t></a:t>
            </a:r>
            <a:r>
              <a:rPr lang="en-US" sz="2400" dirty="0" smtClean="0">
                <a:solidFill>
                  <a:schemeClr val="accent2"/>
                </a:solidFill>
              </a:rPr>
              <a:t>30B!</a:t>
            </a:r>
            <a:endParaRPr lang="en-US" sz="2400" u="sng" dirty="0" smtClean="0">
              <a:solidFill>
                <a:schemeClr val="accent2"/>
              </a:solidFill>
            </a:endParaRPr>
          </a:p>
          <a:p>
            <a:pPr marL="660400" indent="-660400" eaLnBrk="1" hangingPunct="1">
              <a:lnSpc>
                <a:spcPct val="80000"/>
              </a:lnSpc>
              <a:buFontTx/>
              <a:buNone/>
            </a:pPr>
            <a:endParaRPr lang="en-US" sz="2400" u="sng" dirty="0" smtClean="0">
              <a:solidFill>
                <a:schemeClr val="accent2"/>
              </a:solidFill>
            </a:endParaRPr>
          </a:p>
          <a:p>
            <a:pPr marL="660400" indent="-660400" eaLnBrk="1" hangingPunct="1">
              <a:lnSpc>
                <a:spcPct val="80000"/>
              </a:lnSpc>
              <a:buFontTx/>
              <a:buNone/>
            </a:pPr>
            <a:r>
              <a:rPr lang="en-US" sz="2400" u="sng" dirty="0" smtClean="0">
                <a:solidFill>
                  <a:schemeClr val="accent2"/>
                </a:solidFill>
              </a:rPr>
              <a:t>Programmer’s IQ? </a:t>
            </a:r>
            <a:r>
              <a:rPr lang="en-US" sz="2400" dirty="0" smtClean="0">
                <a:solidFill>
                  <a:schemeClr val="accent2"/>
                </a:solidFill>
              </a:rPr>
              <a:t>Flat..</a:t>
            </a:r>
          </a:p>
          <a:p>
            <a:pPr marL="660400" indent="-660400" eaLnBrk="1" hangingPunct="1">
              <a:lnSpc>
                <a:spcPct val="80000"/>
              </a:lnSpc>
              <a:buFontTx/>
              <a:buNone/>
            </a:pPr>
            <a:r>
              <a:rPr lang="en-US" sz="2400" dirty="0" smtClean="0"/>
              <a:t>40 years of parallel computing</a:t>
            </a:r>
            <a:r>
              <a:rPr lang="en-US" sz="2400" dirty="0" smtClean="0">
                <a:sym typeface="Wingdings" pitchFamily="2" charset="2"/>
              </a:rPr>
              <a:t></a:t>
            </a:r>
            <a:endParaRPr lang="en-US" sz="2400" dirty="0" smtClean="0"/>
          </a:p>
          <a:p>
            <a:pPr marL="660400" indent="-660400" eaLnBrk="1" hangingPunct="1">
              <a:lnSpc>
                <a:spcPct val="80000"/>
              </a:lnSpc>
              <a:buFontTx/>
              <a:buNone/>
            </a:pPr>
            <a:r>
              <a:rPr lang="en-US" sz="2400" u="sng" dirty="0" smtClean="0">
                <a:solidFill>
                  <a:schemeClr val="accent2"/>
                </a:solidFill>
              </a:rPr>
              <a:t>The world is yet to see a successful general-purpose parallel computer</a:t>
            </a:r>
            <a:r>
              <a:rPr lang="en-US" sz="2400" dirty="0" smtClean="0">
                <a:solidFill>
                  <a:schemeClr val="accent2"/>
                </a:solidFill>
              </a:rPr>
              <a:t>: Easy to program &amp; good speedups</a:t>
            </a:r>
          </a:p>
          <a:p>
            <a:pPr marL="660400" indent="-660400" eaLnBrk="1" hangingPunct="1">
              <a:lnSpc>
                <a:spcPct val="80000"/>
              </a:lnSpc>
              <a:buFontTx/>
              <a:buNone/>
            </a:pPr>
            <a:endParaRPr lang="en-US" sz="2400" u="sng" dirty="0" smtClean="0"/>
          </a:p>
        </p:txBody>
      </p:sp>
      <p:pic>
        <p:nvPicPr>
          <p:cNvPr id="3076" name="Picture 12" descr="j0292020"/>
          <p:cNvPicPr>
            <a:picLocks noChangeAspect="1" noChangeArrowheads="1"/>
          </p:cNvPicPr>
          <p:nvPr/>
        </p:nvPicPr>
        <p:blipFill>
          <a:blip r:embed="rId3" cstate="print"/>
          <a:srcRect/>
          <a:stretch>
            <a:fillRect/>
          </a:stretch>
        </p:blipFill>
        <p:spPr bwMode="auto">
          <a:xfrm>
            <a:off x="4495800" y="4724400"/>
            <a:ext cx="2438400" cy="1219200"/>
          </a:xfrm>
          <a:prstGeom prst="rect">
            <a:avLst/>
          </a:prstGeom>
          <a:noFill/>
          <a:ln w="9525">
            <a:noFill/>
            <a:miter lim="800000"/>
            <a:headEnd/>
            <a:tailEnd/>
          </a:ln>
        </p:spPr>
      </p:pic>
      <p:pic>
        <p:nvPicPr>
          <p:cNvPr id="3077" name="Picture 14" descr="j0195384"/>
          <p:cNvPicPr>
            <a:picLocks noChangeAspect="1" noChangeArrowheads="1"/>
          </p:cNvPicPr>
          <p:nvPr/>
        </p:nvPicPr>
        <p:blipFill>
          <a:blip r:embed="rId4" cstate="print"/>
          <a:srcRect/>
          <a:stretch>
            <a:fillRect/>
          </a:stretch>
        </p:blipFill>
        <p:spPr bwMode="auto">
          <a:xfrm>
            <a:off x="6858000" y="4495800"/>
            <a:ext cx="2057400" cy="1447800"/>
          </a:xfrm>
          <a:prstGeom prst="rect">
            <a:avLst/>
          </a:prstGeom>
          <a:noFill/>
          <a:ln w="9525">
            <a:noFill/>
            <a:miter lim="800000"/>
            <a:headEnd/>
            <a:tailEnd/>
          </a:ln>
        </p:spPr>
      </p:pic>
      <p:pic>
        <p:nvPicPr>
          <p:cNvPr id="3078" name="Picture 17"/>
          <p:cNvPicPr>
            <a:picLocks noChangeAspect="1" noChangeArrowheads="1"/>
          </p:cNvPicPr>
          <p:nvPr/>
        </p:nvPicPr>
        <p:blipFill>
          <a:blip r:embed="rId5" cstate="print"/>
          <a:srcRect/>
          <a:stretch>
            <a:fillRect/>
          </a:stretch>
        </p:blipFill>
        <p:spPr bwMode="auto">
          <a:xfrm>
            <a:off x="4114800" y="1524000"/>
            <a:ext cx="4876800" cy="2057400"/>
          </a:xfrm>
          <a:prstGeom prst="rect">
            <a:avLst/>
          </a:prstGeom>
          <a:noFill/>
          <a:ln w="9525">
            <a:noFill/>
            <a:miter lim="800000"/>
            <a:headEnd/>
            <a:tailEnd/>
          </a:ln>
        </p:spPr>
      </p:pic>
      <p:sp>
        <p:nvSpPr>
          <p:cNvPr id="3079" name="TextBox 9"/>
          <p:cNvSpPr txBox="1">
            <a:spLocks noChangeArrowheads="1"/>
          </p:cNvSpPr>
          <p:nvPr/>
        </p:nvSpPr>
        <p:spPr bwMode="auto">
          <a:xfrm>
            <a:off x="6019800" y="1219200"/>
            <a:ext cx="3124200" cy="369888"/>
          </a:xfrm>
          <a:prstGeom prst="rect">
            <a:avLst/>
          </a:prstGeom>
          <a:noFill/>
          <a:ln w="9525">
            <a:noFill/>
            <a:miter lim="800000"/>
            <a:headEnd/>
            <a:tailEnd/>
          </a:ln>
        </p:spPr>
        <p:txBody>
          <a:bodyPr>
            <a:spAutoFit/>
          </a:bodyPr>
          <a:lstStyle/>
          <a:p>
            <a:r>
              <a:rPr lang="en-US"/>
              <a:t>Intel Platform 2015, March05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0"/>
            <a:ext cx="9144000" cy="609600"/>
          </a:xfrm>
        </p:spPr>
        <p:txBody>
          <a:bodyPr/>
          <a:lstStyle/>
          <a:p>
            <a:pPr eaLnBrk="1" hangingPunct="1"/>
            <a:r>
              <a:rPr lang="en-US" u="sng" dirty="0" smtClean="0"/>
              <a:t>Welcome </a:t>
            </a:r>
            <a:r>
              <a:rPr lang="en-US" u="sng" dirty="0" smtClean="0"/>
              <a:t>to </a:t>
            </a:r>
            <a:r>
              <a:rPr lang="en-US" u="sng" dirty="0" smtClean="0">
                <a:solidFill>
                  <a:srgbClr val="FF0000"/>
                </a:solidFill>
              </a:rPr>
              <a:t>current </a:t>
            </a:r>
            <a:r>
              <a:rPr lang="en-US" u="sng" dirty="0" smtClean="0">
                <a:solidFill>
                  <a:srgbClr val="FF0000"/>
                </a:solidFill>
              </a:rPr>
              <a:t>Impasse</a:t>
            </a:r>
          </a:p>
        </p:txBody>
      </p:sp>
      <p:sp>
        <p:nvSpPr>
          <p:cNvPr id="7171" name="Rectangle 3"/>
          <p:cNvSpPr>
            <a:spLocks noGrp="1" noChangeArrowheads="1"/>
          </p:cNvSpPr>
          <p:nvPr>
            <p:ph type="body" idx="4294967295"/>
          </p:nvPr>
        </p:nvSpPr>
        <p:spPr>
          <a:xfrm>
            <a:off x="0" y="609600"/>
            <a:ext cx="9144000" cy="6248400"/>
          </a:xfrm>
        </p:spPr>
        <p:txBody>
          <a:bodyPr/>
          <a:lstStyle/>
          <a:p>
            <a:r>
              <a:rPr lang="en-US" sz="2400" u="sng" dirty="0" smtClean="0"/>
              <a:t>All vendors committed to multi-cores</a:t>
            </a:r>
            <a:r>
              <a:rPr lang="en-US" sz="2400" dirty="0" smtClean="0"/>
              <a:t>. Yet, their architecture not stable:</a:t>
            </a:r>
          </a:p>
          <a:p>
            <a:pPr marL="457200" indent="-457200">
              <a:buAutoNum type="arabicPeriod"/>
            </a:pPr>
            <a:r>
              <a:rPr lang="en-US" sz="2400" dirty="0" smtClean="0">
                <a:solidFill>
                  <a:schemeClr val="tx1"/>
                </a:solidFill>
                <a:latin typeface="+mn-lt"/>
                <a:ea typeface="+mn-ea"/>
                <a:cs typeface="+mn-cs"/>
              </a:rPr>
              <a:t>The Trouble with Multicore: Chipmakers are busy designing microprocessors that </a:t>
            </a:r>
            <a:r>
              <a:rPr lang="en-US" sz="2400" i="1" u="sng" dirty="0" smtClean="0">
                <a:solidFill>
                  <a:schemeClr val="tx1"/>
                </a:solidFill>
                <a:latin typeface="+mn-lt"/>
                <a:ea typeface="+mn-ea"/>
                <a:cs typeface="+mn-cs"/>
              </a:rPr>
              <a:t>most programmers can't handle</a:t>
            </a:r>
            <a:r>
              <a:rPr lang="en-US" sz="2400" dirty="0" smtClean="0"/>
              <a:t>—D. Patterson, IEEE Spectrum Jul’10</a:t>
            </a:r>
            <a:r>
              <a:rPr lang="en-US" sz="2400" dirty="0" smtClean="0">
                <a:solidFill>
                  <a:schemeClr val="tx1"/>
                </a:solidFill>
                <a:latin typeface="+mn-lt"/>
                <a:ea typeface="+mn-ea"/>
                <a:cs typeface="+mn-cs"/>
              </a:rPr>
              <a:t>. </a:t>
            </a:r>
          </a:p>
          <a:p>
            <a:pPr marL="457200" indent="-457200">
              <a:buAutoNum type="arabicPeriod"/>
            </a:pPr>
            <a:r>
              <a:rPr lang="en-US" sz="2400" dirty="0" smtClean="0"/>
              <a:t>See course info sheet for National </a:t>
            </a:r>
            <a:r>
              <a:rPr lang="en-US" sz="2400" dirty="0"/>
              <a:t>Research Council</a:t>
            </a:r>
            <a:r>
              <a:rPr lang="en-US" sz="2400" dirty="0" smtClean="0"/>
              <a:t>, 2011: </a:t>
            </a:r>
            <a:r>
              <a:rPr lang="en-US" sz="2400" dirty="0" smtClean="0"/>
              <a:t>only hero programmers can exploit the vast parallelism in today’s machines.</a:t>
            </a:r>
          </a:p>
          <a:p>
            <a:pPr marL="457200" indent="-457200">
              <a:buNone/>
            </a:pPr>
            <a:r>
              <a:rPr lang="en-US" sz="2400" dirty="0" smtClean="0">
                <a:solidFill>
                  <a:schemeClr val="tx1"/>
                </a:solidFill>
                <a:latin typeface="+mn-lt"/>
                <a:ea typeface="+mn-ea"/>
                <a:cs typeface="+mn-cs"/>
              </a:rPr>
              <a:t>	Recommend: invent new stack (algorithms, programming model, HW)</a:t>
            </a:r>
          </a:p>
          <a:p>
            <a:pPr marL="660400" indent="-660400" eaLnBrk="1" hangingPunct="1">
              <a:lnSpc>
                <a:spcPct val="80000"/>
              </a:lnSpc>
              <a:buFontTx/>
              <a:buNone/>
            </a:pPr>
            <a:r>
              <a:rPr lang="en-US" sz="2400" dirty="0" smtClean="0">
                <a:sym typeface="Wingdings" pitchFamily="2" charset="2"/>
              </a:rPr>
              <a:t>3.  V-CACM11: T</a:t>
            </a:r>
            <a:r>
              <a:rPr lang="en-US" sz="2400" dirty="0" smtClean="0"/>
              <a:t>he </a:t>
            </a:r>
            <a:r>
              <a:rPr lang="en-US" sz="2400" dirty="0" smtClean="0">
                <a:solidFill>
                  <a:srgbClr val="FF0000"/>
                </a:solidFill>
              </a:rPr>
              <a:t>software spiral </a:t>
            </a:r>
            <a:r>
              <a:rPr lang="en-US" sz="2400" dirty="0" smtClean="0"/>
              <a:t>(HW improvements </a:t>
            </a:r>
            <a:r>
              <a:rPr lang="en-US" sz="2400" dirty="0" smtClean="0">
                <a:sym typeface="Wingdings" pitchFamily="2" charset="2"/>
              </a:rPr>
              <a:t></a:t>
            </a:r>
            <a:r>
              <a:rPr lang="en-US" sz="2400" dirty="0" smtClean="0"/>
              <a:t> SW imp </a:t>
            </a:r>
            <a:r>
              <a:rPr lang="en-US" sz="2400" dirty="0" smtClean="0">
                <a:sym typeface="Wingdings" pitchFamily="2" charset="2"/>
              </a:rPr>
              <a:t> HW imp</a:t>
            </a:r>
            <a:r>
              <a:rPr lang="en-US" sz="2400" dirty="0" smtClean="0"/>
              <a:t>) – growth engine for IT (A. Grove, Intel); Alas, now broken!</a:t>
            </a:r>
            <a:endParaRPr lang="en-US" sz="2400" u="sng" dirty="0" smtClean="0">
              <a:sym typeface="Wingdings" pitchFamily="2" charset="2"/>
            </a:endParaRPr>
          </a:p>
          <a:p>
            <a:pPr eaLnBrk="1" hangingPunct="1">
              <a:lnSpc>
                <a:spcPct val="80000"/>
              </a:lnSpc>
              <a:buFont typeface="Wingdings" charset="0"/>
              <a:buChar char="è"/>
            </a:pPr>
            <a:r>
              <a:rPr lang="en-US" sz="2400" dirty="0" smtClean="0">
                <a:sym typeface="Wingdings" pitchFamily="2" charset="2"/>
              </a:rPr>
              <a:t>SW vendors </a:t>
            </a:r>
            <a:r>
              <a:rPr lang="en-US" sz="2400" u="sng" dirty="0" smtClean="0">
                <a:sym typeface="Wingdings" pitchFamily="2" charset="2"/>
              </a:rPr>
              <a:t>avoid</a:t>
            </a:r>
            <a:r>
              <a:rPr lang="en-US" sz="2400" u="sng" dirty="0" smtClean="0"/>
              <a:t> investment</a:t>
            </a:r>
            <a:r>
              <a:rPr lang="en-US" sz="2400" dirty="0" smtClean="0"/>
              <a:t> in long-term SW development since may bet on the wrong horse. Impasse bad for business.</a:t>
            </a:r>
          </a:p>
          <a:p>
            <a:pPr marL="0" indent="0" eaLnBrk="1" hangingPunct="1">
              <a:lnSpc>
                <a:spcPct val="80000"/>
              </a:lnSpc>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0"/>
            <a:ext cx="9144000" cy="762000"/>
          </a:xfrm>
        </p:spPr>
        <p:txBody>
          <a:bodyPr/>
          <a:lstStyle/>
          <a:p>
            <a:pPr eaLnBrk="1" hangingPunct="1"/>
            <a:r>
              <a:rPr lang="en-US" sz="4000" dirty="0" smtClean="0">
                <a:solidFill>
                  <a:schemeClr val="hlink"/>
                </a:solidFill>
              </a:rPr>
              <a:t>Known Pain of Parallel Programming</a:t>
            </a:r>
          </a:p>
        </p:txBody>
      </p:sp>
      <p:sp>
        <p:nvSpPr>
          <p:cNvPr id="6147" name="Rectangle 3"/>
          <p:cNvSpPr>
            <a:spLocks noGrp="1" noChangeArrowheads="1"/>
          </p:cNvSpPr>
          <p:nvPr>
            <p:ph type="body" idx="4294967295"/>
          </p:nvPr>
        </p:nvSpPr>
        <p:spPr>
          <a:xfrm>
            <a:off x="0" y="685800"/>
            <a:ext cx="9144000" cy="6400800"/>
          </a:xfrm>
        </p:spPr>
        <p:txBody>
          <a:bodyPr/>
          <a:lstStyle/>
          <a:p>
            <a:pPr eaLnBrk="1" hangingPunct="1">
              <a:lnSpc>
                <a:spcPct val="80000"/>
              </a:lnSpc>
            </a:pPr>
            <a:r>
              <a:rPr lang="en-US" sz="2400" dirty="0" smtClean="0"/>
              <a:t>Parallel programming is currently too difficult:</a:t>
            </a:r>
          </a:p>
          <a:p>
            <a:pPr eaLnBrk="1" hangingPunct="1">
              <a:lnSpc>
                <a:spcPct val="80000"/>
              </a:lnSpc>
              <a:buFontTx/>
              <a:buChar char="-"/>
            </a:pPr>
            <a:r>
              <a:rPr lang="en-US" sz="2400" dirty="0" smtClean="0"/>
              <a:t>Term ‘parallel SW crisis’ used since 1991 following a CACM paper</a:t>
            </a:r>
          </a:p>
          <a:p>
            <a:pPr eaLnBrk="1" hangingPunct="1">
              <a:lnSpc>
                <a:spcPct val="80000"/>
              </a:lnSpc>
              <a:buFontTx/>
              <a:buChar char="-"/>
            </a:pPr>
            <a:r>
              <a:rPr lang="en-US" sz="2400" dirty="0"/>
              <a:t>T</a:t>
            </a:r>
            <a:r>
              <a:rPr lang="en-US" sz="2400" dirty="0" smtClean="0"/>
              <a:t>o many users programming existing parallel computers is “as intimidating and </a:t>
            </a:r>
            <a:r>
              <a:rPr lang="en-US" sz="2400" dirty="0" smtClean="0">
                <a:solidFill>
                  <a:srgbClr val="FF0000"/>
                </a:solidFill>
              </a:rPr>
              <a:t>time consuming as  programming in assembly language</a:t>
            </a:r>
            <a:r>
              <a:rPr lang="en-US" sz="2400" dirty="0" smtClean="0"/>
              <a:t>” [NSF Blue-Ribbon Panel on </a:t>
            </a:r>
            <a:r>
              <a:rPr lang="en-US" sz="2400" dirty="0" err="1" smtClean="0"/>
              <a:t>Cyberinfrastructure</a:t>
            </a:r>
            <a:r>
              <a:rPr lang="en-US" sz="2400" dirty="0" smtClean="0"/>
              <a:t>, 2003]. </a:t>
            </a:r>
          </a:p>
          <a:p>
            <a:pPr eaLnBrk="1" hangingPunct="1">
              <a:lnSpc>
                <a:spcPct val="80000"/>
              </a:lnSpc>
              <a:buFontTx/>
              <a:buChar char="-"/>
            </a:pPr>
            <a:r>
              <a:rPr lang="en-US" sz="2400" dirty="0" smtClean="0"/>
              <a:t>AMD/Intel 2006: “Need PhD in CS to program today’s multicores”.</a:t>
            </a:r>
          </a:p>
          <a:p>
            <a:pPr marL="0" indent="0" eaLnBrk="1" hangingPunct="1">
              <a:lnSpc>
                <a:spcPct val="80000"/>
              </a:lnSpc>
              <a:buNone/>
            </a:pPr>
            <a:endParaRPr lang="en-US" sz="2400" dirty="0" smtClean="0">
              <a:solidFill>
                <a:schemeClr val="hlink"/>
              </a:solidFill>
            </a:endParaRPr>
          </a:p>
          <a:p>
            <a:pPr marL="0" indent="0" eaLnBrk="1" hangingPunct="1">
              <a:lnSpc>
                <a:spcPct val="80000"/>
              </a:lnSpc>
              <a:buNone/>
            </a:pPr>
            <a:r>
              <a:rPr lang="en-US" sz="4000" dirty="0" smtClean="0">
                <a:solidFill>
                  <a:schemeClr val="hlink"/>
                </a:solidFill>
              </a:rPr>
              <a:t>I will argue: </a:t>
            </a:r>
            <a:endParaRPr lang="en-US" sz="2400" dirty="0" smtClean="0"/>
          </a:p>
          <a:p>
            <a:pPr eaLnBrk="1" hangingPunct="1">
              <a:lnSpc>
                <a:spcPct val="80000"/>
              </a:lnSpc>
            </a:pPr>
            <a:r>
              <a:rPr lang="en-US" sz="2400" dirty="0" smtClean="0"/>
              <a:t>40yr old problem: Parallel architectures built using the following “methodology”: </a:t>
            </a:r>
            <a:r>
              <a:rPr lang="en-US" sz="2400" dirty="0" smtClean="0">
                <a:solidFill>
                  <a:srgbClr val="FF0000"/>
                </a:solidFill>
              </a:rPr>
              <a:t>build-first figure-out-how-to-program-later. </a:t>
            </a:r>
            <a:r>
              <a:rPr lang="en-US" sz="2400" dirty="0" smtClean="0"/>
              <a:t> </a:t>
            </a:r>
          </a:p>
          <a:p>
            <a:pPr eaLnBrk="1" hangingPunct="1">
              <a:lnSpc>
                <a:spcPct val="80000"/>
              </a:lnSpc>
              <a:buFontTx/>
              <a:buNone/>
            </a:pPr>
            <a:r>
              <a:rPr lang="en-US" sz="2400" dirty="0" smtClean="0"/>
              <a:t>	[J. Hennessy: “Many of the early ideas were motivated by observations of </a:t>
            </a:r>
            <a:r>
              <a:rPr lang="en-US" sz="2400" u="sng" dirty="0" smtClean="0"/>
              <a:t>what was </a:t>
            </a:r>
            <a:r>
              <a:rPr lang="en-US" sz="2400" u="sng" dirty="0" smtClean="0">
                <a:solidFill>
                  <a:srgbClr val="FF0000"/>
                </a:solidFill>
              </a:rPr>
              <a:t>easy to implement</a:t>
            </a:r>
            <a:r>
              <a:rPr lang="en-US" sz="2400" u="sng" dirty="0" smtClean="0"/>
              <a:t> in the hardware </a:t>
            </a:r>
            <a:r>
              <a:rPr lang="en-US" sz="2400" u="sng" dirty="0" smtClean="0">
                <a:solidFill>
                  <a:srgbClr val="FF0000"/>
                </a:solidFill>
              </a:rPr>
              <a:t>rather than</a:t>
            </a:r>
            <a:r>
              <a:rPr lang="en-US" sz="2400" u="sng" dirty="0" smtClean="0"/>
              <a:t> what was </a:t>
            </a:r>
            <a:r>
              <a:rPr lang="en-US" sz="2400" u="sng" dirty="0" smtClean="0">
                <a:solidFill>
                  <a:srgbClr val="FF0000"/>
                </a:solidFill>
              </a:rPr>
              <a:t>easy to use</a:t>
            </a:r>
            <a:r>
              <a:rPr lang="en-US" sz="2400" u="sng" dirty="0" smtClean="0"/>
              <a:t>”] </a:t>
            </a:r>
          </a:p>
          <a:p>
            <a:pPr eaLnBrk="1" hangingPunct="1">
              <a:lnSpc>
                <a:spcPct val="80000"/>
              </a:lnSpc>
              <a:buNone/>
            </a:pPr>
            <a:r>
              <a:rPr lang="en-US" sz="2400" dirty="0" smtClean="0">
                <a:solidFill>
                  <a:schemeClr val="hlink"/>
                </a:solidFill>
              </a:rPr>
              <a:t>This course: less about who is right; more about how to reason </a:t>
            </a:r>
            <a:endParaRPr lang="en-US" sz="1400" dirty="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dirty="0" smtClean="0"/>
          </a:p>
          <a:p>
            <a:pPr eaLnBrk="1" hangingPunct="1">
              <a:lnSpc>
                <a:spcPct val="80000"/>
              </a:lnSpc>
            </a:pPr>
            <a:endParaRPr lang="en-US" sz="2400" dirty="0" smtClean="0"/>
          </a:p>
          <a:p>
            <a:pPr eaLnBrk="1" hangingPunct="1">
              <a:lnSpc>
                <a:spcPct val="80000"/>
              </a:lnSpc>
              <a:buFontTx/>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0" y="0"/>
            <a:ext cx="9144000" cy="1524000"/>
          </a:xfrm>
        </p:spPr>
        <p:txBody>
          <a:bodyPr/>
          <a:lstStyle/>
          <a:p>
            <a:pPr eaLnBrk="1" hangingPunct="1"/>
            <a:r>
              <a:rPr lang="en-US" u="sng" dirty="0" smtClean="0"/>
              <a:t>Example of a problem to be discussed</a:t>
            </a:r>
            <a:r>
              <a:rPr lang="en-US" dirty="0" smtClean="0"/>
              <a:t>:</a:t>
            </a:r>
            <a:r>
              <a:rPr lang="en-US" dirty="0" smtClean="0">
                <a:solidFill>
                  <a:srgbClr val="FF0000"/>
                </a:solidFill>
              </a:rPr>
              <a:t>1 or 2 Paradigm Shifts?</a:t>
            </a:r>
          </a:p>
        </p:txBody>
      </p:sp>
      <p:sp>
        <p:nvSpPr>
          <p:cNvPr id="4099" name="Content Placeholder 2"/>
          <p:cNvSpPr>
            <a:spLocks noGrp="1"/>
          </p:cNvSpPr>
          <p:nvPr>
            <p:ph idx="4294967295"/>
          </p:nvPr>
        </p:nvSpPr>
        <p:spPr>
          <a:xfrm>
            <a:off x="0" y="1676400"/>
            <a:ext cx="9144000" cy="4449763"/>
          </a:xfrm>
        </p:spPr>
        <p:txBody>
          <a:bodyPr/>
          <a:lstStyle/>
          <a:p>
            <a:pPr eaLnBrk="1" hangingPunct="1"/>
            <a:r>
              <a:rPr lang="en-US" dirty="0" smtClean="0"/>
              <a:t>Serial to parallel: widely agreed</a:t>
            </a:r>
          </a:p>
          <a:p>
            <a:pPr eaLnBrk="1" hangingPunct="1"/>
            <a:r>
              <a:rPr lang="en-US" dirty="0" smtClean="0"/>
              <a:t>Within parallel: Existing “decomposition-first” paradigms. Painful to program.</a:t>
            </a:r>
          </a:p>
          <a:p>
            <a:pPr eaLnBrk="1" hangingPunct="1">
              <a:buFontTx/>
              <a:buNone/>
            </a:pPr>
            <a:r>
              <a:rPr lang="en-US" dirty="0" smtClean="0"/>
              <a:t>Will there be a switch to a different (easier-to-program) paradigm?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lstStyle/>
          <a:p>
            <a:r>
              <a:rPr lang="en-US" sz="3600" dirty="0" smtClean="0"/>
              <a:t>Architecture ‘Laws’</a:t>
            </a:r>
            <a:endParaRPr lang="en-US" sz="3600" dirty="0"/>
          </a:p>
        </p:txBody>
      </p:sp>
      <p:sp>
        <p:nvSpPr>
          <p:cNvPr id="3" name="Content Placeholder 2"/>
          <p:cNvSpPr>
            <a:spLocks noGrp="1"/>
          </p:cNvSpPr>
          <p:nvPr>
            <p:ph idx="1"/>
          </p:nvPr>
        </p:nvSpPr>
        <p:spPr>
          <a:xfrm>
            <a:off x="0" y="304800"/>
            <a:ext cx="9144000" cy="6553200"/>
          </a:xfrm>
        </p:spPr>
        <p:txBody>
          <a:bodyPr/>
          <a:lstStyle/>
          <a:p>
            <a:pPr>
              <a:buNone/>
            </a:pPr>
            <a:r>
              <a:rPr lang="en-US" sz="2000" dirty="0" smtClean="0"/>
              <a:t>A Driving Metaphor (Wikipedia)</a:t>
            </a:r>
          </a:p>
          <a:p>
            <a:r>
              <a:rPr lang="en-US" sz="2000" u="sng" dirty="0" smtClean="0"/>
              <a:t>Amdahl's Law</a:t>
            </a:r>
            <a:r>
              <a:rPr lang="en-US" sz="2000" dirty="0" smtClean="0"/>
              <a:t> approximately suggests:</a:t>
            </a:r>
          </a:p>
          <a:p>
            <a:pPr>
              <a:buNone/>
            </a:pPr>
            <a:r>
              <a:rPr lang="en-US" sz="2000" dirty="0" smtClean="0"/>
              <a:t>“ 	Suppose a car is traveling between two cities 60 miles apart, and has already spent one hour traveling half the distance at 30 mph. No matter how fast you drive the last half, it is impossible to achieve 90 mph average before reaching the second city. Since it has already taken you 1 hour and you only have a distance of 60 miles total; going infinitely fast you would only achieve 60 mph. ” </a:t>
            </a:r>
            <a:r>
              <a:rPr lang="en-US" sz="2000" u="sng" dirty="0" smtClean="0">
                <a:solidFill>
                  <a:srgbClr val="FF0000"/>
                </a:solidFill>
              </a:rPr>
              <a:t>Strong scaling</a:t>
            </a:r>
            <a:r>
              <a:rPr lang="en-US" sz="2000" dirty="0" smtClean="0">
                <a:solidFill>
                  <a:srgbClr val="FF0000"/>
                </a:solidFill>
              </a:rPr>
              <a:t> Distance given; </a:t>
            </a:r>
            <a:r>
              <a:rPr lang="en-US" sz="2000" dirty="0">
                <a:solidFill>
                  <a:srgbClr val="FF0000"/>
                </a:solidFill>
              </a:rPr>
              <a:t>h</a:t>
            </a:r>
            <a:r>
              <a:rPr lang="en-US" sz="2000" dirty="0" smtClean="0">
                <a:solidFill>
                  <a:srgbClr val="FF0000"/>
                </a:solidFill>
              </a:rPr>
              <a:t>ow fast can you make it?</a:t>
            </a:r>
            <a:endParaRPr lang="en-US" sz="2000" dirty="0" smtClean="0"/>
          </a:p>
          <a:p>
            <a:r>
              <a:rPr lang="en-US" sz="2000" u="sng" dirty="0" smtClean="0"/>
              <a:t>Gustafson's Law</a:t>
            </a:r>
            <a:r>
              <a:rPr lang="en-US" sz="2000" dirty="0" smtClean="0"/>
              <a:t> </a:t>
            </a:r>
            <a:r>
              <a:rPr lang="en-US" sz="2000" dirty="0" smtClean="0">
                <a:solidFill>
                  <a:srgbClr val="FF0000"/>
                </a:solidFill>
              </a:rPr>
              <a:t>(~</a:t>
            </a:r>
            <a:r>
              <a:rPr lang="en-US" sz="2000" dirty="0" smtClean="0">
                <a:solidFill>
                  <a:srgbClr val="FF0000"/>
                </a:solidFill>
              </a:rPr>
              <a:t>where parallel machines are today) </a:t>
            </a:r>
            <a:r>
              <a:rPr lang="en-US" sz="2000" dirty="0" smtClean="0"/>
              <a:t>approximately </a:t>
            </a:r>
            <a:r>
              <a:rPr lang="en-US" sz="2000" dirty="0" smtClean="0"/>
              <a:t>states:</a:t>
            </a:r>
          </a:p>
          <a:p>
            <a:pPr>
              <a:buNone/>
            </a:pPr>
            <a:r>
              <a:rPr lang="en-US" sz="2000" dirty="0" smtClean="0"/>
              <a:t>“ 	Suppose a car has already been traveling for some time at less than 90mph. Given enough time and distance to travel, the car's average speed can always eventually reach 90mph, no matter how long or how slowly it has already traveled. For example, if the car spent one hour at 30 mph, it could achieve this by driving at 120 mph for two additional hours, or at 150 mph for an hour, and so on</a:t>
            </a:r>
            <a:r>
              <a:rPr lang="en-US" sz="2000" dirty="0" smtClean="0"/>
              <a:t>.” </a:t>
            </a:r>
            <a:r>
              <a:rPr lang="en-US" sz="2000" u="sng" dirty="0" smtClean="0">
                <a:solidFill>
                  <a:srgbClr val="FF0000"/>
                </a:solidFill>
              </a:rPr>
              <a:t>Weak scaling</a:t>
            </a:r>
            <a:r>
              <a:rPr lang="en-US" sz="2000" dirty="0" smtClean="0">
                <a:solidFill>
                  <a:srgbClr val="FF0000"/>
                </a:solidFill>
              </a:rPr>
              <a:t> How far you need to go for given speed?</a:t>
            </a:r>
            <a:endParaRPr lang="en-US" sz="2000" dirty="0" smtClean="0"/>
          </a:p>
          <a:p>
            <a:pPr>
              <a:buNone/>
            </a:pPr>
            <a:r>
              <a:rPr lang="en-US" sz="2000" dirty="0" smtClean="0"/>
              <a:t>The quantitative methodology we will learn in ENEE446 mandates rigorous understanding and application of such laws. But, what do they really say? Often: simplistic interpretations that neglect impact beyond HW organization </a:t>
            </a:r>
          </a:p>
          <a:p>
            <a:pPr>
              <a:buNone/>
            </a:pPr>
            <a:r>
              <a:rPr lang="en-US" sz="2000" dirty="0" smtClean="0"/>
              <a:t>Driving metaphor: but where is the driver? driving at 150 mph and 30 mph are different. Perhaps, fast </a:t>
            </a:r>
            <a:r>
              <a:rPr lang="en-US" sz="2000" dirty="0" err="1" smtClean="0"/>
              <a:t>driveability</a:t>
            </a:r>
            <a:r>
              <a:rPr lang="en-US" sz="2000" dirty="0" smtClean="0"/>
              <a:t> (i.e., programmability) becomes #1 issue</a:t>
            </a:r>
          </a:p>
          <a:p>
            <a:pPr>
              <a:buNone/>
            </a:pPr>
            <a:endParaRPr lang="en-US" sz="2000" dirty="0" smtClean="0"/>
          </a:p>
          <a:p>
            <a:pPr>
              <a:buNone/>
            </a:pPr>
            <a:endParaRPr lang="en-US" sz="2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0"/>
            <a:ext cx="8229600" cy="457200"/>
          </a:xfrm>
        </p:spPr>
        <p:txBody>
          <a:bodyPr/>
          <a:lstStyle/>
          <a:p>
            <a:pPr eaLnBrk="1" hangingPunct="1"/>
            <a:r>
              <a:rPr lang="en-US" sz="3600" dirty="0" smtClean="0"/>
              <a:t>Flavor of parallelism: 1</a:t>
            </a:r>
            <a:r>
              <a:rPr lang="en-US" sz="3600" baseline="30000" dirty="0" smtClean="0"/>
              <a:t>st</a:t>
            </a:r>
            <a:r>
              <a:rPr lang="en-US" sz="3600" dirty="0" smtClean="0"/>
              <a:t> example</a:t>
            </a:r>
          </a:p>
        </p:txBody>
      </p:sp>
      <p:sp>
        <p:nvSpPr>
          <p:cNvPr id="9219" name="Rectangle 3"/>
          <p:cNvSpPr>
            <a:spLocks noGrp="1" noChangeArrowheads="1"/>
          </p:cNvSpPr>
          <p:nvPr>
            <p:ph type="body" idx="4294967295"/>
          </p:nvPr>
        </p:nvSpPr>
        <p:spPr>
          <a:xfrm>
            <a:off x="0" y="457200"/>
            <a:ext cx="9144000" cy="6324600"/>
          </a:xfrm>
        </p:spPr>
        <p:txBody>
          <a:bodyPr/>
          <a:lstStyle/>
          <a:p>
            <a:pPr eaLnBrk="1" hangingPunct="1">
              <a:lnSpc>
                <a:spcPct val="80000"/>
              </a:lnSpc>
              <a:buFontTx/>
              <a:buNone/>
            </a:pPr>
            <a:r>
              <a:rPr lang="en-US" sz="2000" b="1" u="sng" dirty="0" smtClean="0"/>
              <a:t>Exchange Problem</a:t>
            </a:r>
            <a:r>
              <a:rPr lang="en-US" sz="2000" dirty="0" smtClean="0"/>
              <a:t> Replace A and B. Ex. A=2,B=5</a:t>
            </a:r>
            <a:r>
              <a:rPr lang="en-US" sz="2000" dirty="0" smtClean="0">
                <a:sym typeface="Wingdings" pitchFamily="2" charset="2"/>
              </a:rPr>
              <a:t>A=5,B=2.</a:t>
            </a:r>
          </a:p>
          <a:p>
            <a:pPr eaLnBrk="1" hangingPunct="1">
              <a:lnSpc>
                <a:spcPct val="80000"/>
              </a:lnSpc>
              <a:buFontTx/>
              <a:buNone/>
            </a:pPr>
            <a:r>
              <a:rPr lang="en-US" sz="2000" u="sng" dirty="0" smtClean="0">
                <a:sym typeface="Wingdings" pitchFamily="2" charset="2"/>
              </a:rPr>
              <a:t>Serial </a:t>
            </a:r>
            <a:r>
              <a:rPr lang="en-US" sz="2000" u="sng" dirty="0" err="1" smtClean="0">
                <a:sym typeface="Wingdings" pitchFamily="2" charset="2"/>
              </a:rPr>
              <a:t>Alg</a:t>
            </a:r>
            <a:r>
              <a:rPr lang="en-US" sz="2000" dirty="0" smtClean="0">
                <a:sym typeface="Wingdings" pitchFamily="2" charset="2"/>
              </a:rPr>
              <a:t>: X:=A;A:=B;B:=X.     3 Ops. 3 Steps. Space 1.</a:t>
            </a:r>
          </a:p>
          <a:p>
            <a:pPr eaLnBrk="1" hangingPunct="1">
              <a:lnSpc>
                <a:spcPct val="80000"/>
              </a:lnSpc>
              <a:buFontTx/>
              <a:buNone/>
            </a:pPr>
            <a:r>
              <a:rPr lang="en-US" sz="2000" u="sng" dirty="0" smtClean="0">
                <a:sym typeface="Wingdings" pitchFamily="2" charset="2"/>
              </a:rPr>
              <a:t>Fewer steps (FS):</a:t>
            </a:r>
            <a:r>
              <a:rPr lang="en-US" sz="2000" dirty="0" smtClean="0">
                <a:sym typeface="Wingdings" pitchFamily="2" charset="2"/>
              </a:rPr>
              <a:t>   X:=A                B:=X                       </a:t>
            </a:r>
          </a:p>
          <a:p>
            <a:pPr eaLnBrk="1" hangingPunct="1">
              <a:lnSpc>
                <a:spcPct val="80000"/>
              </a:lnSpc>
              <a:buFontTx/>
              <a:buNone/>
            </a:pPr>
            <a:r>
              <a:rPr lang="en-US" sz="2000" dirty="0" smtClean="0">
                <a:sym typeface="Wingdings" pitchFamily="2" charset="2"/>
              </a:rPr>
              <a:t>                                Y:=B                A:=Y          4 ops. 2 Steps. Space 2.</a:t>
            </a:r>
          </a:p>
          <a:p>
            <a:pPr eaLnBrk="1" hangingPunct="1">
              <a:lnSpc>
                <a:spcPct val="80000"/>
              </a:lnSpc>
              <a:buFontTx/>
              <a:buNone/>
            </a:pPr>
            <a:r>
              <a:rPr lang="en-US" sz="2000" b="1" u="sng" dirty="0" smtClean="0"/>
              <a:t>Array Exchange Problem</a:t>
            </a:r>
            <a:r>
              <a:rPr lang="en-US" sz="2000" dirty="0" smtClean="0"/>
              <a:t> Given A[1..n] &amp; B[1..n], replace A(</a:t>
            </a:r>
            <a:r>
              <a:rPr lang="en-US" sz="2000" dirty="0" err="1" smtClean="0"/>
              <a:t>i</a:t>
            </a:r>
            <a:r>
              <a:rPr lang="en-US" sz="2000" dirty="0" smtClean="0"/>
              <a:t>) and B(</a:t>
            </a:r>
            <a:r>
              <a:rPr lang="en-US" sz="2000" dirty="0" err="1" smtClean="0"/>
              <a:t>i</a:t>
            </a:r>
            <a:r>
              <a:rPr lang="en-US" sz="2000" dirty="0" smtClean="0"/>
              <a:t>), </a:t>
            </a:r>
            <a:r>
              <a:rPr lang="en-US" sz="2000" dirty="0" err="1" smtClean="0"/>
              <a:t>i</a:t>
            </a:r>
            <a:r>
              <a:rPr lang="en-US" sz="2000" dirty="0" smtClean="0"/>
              <a:t>=1..n.</a:t>
            </a:r>
          </a:p>
          <a:p>
            <a:pPr eaLnBrk="1" hangingPunct="1">
              <a:lnSpc>
                <a:spcPct val="80000"/>
              </a:lnSpc>
              <a:buFontTx/>
              <a:buNone/>
            </a:pPr>
            <a:r>
              <a:rPr lang="en-US" sz="2000" u="sng" dirty="0" smtClean="0"/>
              <a:t>Serial </a:t>
            </a:r>
            <a:r>
              <a:rPr lang="en-US" sz="2000" u="sng" dirty="0" err="1" smtClean="0"/>
              <a:t>Alg</a:t>
            </a:r>
            <a:r>
              <a:rPr lang="en-US" sz="2000" dirty="0" smtClean="0"/>
              <a:t>:  For </a:t>
            </a:r>
            <a:r>
              <a:rPr lang="en-US" sz="2000" dirty="0" err="1" smtClean="0"/>
              <a:t>i</a:t>
            </a:r>
            <a:r>
              <a:rPr lang="en-US" sz="2000" dirty="0" smtClean="0"/>
              <a:t>=1 to n do</a:t>
            </a:r>
          </a:p>
          <a:p>
            <a:pPr eaLnBrk="1" hangingPunct="1">
              <a:lnSpc>
                <a:spcPct val="80000"/>
              </a:lnSpc>
              <a:buFontTx/>
              <a:buNone/>
            </a:pPr>
            <a:r>
              <a:rPr lang="en-US" sz="2000" dirty="0" smtClean="0"/>
              <a:t>                     </a:t>
            </a:r>
            <a:r>
              <a:rPr lang="en-US" sz="2000" dirty="0" smtClean="0">
                <a:sym typeface="Wingdings" pitchFamily="2" charset="2"/>
              </a:rPr>
              <a:t>X:=A(</a:t>
            </a:r>
            <a:r>
              <a:rPr lang="en-US" sz="2000" dirty="0" err="1" smtClean="0">
                <a:sym typeface="Wingdings" pitchFamily="2" charset="2"/>
              </a:rPr>
              <a:t>i</a:t>
            </a:r>
            <a:r>
              <a:rPr lang="en-US" sz="2000" dirty="0" smtClean="0">
                <a:sym typeface="Wingdings" pitchFamily="2" charset="2"/>
              </a:rPr>
              <a:t>);A(</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):=X   /*serial replace</a:t>
            </a:r>
          </a:p>
          <a:p>
            <a:pPr eaLnBrk="1" hangingPunct="1">
              <a:lnSpc>
                <a:spcPct val="80000"/>
              </a:lnSpc>
              <a:buFontTx/>
              <a:buNone/>
            </a:pPr>
            <a:r>
              <a:rPr lang="en-US" sz="2000" dirty="0" smtClean="0">
                <a:sym typeface="Wingdings" pitchFamily="2" charset="2"/>
              </a:rPr>
              <a:t> 3n Ops. 3n Steps. Space 1.</a:t>
            </a:r>
          </a:p>
          <a:p>
            <a:pPr eaLnBrk="1" hangingPunct="1">
              <a:lnSpc>
                <a:spcPct val="80000"/>
              </a:lnSpc>
              <a:buFontTx/>
              <a:buNone/>
            </a:pPr>
            <a:r>
              <a:rPr lang="en-US" sz="2000" u="sng" dirty="0" smtClean="0">
                <a:sym typeface="Wingdings" pitchFamily="2" charset="2"/>
              </a:rPr>
              <a:t>Par Alg1</a:t>
            </a:r>
            <a:r>
              <a:rPr lang="en-US" sz="2000" dirty="0" smtClean="0">
                <a:sym typeface="Wingdings" pitchFamily="2" charset="2"/>
              </a:rPr>
              <a:t>:  </a:t>
            </a:r>
            <a:r>
              <a:rPr lang="en-US" sz="2000" dirty="0" smtClean="0"/>
              <a:t>For </a:t>
            </a:r>
            <a:r>
              <a:rPr lang="en-US" sz="2000" dirty="0" err="1" smtClean="0"/>
              <a:t>i</a:t>
            </a:r>
            <a:r>
              <a:rPr lang="en-US" sz="2000" dirty="0" smtClean="0"/>
              <a:t>=1 to n </a:t>
            </a:r>
            <a:r>
              <a:rPr lang="en-US" sz="2000" dirty="0" err="1" smtClean="0"/>
              <a:t>pardo</a:t>
            </a:r>
            <a:endParaRPr lang="en-US" sz="2000" dirty="0" smtClean="0"/>
          </a:p>
          <a:p>
            <a:pPr eaLnBrk="1" hangingPunct="1">
              <a:lnSpc>
                <a:spcPct val="80000"/>
              </a:lnSpc>
              <a:buFontTx/>
              <a:buNone/>
            </a:pPr>
            <a:r>
              <a:rPr lang="en-US" sz="2000" dirty="0" smtClean="0"/>
              <a:t>                    </a:t>
            </a:r>
            <a:r>
              <a:rPr lang="en-US" sz="2000" dirty="0" smtClean="0">
                <a:sym typeface="Wingdings" pitchFamily="2" charset="2"/>
              </a:rPr>
              <a:t>X(</a:t>
            </a:r>
            <a:r>
              <a:rPr lang="en-US" sz="2000" dirty="0" err="1" smtClean="0">
                <a:sym typeface="Wingdings" pitchFamily="2" charset="2"/>
              </a:rPr>
              <a:t>i</a:t>
            </a:r>
            <a:r>
              <a:rPr lang="en-US" sz="2000" dirty="0" smtClean="0">
                <a:sym typeface="Wingdings" pitchFamily="2" charset="2"/>
              </a:rPr>
              <a:t>):=A(</a:t>
            </a:r>
            <a:r>
              <a:rPr lang="en-US" sz="2000" dirty="0" err="1" smtClean="0">
                <a:sym typeface="Wingdings" pitchFamily="2" charset="2"/>
              </a:rPr>
              <a:t>i</a:t>
            </a:r>
            <a:r>
              <a:rPr lang="en-US" sz="2000" dirty="0" smtClean="0">
                <a:sym typeface="Wingdings" pitchFamily="2" charset="2"/>
              </a:rPr>
              <a:t>);A(</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):=X(</a:t>
            </a:r>
            <a:r>
              <a:rPr lang="en-US" sz="2000" dirty="0" err="1" smtClean="0">
                <a:sym typeface="Wingdings" pitchFamily="2" charset="2"/>
              </a:rPr>
              <a:t>i</a:t>
            </a:r>
            <a:r>
              <a:rPr lang="en-US" sz="2000" dirty="0" smtClean="0">
                <a:sym typeface="Wingdings" pitchFamily="2" charset="2"/>
              </a:rPr>
              <a:t>) /*serial replace in parallel</a:t>
            </a:r>
          </a:p>
          <a:p>
            <a:pPr eaLnBrk="1" hangingPunct="1">
              <a:lnSpc>
                <a:spcPct val="80000"/>
              </a:lnSpc>
              <a:buFontTx/>
              <a:buNone/>
            </a:pPr>
            <a:r>
              <a:rPr lang="en-US" sz="2000" dirty="0" smtClean="0">
                <a:sym typeface="Wingdings" pitchFamily="2" charset="2"/>
              </a:rPr>
              <a:t> 3n Ops. 3 Steps. Space n.</a:t>
            </a:r>
          </a:p>
          <a:p>
            <a:pPr eaLnBrk="1" hangingPunct="1">
              <a:lnSpc>
                <a:spcPct val="80000"/>
              </a:lnSpc>
              <a:buFontTx/>
              <a:buNone/>
            </a:pPr>
            <a:r>
              <a:rPr lang="en-US" sz="2000" u="sng" dirty="0" smtClean="0">
                <a:sym typeface="Wingdings" pitchFamily="2" charset="2"/>
              </a:rPr>
              <a:t>Par Alg2</a:t>
            </a:r>
            <a:r>
              <a:rPr lang="en-US" sz="2000" dirty="0" smtClean="0">
                <a:sym typeface="Wingdings" pitchFamily="2" charset="2"/>
              </a:rPr>
              <a:t>: </a:t>
            </a:r>
            <a:r>
              <a:rPr lang="en-US" sz="2000" dirty="0" smtClean="0"/>
              <a:t>For </a:t>
            </a:r>
            <a:r>
              <a:rPr lang="en-US" sz="2000" dirty="0" err="1" smtClean="0"/>
              <a:t>i</a:t>
            </a:r>
            <a:r>
              <a:rPr lang="en-US" sz="2000" dirty="0" smtClean="0"/>
              <a:t>=1 to n </a:t>
            </a:r>
            <a:r>
              <a:rPr lang="en-US" sz="2000" dirty="0" err="1" smtClean="0"/>
              <a:t>pardo</a:t>
            </a:r>
            <a:endParaRPr lang="en-US" sz="2000" dirty="0" smtClean="0"/>
          </a:p>
          <a:p>
            <a:pPr eaLnBrk="1" hangingPunct="1">
              <a:lnSpc>
                <a:spcPct val="80000"/>
              </a:lnSpc>
              <a:buFontTx/>
              <a:buNone/>
            </a:pPr>
            <a:r>
              <a:rPr lang="en-US" sz="2000" dirty="0" smtClean="0"/>
              <a:t>                    X(</a:t>
            </a:r>
            <a:r>
              <a:rPr lang="en-US" sz="2000" dirty="0" err="1" smtClean="0"/>
              <a:t>i</a:t>
            </a:r>
            <a:r>
              <a:rPr lang="en-US" sz="2000" dirty="0" smtClean="0"/>
              <a:t>):=A(</a:t>
            </a:r>
            <a:r>
              <a:rPr lang="en-US" sz="2000" dirty="0" err="1" smtClean="0"/>
              <a:t>i</a:t>
            </a:r>
            <a:r>
              <a:rPr lang="en-US" sz="2000" dirty="0" smtClean="0"/>
              <a:t>)            B(</a:t>
            </a:r>
            <a:r>
              <a:rPr lang="en-US" sz="2000" dirty="0" err="1" smtClean="0"/>
              <a:t>i</a:t>
            </a:r>
            <a:r>
              <a:rPr lang="en-US" sz="2000" dirty="0" smtClean="0"/>
              <a:t>):=X(</a:t>
            </a:r>
            <a:r>
              <a:rPr lang="en-US" sz="2000" dirty="0" err="1" smtClean="0"/>
              <a:t>i</a:t>
            </a:r>
            <a:r>
              <a:rPr lang="en-US" sz="2000" dirty="0" smtClean="0"/>
              <a:t>)</a:t>
            </a:r>
            <a:r>
              <a:rPr lang="en-US" sz="2000" dirty="0" smtClean="0">
                <a:sym typeface="Wingdings" pitchFamily="2" charset="2"/>
              </a:rPr>
              <a:t>                 </a:t>
            </a:r>
          </a:p>
          <a:p>
            <a:pPr eaLnBrk="1" hangingPunct="1">
              <a:lnSpc>
                <a:spcPct val="80000"/>
              </a:lnSpc>
              <a:buFontTx/>
              <a:buNone/>
            </a:pPr>
            <a:r>
              <a:rPr lang="en-US" sz="2000" dirty="0" smtClean="0">
                <a:sym typeface="Wingdings" pitchFamily="2" charset="2"/>
              </a:rPr>
              <a:t>                    Y(</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            A(</a:t>
            </a:r>
            <a:r>
              <a:rPr lang="en-US" sz="2000" dirty="0" err="1" smtClean="0">
                <a:sym typeface="Wingdings" pitchFamily="2" charset="2"/>
              </a:rPr>
              <a:t>i</a:t>
            </a:r>
            <a:r>
              <a:rPr lang="en-US" sz="2000" dirty="0" smtClean="0">
                <a:sym typeface="Wingdings" pitchFamily="2" charset="2"/>
              </a:rPr>
              <a:t>):=Y(</a:t>
            </a:r>
            <a:r>
              <a:rPr lang="en-US" sz="2000" dirty="0" err="1" smtClean="0">
                <a:sym typeface="Wingdings" pitchFamily="2" charset="2"/>
              </a:rPr>
              <a:t>i</a:t>
            </a:r>
            <a:r>
              <a:rPr lang="en-US" sz="2000" dirty="0" smtClean="0">
                <a:sym typeface="Wingdings" pitchFamily="2" charset="2"/>
              </a:rPr>
              <a:t>)    /*FS in parallel</a:t>
            </a:r>
          </a:p>
          <a:p>
            <a:pPr eaLnBrk="1" hangingPunct="1">
              <a:lnSpc>
                <a:spcPct val="80000"/>
              </a:lnSpc>
              <a:buFontTx/>
              <a:buNone/>
            </a:pPr>
            <a:r>
              <a:rPr lang="en-US" sz="2000" dirty="0" smtClean="0">
                <a:sym typeface="Wingdings" pitchFamily="2" charset="2"/>
              </a:rPr>
              <a:t> 4n Ops. 2 Steps. Space 2n.</a:t>
            </a:r>
          </a:p>
          <a:p>
            <a:pPr eaLnBrk="1" hangingPunct="1">
              <a:lnSpc>
                <a:spcPct val="80000"/>
              </a:lnSpc>
              <a:buFontTx/>
              <a:buNone/>
            </a:pPr>
            <a:r>
              <a:rPr lang="en-US" sz="2000" u="sng" dirty="0" smtClean="0">
                <a:sym typeface="Wingdings" pitchFamily="2" charset="2"/>
              </a:rPr>
              <a:t>Discussion</a:t>
            </a:r>
            <a:r>
              <a:rPr lang="en-US" sz="2000" dirty="0" smtClean="0">
                <a:sym typeface="Wingdings" pitchFamily="2" charset="2"/>
              </a:rPr>
              <a:t> </a:t>
            </a:r>
          </a:p>
          <a:p>
            <a:pPr eaLnBrk="1" hangingPunct="1">
              <a:lnSpc>
                <a:spcPct val="80000"/>
              </a:lnSpc>
              <a:buFontTx/>
              <a:buChar char="-"/>
            </a:pPr>
            <a:r>
              <a:rPr lang="en-US" sz="2000" dirty="0" smtClean="0">
                <a:sym typeface="Wingdings" pitchFamily="2" charset="2"/>
              </a:rPr>
              <a:t>Par </a:t>
            </a:r>
            <a:r>
              <a:rPr lang="en-US" sz="2000" dirty="0" err="1" smtClean="0">
                <a:sym typeface="Wingdings" pitchFamily="2" charset="2"/>
              </a:rPr>
              <a:t>Alg</a:t>
            </a:r>
            <a:r>
              <a:rPr lang="en-US" sz="2000" dirty="0" smtClean="0">
                <a:sym typeface="Wingdings" pitchFamily="2" charset="2"/>
              </a:rPr>
              <a:t> 1 (and 2) Allows ‘decomposition’.</a:t>
            </a:r>
          </a:p>
          <a:p>
            <a:pPr eaLnBrk="1" hangingPunct="1">
              <a:lnSpc>
                <a:spcPct val="80000"/>
              </a:lnSpc>
              <a:buFontTx/>
              <a:buChar char="-"/>
            </a:pPr>
            <a:r>
              <a:rPr lang="en-US" sz="2000" dirty="0">
                <a:sym typeface="Wingdings" pitchFamily="2" charset="2"/>
              </a:rPr>
              <a:t>P</a:t>
            </a:r>
            <a:r>
              <a:rPr lang="en-US" sz="2000" dirty="0" smtClean="0">
                <a:sym typeface="Wingdings" pitchFamily="2" charset="2"/>
              </a:rPr>
              <a:t>arallelism requires extra space (memory). </a:t>
            </a:r>
          </a:p>
          <a:p>
            <a:pPr eaLnBrk="1" hangingPunct="1">
              <a:lnSpc>
                <a:spcPct val="80000"/>
              </a:lnSpc>
              <a:buFontTx/>
              <a:buChar char="-"/>
            </a:pPr>
            <a:r>
              <a:rPr lang="en-US" sz="2000" dirty="0" smtClean="0">
                <a:sym typeface="Wingdings" pitchFamily="2" charset="2"/>
              </a:rPr>
              <a:t>Par </a:t>
            </a:r>
            <a:r>
              <a:rPr lang="en-US" sz="2000" dirty="0" err="1" smtClean="0">
                <a:sym typeface="Wingdings" pitchFamily="2" charset="2"/>
              </a:rPr>
              <a:t>Alg</a:t>
            </a:r>
            <a:r>
              <a:rPr lang="en-US" sz="2000" dirty="0" smtClean="0">
                <a:sym typeface="Wingdings" pitchFamily="2" charset="2"/>
              </a:rPr>
              <a:t> 1 clearly faster than Serial Alg.  </a:t>
            </a:r>
          </a:p>
          <a:p>
            <a:pPr eaLnBrk="1" hangingPunct="1">
              <a:lnSpc>
                <a:spcPct val="80000"/>
              </a:lnSpc>
              <a:buFontTx/>
              <a:buChar char="-"/>
            </a:pPr>
            <a:r>
              <a:rPr lang="en-US" sz="2000" dirty="0" smtClean="0">
                <a:sym typeface="Wingdings" pitchFamily="2" charset="2"/>
              </a:rPr>
              <a:t>Is Par </a:t>
            </a:r>
            <a:r>
              <a:rPr lang="en-US" sz="2000" dirty="0" err="1" smtClean="0">
                <a:sym typeface="Wingdings" pitchFamily="2" charset="2"/>
              </a:rPr>
              <a:t>Alg</a:t>
            </a:r>
            <a:r>
              <a:rPr lang="en-US" sz="2000" dirty="0" smtClean="0">
                <a:sym typeface="Wingdings" pitchFamily="2" charset="2"/>
              </a:rPr>
              <a:t> 2 preferred to Par </a:t>
            </a:r>
            <a:r>
              <a:rPr lang="en-US" sz="2000" dirty="0" err="1" smtClean="0">
                <a:sym typeface="Wingdings" pitchFamily="2" charset="2"/>
              </a:rPr>
              <a:t>Alg</a:t>
            </a:r>
            <a:r>
              <a:rPr lang="en-US" sz="2000" dirty="0" smtClean="0">
                <a:sym typeface="Wingdings" pitchFamily="2" charset="2"/>
              </a:rPr>
              <a:t> 1? [</a:t>
            </a:r>
            <a:r>
              <a:rPr lang="en-US" sz="2000" dirty="0" err="1" smtClean="0">
                <a:sym typeface="Wingdings" pitchFamily="2" charset="2"/>
              </a:rPr>
              <a:t>ParAlg</a:t>
            </a:r>
            <a:r>
              <a:rPr lang="en-US" sz="2000" dirty="0" smtClean="0">
                <a:sym typeface="Wingdings" pitchFamily="2" charset="2"/>
              </a:rPr>
              <a:t> 2 (and FS) reminds of ILP – easy form of (name) dependence]</a:t>
            </a:r>
          </a:p>
        </p:txBody>
      </p:sp>
      <p:sp>
        <p:nvSpPr>
          <p:cNvPr id="9220" name="Line 4"/>
          <p:cNvSpPr>
            <a:spLocks noChangeShapeType="1"/>
          </p:cNvSpPr>
          <p:nvPr/>
        </p:nvSpPr>
        <p:spPr bwMode="auto">
          <a:xfrm>
            <a:off x="3505200" y="1295400"/>
            <a:ext cx="0" cy="457200"/>
          </a:xfrm>
          <a:prstGeom prst="line">
            <a:avLst/>
          </a:prstGeom>
          <a:noFill/>
          <a:ln w="9525">
            <a:solidFill>
              <a:schemeClr val="tx1"/>
            </a:solidFill>
            <a:round/>
            <a:headEnd/>
            <a:tailEnd/>
          </a:ln>
        </p:spPr>
        <p:txBody>
          <a:bodyPr/>
          <a:lstStyle/>
          <a:p>
            <a:endParaRPr lang="en-US"/>
          </a:p>
        </p:txBody>
      </p:sp>
      <p:sp>
        <p:nvSpPr>
          <p:cNvPr id="9221" name="Line 5"/>
          <p:cNvSpPr>
            <a:spLocks noChangeShapeType="1"/>
          </p:cNvSpPr>
          <p:nvPr/>
        </p:nvSpPr>
        <p:spPr bwMode="auto">
          <a:xfrm>
            <a:off x="2895600" y="4648200"/>
            <a:ext cx="0" cy="4572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4294967295"/>
          </p:nvPr>
        </p:nvSpPr>
        <p:spPr>
          <a:xfrm>
            <a:off x="609600" y="914400"/>
            <a:ext cx="3962400" cy="5562600"/>
          </a:xfrm>
        </p:spPr>
        <p:txBody>
          <a:bodyPr/>
          <a:lstStyle/>
          <a:p>
            <a:pPr eaLnBrk="1" hangingPunct="1">
              <a:lnSpc>
                <a:spcPct val="80000"/>
              </a:lnSpc>
              <a:buFontTx/>
              <a:buNone/>
            </a:pPr>
            <a:r>
              <a:rPr lang="en-US" sz="2000" smtClean="0"/>
              <a:t>Input: (i) All world airports. </a:t>
            </a:r>
          </a:p>
          <a:p>
            <a:pPr eaLnBrk="1" hangingPunct="1">
              <a:lnSpc>
                <a:spcPct val="80000"/>
              </a:lnSpc>
              <a:buFontTx/>
              <a:buNone/>
            </a:pPr>
            <a:r>
              <a:rPr lang="en-US" sz="2000" smtClean="0"/>
              <a:t>(ii) For each, all airports to which  there is a non-stop flight.</a:t>
            </a:r>
          </a:p>
          <a:p>
            <a:pPr eaLnBrk="1" hangingPunct="1">
              <a:lnSpc>
                <a:spcPct val="80000"/>
              </a:lnSpc>
              <a:buFontTx/>
              <a:buNone/>
            </a:pPr>
            <a:r>
              <a:rPr lang="en-US" sz="2000" smtClean="0"/>
              <a:t>Find: smallest number of flights from DCA to every other airport.</a:t>
            </a:r>
          </a:p>
          <a:p>
            <a:pPr eaLnBrk="1" hangingPunct="1">
              <a:lnSpc>
                <a:spcPct val="80000"/>
              </a:lnSpc>
              <a:buFontTx/>
              <a:buNone/>
            </a:pPr>
            <a:endParaRPr lang="en-US" sz="2000" b="1" smtClean="0"/>
          </a:p>
          <a:p>
            <a:pPr eaLnBrk="1" hangingPunct="1">
              <a:lnSpc>
                <a:spcPct val="80000"/>
              </a:lnSpc>
              <a:buFontTx/>
              <a:buNone/>
            </a:pPr>
            <a:r>
              <a:rPr lang="en-US" sz="2000" b="1" u="sng" smtClean="0"/>
              <a:t>Basic algorithm</a:t>
            </a:r>
            <a:r>
              <a:rPr lang="en-US" sz="2000" smtClean="0"/>
              <a:t> </a:t>
            </a:r>
          </a:p>
          <a:p>
            <a:pPr eaLnBrk="1" hangingPunct="1">
              <a:lnSpc>
                <a:spcPct val="80000"/>
              </a:lnSpc>
              <a:buFontTx/>
              <a:buNone/>
            </a:pPr>
            <a:r>
              <a:rPr lang="en-US" sz="2000" smtClean="0"/>
              <a:t>Step i: </a:t>
            </a:r>
          </a:p>
          <a:p>
            <a:pPr eaLnBrk="1" hangingPunct="1">
              <a:lnSpc>
                <a:spcPct val="80000"/>
              </a:lnSpc>
              <a:buFontTx/>
              <a:buNone/>
            </a:pPr>
            <a:r>
              <a:rPr lang="en-US" sz="2000" i="1" u="sng" smtClean="0"/>
              <a:t>For all</a:t>
            </a:r>
            <a:r>
              <a:rPr lang="en-US" sz="2000" smtClean="0"/>
              <a:t> airports requiring i-1flights</a:t>
            </a:r>
          </a:p>
          <a:p>
            <a:pPr eaLnBrk="1" hangingPunct="1">
              <a:lnSpc>
                <a:spcPct val="80000"/>
              </a:lnSpc>
              <a:buFontTx/>
              <a:buNone/>
            </a:pPr>
            <a:r>
              <a:rPr lang="en-US" sz="2000" smtClean="0"/>
              <a:t>  </a:t>
            </a:r>
            <a:r>
              <a:rPr lang="en-US" sz="2000" i="1" u="sng" smtClean="0"/>
              <a:t>For all</a:t>
            </a:r>
            <a:r>
              <a:rPr lang="en-US" sz="2000" smtClean="0"/>
              <a:t> its outgoing flights</a:t>
            </a:r>
          </a:p>
          <a:p>
            <a:pPr eaLnBrk="1" hangingPunct="1">
              <a:lnSpc>
                <a:spcPct val="80000"/>
              </a:lnSpc>
              <a:buFontTx/>
              <a:buNone/>
            </a:pPr>
            <a:r>
              <a:rPr lang="en-US" sz="2000" smtClean="0"/>
              <a:t>    Mark (concurrently!) all “yet unvisited” airports as requiring i flights (</a:t>
            </a:r>
            <a:r>
              <a:rPr lang="en-US" sz="2000" smtClean="0">
                <a:solidFill>
                  <a:schemeClr val="folHlink"/>
                </a:solidFill>
              </a:rPr>
              <a:t>note nesting</a:t>
            </a:r>
            <a:r>
              <a:rPr lang="en-US" sz="2000" smtClean="0"/>
              <a:t>)</a:t>
            </a:r>
          </a:p>
          <a:p>
            <a:pPr eaLnBrk="1" hangingPunct="1">
              <a:lnSpc>
                <a:spcPct val="80000"/>
              </a:lnSpc>
              <a:buFontTx/>
              <a:buNone/>
            </a:pPr>
            <a:endParaRPr lang="en-US" sz="2000" b="1" smtClean="0"/>
          </a:p>
          <a:p>
            <a:pPr eaLnBrk="1" hangingPunct="1">
              <a:lnSpc>
                <a:spcPct val="80000"/>
              </a:lnSpc>
              <a:buFontTx/>
              <a:buNone/>
            </a:pPr>
            <a:r>
              <a:rPr lang="en-US" sz="2000" b="1" smtClean="0"/>
              <a:t>Serial</a:t>
            </a:r>
            <a:r>
              <a:rPr lang="en-US" sz="2000" smtClean="0"/>
              <a:t>: uses “serial queue”.</a:t>
            </a:r>
          </a:p>
          <a:p>
            <a:pPr eaLnBrk="1" hangingPunct="1">
              <a:lnSpc>
                <a:spcPct val="80000"/>
              </a:lnSpc>
              <a:buFontTx/>
              <a:buNone/>
            </a:pPr>
            <a:r>
              <a:rPr lang="en-US" sz="2000" smtClean="0"/>
              <a:t>O(T) time; T – total # of flights </a:t>
            </a:r>
          </a:p>
        </p:txBody>
      </p:sp>
      <p:sp>
        <p:nvSpPr>
          <p:cNvPr id="11267" name="Rectangle 4"/>
          <p:cNvSpPr>
            <a:spLocks noGrp="1" noChangeArrowheads="1"/>
          </p:cNvSpPr>
          <p:nvPr>
            <p:ph type="body" sz="half" idx="4294967295"/>
          </p:nvPr>
        </p:nvSpPr>
        <p:spPr>
          <a:xfrm>
            <a:off x="4419600" y="990600"/>
            <a:ext cx="4724400" cy="5334000"/>
          </a:xfrm>
        </p:spPr>
        <p:txBody>
          <a:bodyPr/>
          <a:lstStyle/>
          <a:p>
            <a:pPr eaLnBrk="1" hangingPunct="1">
              <a:lnSpc>
                <a:spcPct val="80000"/>
              </a:lnSpc>
              <a:buFontTx/>
              <a:buNone/>
            </a:pPr>
            <a:r>
              <a:rPr lang="en-US" sz="2000" b="1" dirty="0" smtClean="0"/>
              <a:t>Parallel</a:t>
            </a:r>
            <a:r>
              <a:rPr lang="en-US" sz="2000" dirty="0" smtClean="0"/>
              <a:t>: parallel data-structures. </a:t>
            </a:r>
          </a:p>
          <a:p>
            <a:pPr eaLnBrk="1" hangingPunct="1">
              <a:lnSpc>
                <a:spcPct val="80000"/>
              </a:lnSpc>
              <a:buFontTx/>
              <a:buNone/>
            </a:pPr>
            <a:r>
              <a:rPr lang="en-US" sz="2000" dirty="0" smtClean="0"/>
              <a:t>Inherent serialization: S. </a:t>
            </a:r>
          </a:p>
          <a:p>
            <a:pPr eaLnBrk="1" hangingPunct="1">
              <a:lnSpc>
                <a:spcPct val="80000"/>
              </a:lnSpc>
              <a:buFontTx/>
              <a:buNone/>
            </a:pPr>
            <a:endParaRPr lang="en-US" sz="2000" b="1" dirty="0" smtClean="0">
              <a:solidFill>
                <a:srgbClr val="FF7C80"/>
              </a:solidFill>
            </a:endParaRPr>
          </a:p>
          <a:p>
            <a:pPr eaLnBrk="1" hangingPunct="1">
              <a:lnSpc>
                <a:spcPct val="80000"/>
              </a:lnSpc>
              <a:buFontTx/>
              <a:buNone/>
            </a:pPr>
            <a:r>
              <a:rPr lang="en-US" sz="2000" b="1" dirty="0" smtClean="0">
                <a:solidFill>
                  <a:srgbClr val="FF0000"/>
                </a:solidFill>
              </a:rPr>
              <a:t>Gain relative to serial</a:t>
            </a:r>
            <a:r>
              <a:rPr lang="en-US" sz="2000" dirty="0" smtClean="0">
                <a:solidFill>
                  <a:srgbClr val="FF0000"/>
                </a:solidFill>
              </a:rPr>
              <a:t>: (first cut) ~T/S!</a:t>
            </a:r>
          </a:p>
          <a:p>
            <a:pPr eaLnBrk="1" hangingPunct="1">
              <a:lnSpc>
                <a:spcPct val="80000"/>
              </a:lnSpc>
              <a:buFontTx/>
              <a:buNone/>
            </a:pPr>
            <a:r>
              <a:rPr lang="en-US" sz="2000" dirty="0" smtClean="0"/>
              <a:t>Decisive also relative to coarse-grained parallelism.</a:t>
            </a:r>
          </a:p>
          <a:p>
            <a:pPr eaLnBrk="1" hangingPunct="1">
              <a:lnSpc>
                <a:spcPct val="80000"/>
              </a:lnSpc>
              <a:buFontTx/>
              <a:buNone/>
            </a:pPr>
            <a:endParaRPr lang="en-US" sz="2000" dirty="0" smtClean="0">
              <a:solidFill>
                <a:srgbClr val="FF7C80"/>
              </a:solidFill>
            </a:endParaRPr>
          </a:p>
          <a:p>
            <a:pPr eaLnBrk="1" hangingPunct="1">
              <a:lnSpc>
                <a:spcPct val="80000"/>
              </a:lnSpc>
              <a:buFontTx/>
              <a:buNone/>
            </a:pPr>
            <a:r>
              <a:rPr lang="en-US" sz="2000" dirty="0" smtClean="0"/>
              <a:t>Note: (</a:t>
            </a:r>
            <a:r>
              <a:rPr lang="en-US" sz="2000" dirty="0" err="1" smtClean="0"/>
              <a:t>i</a:t>
            </a:r>
            <a:r>
              <a:rPr lang="en-US" sz="2000" dirty="0" smtClean="0"/>
              <a:t>) “Concurrently”: only change to serial algorithm</a:t>
            </a:r>
          </a:p>
          <a:p>
            <a:pPr eaLnBrk="1" hangingPunct="1">
              <a:lnSpc>
                <a:spcPct val="80000"/>
              </a:lnSpc>
              <a:buFontTx/>
              <a:buNone/>
            </a:pPr>
            <a:r>
              <a:rPr lang="en-US" sz="2000" dirty="0" smtClean="0"/>
              <a:t>(ii) </a:t>
            </a:r>
            <a:r>
              <a:rPr lang="en-US" sz="2000" dirty="0" smtClean="0">
                <a:solidFill>
                  <a:srgbClr val="FF0000"/>
                </a:solidFill>
              </a:rPr>
              <a:t>No “decomposition”/”partition”</a:t>
            </a:r>
          </a:p>
          <a:p>
            <a:pPr eaLnBrk="1" hangingPunct="1">
              <a:lnSpc>
                <a:spcPct val="80000"/>
              </a:lnSpc>
              <a:buFontTx/>
              <a:buNone/>
            </a:pPr>
            <a:endParaRPr lang="en-US" sz="2000" dirty="0" smtClean="0">
              <a:solidFill>
                <a:srgbClr val="FF0000"/>
              </a:solidFill>
            </a:endParaRPr>
          </a:p>
          <a:p>
            <a:pPr eaLnBrk="1" hangingPunct="1">
              <a:lnSpc>
                <a:spcPct val="80000"/>
              </a:lnSpc>
              <a:buFontTx/>
              <a:buNone/>
            </a:pPr>
            <a:r>
              <a:rPr lang="en-US" sz="2000" dirty="0" smtClean="0">
                <a:solidFill>
                  <a:srgbClr val="FF0000"/>
                </a:solidFill>
              </a:rPr>
              <a:t>POINTS: 1. Mental effort is considerably easier than for any of the computers currently sold. </a:t>
            </a:r>
          </a:p>
          <a:p>
            <a:pPr eaLnBrk="1" hangingPunct="1">
              <a:lnSpc>
                <a:spcPct val="80000"/>
              </a:lnSpc>
              <a:buFontTx/>
              <a:buNone/>
            </a:pPr>
            <a:r>
              <a:rPr lang="en-US" sz="2000" dirty="0" smtClean="0">
                <a:solidFill>
                  <a:srgbClr val="FF0000"/>
                </a:solidFill>
              </a:rPr>
              <a:t>2. This algorithm appears in a recent basic parallel computing curriculum; BUT no language + computer it recommends allows any speedups..</a:t>
            </a:r>
          </a:p>
          <a:p>
            <a:pPr eaLnBrk="1" hangingPunct="1">
              <a:lnSpc>
                <a:spcPct val="80000"/>
              </a:lnSpc>
              <a:buFontTx/>
              <a:buNone/>
            </a:pPr>
            <a:r>
              <a:rPr lang="en-US" sz="2000" dirty="0" smtClean="0">
                <a:solidFill>
                  <a:srgbClr val="FF0000"/>
                </a:solidFill>
              </a:rPr>
              <a:t>3. S depends on input graph .. A world </a:t>
            </a:r>
            <a:r>
              <a:rPr lang="en-US" sz="2000" smtClean="0">
                <a:solidFill>
                  <a:srgbClr val="FF0000"/>
                </a:solidFill>
              </a:rPr>
              <a:t>beyond current architecture ‘laws’</a:t>
            </a:r>
            <a:endParaRPr lang="en-US" sz="2000" dirty="0" smtClean="0">
              <a:solidFill>
                <a:srgbClr val="FF0000"/>
              </a:solidFill>
            </a:endParaRPr>
          </a:p>
        </p:txBody>
      </p:sp>
      <p:sp>
        <p:nvSpPr>
          <p:cNvPr id="11268" name="Text Box 6"/>
          <p:cNvSpPr txBox="1">
            <a:spLocks noChangeArrowheads="1"/>
          </p:cNvSpPr>
          <p:nvPr/>
        </p:nvSpPr>
        <p:spPr bwMode="auto">
          <a:xfrm>
            <a:off x="152400" y="0"/>
            <a:ext cx="8686800" cy="646331"/>
          </a:xfrm>
          <a:prstGeom prst="rect">
            <a:avLst/>
          </a:prstGeom>
          <a:noFill/>
          <a:ln w="9525">
            <a:noFill/>
            <a:miter lim="800000"/>
            <a:headEnd/>
            <a:tailEnd/>
          </a:ln>
        </p:spPr>
        <p:txBody>
          <a:bodyPr>
            <a:spAutoFit/>
          </a:bodyPr>
          <a:lstStyle/>
          <a:p>
            <a:pPr algn="ctr" eaLnBrk="1" hangingPunct="1"/>
            <a:r>
              <a:rPr lang="en-US" sz="3600" dirty="0"/>
              <a:t>Flavor of parallelism: </a:t>
            </a:r>
            <a:r>
              <a:rPr lang="en-US" sz="3600" dirty="0" smtClean="0"/>
              <a:t>2</a:t>
            </a:r>
            <a:r>
              <a:rPr lang="en-US" sz="3600" baseline="30000" dirty="0" smtClean="0"/>
              <a:t>nd</a:t>
            </a:r>
            <a:r>
              <a:rPr lang="en-US" sz="3600" dirty="0" smtClean="0"/>
              <a:t> </a:t>
            </a:r>
            <a:r>
              <a:rPr lang="en-US" sz="3600" dirty="0"/>
              <a:t>example</a:t>
            </a:r>
            <a:endParaRPr lang="en-US" sz="3600" dirty="0">
              <a:solidFill>
                <a:schemeClr val="hlink"/>
              </a:solidFill>
              <a:latin typeface="Times New Roman" pitchFamily="18" charset="0"/>
              <a:cs typeface="Times New Roman" pitchFamily="18" charset="0"/>
            </a:endParaRPr>
          </a:p>
        </p:txBody>
      </p:sp>
      <p:sp>
        <p:nvSpPr>
          <p:cNvPr id="11269" name="Line 7"/>
          <p:cNvSpPr>
            <a:spLocks noChangeShapeType="1"/>
          </p:cNvSpPr>
          <p:nvPr/>
        </p:nvSpPr>
        <p:spPr bwMode="auto">
          <a:xfrm>
            <a:off x="4419600" y="914400"/>
            <a:ext cx="0" cy="55626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29429</TotalTime>
  <Words>1126</Words>
  <Application>Microsoft Office PowerPoint</Application>
  <PresentationFormat>On-screen Show (4:3)</PresentationFormat>
  <Paragraphs>148</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ENEE446: Digital Computer Design  </vt:lpstr>
      <vt:lpstr>Why is this course becoming more interesting? </vt:lpstr>
      <vt:lpstr>Commodity computer systems</vt:lpstr>
      <vt:lpstr>Welcome to current Impasse</vt:lpstr>
      <vt:lpstr>Known Pain of Parallel Programming</vt:lpstr>
      <vt:lpstr>Example of a problem to be discussed:1 or 2 Paradigm Shifts?</vt:lpstr>
      <vt:lpstr>Architecture ‘Laws’</vt:lpstr>
      <vt:lpstr>Flavor of parallelism: 1st example</vt:lpstr>
      <vt:lpstr>PowerPoint Presentation</vt:lpstr>
      <vt:lpstr>PowerPoint Presentation</vt:lpstr>
      <vt:lpstr>PowerPoint Presentation</vt:lpstr>
      <vt:lpstr>PowerPoint Presentation</vt:lpstr>
      <vt:lpstr>PowerPoint Presentation</vt:lpstr>
      <vt:lpstr>Need</vt:lpstr>
      <vt:lpstr>High-level objective of this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Uzi  Vishkin</dc:creator>
  <cp:lastModifiedBy>Uzi  Vishkin</cp:lastModifiedBy>
  <cp:revision>224</cp:revision>
  <cp:lastPrinted>1601-01-01T00:00:00Z</cp:lastPrinted>
  <dcterms:created xsi:type="dcterms:W3CDTF">2010-08-29T21:37:27Z</dcterms:created>
  <dcterms:modified xsi:type="dcterms:W3CDTF">2013-01-23T15:22:36Z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