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76" r:id="rId2"/>
    <p:sldId id="317" r:id="rId3"/>
    <p:sldId id="370" r:id="rId4"/>
    <p:sldId id="326" r:id="rId5"/>
    <p:sldId id="327" r:id="rId6"/>
    <p:sldId id="328" r:id="rId7"/>
    <p:sldId id="330" r:id="rId8"/>
    <p:sldId id="331" r:id="rId9"/>
    <p:sldId id="333" r:id="rId10"/>
    <p:sldId id="332" r:id="rId11"/>
    <p:sldId id="335" r:id="rId12"/>
    <p:sldId id="336" r:id="rId13"/>
    <p:sldId id="337" r:id="rId14"/>
    <p:sldId id="338" r:id="rId15"/>
    <p:sldId id="339"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Lst>
  <p:sldSz cx="9144000" cy="6858000" type="screen4x3"/>
  <p:notesSz cx="6946900" cy="92202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904" autoAdjust="0"/>
    <p:restoredTop sz="98957" autoAdjust="0"/>
  </p:normalViewPr>
  <p:slideViewPr>
    <p:cSldViewPr>
      <p:cViewPr varScale="1">
        <p:scale>
          <a:sx n="69" d="100"/>
          <a:sy n="69" d="100"/>
        </p:scale>
        <p:origin x="-1094" y="-72"/>
      </p:cViewPr>
      <p:guideLst>
        <p:guide orient="horz" pos="2160"/>
        <p:guide pos="2880"/>
      </p:guideLst>
    </p:cSldViewPr>
  </p:slideViewPr>
  <p:outlineViewPr>
    <p:cViewPr>
      <p:scale>
        <a:sx n="33" d="100"/>
        <a:sy n="33" d="100"/>
      </p:scale>
      <p:origin x="48" y="233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1061" y="-77"/>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eaLnBrk="1" hangingPunct="1">
              <a:defRPr sz="1200"/>
            </a:lvl1pPr>
          </a:lstStyle>
          <a:p>
            <a:pPr>
              <a:defRPr/>
            </a:pPr>
            <a:endParaRPr lang="en-US" dirty="0"/>
          </a:p>
        </p:txBody>
      </p:sp>
      <p:sp>
        <p:nvSpPr>
          <p:cNvPr id="17411" name="Rectangle 3"/>
          <p:cNvSpPr>
            <a:spLocks noGrp="1" noChangeArrowheads="1"/>
          </p:cNvSpPr>
          <p:nvPr>
            <p:ph type="dt" sz="quarter" idx="1"/>
          </p:nvPr>
        </p:nvSpPr>
        <p:spPr bwMode="auto">
          <a:xfrm>
            <a:off x="3935413"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eaLnBrk="1" hangingPunct="1">
              <a:defRPr sz="1200"/>
            </a:lvl1pPr>
          </a:lstStyle>
          <a:p>
            <a:pPr>
              <a:defRPr/>
            </a:pPr>
            <a:endParaRPr lang="en-US" dirty="0"/>
          </a:p>
        </p:txBody>
      </p:sp>
      <p:sp>
        <p:nvSpPr>
          <p:cNvPr id="17412" name="Rectangle 4"/>
          <p:cNvSpPr>
            <a:spLocks noGrp="1" noChangeArrowheads="1"/>
          </p:cNvSpPr>
          <p:nvPr>
            <p:ph type="ftr" sz="quarter" idx="2"/>
          </p:nvPr>
        </p:nvSpPr>
        <p:spPr bwMode="auto">
          <a:xfrm>
            <a:off x="0"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eaLnBrk="1" hangingPunct="1">
              <a:defRPr sz="1200"/>
            </a:lvl1pPr>
          </a:lstStyle>
          <a:p>
            <a:pPr>
              <a:defRPr/>
            </a:pPr>
            <a:endParaRPr lang="en-US" dirty="0"/>
          </a:p>
        </p:txBody>
      </p:sp>
      <p:sp>
        <p:nvSpPr>
          <p:cNvPr id="17413" name="Rectangle 5"/>
          <p:cNvSpPr>
            <a:spLocks noGrp="1" noChangeArrowheads="1"/>
          </p:cNvSpPr>
          <p:nvPr>
            <p:ph type="sldNum" sz="quarter" idx="3"/>
          </p:nvPr>
        </p:nvSpPr>
        <p:spPr bwMode="auto">
          <a:xfrm>
            <a:off x="3935413"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eaLnBrk="1" hangingPunct="1">
              <a:defRPr sz="1200"/>
            </a:lvl1pPr>
          </a:lstStyle>
          <a:p>
            <a:pPr>
              <a:defRPr/>
            </a:pPr>
            <a:fld id="{187C520A-0761-4ECA-BAF2-66B109B0C7A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eaLnBrk="1" hangingPunct="1">
              <a:defRPr sz="1200"/>
            </a:lvl1pPr>
          </a:lstStyle>
          <a:p>
            <a:pPr>
              <a:defRPr/>
            </a:pPr>
            <a:endParaRPr lang="en-US" dirty="0"/>
          </a:p>
        </p:txBody>
      </p:sp>
      <p:sp>
        <p:nvSpPr>
          <p:cNvPr id="9219" name="Rectangle 3"/>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eaLnBrk="1" hangingPunct="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5325" y="4379913"/>
            <a:ext cx="5556250" cy="414813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eaLnBrk="1" hangingPunct="1">
              <a:defRPr sz="1200"/>
            </a:lvl1pPr>
          </a:lstStyle>
          <a:p>
            <a:pPr>
              <a:defRPr/>
            </a:pPr>
            <a:endParaRPr lang="en-US" dirty="0"/>
          </a:p>
        </p:txBody>
      </p:sp>
      <p:sp>
        <p:nvSpPr>
          <p:cNvPr id="9223" name="Rectangle 7"/>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eaLnBrk="1" hangingPunct="1">
              <a:defRPr sz="1200"/>
            </a:lvl1pPr>
          </a:lstStyle>
          <a:p>
            <a:pPr>
              <a:defRPr/>
            </a:pPr>
            <a:fld id="{DD56E227-BC7B-4C05-9AE1-A1B2CF741B4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A5EFC-5940-4849-B24F-1B2C2FC0B8BD}" type="slidenum">
              <a:rPr lang="en-US"/>
              <a:pPr/>
              <a:t>1</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C08F699-9F39-4669-B327-552C6516EB8C}" type="slidenum">
              <a:rPr lang="en-US" smtClean="0"/>
              <a:pPr/>
              <a:t>10</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0750"/>
            <a:fld id="{041A5B30-C4F0-45EE-9A6A-5A19A4962063}" type="slidenum">
              <a:rPr lang="en-US" smtClean="0"/>
              <a:pPr defTabSz="920750"/>
              <a:t>11</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20750"/>
            <a:fld id="{48F936BC-2F43-4C65-A4E8-97928F822B99}" type="slidenum">
              <a:rPr lang="en-US" smtClean="0"/>
              <a:pPr defTabSz="920750"/>
              <a:t>12</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20750"/>
            <a:fld id="{A2568740-0F65-430A-95F9-94E1E0E6DDD0}" type="slidenum">
              <a:rPr lang="en-US" smtClean="0"/>
              <a:pPr defTabSz="920750"/>
              <a:t>13</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0750"/>
            <a:fld id="{7F1F5BB5-D7B8-41CC-823B-0EBB7190B2B5}" type="slidenum">
              <a:rPr lang="en-US" smtClean="0"/>
              <a:pPr defTabSz="920750"/>
              <a:t>14</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0750"/>
            <a:fld id="{4A3B8538-DF8F-484E-8BD8-10ABBE616A11}" type="slidenum">
              <a:rPr lang="en-US" smtClean="0"/>
              <a:pPr defTabSz="920750"/>
              <a:t>15</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I change this HW (the rock)?</a:t>
            </a:r>
          </a:p>
          <a:p>
            <a:r>
              <a:rPr lang="en-US" dirty="0" smtClean="0"/>
              <a:t>No, you can develop a decomposition-first multi-threaded program </a:t>
            </a:r>
          </a:p>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latin typeface="Arial" pitchFamily="34" charset="0"/>
              </a:rPr>
              <a:t>Slide 8</a:t>
            </a:r>
          </a:p>
        </p:txBody>
      </p:sp>
      <p:sp>
        <p:nvSpPr>
          <p:cNvPr id="36868" name="Slide Number Placeholder 3"/>
          <p:cNvSpPr>
            <a:spLocks noGrp="1"/>
          </p:cNvSpPr>
          <p:nvPr>
            <p:ph type="sldNum" sz="quarter" idx="5"/>
          </p:nvPr>
        </p:nvSpPr>
        <p:spPr>
          <a:noFill/>
        </p:spPr>
        <p:txBody>
          <a:bodyPr/>
          <a:lstStyle/>
          <a:p>
            <a:pPr defTabSz="922442"/>
            <a:fld id="{D8747B51-A1A8-4CDC-9FDA-83B0D9E61BE2}" type="slidenum">
              <a:rPr lang="en-US" altLang="zh-CN" smtClean="0">
                <a:latin typeface="Arial" pitchFamily="34" charset="0"/>
                <a:cs typeface="宋体"/>
              </a:rPr>
              <a:pPr defTabSz="922442"/>
              <a:t>18</a:t>
            </a:fld>
            <a:endParaRPr lang="en-US" altLang="zh-CN" dirty="0" smtClean="0">
              <a:latin typeface="Arial" pitchFamily="34" charset="0"/>
              <a:cs typeface="宋体"/>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 vendors have a hummer for optimizing incremental changes. However, they now need to deal with a paradigm shift, but having a hummer tends to make everything look to us like a nail.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3D7EE3B-34CB-4648-9ECE-E0C48C621335}" type="slidenum">
              <a:rPr lang="en-US"/>
              <a:pPr/>
              <a:t>24</a:t>
            </a:fld>
            <a:endParaRPr lang="en-US" dirty="0"/>
          </a:p>
        </p:txBody>
      </p:sp>
      <p:sp>
        <p:nvSpPr>
          <p:cNvPr id="11267" name="Rectangle 7"/>
          <p:cNvSpPr txBox="1">
            <a:spLocks noGrp="1" noChangeArrowheads="1"/>
          </p:cNvSpPr>
          <p:nvPr/>
        </p:nvSpPr>
        <p:spPr bwMode="auto">
          <a:xfrm>
            <a:off x="3934768" y="8758276"/>
            <a:ext cx="3010625" cy="460400"/>
          </a:xfrm>
          <a:prstGeom prst="rect">
            <a:avLst/>
          </a:prstGeom>
          <a:noFill/>
          <a:ln w="9525">
            <a:noFill/>
            <a:miter lim="800000"/>
            <a:headEnd/>
            <a:tailEnd/>
          </a:ln>
        </p:spPr>
        <p:txBody>
          <a:bodyPr lIns="92360" tIns="46179" rIns="92360" bIns="46179" anchor="b">
            <a:prstTxWarp prst="textNoShape">
              <a:avLst/>
            </a:prstTxWarp>
          </a:bodyPr>
          <a:lstStyle/>
          <a:p>
            <a:pPr algn="r" defTabSz="920925" eaLnBrk="1" hangingPunct="1"/>
            <a:fld id="{2771C597-8805-774D-9FC8-2142F2015F9E}" type="slidenum">
              <a:rPr lang="en-US" sz="1100"/>
              <a:pPr algn="r" defTabSz="920925" eaLnBrk="1" hangingPunct="1"/>
              <a:t>24</a:t>
            </a:fld>
            <a:endParaRPr lang="en-US" sz="1100" dirty="0"/>
          </a:p>
        </p:txBody>
      </p:sp>
      <p:sp>
        <p:nvSpPr>
          <p:cNvPr id="11268" name="Rectangle 2"/>
          <p:cNvSpPr>
            <a:spLocks noGrp="1" noRot="1" noChangeAspect="1" noChangeArrowheads="1" noTextEdit="1"/>
          </p:cNvSpPr>
          <p:nvPr>
            <p:ph type="sldImg"/>
          </p:nvPr>
        </p:nvSpPr>
        <p:spPr>
          <a:xfrm>
            <a:off x="1169988" y="692150"/>
            <a:ext cx="4610100" cy="3457575"/>
          </a:xfrm>
          <a:ln/>
        </p:spPr>
      </p:sp>
      <p:sp>
        <p:nvSpPr>
          <p:cNvPr id="11269" name="Rectangle 3"/>
          <p:cNvSpPr>
            <a:spLocks noGrp="1" noChangeArrowheads="1"/>
          </p:cNvSpPr>
          <p:nvPr>
            <p:ph type="body" idx="1"/>
          </p:nvPr>
        </p:nvSpPr>
        <p:spPr>
          <a:noFill/>
          <a:ln/>
        </p:spPr>
        <p:txBody>
          <a:bodyPr lIns="92360" tIns="46179" rIns="92360" bIns="46179"/>
          <a:lstStyle/>
          <a:p>
            <a:pPr eaLnBrk="1" hangingPunct="1"/>
            <a:endParaRPr lang="en-US" dirty="0">
              <a:latin typeface="Arial" pitchFamily="-11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59681D1-FE71-3542-A3E9-9568290ED157}" type="slidenum">
              <a:rPr lang="en-US"/>
              <a:pPr/>
              <a:t>25</a:t>
            </a:fld>
            <a:endParaRPr lang="en-US" dirty="0"/>
          </a:p>
        </p:txBody>
      </p:sp>
      <p:sp>
        <p:nvSpPr>
          <p:cNvPr id="12291" name="Rectangle 7"/>
          <p:cNvSpPr txBox="1">
            <a:spLocks noGrp="1" noChangeArrowheads="1"/>
          </p:cNvSpPr>
          <p:nvPr/>
        </p:nvSpPr>
        <p:spPr bwMode="auto">
          <a:xfrm>
            <a:off x="3934768" y="8758276"/>
            <a:ext cx="3010625" cy="460400"/>
          </a:xfrm>
          <a:prstGeom prst="rect">
            <a:avLst/>
          </a:prstGeom>
          <a:noFill/>
          <a:ln w="9525">
            <a:noFill/>
            <a:miter lim="800000"/>
            <a:headEnd/>
            <a:tailEnd/>
          </a:ln>
        </p:spPr>
        <p:txBody>
          <a:bodyPr lIns="92360" tIns="46179" rIns="92360" bIns="46179" anchor="b">
            <a:prstTxWarp prst="textNoShape">
              <a:avLst/>
            </a:prstTxWarp>
          </a:bodyPr>
          <a:lstStyle/>
          <a:p>
            <a:pPr algn="r" defTabSz="920925" eaLnBrk="1" hangingPunct="1"/>
            <a:fld id="{222CF90C-04F6-CF45-A191-E9EFC06F03E5}" type="slidenum">
              <a:rPr lang="en-US" sz="1100"/>
              <a:pPr algn="r" defTabSz="920925" eaLnBrk="1" hangingPunct="1"/>
              <a:t>25</a:t>
            </a:fld>
            <a:endParaRPr lang="en-US" sz="1100" dirty="0"/>
          </a:p>
        </p:txBody>
      </p:sp>
      <p:sp>
        <p:nvSpPr>
          <p:cNvPr id="12292" name="Rectangle 2"/>
          <p:cNvSpPr>
            <a:spLocks noGrp="1" noRot="1" noChangeAspect="1" noChangeArrowheads="1" noTextEdit="1"/>
          </p:cNvSpPr>
          <p:nvPr>
            <p:ph type="sldImg"/>
          </p:nvPr>
        </p:nvSpPr>
        <p:spPr>
          <a:xfrm>
            <a:off x="1169988" y="692150"/>
            <a:ext cx="4610100" cy="3457575"/>
          </a:xfrm>
          <a:ln/>
        </p:spPr>
      </p:sp>
      <p:sp>
        <p:nvSpPr>
          <p:cNvPr id="12293" name="Rectangle 3"/>
          <p:cNvSpPr>
            <a:spLocks noGrp="1" noChangeArrowheads="1"/>
          </p:cNvSpPr>
          <p:nvPr>
            <p:ph type="body" idx="1"/>
          </p:nvPr>
        </p:nvSpPr>
        <p:spPr>
          <a:noFill/>
          <a:ln/>
        </p:spPr>
        <p:txBody>
          <a:bodyPr lIns="92360" tIns="46179" rIns="92360" bIns="46179"/>
          <a:lstStyle/>
          <a:p>
            <a:pPr eaLnBrk="1" hangingPunct="1"/>
            <a:endParaRPr lang="en-US" dirty="0">
              <a:latin typeface="Arial" pitchFamily="-11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26</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27</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28</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29</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en-US" dirty="0">
              <a:latin typeface="Arial" pitchFamily="-112" charset="0"/>
            </a:endParaRPr>
          </a:p>
        </p:txBody>
      </p:sp>
      <p:sp>
        <p:nvSpPr>
          <p:cNvPr id="10244" name="Slide Number Placeholder 3"/>
          <p:cNvSpPr>
            <a:spLocks noGrp="1"/>
          </p:cNvSpPr>
          <p:nvPr>
            <p:ph type="sldNum" sz="quarter" idx="5"/>
          </p:nvPr>
        </p:nvSpPr>
        <p:spPr>
          <a:noFill/>
        </p:spPr>
        <p:txBody>
          <a:bodyPr/>
          <a:lstStyle/>
          <a:p>
            <a:fld id="{1C9B1849-8178-E541-9408-ACE9C991B5EB}" type="slidenum">
              <a:rPr lang="en-US"/>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3</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31</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32</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33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34</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35</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30382D3-4B07-4BC0-8F5F-7F447EC4DD93}" type="slidenum">
              <a:rPr lang="en-US" smtClean="0"/>
              <a:pPr/>
              <a:t>37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5222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6656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35413" y="8758238"/>
            <a:ext cx="3009900" cy="460375"/>
          </a:xfrm>
          <a:prstGeom prst="rect">
            <a:avLst/>
          </a:prstGeom>
          <a:noFill/>
          <a:ln w="9525">
            <a:noFill/>
            <a:miter lim="800000"/>
            <a:headEnd/>
            <a:tailEnd/>
          </a:ln>
        </p:spPr>
        <p:txBody>
          <a:bodyPr lIns="92363" tIns="46181" rIns="92363" bIns="46181" anchor="b"/>
          <a:lstStyle/>
          <a:p>
            <a:pPr algn="r" defTabSz="920750"/>
            <a:fld id="{3FBD40C7-6766-40CA-B45E-6EB410A43C85}" type="slidenum">
              <a:rPr lang="en-US" sz="1100"/>
              <a:pPr algn="r" defTabSz="920750"/>
              <a:t>41</a:t>
            </a:fld>
            <a:endParaRPr lang="en-US" sz="1100" dirty="0"/>
          </a:p>
        </p:txBody>
      </p:sp>
      <p:sp>
        <p:nvSpPr>
          <p:cNvPr id="67587" name="Rectangle 2"/>
          <p:cNvSpPr>
            <a:spLocks noGrp="1" noRot="1" noChangeAspect="1" noChangeArrowheads="1" noTextEdit="1"/>
          </p:cNvSpPr>
          <p:nvPr>
            <p:ph type="sldImg"/>
          </p:nvPr>
        </p:nvSpPr>
        <p:spPr>
          <a:xfrm>
            <a:off x="1169988" y="692150"/>
            <a:ext cx="4610100" cy="3457575"/>
          </a:xfrm>
          <a:ln/>
        </p:spPr>
      </p:sp>
      <p:sp>
        <p:nvSpPr>
          <p:cNvPr id="67588" name="Rectangle 3"/>
          <p:cNvSpPr>
            <a:spLocks noGrp="1" noChangeArrowheads="1"/>
          </p:cNvSpPr>
          <p:nvPr>
            <p:ph type="body" idx="1"/>
          </p:nvPr>
        </p:nvSpPr>
        <p:spPr>
          <a:noFill/>
          <a:ln/>
        </p:spPr>
        <p:txBody>
          <a:bodyPr lIns="92363" tIns="46181" rIns="92363" bIns="46181"/>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0750"/>
            <a:fld id="{90B2E5B0-F7C4-4C2D-A977-93F9CE23D92C}" type="slidenum">
              <a:rPr lang="en-US" smtClean="0"/>
              <a:pPr defTabSz="920750"/>
              <a:t>4</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0750"/>
            <a:fld id="{949C5033-5B47-4B00-8F35-7DC45D689003}" type="slidenum">
              <a:rPr lang="en-US" smtClean="0"/>
              <a:pPr defTabSz="920750"/>
              <a:t>44</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9E1D3E05-CAEA-4C30-80D5-5ADDD19F8273}" type="slidenum">
              <a:rPr lang="en-US" smtClean="0"/>
              <a:pPr/>
              <a:t>45</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a:ln/>
        </p:spPr>
      </p:sp>
      <p:sp>
        <p:nvSpPr>
          <p:cNvPr id="6963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0750"/>
            <a:fld id="{3796565C-3E63-49FB-BCDE-BA87191522F2}" type="slidenum">
              <a:rPr lang="en-US" smtClean="0"/>
              <a:pPr defTabSz="920750"/>
              <a:t>47</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A8D1AD11-B474-4B22-BBD5-EAEC65269D08}" type="slidenum">
              <a:rPr lang="en-US" smtClean="0"/>
              <a:pPr/>
              <a:t>48</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0750"/>
            <a:fld id="{18B47FA3-3D36-4A16-832E-3F1B4A82A56E}" type="slidenum">
              <a:rPr lang="en-US" smtClean="0"/>
              <a:pPr defTabSz="920750"/>
              <a:t>5</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B86302-0A0B-4EE6-A947-5742F7258571}" type="slidenum">
              <a:rPr lang="en-US" smtClean="0"/>
              <a:pPr/>
              <a:t>6</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AD2A149E-A03B-4904-AB5A-963449CA5531}"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B9A4F0B-D75E-48B9-989A-61772C3C5F5D}" type="slidenum">
              <a:rPr lang="en-US" smtClean="0"/>
              <a:pPr/>
              <a:t>8</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p>
        </p:txBody>
      </p:sp>
      <p:sp>
        <p:nvSpPr>
          <p:cNvPr id="79876" name="Slide Number Placeholder 3"/>
          <p:cNvSpPr>
            <a:spLocks noGrp="1"/>
          </p:cNvSpPr>
          <p:nvPr>
            <p:ph type="sldNum" sz="quarter" idx="5"/>
          </p:nvPr>
        </p:nvSpPr>
        <p:spPr>
          <a:noFill/>
        </p:spPr>
        <p:txBody>
          <a:bodyPr/>
          <a:lstStyle/>
          <a:p>
            <a:fld id="{2F8D9151-9057-4572-8E80-901B8F1F8F7F}"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2AAF02-D9DB-4D33-AA03-0B67886165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923179-07CF-4AFF-AB59-0945D2DF23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BC7E87-8167-432A-9BD1-2CA43E582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9E5C87-89D2-44FD-86EA-0B68EB0ED7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3D18CA-C07B-44AB-BA50-A20BF6A4DD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D6A5E-CAD7-451C-9A88-9EEFD8FC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C77A53-7414-429C-B074-7ADA877FB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5E697AE-A93A-443E-B48C-CD0C2D4440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37191E-8E5E-4A1F-A0E3-8EDEF5BB64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06CDC-C4EE-4B11-B0E9-6152D9E9AC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FB88C4-A8AB-4FD2-AA2C-38B72A705F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8D7FB5-DD04-4F26-8441-E8353DE77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D2BD47-0D8C-42FB-98DC-5A271DBC5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miacs.umd.edu/~vishki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0"/>
            <a:ext cx="9296400" cy="457200"/>
          </a:xfrm>
        </p:spPr>
        <p:txBody>
          <a:bodyPr>
            <a:normAutofit fontScale="90000"/>
          </a:bodyPr>
          <a:lstStyle/>
          <a:p>
            <a:r>
              <a:rPr lang="en-US" sz="4000" b="1" dirty="0"/>
              <a:t>How does it </a:t>
            </a:r>
            <a:r>
              <a:rPr lang="en-US" sz="4000" b="1" dirty="0" smtClean="0"/>
              <a:t>work</a:t>
            </a:r>
            <a:r>
              <a:rPr lang="en-US" sz="2200" b="1" dirty="0" smtClean="0"/>
              <a:t> and what should people know to participate</a:t>
            </a:r>
            <a:endParaRPr lang="en-US" sz="2200" dirty="0"/>
          </a:p>
        </p:txBody>
      </p:sp>
      <p:sp>
        <p:nvSpPr>
          <p:cNvPr id="92163" name="Rectangle 3"/>
          <p:cNvSpPr>
            <a:spLocks noGrp="1" noChangeArrowheads="1"/>
          </p:cNvSpPr>
          <p:nvPr>
            <p:ph type="body" idx="1"/>
          </p:nvPr>
        </p:nvSpPr>
        <p:spPr>
          <a:xfrm>
            <a:off x="0" y="381000"/>
            <a:ext cx="9144000" cy="4343400"/>
          </a:xfrm>
        </p:spPr>
        <p:txBody>
          <a:bodyPr/>
          <a:lstStyle/>
          <a:p>
            <a:pPr>
              <a:buFontTx/>
              <a:buNone/>
            </a:pPr>
            <a:r>
              <a:rPr lang="en-US" sz="2000" b="1" i="1" u="sng" dirty="0" smtClean="0">
                <a:solidFill>
                  <a:schemeClr val="hlink"/>
                </a:solidFill>
              </a:rPr>
              <a:t>“</a:t>
            </a:r>
            <a:r>
              <a:rPr lang="en-US" sz="2000" b="1" i="1" u="sng" dirty="0">
                <a:solidFill>
                  <a:schemeClr val="hlink"/>
                </a:solidFill>
              </a:rPr>
              <a:t>Work-depth” </a:t>
            </a:r>
            <a:r>
              <a:rPr lang="en-US" sz="2000" b="1" i="1" u="sng" dirty="0" smtClean="0">
                <a:solidFill>
                  <a:schemeClr val="hlink"/>
                </a:solidFill>
              </a:rPr>
              <a:t>Alg </a:t>
            </a:r>
            <a:r>
              <a:rPr lang="en-US" sz="2000" b="1" i="1" u="sng" dirty="0">
                <a:solidFill>
                  <a:schemeClr val="hlink"/>
                </a:solidFill>
              </a:rPr>
              <a:t>Methodology </a:t>
            </a:r>
            <a:r>
              <a:rPr lang="en-US" sz="2000" dirty="0" smtClean="0">
                <a:solidFill>
                  <a:schemeClr val="accent2"/>
                </a:solidFill>
              </a:rPr>
              <a:t>(SV82</a:t>
            </a:r>
            <a:r>
              <a:rPr lang="en-US" sz="2000" dirty="0">
                <a:solidFill>
                  <a:schemeClr val="accent2"/>
                </a:solidFill>
              </a:rPr>
              <a:t>)</a:t>
            </a:r>
            <a:r>
              <a:rPr lang="en-US" sz="2400" dirty="0">
                <a:solidFill>
                  <a:schemeClr val="accent2"/>
                </a:solidFill>
              </a:rPr>
              <a:t> </a:t>
            </a:r>
            <a:r>
              <a:rPr lang="en-US" sz="2000" dirty="0">
                <a:solidFill>
                  <a:srgbClr val="FF0000"/>
                </a:solidFill>
              </a:rPr>
              <a:t>State all ops you can do in parallel. Repeat. Minimize: Total #operations, #</a:t>
            </a:r>
            <a:r>
              <a:rPr lang="en-US" sz="2000" dirty="0" smtClean="0">
                <a:solidFill>
                  <a:srgbClr val="FF0000"/>
                </a:solidFill>
              </a:rPr>
              <a:t>rounds. </a:t>
            </a:r>
            <a:r>
              <a:rPr lang="en-US" sz="2000" u="sng" dirty="0" smtClean="0">
                <a:solidFill>
                  <a:srgbClr val="FF0000"/>
                </a:solidFill>
              </a:rPr>
              <a:t>Note</a:t>
            </a:r>
            <a:r>
              <a:rPr lang="en-US" sz="2000" dirty="0" smtClean="0">
                <a:solidFill>
                  <a:srgbClr val="FF0000"/>
                </a:solidFill>
              </a:rPr>
              <a:t>: 1</a:t>
            </a:r>
            <a:r>
              <a:rPr lang="en-US" sz="2000" dirty="0" smtClean="0">
                <a:solidFill>
                  <a:schemeClr val="accent2"/>
                </a:solidFill>
              </a:rPr>
              <a:t> </a:t>
            </a:r>
            <a:r>
              <a:rPr lang="en-US" sz="2000" dirty="0">
                <a:solidFill>
                  <a:srgbClr val="FF0000"/>
                </a:solidFill>
              </a:rPr>
              <a:t>The rest is skill. </a:t>
            </a:r>
            <a:r>
              <a:rPr lang="en-US" sz="2000" dirty="0" smtClean="0">
                <a:solidFill>
                  <a:srgbClr val="FF0000"/>
                </a:solidFill>
              </a:rPr>
              <a:t>2. </a:t>
            </a:r>
            <a:r>
              <a:rPr lang="en-US" sz="2000" u="sng" dirty="0" smtClean="0">
                <a:solidFill>
                  <a:srgbClr val="FF0000"/>
                </a:solidFill>
              </a:rPr>
              <a:t>Sets the algorithm</a:t>
            </a:r>
            <a:endParaRPr lang="en-US" sz="1600" u="sng" dirty="0">
              <a:solidFill>
                <a:srgbClr val="FF0000"/>
              </a:solidFill>
            </a:endParaRPr>
          </a:p>
          <a:p>
            <a:pPr>
              <a:buNone/>
            </a:pPr>
            <a:r>
              <a:rPr lang="en-US" sz="2000" b="1" i="1" u="sng" dirty="0">
                <a:solidFill>
                  <a:schemeClr val="hlink"/>
                </a:solidFill>
              </a:rPr>
              <a:t>Program</a:t>
            </a:r>
            <a:r>
              <a:rPr lang="en-US" sz="2000" dirty="0"/>
              <a:t> </a:t>
            </a:r>
            <a:r>
              <a:rPr lang="en-US" sz="2000" dirty="0">
                <a:solidFill>
                  <a:srgbClr val="FF0000"/>
                </a:solidFill>
              </a:rPr>
              <a:t>single-program multiple-data (SPMD). Short (not OS) threads. Independence of order semantics (IOS). XMTC: C plus 3 commands: Spawn+Join, Prefix-Sum </a:t>
            </a:r>
            <a:r>
              <a:rPr lang="en-US" sz="2000" dirty="0" smtClean="0">
                <a:solidFill>
                  <a:srgbClr val="FF0000"/>
                </a:solidFill>
              </a:rPr>
              <a:t>(PS) </a:t>
            </a:r>
            <a:r>
              <a:rPr lang="en-US" sz="2000" u="sng" dirty="0" smtClean="0"/>
              <a:t>Unique </a:t>
            </a:r>
            <a:r>
              <a:rPr lang="en-US" sz="2000" b="1" dirty="0" smtClean="0"/>
              <a:t>1st parallelism then decomposition</a:t>
            </a:r>
          </a:p>
          <a:p>
            <a:pPr>
              <a:buNone/>
            </a:pPr>
            <a:r>
              <a:rPr lang="en-US" sz="2000" b="1" dirty="0" smtClean="0">
                <a:solidFill>
                  <a:schemeClr val="accent2"/>
                </a:solidFill>
              </a:rPr>
              <a:t>                                                                               </a:t>
            </a:r>
            <a:r>
              <a:rPr lang="en-US" sz="2000" u="sng" dirty="0" smtClean="0">
                <a:solidFill>
                  <a:srgbClr val="7030A0"/>
                </a:solidFill>
              </a:rPr>
              <a:t>Legend</a:t>
            </a:r>
            <a:r>
              <a:rPr lang="en-US" sz="2000" dirty="0" smtClean="0">
                <a:solidFill>
                  <a:srgbClr val="7030A0"/>
                </a:solidFill>
              </a:rPr>
              <a:t>: </a:t>
            </a:r>
            <a:r>
              <a:rPr lang="en-US" sz="2000" b="1" i="1" dirty="0" smtClean="0">
                <a:solidFill>
                  <a:schemeClr val="hlink"/>
                </a:solidFill>
              </a:rPr>
              <a:t>Level of abstraction                                                                                                                        </a:t>
            </a:r>
          </a:p>
          <a:p>
            <a:pPr>
              <a:buNone/>
            </a:pPr>
            <a:r>
              <a:rPr lang="en-US" sz="2000" b="1" i="1" dirty="0" smtClean="0">
                <a:solidFill>
                  <a:schemeClr val="hlink"/>
                </a:solidFill>
              </a:rPr>
              <a:t>                                                                               </a:t>
            </a:r>
            <a:r>
              <a:rPr lang="en-US" sz="2000" b="1" i="1" dirty="0" smtClean="0">
                <a:solidFill>
                  <a:schemeClr val="tx2"/>
                </a:solidFill>
              </a:rPr>
              <a:t>Means </a:t>
            </a:r>
            <a:endParaRPr lang="en-US" sz="2000" b="1" i="1" u="sng" dirty="0" smtClean="0">
              <a:solidFill>
                <a:schemeClr val="hlink"/>
              </a:solidFill>
            </a:endParaRPr>
          </a:p>
          <a:p>
            <a:pPr>
              <a:buFontTx/>
              <a:buNone/>
            </a:pPr>
            <a:r>
              <a:rPr lang="en-US" sz="2000" b="1" i="1" u="sng" dirty="0" smtClean="0">
                <a:solidFill>
                  <a:schemeClr val="tx2"/>
                </a:solidFill>
              </a:rPr>
              <a:t>Means: Programming methodology</a:t>
            </a:r>
            <a:r>
              <a:rPr lang="en-US" sz="2000" b="1" i="1" dirty="0" smtClean="0">
                <a:solidFill>
                  <a:schemeClr val="tx2"/>
                </a:solidFill>
              </a:rPr>
              <a:t> </a:t>
            </a:r>
            <a:r>
              <a:rPr lang="en-US" sz="2000" dirty="0" smtClean="0"/>
              <a:t>Algorithms </a:t>
            </a:r>
            <a:r>
              <a:rPr lang="en-US" sz="2000" dirty="0" smtClean="0">
                <a:sym typeface="Wingdings" pitchFamily="2" charset="2"/>
              </a:rPr>
              <a:t></a:t>
            </a:r>
            <a:r>
              <a:rPr lang="en-US" sz="2000" dirty="0" smtClean="0"/>
              <a:t> effective programs. </a:t>
            </a:r>
          </a:p>
          <a:p>
            <a:pPr>
              <a:buFontTx/>
              <a:buNone/>
            </a:pPr>
            <a:r>
              <a:rPr lang="en-US" sz="2000" dirty="0" smtClean="0">
                <a:solidFill>
                  <a:srgbClr val="FF0000"/>
                </a:solidFill>
              </a:rPr>
              <a:t>Extend </a:t>
            </a:r>
            <a:r>
              <a:rPr lang="en-US" sz="2000" dirty="0">
                <a:solidFill>
                  <a:srgbClr val="FF0000"/>
                </a:solidFill>
              </a:rPr>
              <a:t>the SV82 Work-Depth framework from </a:t>
            </a:r>
            <a:r>
              <a:rPr lang="en-US" sz="2000" dirty="0" smtClean="0">
                <a:solidFill>
                  <a:srgbClr val="FF0000"/>
                </a:solidFill>
              </a:rPr>
              <a:t>PRAM-like </a:t>
            </a:r>
            <a:r>
              <a:rPr lang="en-US" sz="2000" dirty="0">
                <a:solidFill>
                  <a:srgbClr val="FF0000"/>
                </a:solidFill>
              </a:rPr>
              <a:t>to XMTC</a:t>
            </a:r>
          </a:p>
          <a:p>
            <a:pPr>
              <a:buFontTx/>
              <a:buNone/>
            </a:pPr>
            <a:r>
              <a:rPr lang="en-US" sz="1800" dirty="0" smtClean="0">
                <a:solidFill>
                  <a:srgbClr val="FF0000"/>
                </a:solidFill>
              </a:rPr>
              <a:t>[</a:t>
            </a:r>
            <a:r>
              <a:rPr lang="en-US" sz="1800" u="sng" dirty="0" smtClean="0">
                <a:solidFill>
                  <a:srgbClr val="FF0000"/>
                </a:solidFill>
              </a:rPr>
              <a:t>Alternative</a:t>
            </a:r>
            <a:r>
              <a:rPr lang="en-US" sz="1800" dirty="0" smtClean="0">
                <a:solidFill>
                  <a:srgbClr val="FF0000"/>
                </a:solidFill>
              </a:rPr>
              <a:t> </a:t>
            </a:r>
            <a:r>
              <a:rPr lang="en-US" sz="1800" b="1" i="1" u="sng" dirty="0" smtClean="0">
                <a:solidFill>
                  <a:schemeClr val="hlink"/>
                </a:solidFill>
              </a:rPr>
              <a:t>Established APIs</a:t>
            </a:r>
            <a:r>
              <a:rPr lang="en-US" sz="1800" dirty="0" smtClean="0"/>
              <a:t> (VHDL/Verilog,OpenGL,MATLAB) </a:t>
            </a:r>
            <a:r>
              <a:rPr lang="en-US" sz="1800" dirty="0" smtClean="0">
                <a:solidFill>
                  <a:srgbClr val="FF0000"/>
                </a:solidFill>
              </a:rPr>
              <a:t>“win-win proposition”]</a:t>
            </a:r>
          </a:p>
          <a:p>
            <a:pPr>
              <a:buNone/>
            </a:pPr>
            <a:r>
              <a:rPr lang="en-US" sz="2000" b="1" i="1" u="sng" dirty="0" smtClean="0">
                <a:solidFill>
                  <a:schemeClr val="hlink"/>
                </a:solidFill>
              </a:rPr>
              <a:t>Performance-Tuned Program </a:t>
            </a:r>
            <a:r>
              <a:rPr lang="en-US" sz="2000" dirty="0" smtClean="0">
                <a:solidFill>
                  <a:srgbClr val="FF0000"/>
                </a:solidFill>
              </a:rPr>
              <a:t>minimize length of sequence of round-trips to memory</a:t>
            </a:r>
            <a:r>
              <a:rPr lang="en-US" sz="2000" dirty="0" smtClean="0"/>
              <a:t> + </a:t>
            </a:r>
            <a:r>
              <a:rPr lang="en-US" sz="2000" dirty="0" smtClean="0">
                <a:solidFill>
                  <a:srgbClr val="FF0000"/>
                </a:solidFill>
              </a:rPr>
              <a:t>QRQW + Depth</a:t>
            </a:r>
            <a:r>
              <a:rPr lang="en-US" sz="2000" dirty="0" smtClean="0"/>
              <a:t>; </a:t>
            </a:r>
            <a:r>
              <a:rPr lang="en-US" sz="1800" dirty="0" smtClean="0"/>
              <a:t>take advantage of arch enhancements (e.g., prefetch)</a:t>
            </a:r>
            <a:endParaRPr lang="en-US" sz="1800" b="1" i="1" u="sng" dirty="0" smtClean="0">
              <a:solidFill>
                <a:schemeClr val="hlink"/>
              </a:solidFill>
            </a:endParaRPr>
          </a:p>
          <a:p>
            <a:pPr>
              <a:buNone/>
            </a:pPr>
            <a:r>
              <a:rPr lang="en-US" sz="2000" b="1" i="1" u="sng" dirty="0" smtClean="0">
                <a:solidFill>
                  <a:schemeClr val="tx2"/>
                </a:solidFill>
              </a:rPr>
              <a:t>Means: Compiler:</a:t>
            </a:r>
            <a:r>
              <a:rPr lang="en-US" sz="2000" b="1" i="1" dirty="0" smtClean="0">
                <a:solidFill>
                  <a:schemeClr val="tx2"/>
                </a:solidFill>
              </a:rPr>
              <a:t> </a:t>
            </a:r>
            <a:r>
              <a:rPr lang="en-US" sz="2000" dirty="0" smtClean="0"/>
              <a:t>[</a:t>
            </a:r>
            <a:r>
              <a:rPr lang="en-US" sz="2000" dirty="0"/>
              <a:t>ideally: given XMTC program, compiler provides decomposition: </a:t>
            </a:r>
            <a:r>
              <a:rPr lang="en-US" sz="2000" dirty="0" smtClean="0"/>
              <a:t>tune-up manually </a:t>
            </a:r>
            <a:r>
              <a:rPr lang="en-US" sz="2000" dirty="0" smtClean="0">
                <a:sym typeface="Wingdings" pitchFamily="2" charset="2"/>
              </a:rPr>
              <a:t> </a:t>
            </a:r>
            <a:r>
              <a:rPr lang="en-US" sz="2000" dirty="0" smtClean="0"/>
              <a:t>“teach </a:t>
            </a:r>
            <a:r>
              <a:rPr lang="en-US" sz="2000" dirty="0"/>
              <a:t>the compiler</a:t>
            </a:r>
            <a:r>
              <a:rPr lang="en-US" sz="2000" dirty="0" smtClean="0"/>
              <a:t>”]</a:t>
            </a:r>
            <a:endParaRPr lang="en-US" sz="2000" dirty="0"/>
          </a:p>
        </p:txBody>
      </p:sp>
      <p:pic>
        <p:nvPicPr>
          <p:cNvPr id="92164" name="Picture 4" descr="figure2"/>
          <p:cNvPicPr>
            <a:picLocks noChangeAspect="1" noChangeArrowheads="1"/>
          </p:cNvPicPr>
          <p:nvPr/>
        </p:nvPicPr>
        <p:blipFill>
          <a:blip r:embed="rId3" cstate="print"/>
          <a:srcRect/>
          <a:stretch>
            <a:fillRect/>
          </a:stretch>
        </p:blipFill>
        <p:spPr bwMode="auto">
          <a:xfrm>
            <a:off x="152400" y="2438400"/>
            <a:ext cx="5181600" cy="685800"/>
          </a:xfrm>
          <a:prstGeom prst="rect">
            <a:avLst/>
          </a:prstGeom>
          <a:noFill/>
          <a:ln w="9525">
            <a:noFill/>
            <a:miter lim="800000"/>
            <a:headEnd/>
            <a:tailEnd/>
          </a:ln>
        </p:spPr>
      </p:pic>
      <p:sp>
        <p:nvSpPr>
          <p:cNvPr id="92165" name="Text Box 5"/>
          <p:cNvSpPr txBox="1">
            <a:spLocks noChangeArrowheads="1"/>
          </p:cNvSpPr>
          <p:nvPr/>
        </p:nvSpPr>
        <p:spPr bwMode="auto">
          <a:xfrm>
            <a:off x="0" y="5334000"/>
            <a:ext cx="9144000" cy="1600438"/>
          </a:xfrm>
          <a:prstGeom prst="rect">
            <a:avLst/>
          </a:prstGeom>
          <a:noFill/>
          <a:ln w="9525">
            <a:noFill/>
            <a:miter lim="800000"/>
            <a:headEnd/>
            <a:tailEnd/>
          </a:ln>
          <a:effectLst/>
        </p:spPr>
        <p:txBody>
          <a:bodyPr wrap="square">
            <a:spAutoFit/>
          </a:bodyPr>
          <a:lstStyle/>
          <a:p>
            <a:r>
              <a:rPr lang="en-US" sz="2000" b="1" i="1" u="sng" dirty="0">
                <a:solidFill>
                  <a:schemeClr val="hlink"/>
                </a:solidFill>
              </a:rPr>
              <a:t>Architecture</a:t>
            </a:r>
            <a:r>
              <a:rPr lang="en-US" sz="2000" dirty="0"/>
              <a:t> </a:t>
            </a:r>
            <a:r>
              <a:rPr lang="en-US" sz="2000" dirty="0" smtClean="0">
                <a:solidFill>
                  <a:srgbClr val="FF0000"/>
                </a:solidFill>
              </a:rPr>
              <a:t>HW-supported run-time load-balancing of </a:t>
            </a:r>
            <a:r>
              <a:rPr lang="en-US" sz="2000" dirty="0">
                <a:solidFill>
                  <a:srgbClr val="FF0000"/>
                </a:solidFill>
              </a:rPr>
              <a:t>concurrent threads over processors</a:t>
            </a:r>
            <a:r>
              <a:rPr lang="en-US" sz="2000" dirty="0"/>
              <a:t>. </a:t>
            </a:r>
            <a:r>
              <a:rPr lang="en-US" sz="2000" dirty="0" smtClean="0">
                <a:solidFill>
                  <a:srgbClr val="FF0000"/>
                </a:solidFill>
              </a:rPr>
              <a:t>Low thread creation overhead.</a:t>
            </a:r>
            <a:r>
              <a:rPr lang="en-US" sz="2000" dirty="0" smtClean="0"/>
              <a:t> </a:t>
            </a:r>
            <a:r>
              <a:rPr lang="en-US" sz="1800" dirty="0" smtClean="0"/>
              <a:t>(Extend classic stored-program program counter; cited by 15 Intel patents; Prefix-sum </a:t>
            </a:r>
            <a:r>
              <a:rPr lang="en-US" sz="1800" dirty="0"/>
              <a:t>to registers &amp; to memory. </a:t>
            </a:r>
            <a:r>
              <a:rPr lang="en-US" sz="1800" dirty="0" smtClean="0"/>
              <a:t>)</a:t>
            </a:r>
          </a:p>
          <a:p>
            <a:pPr algn="ctr"/>
            <a:r>
              <a:rPr lang="en-US" sz="2000" b="1" i="1" u="sng" dirty="0" smtClean="0">
                <a:solidFill>
                  <a:schemeClr val="tx2"/>
                </a:solidFill>
              </a:rPr>
              <a:t>All Computer Scientists will need to know &gt;1 levels of abstraction</a:t>
            </a:r>
            <a:r>
              <a:rPr lang="en-US" sz="2000" b="1" i="1" dirty="0" smtClean="0">
                <a:solidFill>
                  <a:schemeClr val="tx2"/>
                </a:solidFill>
              </a:rPr>
              <a:t> (LoA)</a:t>
            </a:r>
          </a:p>
          <a:p>
            <a:r>
              <a:rPr lang="en-US" sz="2000" b="1" i="1" dirty="0" smtClean="0">
                <a:solidFill>
                  <a:schemeClr val="tx2"/>
                </a:solidFill>
              </a:rPr>
              <a:t>CS programmer’s model: WD+P. CS expert : WD+P+PTP. Systems: +A.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838200"/>
          </a:xfrm>
        </p:spPr>
        <p:txBody>
          <a:bodyPr/>
          <a:lstStyle/>
          <a:p>
            <a:r>
              <a:rPr lang="en-US" sz="4000" dirty="0" smtClean="0"/>
              <a:t>Memory architecture, interconnects</a:t>
            </a:r>
          </a:p>
        </p:txBody>
      </p:sp>
      <p:sp>
        <p:nvSpPr>
          <p:cNvPr id="35843" name="Rectangle 3"/>
          <p:cNvSpPr>
            <a:spLocks noGrp="1" noChangeArrowheads="1"/>
          </p:cNvSpPr>
          <p:nvPr>
            <p:ph type="body" idx="1"/>
          </p:nvPr>
        </p:nvSpPr>
        <p:spPr/>
        <p:txBody>
          <a:bodyPr/>
          <a:lstStyle/>
          <a:p>
            <a:pPr>
              <a:lnSpc>
                <a:spcPct val="90000"/>
              </a:lnSpc>
              <a:buFontTx/>
              <a:buNone/>
            </a:pPr>
            <a:r>
              <a:rPr lang="en-US" sz="2400" dirty="0" smtClean="0"/>
              <a:t>• High bandwidth memory architecture.</a:t>
            </a:r>
          </a:p>
          <a:p>
            <a:pPr>
              <a:lnSpc>
                <a:spcPct val="90000"/>
              </a:lnSpc>
              <a:buFontTx/>
              <a:buNone/>
            </a:pPr>
            <a:r>
              <a:rPr lang="en-US" sz="2400" dirty="0" smtClean="0"/>
              <a:t>- Use hashing to partition the memory and avoid hot spots.</a:t>
            </a:r>
          </a:p>
          <a:p>
            <a:pPr>
              <a:lnSpc>
                <a:spcPct val="90000"/>
              </a:lnSpc>
              <a:buFontTx/>
              <a:buChar char="-"/>
            </a:pPr>
            <a:r>
              <a:rPr lang="en-US" sz="2400" dirty="0" smtClean="0"/>
              <a:t>Understood, BUT (needed) departure from mainstream practice.</a:t>
            </a:r>
          </a:p>
          <a:p>
            <a:pPr>
              <a:lnSpc>
                <a:spcPct val="90000"/>
              </a:lnSpc>
              <a:buFontTx/>
              <a:buChar char="-"/>
            </a:pPr>
            <a:endParaRPr lang="en-US" sz="2400" dirty="0" smtClean="0"/>
          </a:p>
          <a:p>
            <a:pPr>
              <a:lnSpc>
                <a:spcPct val="90000"/>
              </a:lnSpc>
              <a:buFontTx/>
              <a:buNone/>
            </a:pPr>
            <a:r>
              <a:rPr lang="en-US" sz="2400" dirty="0" smtClean="0"/>
              <a:t>• High bandwidth on-chip interconnects</a:t>
            </a:r>
          </a:p>
          <a:p>
            <a:pPr>
              <a:lnSpc>
                <a:spcPct val="90000"/>
              </a:lnSpc>
              <a:buFontTx/>
              <a:buNone/>
            </a:pPr>
            <a:endParaRPr lang="en-US" sz="2400" dirty="0" smtClean="0"/>
          </a:p>
          <a:p>
            <a:pPr>
              <a:lnSpc>
                <a:spcPct val="90000"/>
              </a:lnSpc>
              <a:buFontTx/>
              <a:buNone/>
            </a:pPr>
            <a:r>
              <a:rPr lang="en-US" sz="2400" dirty="0" smtClean="0"/>
              <a:t>• Allow infrequent global synchronization (with IOS).</a:t>
            </a:r>
          </a:p>
          <a:p>
            <a:pPr>
              <a:lnSpc>
                <a:spcPct val="90000"/>
              </a:lnSpc>
              <a:buFontTx/>
              <a:buNone/>
            </a:pPr>
            <a:r>
              <a:rPr lang="en-US" sz="2400" dirty="0" smtClean="0"/>
              <a:t>Attractive: lower power.</a:t>
            </a:r>
          </a:p>
          <a:p>
            <a:pPr>
              <a:lnSpc>
                <a:spcPct val="90000"/>
              </a:lnSpc>
              <a:buFontTx/>
              <a:buNone/>
            </a:pPr>
            <a:endParaRPr lang="en-US" sz="2400" dirty="0" smtClean="0"/>
          </a:p>
          <a:p>
            <a:pPr>
              <a:lnSpc>
                <a:spcPct val="90000"/>
              </a:lnSpc>
              <a:buFontTx/>
              <a:buNone/>
            </a:pPr>
            <a:r>
              <a:rPr lang="en-US" sz="2400" dirty="0" smtClean="0"/>
              <a:t>• Couple with strong MTCU for serial code.</a:t>
            </a:r>
          </a:p>
          <a:p>
            <a:pPr>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smtClean="0"/>
              <a:t>Naming Contest for New Computer</a:t>
            </a:r>
          </a:p>
        </p:txBody>
      </p:sp>
      <p:sp>
        <p:nvSpPr>
          <p:cNvPr id="31747" name="Rectangle 3"/>
          <p:cNvSpPr>
            <a:spLocks noGrp="1" noChangeArrowheads="1"/>
          </p:cNvSpPr>
          <p:nvPr>
            <p:ph type="body" idx="1"/>
          </p:nvPr>
        </p:nvSpPr>
        <p:spPr>
          <a:xfrm>
            <a:off x="0" y="1600200"/>
            <a:ext cx="9144000" cy="4525963"/>
          </a:xfrm>
        </p:spPr>
        <p:txBody>
          <a:bodyPr>
            <a:normAutofit fontScale="92500"/>
          </a:bodyPr>
          <a:lstStyle/>
          <a:p>
            <a:pPr eaLnBrk="1" hangingPunct="1">
              <a:buFont typeface="Wingdings" pitchFamily="2" charset="2"/>
              <a:buChar char="è"/>
              <a:defRPr/>
            </a:pPr>
            <a:r>
              <a:rPr lang="en-US" dirty="0" smtClean="0">
                <a:sym typeface="Wingdings" pitchFamily="2" charset="2"/>
              </a:rPr>
              <a:t>Paraleap</a:t>
            </a:r>
          </a:p>
          <a:p>
            <a:pPr eaLnBrk="1" hangingPunct="1">
              <a:buFontTx/>
              <a:buNone/>
              <a:defRPr/>
            </a:pPr>
            <a:r>
              <a:rPr lang="en-US" dirty="0" smtClean="0">
                <a:sym typeface="Wingdings" pitchFamily="2" charset="2"/>
              </a:rPr>
              <a:t>chosen out of ~6000 submissions</a:t>
            </a:r>
          </a:p>
          <a:p>
            <a:pPr eaLnBrk="1" hangingPunct="1">
              <a:buFontTx/>
              <a:buNone/>
              <a:defRPr/>
            </a:pPr>
            <a:endParaRPr lang="en-US" dirty="0" smtClean="0">
              <a:sym typeface="Wingdings" pitchFamily="2" charset="2"/>
            </a:endParaRPr>
          </a:p>
          <a:p>
            <a:pPr eaLnBrk="1" hangingPunct="1">
              <a:buFontTx/>
              <a:buNone/>
              <a:defRPr/>
            </a:pPr>
            <a:r>
              <a:rPr lang="en-US" dirty="0" smtClean="0"/>
              <a:t>Single (hard working) person (X. Wen) completed synthesizable Verilog description AND the new FPGA-based XMT computer in slightly more than two years.  No prior design experience. Attests to: </a:t>
            </a:r>
            <a:r>
              <a:rPr lang="en-US" dirty="0" smtClean="0">
                <a:solidFill>
                  <a:srgbClr val="FF0000"/>
                </a:solidFill>
              </a:rPr>
              <a:t>basic simplicity of the XMT architecture </a:t>
            </a:r>
            <a:r>
              <a:rPr lang="en-US" dirty="0" smtClean="0">
                <a:solidFill>
                  <a:srgbClr val="FF0000"/>
                </a:solidFill>
                <a:sym typeface="Wingdings" pitchFamily="2" charset="2"/>
              </a:rPr>
              <a:t> f</a:t>
            </a:r>
            <a:r>
              <a:rPr lang="en-US" dirty="0" smtClean="0">
                <a:solidFill>
                  <a:srgbClr val="FF0000"/>
                </a:solidFill>
              </a:rPr>
              <a:t>aster time to market, lower implementation cost.</a:t>
            </a:r>
            <a:endParaRPr lang="en-US" dirty="0" smtClean="0"/>
          </a:p>
          <a:p>
            <a:pPr eaLnBrk="1" hangingPunct="1">
              <a:buFontTx/>
              <a:buNone/>
              <a:defRPr/>
            </a:pPr>
            <a:endParaRPr lang="en-US" dirty="0" smtClean="0"/>
          </a:p>
          <a:p>
            <a:pPr eaLnBrk="1" hangingPunct="1">
              <a:buFontTx/>
              <a:buNone/>
              <a:defRPr/>
            </a:pPr>
            <a:endParaRPr lang="en-US" dirty="0" smtClean="0"/>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914400"/>
          </a:xfrm>
        </p:spPr>
        <p:txBody>
          <a:bodyPr/>
          <a:lstStyle/>
          <a:p>
            <a:pPr eaLnBrk="1" hangingPunct="1"/>
            <a:r>
              <a:rPr lang="en-US" dirty="0" smtClean="0"/>
              <a:t>XMT Development – HW Track</a:t>
            </a:r>
          </a:p>
        </p:txBody>
      </p:sp>
      <p:sp>
        <p:nvSpPr>
          <p:cNvPr id="39939" name="Rectangle 3"/>
          <p:cNvSpPr>
            <a:spLocks noGrp="1" noChangeArrowheads="1"/>
          </p:cNvSpPr>
          <p:nvPr>
            <p:ph type="body" idx="1"/>
          </p:nvPr>
        </p:nvSpPr>
        <p:spPr>
          <a:xfrm>
            <a:off x="-381000" y="838200"/>
            <a:ext cx="9525000" cy="6019800"/>
          </a:xfrm>
        </p:spPr>
        <p:txBody>
          <a:bodyPr/>
          <a:lstStyle/>
          <a:p>
            <a:pPr eaLnBrk="1" hangingPunct="1">
              <a:lnSpc>
                <a:spcPct val="90000"/>
              </a:lnSpc>
              <a:buFontTx/>
              <a:buNone/>
            </a:pPr>
            <a:endParaRPr lang="en-US" sz="2400" u="sng" dirty="0" smtClean="0"/>
          </a:p>
          <a:p>
            <a:pPr lvl="1" eaLnBrk="1" hangingPunct="1">
              <a:lnSpc>
                <a:spcPct val="90000"/>
              </a:lnSpc>
            </a:pPr>
            <a:r>
              <a:rPr lang="en-US" sz="2000" b="1" u="sng" dirty="0" smtClean="0"/>
              <a:t>Interconnection network</a:t>
            </a:r>
            <a:r>
              <a:rPr lang="en-US" sz="2000" dirty="0" smtClean="0"/>
              <a:t>. Led so far to:</a:t>
            </a:r>
          </a:p>
          <a:p>
            <a:pPr lvl="1" eaLnBrk="1" hangingPunct="1">
              <a:lnSpc>
                <a:spcPct val="90000"/>
              </a:lnSpc>
              <a:buFont typeface="Wingdings" pitchFamily="-107" charset="2"/>
              <a:buChar char="q"/>
            </a:pPr>
            <a:r>
              <a:rPr lang="en-US" sz="2000" dirty="0" smtClean="0">
                <a:solidFill>
                  <a:srgbClr val="FF0000"/>
                </a:solidFill>
              </a:rPr>
              <a:t>ASAP’06 Best paper award for mesh of trees (MoT) study</a:t>
            </a:r>
          </a:p>
          <a:p>
            <a:pPr lvl="1" eaLnBrk="1" hangingPunct="1">
              <a:lnSpc>
                <a:spcPct val="90000"/>
              </a:lnSpc>
              <a:buFont typeface="Wingdings" pitchFamily="-107" charset="2"/>
              <a:buChar char="q"/>
            </a:pPr>
            <a:r>
              <a:rPr lang="en-US" sz="2000" dirty="0" smtClean="0"/>
              <a:t>Using IBM+Artisan tech files: </a:t>
            </a:r>
            <a:r>
              <a:rPr lang="en-US" sz="2000" dirty="0" smtClean="0">
                <a:solidFill>
                  <a:srgbClr val="FF0000"/>
                </a:solidFill>
              </a:rPr>
              <a:t>4.6 Tbps average output at max frequency (1.3 - 2.1 Tbps for alt networks)!</a:t>
            </a:r>
            <a:r>
              <a:rPr lang="en-US" sz="2000" dirty="0" smtClean="0">
                <a:solidFill>
                  <a:schemeClr val="hlink"/>
                </a:solidFill>
              </a:rPr>
              <a:t> </a:t>
            </a:r>
            <a:r>
              <a:rPr lang="en-US" sz="2000" dirty="0" smtClean="0">
                <a:solidFill>
                  <a:srgbClr val="FF0000"/>
                </a:solidFill>
              </a:rPr>
              <a:t>No way to get such results without such access</a:t>
            </a:r>
          </a:p>
          <a:p>
            <a:pPr lvl="1" eaLnBrk="1" hangingPunct="1">
              <a:lnSpc>
                <a:spcPct val="90000"/>
              </a:lnSpc>
              <a:buFont typeface="Wingdings" pitchFamily="-107" charset="2"/>
              <a:buChar char="q"/>
            </a:pPr>
            <a:r>
              <a:rPr lang="en-US" sz="2000" dirty="0" smtClean="0">
                <a:solidFill>
                  <a:srgbClr val="FF0000"/>
                </a:solidFill>
              </a:rPr>
              <a:t>90nm ASIC tapeout                </a:t>
            </a:r>
          </a:p>
          <a:p>
            <a:pPr eaLnBrk="1" hangingPunct="1">
              <a:lnSpc>
                <a:spcPct val="70000"/>
              </a:lnSpc>
              <a:buFontTx/>
              <a:buNone/>
            </a:pPr>
            <a:r>
              <a:rPr lang="en-US" sz="2400" dirty="0" smtClean="0"/>
              <a:t>       </a:t>
            </a:r>
            <a:r>
              <a:rPr lang="en-US" sz="2000" dirty="0" smtClean="0"/>
              <a:t>Bare die photo of 8-terminal interconnection </a:t>
            </a:r>
          </a:p>
          <a:p>
            <a:pPr eaLnBrk="1" hangingPunct="1">
              <a:lnSpc>
                <a:spcPct val="70000"/>
              </a:lnSpc>
              <a:buFontTx/>
              <a:buNone/>
            </a:pPr>
            <a:r>
              <a:rPr lang="en-US" sz="2000" dirty="0" smtClean="0"/>
              <a:t>       network chip IBM 90nm process, 9mm x 5mm </a:t>
            </a:r>
          </a:p>
          <a:p>
            <a:pPr eaLnBrk="1" hangingPunct="1">
              <a:lnSpc>
                <a:spcPct val="70000"/>
              </a:lnSpc>
              <a:buFontTx/>
              <a:buNone/>
            </a:pPr>
            <a:r>
              <a:rPr lang="en-US" sz="2000" dirty="0" smtClean="0">
                <a:sym typeface="Wingdings" pitchFamily="-107" charset="2"/>
              </a:rPr>
              <a:t>       fabricated (August 2007)</a:t>
            </a:r>
            <a:endParaRPr lang="en-US" sz="2000" dirty="0" smtClean="0">
              <a:solidFill>
                <a:srgbClr val="FF0000"/>
              </a:solidFill>
            </a:endParaRPr>
          </a:p>
          <a:p>
            <a:pPr lvl="1" eaLnBrk="1" hangingPunct="1">
              <a:lnSpc>
                <a:spcPct val="90000"/>
              </a:lnSpc>
            </a:pPr>
            <a:r>
              <a:rPr lang="en-US" sz="2000" dirty="0" smtClean="0"/>
              <a:t>Synthesizable Verilog of the </a:t>
            </a:r>
            <a:r>
              <a:rPr lang="en-US" sz="2000" b="1" u="sng" dirty="0" smtClean="0"/>
              <a:t>whole architecture</a:t>
            </a:r>
            <a:r>
              <a:rPr lang="en-US" sz="2000" dirty="0" smtClean="0"/>
              <a:t>. Led so far to: </a:t>
            </a:r>
          </a:p>
          <a:p>
            <a:pPr lvl="1" eaLnBrk="1" hangingPunct="1">
              <a:lnSpc>
                <a:spcPct val="90000"/>
              </a:lnSpc>
              <a:buFont typeface="Wingdings" pitchFamily="-107" charset="2"/>
              <a:buChar char="q"/>
            </a:pPr>
            <a:r>
              <a:rPr lang="en-US" sz="2000" dirty="0" smtClean="0"/>
              <a:t>Cycle accurate simulator. Slow. </a:t>
            </a:r>
            <a:r>
              <a:rPr lang="en-US" sz="2000" dirty="0" smtClean="0">
                <a:solidFill>
                  <a:srgbClr val="FF0000"/>
                </a:solidFill>
              </a:rPr>
              <a:t>For 11-12K X faster:</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commitment to silicon—64-processor, 75MHz computer</a:t>
            </a:r>
            <a:r>
              <a:rPr lang="en-US" sz="2000" dirty="0" smtClean="0"/>
              <a:t>; uses FPGA: Industry standard for pre-ASIC prototype</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ASIC prototype–</a:t>
            </a:r>
            <a:r>
              <a:rPr lang="en-US" sz="2000" dirty="0" smtClean="0"/>
              <a:t>90nm  10mm x 10mm</a:t>
            </a:r>
          </a:p>
          <a:p>
            <a:pPr lvl="1" eaLnBrk="1" hangingPunct="1">
              <a:lnSpc>
                <a:spcPct val="90000"/>
              </a:lnSpc>
              <a:buFontTx/>
              <a:buNone/>
            </a:pPr>
            <a:r>
              <a:rPr lang="en-US" sz="2000" dirty="0" smtClean="0"/>
              <a:t>	</a:t>
            </a:r>
            <a:r>
              <a:rPr lang="en-US" sz="2000" dirty="0" smtClean="0">
                <a:solidFill>
                  <a:srgbClr val="FF0000"/>
                </a:solidFill>
              </a:rPr>
              <a:t> 64-processor</a:t>
            </a:r>
            <a:r>
              <a:rPr lang="en-US" sz="2000" dirty="0" smtClean="0"/>
              <a:t> tapeout 2008:</a:t>
            </a:r>
            <a:r>
              <a:rPr lang="en-US" sz="2000" dirty="0" smtClean="0">
                <a:solidFill>
                  <a:srgbClr val="FF0000"/>
                </a:solidFill>
              </a:rPr>
              <a:t> 4</a:t>
            </a:r>
            <a:r>
              <a:rPr lang="en-US" sz="2000" dirty="0" smtClean="0"/>
              <a:t> grad students </a:t>
            </a:r>
          </a:p>
        </p:txBody>
      </p:sp>
      <p:pic>
        <p:nvPicPr>
          <p:cNvPr id="39940" name="Picture 4" descr="Image0809-1232(S-Video)"/>
          <p:cNvPicPr>
            <a:picLocks noChangeAspect="1" noChangeArrowheads="1"/>
          </p:cNvPicPr>
          <p:nvPr/>
        </p:nvPicPr>
        <p:blipFill>
          <a:blip r:embed="rId3" cstate="print"/>
          <a:srcRect/>
          <a:stretch>
            <a:fillRect/>
          </a:stretch>
        </p:blipFill>
        <p:spPr bwMode="auto">
          <a:xfrm>
            <a:off x="6934200" y="2590800"/>
            <a:ext cx="2057400" cy="1143000"/>
          </a:xfrm>
          <a:prstGeom prst="rect">
            <a:avLst/>
          </a:prstGeom>
          <a:noFill/>
          <a:ln w="9525">
            <a:noFill/>
            <a:miter lim="800000"/>
            <a:headEnd/>
            <a:tailEnd/>
          </a:ln>
        </p:spPr>
      </p:pic>
      <p:pic>
        <p:nvPicPr>
          <p:cNvPr id="39941" name="Picture 5" descr="xmtASIC10-08.JPG"/>
          <p:cNvPicPr>
            <a:picLocks noChangeAspect="1"/>
          </p:cNvPicPr>
          <p:nvPr/>
        </p:nvPicPr>
        <p:blipFill>
          <a:blip r:embed="rId4" cstate="print"/>
          <a:srcRect/>
          <a:stretch>
            <a:fillRect/>
          </a:stretch>
        </p:blipFill>
        <p:spPr bwMode="auto">
          <a:xfrm>
            <a:off x="7010400" y="47244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914400"/>
          </a:xfrm>
        </p:spPr>
        <p:txBody>
          <a:bodyPr/>
          <a:lstStyle/>
          <a:p>
            <a:pPr eaLnBrk="1" hangingPunct="1"/>
            <a:r>
              <a:rPr lang="en-US" dirty="0" smtClean="0"/>
              <a:t>Bottom Line </a:t>
            </a:r>
          </a:p>
        </p:txBody>
      </p:sp>
      <p:sp>
        <p:nvSpPr>
          <p:cNvPr id="40963" name="Rectangle 3"/>
          <p:cNvSpPr>
            <a:spLocks noGrp="1" noChangeArrowheads="1"/>
          </p:cNvSpPr>
          <p:nvPr>
            <p:ph type="body" idx="1"/>
          </p:nvPr>
        </p:nvSpPr>
        <p:spPr>
          <a:xfrm>
            <a:off x="0" y="838200"/>
            <a:ext cx="9144000" cy="2286000"/>
          </a:xfrm>
        </p:spPr>
        <p:txBody>
          <a:bodyPr/>
          <a:lstStyle/>
          <a:p>
            <a:pPr eaLnBrk="1" hangingPunct="1">
              <a:buFontTx/>
              <a:buNone/>
            </a:pPr>
            <a:r>
              <a:rPr lang="en-US" sz="2800" dirty="0" smtClean="0"/>
              <a:t>Cures a potentially fatal problem for growth of general-purpose processors: How to program them for single task completion time?</a:t>
            </a:r>
          </a:p>
          <a:p>
            <a:pPr eaLnBrk="1" hangingPunct="1">
              <a:buFontTx/>
              <a:buNone/>
            </a:pPr>
            <a:endParaRPr lang="en-US" sz="2800" dirty="0" smtClean="0"/>
          </a:p>
        </p:txBody>
      </p:sp>
      <p:sp>
        <p:nvSpPr>
          <p:cNvPr id="40964" name="Text Box 4"/>
          <p:cNvSpPr txBox="1">
            <a:spLocks noChangeArrowheads="1"/>
          </p:cNvSpPr>
          <p:nvPr/>
        </p:nvSpPr>
        <p:spPr bwMode="auto">
          <a:xfrm>
            <a:off x="0" y="2971800"/>
            <a:ext cx="9144000" cy="457200"/>
          </a:xfrm>
          <a:prstGeom prst="rect">
            <a:avLst/>
          </a:prstGeom>
          <a:noFill/>
          <a:ln w="9525">
            <a:noFill/>
            <a:miter lim="800000"/>
            <a:headEnd/>
            <a:tailEnd/>
          </a:ln>
        </p:spPr>
        <p:txBody>
          <a:bodyPr>
            <a:spAutoFit/>
          </a:bodyPr>
          <a:lstStyle/>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990600"/>
          </a:xfrm>
        </p:spPr>
        <p:txBody>
          <a:bodyPr/>
          <a:lstStyle/>
          <a:p>
            <a:pPr eaLnBrk="1" hangingPunct="1"/>
            <a:r>
              <a:rPr lang="en-US" dirty="0" smtClean="0"/>
              <a:t>Positive record</a:t>
            </a:r>
          </a:p>
        </p:txBody>
      </p:sp>
      <p:sp>
        <p:nvSpPr>
          <p:cNvPr id="41987" name="Rectangle 3"/>
          <p:cNvSpPr>
            <a:spLocks noGrp="1" noChangeArrowheads="1"/>
          </p:cNvSpPr>
          <p:nvPr>
            <p:ph type="body" idx="1"/>
          </p:nvPr>
        </p:nvSpPr>
        <p:spPr>
          <a:xfrm>
            <a:off x="0" y="990600"/>
            <a:ext cx="9144000" cy="5867400"/>
          </a:xfrm>
        </p:spPr>
        <p:txBody>
          <a:bodyPr/>
          <a:lstStyle/>
          <a:p>
            <a:pPr eaLnBrk="1" hangingPunct="1">
              <a:buFontTx/>
              <a:buNone/>
            </a:pPr>
            <a:r>
              <a:rPr lang="en-US" dirty="0" smtClean="0"/>
              <a:t>                           Proposal            Over-Delivering</a:t>
            </a:r>
          </a:p>
          <a:p>
            <a:pPr eaLnBrk="1" hangingPunct="1">
              <a:buFontTx/>
              <a:buNone/>
            </a:pPr>
            <a:r>
              <a:rPr lang="en-US" dirty="0" smtClean="0"/>
              <a:t>NSF ‘97-’02    experimental algs. architecture </a:t>
            </a:r>
          </a:p>
          <a:p>
            <a:pPr eaLnBrk="1" hangingPunct="1">
              <a:buFontTx/>
              <a:buNone/>
            </a:pPr>
            <a:r>
              <a:rPr lang="en-US" dirty="0" smtClean="0"/>
              <a:t>NSF 2003-8    arch. simulator      silicon (FPGA)</a:t>
            </a:r>
          </a:p>
          <a:p>
            <a:pPr eaLnBrk="1" hangingPunct="1">
              <a:buFontTx/>
              <a:buNone/>
            </a:pPr>
            <a:r>
              <a:rPr lang="en-US" dirty="0" smtClean="0"/>
              <a:t>DoD 2005-7    FPGA                    FPGA+2 ASICs</a:t>
            </a:r>
            <a:endParaRPr lang="en-US" dirty="0" smtClean="0">
              <a:solidFill>
                <a:schemeClr val="hlink"/>
              </a:solidFill>
            </a:endParaRP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762000"/>
          </a:xfrm>
        </p:spPr>
        <p:txBody>
          <a:bodyPr/>
          <a:lstStyle/>
          <a:p>
            <a:pPr eaLnBrk="1" hangingPunct="1"/>
            <a:r>
              <a:rPr lang="en-US" sz="3200" dirty="0" smtClean="0"/>
              <a:t>Final thought: Created our own coherent planet</a:t>
            </a:r>
          </a:p>
        </p:txBody>
      </p:sp>
      <p:sp>
        <p:nvSpPr>
          <p:cNvPr id="43011" name="Rectangle 3"/>
          <p:cNvSpPr>
            <a:spLocks noGrp="1" noChangeArrowheads="1"/>
          </p:cNvSpPr>
          <p:nvPr>
            <p:ph type="body" idx="1"/>
          </p:nvPr>
        </p:nvSpPr>
        <p:spPr>
          <a:xfrm>
            <a:off x="0" y="838200"/>
            <a:ext cx="9144000" cy="6019800"/>
          </a:xfrm>
        </p:spPr>
        <p:txBody>
          <a:bodyPr/>
          <a:lstStyle/>
          <a:p>
            <a:pPr eaLnBrk="1" hangingPunct="1"/>
            <a:r>
              <a:rPr lang="en-US" dirty="0" smtClean="0"/>
              <a:t>When was the last time that a university project offered a (separate) algorithms class on own language, using own compiler and own computer? </a:t>
            </a:r>
          </a:p>
          <a:p>
            <a:pPr eaLnBrk="1" hangingPunct="1"/>
            <a:r>
              <a:rPr lang="en-US" dirty="0" smtClean="0"/>
              <a:t>Colleagues could not provide an example since at least the 1950s. Have we missed anything?</a:t>
            </a:r>
          </a:p>
          <a:p>
            <a:pPr eaLnBrk="1" hangingPunct="1">
              <a:buFontTx/>
              <a:buNone/>
            </a:pPr>
            <a:endParaRPr lang="en-US" dirty="0" smtClean="0"/>
          </a:p>
          <a:p>
            <a:pPr eaLnBrk="1" hangingPunct="1">
              <a:buFontTx/>
              <a:buNone/>
            </a:pPr>
            <a:r>
              <a:rPr lang="en-US" dirty="0" smtClean="0"/>
              <a:t>For more info:</a:t>
            </a:r>
          </a:p>
          <a:p>
            <a:pPr eaLnBrk="1" hangingPunct="1">
              <a:buFontTx/>
              <a:buNone/>
            </a:pPr>
            <a:r>
              <a:rPr lang="en-US" dirty="0" smtClean="0">
                <a:hlinkClick r:id="rId3"/>
              </a:rPr>
              <a:t>http://www.umiacs.umd.edu/users/vishkin/XMT/</a:t>
            </a:r>
            <a:endParaRPr lang="en-US" dirty="0" smtClean="0"/>
          </a:p>
          <a:p>
            <a:pPr eaLnBrk="1" hangingPunct="1">
              <a:buFontTx/>
              <a:buNone/>
            </a:pP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 </a:t>
            </a:r>
            <a:r>
              <a:rPr lang="en-US" u="sng" dirty="0" smtClean="0"/>
              <a:t>Conclusion of Coming Intro Slide(s)</a:t>
            </a:r>
            <a:endParaRPr lang="en-US" u="sng" dirty="0"/>
          </a:p>
        </p:txBody>
      </p:sp>
      <p:sp>
        <p:nvSpPr>
          <p:cNvPr id="3" name="Content Placeholder 2"/>
          <p:cNvSpPr>
            <a:spLocks noGrp="1"/>
          </p:cNvSpPr>
          <p:nvPr>
            <p:ph idx="1"/>
          </p:nvPr>
        </p:nvSpPr>
        <p:spPr>
          <a:xfrm>
            <a:off x="0" y="762000"/>
            <a:ext cx="9144000" cy="6096000"/>
          </a:xfrm>
        </p:spPr>
        <p:txBody>
          <a:bodyPr/>
          <a:lstStyle/>
          <a:p>
            <a:r>
              <a:rPr lang="en-US" dirty="0" smtClean="0"/>
              <a:t>Productivity: code development time + runtime </a:t>
            </a:r>
          </a:p>
          <a:p>
            <a:r>
              <a:rPr lang="en-US" dirty="0" smtClean="0"/>
              <a:t>Vendors’ many-cores are Productivity limited</a:t>
            </a:r>
            <a:r>
              <a:rPr lang="en-US" b="1" dirty="0" smtClean="0"/>
              <a:t> </a:t>
            </a:r>
          </a:p>
          <a:p>
            <a:r>
              <a:rPr lang="en-US" dirty="0" smtClean="0"/>
              <a:t>Vendors: </a:t>
            </a:r>
            <a:r>
              <a:rPr lang="en-US" b="1" dirty="0" smtClean="0"/>
              <a:t>monolithic</a:t>
            </a:r>
          </a:p>
          <a:p>
            <a:pPr>
              <a:buNone/>
            </a:pPr>
            <a:r>
              <a:rPr lang="en-US" u="sng" dirty="0" smtClean="0"/>
              <a:t>Concerns</a:t>
            </a:r>
            <a:r>
              <a:rPr lang="en-US" dirty="0" smtClean="0"/>
              <a:t> 1. </a:t>
            </a:r>
            <a:r>
              <a:rPr lang="en-US" dirty="0" smtClean="0">
                <a:sym typeface="Wingdings" pitchFamily="2" charset="2"/>
              </a:rPr>
              <a:t>CS in awe of vendors’ HW: “face of  practice”; Justified </a:t>
            </a:r>
            <a:r>
              <a:rPr lang="en-US" dirty="0" smtClean="0">
                <a:solidFill>
                  <a:srgbClr val="FF0000"/>
                </a:solidFill>
                <a:sym typeface="Wingdings" pitchFamily="2" charset="2"/>
              </a:rPr>
              <a:t>only if </a:t>
            </a:r>
            <a:r>
              <a:rPr lang="en-US" dirty="0" smtClean="0">
                <a:sym typeface="Wingdings" pitchFamily="2" charset="2"/>
              </a:rPr>
              <a:t>accepted/adopted </a:t>
            </a:r>
          </a:p>
          <a:p>
            <a:pPr>
              <a:buNone/>
            </a:pPr>
            <a:r>
              <a:rPr lang="en-US" dirty="0" smtClean="0">
                <a:sym typeface="Wingdings" pitchFamily="2" charset="2"/>
              </a:rPr>
              <a:t>	2.  Debate: cluttered and off-point</a:t>
            </a:r>
          </a:p>
          <a:p>
            <a:pPr>
              <a:buNone/>
            </a:pPr>
            <a:r>
              <a:rPr lang="en-US" dirty="0" smtClean="0">
                <a:sym typeface="Wingdings" pitchFamily="2" charset="2"/>
              </a:rPr>
              <a:t>	3. May lead to misplaced despair</a:t>
            </a:r>
            <a:endParaRPr lang="en-US" dirty="0" smtClean="0"/>
          </a:p>
          <a:p>
            <a:pPr>
              <a:buNone/>
            </a:pPr>
            <a:r>
              <a:rPr lang="en-US" u="sng" dirty="0" smtClean="0"/>
              <a:t>Need</a:t>
            </a:r>
            <a:r>
              <a:rPr lang="en-US" dirty="0" smtClean="0"/>
              <a:t> HW diversity of high productivity solutions. Then “natural selection”.</a:t>
            </a:r>
          </a:p>
          <a:p>
            <a:r>
              <a:rPr lang="en-US" dirty="0" smtClean="0"/>
              <a:t>Will explain why US interests mandate greater role to academia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600"/>
            <a:ext cx="9144000" cy="457200"/>
          </a:xfrm>
        </p:spPr>
        <p:txBody>
          <a:bodyPr/>
          <a:lstStyle/>
          <a:p>
            <a:pPr algn="ctr"/>
            <a:r>
              <a:rPr lang="en-US" dirty="0" smtClean="0"/>
              <a:t>An “application dreamer”: between a rock and a hard place</a:t>
            </a:r>
            <a:endParaRPr lang="en-US" dirty="0"/>
          </a:p>
        </p:txBody>
      </p:sp>
      <p:sp>
        <p:nvSpPr>
          <p:cNvPr id="4" name="Text Placeholder 3"/>
          <p:cNvSpPr>
            <a:spLocks noGrp="1"/>
          </p:cNvSpPr>
          <p:nvPr>
            <p:ph type="body" sz="half" idx="2"/>
          </p:nvPr>
        </p:nvSpPr>
        <p:spPr>
          <a:xfrm>
            <a:off x="0" y="3733800"/>
            <a:ext cx="9144000" cy="2514600"/>
          </a:xfrm>
        </p:spPr>
        <p:txBody>
          <a:bodyPr/>
          <a:lstStyle/>
          <a:p>
            <a:pPr algn="ctr"/>
            <a:r>
              <a:rPr lang="en-US" sz="2400" b="1" u="sng" dirty="0" smtClean="0"/>
              <a:t>Casualties of too-costly SW development</a:t>
            </a:r>
          </a:p>
          <a:p>
            <a:r>
              <a:rPr lang="en-US" sz="2400" dirty="0" smtClean="0"/>
              <a:t>- Cost and time-to-market of applications</a:t>
            </a:r>
          </a:p>
          <a:p>
            <a:r>
              <a:rPr lang="en-US" sz="2400" dirty="0" smtClean="0"/>
              <a:t>- Business model for innovation (&amp; American ingenuity)</a:t>
            </a:r>
          </a:p>
          <a:p>
            <a:r>
              <a:rPr lang="en-US" sz="2400" dirty="0" smtClean="0"/>
              <a:t>- Advantage to lower wage CS job markets. </a:t>
            </a:r>
            <a:r>
              <a:rPr lang="en-US" sz="2000" u="sng" dirty="0" smtClean="0"/>
              <a:t>Next slide</a:t>
            </a:r>
            <a:r>
              <a:rPr lang="en-US" sz="2400" dirty="0" smtClean="0"/>
              <a:t> </a:t>
            </a:r>
            <a:r>
              <a:rPr lang="en-US" sz="2400" dirty="0" smtClean="0">
                <a:solidFill>
                  <a:srgbClr val="FF0000"/>
                </a:solidFill>
              </a:rPr>
              <a:t>US: 15%</a:t>
            </a:r>
          </a:p>
          <a:p>
            <a:pPr>
              <a:buFontTx/>
              <a:buChar char="-"/>
            </a:pPr>
            <a:r>
              <a:rPr lang="en-US" sz="2000" dirty="0" smtClean="0"/>
              <a:t> NSF HS plan: attract best US minds with less programming, 10K CS teachers </a:t>
            </a:r>
          </a:p>
          <a:p>
            <a:pPr>
              <a:buFontTx/>
              <a:buChar char="-"/>
            </a:pPr>
            <a:r>
              <a:rPr lang="en-US" sz="2000" dirty="0" smtClean="0"/>
              <a:t> Vendors/VCs $3.5B Invest in America Alliance: Start-ups,10.5K CS grad jobs</a:t>
            </a:r>
          </a:p>
          <a:p>
            <a:r>
              <a:rPr lang="en-US" sz="2400" dirty="0" smtClean="0"/>
              <a:t>.. Only future of the field &amp; U.S. (and ‘US-like’) competitiveness </a:t>
            </a:r>
            <a:endParaRPr lang="en-US" sz="2000" dirty="0" smtClean="0"/>
          </a:p>
          <a:p>
            <a:pPr>
              <a:buFontTx/>
              <a:buChar char="-"/>
            </a:pPr>
            <a:endParaRPr lang="en-US" sz="2400" dirty="0" smtClean="0"/>
          </a:p>
          <a:p>
            <a:endParaRPr lang="en-US" dirty="0"/>
          </a:p>
        </p:txBody>
      </p:sp>
      <p:pic>
        <p:nvPicPr>
          <p:cNvPr id="1026" name="Picture 2"/>
          <p:cNvPicPr>
            <a:picLocks noGrp="1" noChangeAspect="1" noChangeArrowheads="1"/>
          </p:cNvPicPr>
          <p:nvPr>
            <p:ph type="pic" idx="1"/>
          </p:nvPr>
        </p:nvPicPr>
        <p:blipFill>
          <a:blip r:embed="rId3" cstate="print"/>
          <a:srcRect t="9091" b="9091"/>
          <a:stretch>
            <a:fillRect/>
          </a:stretch>
        </p:blipFill>
        <p:spPr bwMode="auto">
          <a:xfrm>
            <a:off x="3429000" y="990600"/>
            <a:ext cx="2743200" cy="2362200"/>
          </a:xfrm>
          <a:prstGeom prst="rect">
            <a:avLst/>
          </a:prstGeom>
          <a:noFill/>
          <a:ln w="9525">
            <a:noFill/>
            <a:miter lim="800000"/>
            <a:headEnd/>
            <a:tailEnd/>
          </a:ln>
        </p:spPr>
      </p:pic>
      <p:sp>
        <p:nvSpPr>
          <p:cNvPr id="6" name="TextBox 5"/>
          <p:cNvSpPr txBox="1"/>
          <p:nvPr/>
        </p:nvSpPr>
        <p:spPr>
          <a:xfrm>
            <a:off x="6096000" y="1143000"/>
            <a:ext cx="3048000" cy="1631216"/>
          </a:xfrm>
          <a:prstGeom prst="rect">
            <a:avLst/>
          </a:prstGeom>
          <a:noFill/>
        </p:spPr>
        <p:txBody>
          <a:bodyPr wrap="square" rtlCol="0">
            <a:spAutoFit/>
          </a:bodyPr>
          <a:lstStyle/>
          <a:p>
            <a:r>
              <a:rPr lang="en-US" dirty="0" smtClean="0"/>
              <a:t>Optimized for things you can “</a:t>
            </a:r>
            <a:r>
              <a:rPr lang="en-US" b="1" dirty="0" smtClean="0"/>
              <a:t>truly measure</a:t>
            </a:r>
            <a:r>
              <a:rPr lang="en-US" dirty="0" smtClean="0"/>
              <a:t>”: (old) benchmarks &amp; power. What about productivity? </a:t>
            </a:r>
            <a:endParaRPr lang="en-US" dirty="0"/>
          </a:p>
        </p:txBody>
      </p:sp>
      <p:sp>
        <p:nvSpPr>
          <p:cNvPr id="7" name="TextBox 6"/>
          <p:cNvSpPr txBox="1"/>
          <p:nvPr/>
        </p:nvSpPr>
        <p:spPr>
          <a:xfrm>
            <a:off x="0" y="1143000"/>
            <a:ext cx="3581400" cy="2246769"/>
          </a:xfrm>
          <a:prstGeom prst="rect">
            <a:avLst/>
          </a:prstGeom>
          <a:noFill/>
        </p:spPr>
        <p:txBody>
          <a:bodyPr wrap="square" rtlCol="0">
            <a:spAutoFit/>
          </a:bodyPr>
          <a:lstStyle/>
          <a:p>
            <a:pPr>
              <a:buFont typeface="Wingdings" pitchFamily="2" charset="2"/>
              <a:buChar char="L"/>
            </a:pPr>
            <a:r>
              <a:rPr lang="en-US" dirty="0" smtClean="0"/>
              <a:t> Decomposition-inventive design </a:t>
            </a:r>
          </a:p>
          <a:p>
            <a:r>
              <a:rPr lang="en-US" dirty="0" smtClean="0">
                <a:sym typeface="Wingdings" pitchFamily="2" charset="2"/>
              </a:rPr>
              <a:t> </a:t>
            </a:r>
            <a:r>
              <a:rPr lang="en-US" dirty="0" smtClean="0"/>
              <a:t>Reason about concurrency in threads</a:t>
            </a:r>
          </a:p>
          <a:p>
            <a:pPr>
              <a:buFont typeface="Wingdings" pitchFamily="2" charset="2"/>
              <a:buChar char="L"/>
            </a:pPr>
            <a:r>
              <a:rPr lang="en-US" dirty="0" smtClean="0"/>
              <a:t> For the more parallel HW: issues if whole program is not highly parallel </a:t>
            </a:r>
          </a:p>
        </p:txBody>
      </p:sp>
      <p:sp>
        <p:nvSpPr>
          <p:cNvPr id="8" name="TextBox 7"/>
          <p:cNvSpPr txBox="1"/>
          <p:nvPr/>
        </p:nvSpPr>
        <p:spPr>
          <a:xfrm>
            <a:off x="6400800" y="2743200"/>
            <a:ext cx="2824068" cy="369332"/>
          </a:xfrm>
          <a:prstGeom prst="rect">
            <a:avLst/>
          </a:prstGeom>
          <a:noFill/>
        </p:spPr>
        <p:txBody>
          <a:bodyPr wrap="square" rtlCol="0">
            <a:spAutoFit/>
          </a:bodyPr>
          <a:lstStyle/>
          <a:p>
            <a:r>
              <a:rPr lang="en-US" sz="1800" dirty="0" smtClean="0"/>
              <a:t>[Credit: wordpress.com]</a:t>
            </a:r>
            <a:endParaRPr lang="en-US" sz="1800" dirty="0"/>
          </a:p>
        </p:txBody>
      </p:sp>
      <p:sp>
        <p:nvSpPr>
          <p:cNvPr id="9" name="TextBox 8"/>
          <p:cNvSpPr txBox="1"/>
          <p:nvPr/>
        </p:nvSpPr>
        <p:spPr>
          <a:xfrm>
            <a:off x="0" y="1"/>
            <a:ext cx="9144000" cy="584775"/>
          </a:xfrm>
          <a:prstGeom prst="rect">
            <a:avLst/>
          </a:prstGeom>
          <a:noFill/>
        </p:spPr>
        <p:txBody>
          <a:bodyPr wrap="square" rtlCol="0">
            <a:spAutoFit/>
          </a:bodyPr>
          <a:lstStyle/>
          <a:p>
            <a:pPr algn="ctr"/>
            <a:r>
              <a:rPr lang="en-US" sz="3200" dirty="0" smtClean="0"/>
              <a:t>Is CS destined for low productivity?</a:t>
            </a:r>
            <a:endParaRPr lang="en-US" sz="3200" dirty="0"/>
          </a:p>
        </p:txBody>
      </p:sp>
      <p:sp>
        <p:nvSpPr>
          <p:cNvPr id="10" name="TextBox 9"/>
          <p:cNvSpPr txBox="1"/>
          <p:nvPr/>
        </p:nvSpPr>
        <p:spPr>
          <a:xfrm>
            <a:off x="0" y="609600"/>
            <a:ext cx="7543800" cy="400110"/>
          </a:xfrm>
          <a:prstGeom prst="rect">
            <a:avLst/>
          </a:prstGeom>
          <a:noFill/>
        </p:spPr>
        <p:txBody>
          <a:bodyPr wrap="square" rtlCol="0">
            <a:spAutoFit/>
          </a:bodyPr>
          <a:lstStyle/>
          <a:p>
            <a:r>
              <a:rPr lang="en-US" b="1" dirty="0" smtClean="0"/>
              <a:t>Programmer’s productivity busters              Many-core HW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worldchart.png"/>
          <p:cNvPicPr>
            <a:picLocks noChangeAspect="1"/>
          </p:cNvPicPr>
          <p:nvPr/>
        </p:nvPicPr>
        <p:blipFill>
          <a:blip r:embed="rId3" cstate="print"/>
          <a:srcRect/>
          <a:stretch>
            <a:fillRect/>
          </a:stretch>
        </p:blipFill>
        <p:spPr bwMode="auto">
          <a:xfrm>
            <a:off x="277813" y="725488"/>
            <a:ext cx="5919787" cy="5919787"/>
          </a:xfrm>
          <a:prstGeom prst="rect">
            <a:avLst/>
          </a:prstGeom>
          <a:noFill/>
          <a:ln w="9525">
            <a:noFill/>
            <a:miter lim="800000"/>
            <a:headEnd/>
            <a:tailEnd/>
          </a:ln>
        </p:spPr>
      </p:pic>
      <p:sp>
        <p:nvSpPr>
          <p:cNvPr id="4" name="Title 3"/>
          <p:cNvSpPr>
            <a:spLocks noGrp="1"/>
          </p:cNvSpPr>
          <p:nvPr>
            <p:ph type="title"/>
          </p:nvPr>
        </p:nvSpPr>
        <p:spPr>
          <a:xfrm>
            <a:off x="0" y="0"/>
            <a:ext cx="9144000" cy="838200"/>
          </a:xfrm>
        </p:spPr>
        <p:txBody>
          <a:bodyPr>
            <a:normAutofit/>
          </a:bodyPr>
          <a:lstStyle/>
          <a:p>
            <a:pPr>
              <a:defRPr/>
            </a:pPr>
            <a:r>
              <a:rPr lang="en-US" sz="3600" dirty="0" smtClean="0">
                <a:solidFill>
                  <a:schemeClr val="accent5">
                    <a:lumMod val="10000"/>
                  </a:schemeClr>
                </a:solidFill>
              </a:rPr>
              <a:t>Membership in Intel Academic Community</a:t>
            </a:r>
            <a:endParaRPr lang="en-US" sz="3600" dirty="0">
              <a:solidFill>
                <a:schemeClr val="accent5">
                  <a:lumMod val="10000"/>
                </a:schemeClr>
              </a:solidFill>
            </a:endParaRPr>
          </a:p>
        </p:txBody>
      </p:sp>
      <p:sp>
        <p:nvSpPr>
          <p:cNvPr id="6" name="TextBox 5"/>
          <p:cNvSpPr txBox="1"/>
          <p:nvPr/>
        </p:nvSpPr>
        <p:spPr>
          <a:xfrm>
            <a:off x="5827713" y="5205413"/>
            <a:ext cx="3133725" cy="493712"/>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85% outside USA</a:t>
            </a:r>
          </a:p>
        </p:txBody>
      </p:sp>
      <p:sp>
        <p:nvSpPr>
          <p:cNvPr id="8" name="TextBox 7"/>
          <p:cNvSpPr txBox="1"/>
          <p:nvPr/>
        </p:nvSpPr>
        <p:spPr>
          <a:xfrm>
            <a:off x="6022975" y="701675"/>
            <a:ext cx="2876550" cy="1692275"/>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Implementing parallel computing into CS curriculum</a:t>
            </a:r>
          </a:p>
        </p:txBody>
      </p:sp>
      <p:sp>
        <p:nvSpPr>
          <p:cNvPr id="12294" name="TextBox 8"/>
          <p:cNvSpPr txBox="1">
            <a:spLocks noChangeArrowheads="1"/>
          </p:cNvSpPr>
          <p:nvPr/>
        </p:nvSpPr>
        <p:spPr bwMode="auto">
          <a:xfrm>
            <a:off x="6019800" y="6096000"/>
            <a:ext cx="2881313" cy="707886"/>
          </a:xfrm>
          <a:prstGeom prst="rect">
            <a:avLst/>
          </a:prstGeom>
          <a:noFill/>
          <a:ln w="9525">
            <a:noFill/>
            <a:miter lim="800000"/>
            <a:headEnd/>
            <a:tailEnd/>
          </a:ln>
        </p:spPr>
        <p:txBody>
          <a:bodyPr wrap="square">
            <a:spAutoFit/>
          </a:bodyPr>
          <a:lstStyle/>
          <a:p>
            <a:r>
              <a:rPr lang="en-US" dirty="0"/>
              <a:t>Source: M. Wrinn, </a:t>
            </a:r>
            <a:r>
              <a:rPr lang="en-US" dirty="0" smtClean="0"/>
              <a:t>Intel</a:t>
            </a:r>
          </a:p>
          <a:p>
            <a:r>
              <a:rPr lang="en-US" dirty="0" smtClean="0"/>
              <a:t>At SIGCSE’10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09600"/>
          </a:xfrm>
        </p:spPr>
        <p:txBody>
          <a:bodyPr/>
          <a:lstStyle/>
          <a:p>
            <a:r>
              <a:rPr lang="en-US" sz="4000" u="sng" dirty="0" smtClean="0"/>
              <a:t>Lessons from Invention of Computing</a:t>
            </a:r>
          </a:p>
        </p:txBody>
      </p:sp>
      <p:sp>
        <p:nvSpPr>
          <p:cNvPr id="3" name="Content Placeholder 2"/>
          <p:cNvSpPr>
            <a:spLocks noGrp="1"/>
          </p:cNvSpPr>
          <p:nvPr>
            <p:ph idx="1"/>
          </p:nvPr>
        </p:nvSpPr>
        <p:spPr>
          <a:xfrm>
            <a:off x="0" y="685800"/>
            <a:ext cx="9144000" cy="6172200"/>
          </a:xfrm>
        </p:spPr>
        <p:txBody>
          <a:bodyPr rtlCol="0">
            <a:normAutofit fontScale="77500" lnSpcReduction="20000"/>
          </a:bodyPr>
          <a:lstStyle/>
          <a:p>
            <a:pPr fontAlgn="auto">
              <a:spcAft>
                <a:spcPts val="0"/>
              </a:spcAft>
              <a:buNone/>
              <a:defRPr/>
            </a:pPr>
            <a:r>
              <a:rPr lang="en-US" sz="2571" dirty="0" smtClean="0"/>
              <a:t>H. Goldstine, J. von Neumann. </a:t>
            </a:r>
            <a:r>
              <a:rPr lang="en-US" sz="2571" b="1" dirty="0" smtClean="0"/>
              <a:t>Planning</a:t>
            </a:r>
            <a:r>
              <a:rPr lang="en-US" sz="2571" dirty="0" smtClean="0"/>
              <a:t> and coding problems for an electronic computing instrument, 1947: </a:t>
            </a:r>
            <a:r>
              <a:rPr lang="en-US" dirty="0" smtClean="0"/>
              <a:t>“.. in </a:t>
            </a:r>
            <a:r>
              <a:rPr lang="en-US" b="1" dirty="0" smtClean="0"/>
              <a:t>comparing codes</a:t>
            </a:r>
            <a:r>
              <a:rPr lang="en-US" dirty="0" smtClean="0"/>
              <a:t> 4 viewpoints must be kept in mind, all of them of comparable importance:</a:t>
            </a:r>
          </a:p>
          <a:p>
            <a:pPr fontAlgn="auto">
              <a:spcAft>
                <a:spcPts val="0"/>
              </a:spcAft>
              <a:defRPr/>
            </a:pPr>
            <a:r>
              <a:rPr lang="en-US" b="1" dirty="0" smtClean="0">
                <a:solidFill>
                  <a:srgbClr val="FF0000"/>
                </a:solidFill>
              </a:rPr>
              <a:t>Simplicity</a:t>
            </a:r>
            <a:r>
              <a:rPr lang="en-US" b="1" dirty="0" smtClean="0"/>
              <a:t> and reliability</a:t>
            </a:r>
            <a:r>
              <a:rPr lang="en-US" dirty="0" smtClean="0"/>
              <a:t> of the engineering solutions </a:t>
            </a:r>
            <a:r>
              <a:rPr lang="en-US" b="1" dirty="0" smtClean="0"/>
              <a:t>required by the code</a:t>
            </a:r>
            <a:r>
              <a:rPr lang="en-US" dirty="0" smtClean="0"/>
              <a:t>;</a:t>
            </a:r>
          </a:p>
          <a:p>
            <a:pPr fontAlgn="auto">
              <a:spcAft>
                <a:spcPts val="0"/>
              </a:spcAft>
              <a:defRPr/>
            </a:pPr>
            <a:r>
              <a:rPr lang="en-US" b="1" dirty="0" smtClean="0">
                <a:solidFill>
                  <a:srgbClr val="FF0000"/>
                </a:solidFill>
              </a:rPr>
              <a:t>Simplicity, compactness</a:t>
            </a:r>
            <a:r>
              <a:rPr lang="en-US" b="1" dirty="0" smtClean="0"/>
              <a:t> and completeness</a:t>
            </a:r>
            <a:r>
              <a:rPr lang="en-US" dirty="0" smtClean="0"/>
              <a:t> of the </a:t>
            </a:r>
            <a:r>
              <a:rPr lang="en-US" b="1" dirty="0" smtClean="0"/>
              <a:t>code</a:t>
            </a:r>
            <a:r>
              <a:rPr lang="en-US" dirty="0" smtClean="0"/>
              <a:t>;</a:t>
            </a:r>
          </a:p>
          <a:p>
            <a:pPr fontAlgn="auto">
              <a:spcAft>
                <a:spcPts val="0"/>
              </a:spcAft>
              <a:defRPr/>
            </a:pPr>
            <a:r>
              <a:rPr lang="en-US" b="1" u="sng" dirty="0" smtClean="0">
                <a:solidFill>
                  <a:srgbClr val="FF0000"/>
                </a:solidFill>
              </a:rPr>
              <a:t>Ease and speed </a:t>
            </a:r>
            <a:r>
              <a:rPr lang="en-US" b="1" dirty="0" smtClean="0">
                <a:solidFill>
                  <a:srgbClr val="FF0000"/>
                </a:solidFill>
              </a:rPr>
              <a:t>of the human procedure</a:t>
            </a:r>
            <a:r>
              <a:rPr lang="en-US" dirty="0" smtClean="0"/>
              <a:t> </a:t>
            </a:r>
            <a:r>
              <a:rPr lang="en-US" dirty="0" smtClean="0">
                <a:solidFill>
                  <a:srgbClr val="FF0000"/>
                </a:solidFill>
              </a:rPr>
              <a:t>of</a:t>
            </a:r>
            <a:r>
              <a:rPr lang="en-US" dirty="0" smtClean="0"/>
              <a:t> </a:t>
            </a:r>
            <a:r>
              <a:rPr lang="en-US" dirty="0" smtClean="0">
                <a:solidFill>
                  <a:schemeClr val="accent2"/>
                </a:solidFill>
              </a:rPr>
              <a:t>translating mathematical conceived methods into the code</a:t>
            </a:r>
            <a:r>
              <a:rPr lang="en-US" dirty="0" smtClean="0"/>
              <a:t>, </a:t>
            </a:r>
            <a:r>
              <a:rPr lang="en-US" dirty="0" smtClean="0">
                <a:solidFill>
                  <a:srgbClr val="FF0000"/>
                </a:solidFill>
              </a:rPr>
              <a:t>and also of </a:t>
            </a:r>
            <a:r>
              <a:rPr lang="en-US" b="1" dirty="0" smtClean="0">
                <a:solidFill>
                  <a:srgbClr val="FF0000"/>
                </a:solidFill>
              </a:rPr>
              <a:t>finding and correcting errors</a:t>
            </a:r>
            <a:r>
              <a:rPr lang="en-US" dirty="0" smtClean="0">
                <a:solidFill>
                  <a:srgbClr val="FF0000"/>
                </a:solidFill>
              </a:rPr>
              <a:t> in coding or of applying to it </a:t>
            </a:r>
            <a:r>
              <a:rPr lang="en-US" b="1" dirty="0" smtClean="0">
                <a:solidFill>
                  <a:srgbClr val="FF0000"/>
                </a:solidFill>
              </a:rPr>
              <a:t>changes</a:t>
            </a:r>
            <a:r>
              <a:rPr lang="en-US" dirty="0" smtClean="0">
                <a:solidFill>
                  <a:srgbClr val="FF0000"/>
                </a:solidFill>
              </a:rPr>
              <a:t> that have been decided upon at a later stage</a:t>
            </a:r>
            <a:r>
              <a:rPr lang="en-US" dirty="0" smtClean="0"/>
              <a:t>;</a:t>
            </a:r>
          </a:p>
          <a:p>
            <a:pPr fontAlgn="auto">
              <a:spcAft>
                <a:spcPts val="0"/>
              </a:spcAft>
              <a:defRPr/>
            </a:pPr>
            <a:r>
              <a:rPr lang="en-US" b="1" dirty="0" smtClean="0"/>
              <a:t>Efficiency</a:t>
            </a:r>
            <a:r>
              <a:rPr lang="en-US" dirty="0" smtClean="0"/>
              <a:t> of the code in operating the machine near it full intrinsic speed.</a:t>
            </a:r>
          </a:p>
          <a:p>
            <a:pPr algn="ctr" fontAlgn="auto">
              <a:spcAft>
                <a:spcPts val="0"/>
              </a:spcAft>
              <a:buFont typeface="Arial" pitchFamily="34" charset="0"/>
              <a:buNone/>
              <a:defRPr/>
            </a:pPr>
            <a:r>
              <a:rPr lang="en-US" sz="3613" u="sng" dirty="0" smtClean="0"/>
              <a:t>Take home</a:t>
            </a:r>
            <a:endParaRPr lang="en-US" sz="3613" dirty="0" smtClean="0"/>
          </a:p>
          <a:p>
            <a:pPr fontAlgn="auto">
              <a:spcAft>
                <a:spcPts val="0"/>
              </a:spcAft>
              <a:buNone/>
              <a:defRPr/>
            </a:pPr>
            <a:r>
              <a:rPr lang="en-US" u="sng" dirty="0" smtClean="0"/>
              <a:t>Legend</a:t>
            </a:r>
            <a:r>
              <a:rPr lang="en-US" b="1" dirty="0" smtClean="0">
                <a:solidFill>
                  <a:srgbClr val="FF0000"/>
                </a:solidFill>
              </a:rPr>
              <a:t> features that fail the “truly measure” test </a:t>
            </a:r>
          </a:p>
          <a:p>
            <a:pPr fontAlgn="auto">
              <a:spcAft>
                <a:spcPts val="0"/>
              </a:spcAft>
              <a:buNone/>
              <a:defRPr/>
            </a:pPr>
            <a:r>
              <a:rPr lang="en-US" u="sng" dirty="0" smtClean="0"/>
              <a:t>In today’s language</a:t>
            </a:r>
            <a:r>
              <a:rPr lang="en-US" b="1" dirty="0" smtClean="0"/>
              <a:t> programmer’s productivity</a:t>
            </a:r>
            <a:r>
              <a:rPr lang="en-US" dirty="0" smtClean="0"/>
              <a:t> </a:t>
            </a:r>
          </a:p>
          <a:p>
            <a:pPr fontAlgn="auto">
              <a:spcAft>
                <a:spcPts val="0"/>
              </a:spcAft>
              <a:buNone/>
              <a:defRPr/>
            </a:pPr>
            <a:r>
              <a:rPr lang="en-US" b="1" dirty="0" smtClean="0"/>
              <a:t>Birth (?) of CS: </a:t>
            </a:r>
            <a:r>
              <a:rPr lang="en-US" dirty="0" smtClean="0">
                <a:solidFill>
                  <a:schemeClr val="accent2"/>
                </a:solidFill>
              </a:rPr>
              <a:t>Translation into code of </a:t>
            </a:r>
            <a:r>
              <a:rPr lang="en-US" b="1" dirty="0" smtClean="0">
                <a:solidFill>
                  <a:schemeClr val="accent2"/>
                </a:solidFill>
              </a:rPr>
              <a:t>non-specific</a:t>
            </a:r>
            <a:r>
              <a:rPr lang="en-US" dirty="0" smtClean="0">
                <a:solidFill>
                  <a:schemeClr val="accent2"/>
                </a:solidFill>
              </a:rPr>
              <a:t> methods</a:t>
            </a:r>
          </a:p>
          <a:p>
            <a:pPr fontAlgn="auto">
              <a:spcAft>
                <a:spcPts val="0"/>
              </a:spcAft>
              <a:buNone/>
              <a:defRPr/>
            </a:pPr>
            <a:r>
              <a:rPr lang="en-US" b="1" dirty="0" smtClean="0"/>
              <a:t>Next: what worked .. how to match that for parallelism  </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191000" cy="5211763"/>
          </a:xfrm>
        </p:spPr>
        <p:txBody>
          <a:bodyPr/>
          <a:lstStyle/>
          <a:p>
            <a:pPr eaLnBrk="1" hangingPunct="1"/>
            <a:r>
              <a:rPr lang="en-US" sz="2000" dirty="0" smtClean="0"/>
              <a:t>One serial core – master thread control unit (MTCU)</a:t>
            </a:r>
          </a:p>
          <a:p>
            <a:pPr eaLnBrk="1" hangingPunct="1"/>
            <a:r>
              <a:rPr lang="en-US" sz="2000" dirty="0" smtClean="0"/>
              <a:t>Parallel cores (TCUs) grouped in clusters</a:t>
            </a:r>
          </a:p>
          <a:p>
            <a:pPr eaLnBrk="1" hangingPunct="1"/>
            <a:r>
              <a:rPr lang="en-US" sz="2000" dirty="0" smtClean="0"/>
              <a:t>Global memory space evenly partitioned in cache banks using hashing</a:t>
            </a:r>
          </a:p>
          <a:p>
            <a:pPr eaLnBrk="1" hangingPunct="1"/>
            <a:r>
              <a:rPr lang="en-US" sz="2000" dirty="0" smtClean="0"/>
              <a:t>No local caches at TCU. Avoids expensive cache coherence hardware </a:t>
            </a:r>
          </a:p>
          <a:p>
            <a:pPr eaLnBrk="1" hangingPunct="1"/>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overhead.</a:t>
            </a:r>
            <a:r>
              <a:rPr lang="en-US" sz="2000" dirty="0" smtClean="0"/>
              <a:t> (Extend classic stored-program+program counter; cited by 30+ patents; Prefix-sum to registers &amp; to memory. ) </a:t>
            </a:r>
          </a:p>
        </p:txBody>
      </p:sp>
      <p:grpSp>
        <p:nvGrpSpPr>
          <p:cNvPr id="21508"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21510" name="TextBox 46"/>
          <p:cNvSpPr txBox="1">
            <a:spLocks noChangeArrowheads="1"/>
          </p:cNvSpPr>
          <p:nvPr/>
        </p:nvSpPr>
        <p:spPr bwMode="auto">
          <a:xfrm>
            <a:off x="4800600" y="5029200"/>
            <a:ext cx="4343400" cy="708025"/>
          </a:xfrm>
          <a:prstGeom prst="rect">
            <a:avLst/>
          </a:prstGeom>
          <a:noFill/>
          <a:ln w="9525">
            <a:noFill/>
            <a:miter lim="800000"/>
            <a:headEnd/>
            <a:tailEnd/>
          </a:ln>
        </p:spPr>
        <p:txBody>
          <a:bodyPr>
            <a:spAutoFit/>
          </a:bodyPr>
          <a:lstStyle/>
          <a:p>
            <a:r>
              <a:rPr lang="en-US" dirty="0"/>
              <a:t>- </a:t>
            </a:r>
            <a:r>
              <a:rPr lang="en-US" dirty="0">
                <a:solidFill>
                  <a:srgbClr val="FF0000"/>
                </a:solidFill>
              </a:rPr>
              <a:t>Enough interconnection network </a:t>
            </a:r>
          </a:p>
          <a:p>
            <a:r>
              <a:rPr lang="en-US" dirty="0">
                <a:solidFill>
                  <a:srgbClr val="FF0000"/>
                </a:solidFill>
              </a:rPr>
              <a:t>bandwidth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rtlCol="0">
            <a:noAutofit/>
          </a:bodyPr>
          <a:lstStyle/>
          <a:p>
            <a:pPr fontAlgn="auto">
              <a:spcAft>
                <a:spcPts val="0"/>
              </a:spcAft>
              <a:defRPr/>
            </a:pPr>
            <a:r>
              <a:rPr lang="en-US" sz="3600" b="1" spc="-100" dirty="0" smtClean="0">
                <a:latin typeface="Calibri" pitchFamily="34" charset="0"/>
              </a:rPr>
              <a:t>How was the “non-specificity” addressed? </a:t>
            </a:r>
            <a:endParaRPr lang="en-US" sz="3600" b="1" spc="-100" dirty="0">
              <a:latin typeface="Calibri" pitchFamily="34"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lnSpc>
                <a:spcPct val="90000"/>
              </a:lnSpc>
              <a:buFont typeface="Arial" pitchFamily="34" charset="0"/>
              <a:buNone/>
            </a:pPr>
            <a:r>
              <a:rPr lang="en-US" sz="2800" b="1" u="sng" spc="-100" dirty="0" smtClean="0">
                <a:latin typeface="Calibri" pitchFamily="34" charset="0"/>
              </a:rPr>
              <a:t>Answer</a:t>
            </a:r>
            <a:r>
              <a:rPr lang="en-US" sz="2800" b="1" spc="-100" dirty="0" smtClean="0">
                <a:latin typeface="Calibri" pitchFamily="34" charset="0"/>
              </a:rPr>
              <a:t>: </a:t>
            </a:r>
            <a:r>
              <a:rPr lang="en-US" sz="2700" dirty="0" smtClean="0"/>
              <a:t>GvN47 based coding for </a:t>
            </a:r>
            <a:r>
              <a:rPr lang="en-US" sz="2700" b="1" dirty="0" smtClean="0"/>
              <a:t>whatever</a:t>
            </a:r>
            <a:r>
              <a:rPr lang="en-US" sz="2700" dirty="0" smtClean="0"/>
              <a:t> future application </a:t>
            </a:r>
            <a:r>
              <a:rPr lang="en-US" sz="2700" dirty="0" smtClean="0">
                <a:solidFill>
                  <a:srgbClr val="FF0000"/>
                </a:solidFill>
              </a:rPr>
              <a:t>on math. </a:t>
            </a:r>
            <a:r>
              <a:rPr lang="en-US" sz="2700" b="1" dirty="0" smtClean="0">
                <a:solidFill>
                  <a:srgbClr val="FF0000"/>
                </a:solidFill>
              </a:rPr>
              <a:t>induction </a:t>
            </a:r>
            <a:r>
              <a:rPr lang="en-US" sz="2700" dirty="0" smtClean="0">
                <a:solidFill>
                  <a:srgbClr val="FF0000"/>
                </a:solidFill>
              </a:rPr>
              <a:t>coupled with a </a:t>
            </a:r>
            <a:r>
              <a:rPr lang="en-US" sz="2700" b="1" dirty="0" smtClean="0">
                <a:solidFill>
                  <a:srgbClr val="FF0000"/>
                </a:solidFill>
              </a:rPr>
              <a:t>simple abstraction 	    </a:t>
            </a:r>
          </a:p>
          <a:p>
            <a:pPr>
              <a:lnSpc>
                <a:spcPct val="90000"/>
              </a:lnSpc>
              <a:buFont typeface="Arial" pitchFamily="34" charset="0"/>
              <a:buNone/>
            </a:pPr>
            <a:r>
              <a:rPr lang="en-US" sz="2700" dirty="0" smtClean="0"/>
              <a:t>	Then came: HW, </a:t>
            </a:r>
            <a:r>
              <a:rPr lang="en-US" sz="2700" dirty="0" err="1" smtClean="0"/>
              <a:t>Algorithms+SW</a:t>
            </a:r>
            <a:r>
              <a:rPr lang="en-US" sz="2700" dirty="0" smtClean="0"/>
              <a:t> </a:t>
            </a:r>
          </a:p>
          <a:p>
            <a:pPr>
              <a:lnSpc>
                <a:spcPct val="90000"/>
              </a:lnSpc>
              <a:buNone/>
            </a:pPr>
            <a:r>
              <a:rPr lang="en-US" sz="2700" dirty="0" smtClean="0"/>
              <a:t>[E</a:t>
            </a:r>
            <a:r>
              <a:rPr lang="en-US" sz="2800" dirty="0" smtClean="0"/>
              <a:t>ngineering problem. So, why mathematician? Hunch: hard for engineers to relate to .. </a:t>
            </a:r>
            <a:r>
              <a:rPr lang="en-US" sz="2800" dirty="0" smtClean="0">
                <a:solidFill>
                  <a:srgbClr val="FF0000"/>
                </a:solidFill>
              </a:rPr>
              <a:t>then and now</a:t>
            </a:r>
            <a:r>
              <a:rPr lang="en-US" sz="2800" dirty="0" smtClean="0"/>
              <a:t>. A. Ghuloum (Intel), CACM 9/09: “..</a:t>
            </a:r>
            <a:r>
              <a:rPr lang="en-US" sz="2800" i="1" dirty="0" smtClean="0"/>
              <a:t>hardware vendors tend to understand the requirements from the </a:t>
            </a:r>
            <a:r>
              <a:rPr lang="en-US" sz="2800" i="1" u="sng" dirty="0" smtClean="0"/>
              <a:t>examples that software developers provid</a:t>
            </a:r>
            <a:r>
              <a:rPr lang="en-US" sz="2800" i="1" dirty="0" smtClean="0"/>
              <a:t>e…</a:t>
            </a:r>
            <a:r>
              <a:rPr lang="en-US" sz="2800" dirty="0" smtClean="0"/>
              <a:t> ]  </a:t>
            </a:r>
            <a:endParaRPr lang="en-US" sz="2700" b="1" dirty="0" smtClean="0"/>
          </a:p>
          <a:p>
            <a:pPr>
              <a:lnSpc>
                <a:spcPct val="90000"/>
              </a:lnSpc>
              <a:buFont typeface="Arial" pitchFamily="34" charset="0"/>
              <a:buNone/>
            </a:pPr>
            <a:r>
              <a:rPr lang="en-US" sz="2700" dirty="0" smtClean="0"/>
              <a:t>Met desiderata for code and coding. See, e.g.:</a:t>
            </a:r>
          </a:p>
          <a:p>
            <a:pPr>
              <a:lnSpc>
                <a:spcPct val="90000"/>
              </a:lnSpc>
              <a:buFont typeface="Arial" pitchFamily="34" charset="0"/>
              <a:buNone/>
            </a:pPr>
            <a:r>
              <a:rPr lang="en-US" sz="2000" dirty="0" smtClean="0"/>
              <a:t>- Knuth67, The art of Computer Programming. Vol. 1: Fundamental Algorithms. </a:t>
            </a:r>
            <a:r>
              <a:rPr lang="en-US" sz="2000" u="sng" dirty="0" smtClean="0"/>
              <a:t>Chapter 1</a:t>
            </a:r>
            <a:r>
              <a:rPr lang="en-US" sz="2000" dirty="0" smtClean="0"/>
              <a:t>: Basic concepts 1.1 Algorithms 1.2 Math Prelims </a:t>
            </a:r>
            <a:r>
              <a:rPr lang="en-US" sz="2000" b="1" dirty="0" smtClean="0"/>
              <a:t>1.2.1</a:t>
            </a:r>
            <a:r>
              <a:rPr lang="en-US" sz="2000" dirty="0" smtClean="0"/>
              <a:t> Math </a:t>
            </a:r>
            <a:r>
              <a:rPr lang="en-US" sz="2000" b="1" dirty="0" smtClean="0"/>
              <a:t>Induction</a:t>
            </a:r>
            <a:r>
              <a:rPr lang="en-US" sz="2000" dirty="0" smtClean="0"/>
              <a:t> </a:t>
            </a:r>
          </a:p>
          <a:p>
            <a:pPr>
              <a:lnSpc>
                <a:spcPct val="90000"/>
              </a:lnSpc>
              <a:buFont typeface="Arial" pitchFamily="34" charset="0"/>
              <a:buNone/>
            </a:pPr>
            <a:r>
              <a:rPr lang="en-US" sz="2000" dirty="0" smtClean="0"/>
              <a:t>	</a:t>
            </a:r>
            <a:r>
              <a:rPr lang="en-US" sz="2000" u="sng" dirty="0" smtClean="0"/>
              <a:t>Algorithms</a:t>
            </a:r>
            <a:r>
              <a:rPr lang="en-US" sz="2000" dirty="0" smtClean="0"/>
              <a:t>: 1. Finiteness 2. Definiteness 3. Input &amp; Output 4. Effectiveness </a:t>
            </a:r>
          </a:p>
          <a:p>
            <a:pPr algn="ctr">
              <a:lnSpc>
                <a:spcPct val="90000"/>
              </a:lnSpc>
              <a:buFont typeface="Arial" pitchFamily="34" charset="0"/>
              <a:buNone/>
            </a:pPr>
            <a:r>
              <a:rPr lang="en-US" sz="2000" b="1" u="sng" dirty="0" smtClean="0"/>
              <a:t>Gold standards</a:t>
            </a:r>
            <a:r>
              <a:rPr lang="en-US" sz="2000" b="1" dirty="0" smtClean="0"/>
              <a:t> </a:t>
            </a:r>
          </a:p>
          <a:p>
            <a:pPr>
              <a:lnSpc>
                <a:spcPct val="90000"/>
              </a:lnSpc>
              <a:buFont typeface="Arial" pitchFamily="34" charset="0"/>
              <a:buNone/>
            </a:pPr>
            <a:r>
              <a:rPr lang="en-US" sz="2000" b="1" u="sng" dirty="0" smtClean="0"/>
              <a:t>Definiteness</a:t>
            </a:r>
            <a:r>
              <a:rPr lang="en-US" sz="2000" dirty="0" smtClean="0"/>
              <a:t>: Helped by </a:t>
            </a:r>
            <a:r>
              <a:rPr lang="en-US" sz="2000" b="1" dirty="0" smtClean="0"/>
              <a:t>Induction</a:t>
            </a:r>
          </a:p>
          <a:p>
            <a:pPr>
              <a:lnSpc>
                <a:spcPct val="90000"/>
              </a:lnSpc>
              <a:buFont typeface="Arial" pitchFamily="34" charset="0"/>
              <a:buNone/>
            </a:pPr>
            <a:r>
              <a:rPr lang="en-US" sz="2000" b="1" u="sng" dirty="0" smtClean="0"/>
              <a:t>Effectiveness</a:t>
            </a:r>
            <a:r>
              <a:rPr lang="en-US" sz="2000" b="1" dirty="0" smtClean="0"/>
              <a:t>:</a:t>
            </a:r>
            <a:r>
              <a:rPr lang="en-US" sz="2000" dirty="0" smtClean="0"/>
              <a:t> Helped by “Uniform cost criterion" [AHU74] </a:t>
            </a:r>
            <a:r>
              <a:rPr lang="en-US" sz="2000" b="1" dirty="0" smtClean="0"/>
              <a:t>abstraction</a:t>
            </a:r>
          </a:p>
          <a:p>
            <a:pPr>
              <a:lnSpc>
                <a:spcPct val="90000"/>
              </a:lnSpc>
              <a:buFont typeface="Arial" pitchFamily="34" charset="0"/>
              <a:buNone/>
            </a:pPr>
            <a:endParaRPr lang="en-US" sz="2000" b="1" dirty="0" smtClean="0"/>
          </a:p>
          <a:p>
            <a:pPr>
              <a:lnSpc>
                <a:spcPct val="90000"/>
              </a:lnSpc>
              <a:buFont typeface="Arial" pitchFamily="34" charset="0"/>
              <a:buNone/>
            </a:pPr>
            <a:r>
              <a:rPr lang="en-US" sz="2000" dirty="0" smtClean="0"/>
              <a:t>2 comments on induction: 1. 2</a:t>
            </a:r>
            <a:r>
              <a:rPr lang="en-US" sz="2000" baseline="30000" dirty="0" smtClean="0"/>
              <a:t>nd</a:t>
            </a:r>
            <a:r>
              <a:rPr lang="en-US" sz="2000" dirty="0" smtClean="0"/>
              <a:t> nature for math: proofs &amp; axiom of the natural numbers. 2. need to read into GvN47: “..to make the induction complete..”  </a:t>
            </a:r>
            <a:endParaRPr lang="en-US" sz="2000" b="1"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p:txBody>
      </p:sp>
      <p:pic>
        <p:nvPicPr>
          <p:cNvPr id="2052" name="Picture 4"/>
          <p:cNvPicPr>
            <a:picLocks noChangeAspect="1" noChangeArrowheads="1"/>
          </p:cNvPicPr>
          <p:nvPr/>
        </p:nvPicPr>
        <p:blipFill>
          <a:blip r:embed="rId3" cstate="print"/>
          <a:srcRect/>
          <a:stretch>
            <a:fillRect/>
          </a:stretch>
        </p:blipFill>
        <p:spPr bwMode="auto">
          <a:xfrm>
            <a:off x="8001000" y="1143000"/>
            <a:ext cx="990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838200"/>
          </a:xfrm>
        </p:spPr>
        <p:txBody>
          <a:bodyPr rtlCol="0">
            <a:normAutofit/>
          </a:bodyPr>
          <a:lstStyle/>
          <a:p>
            <a:pPr fontAlgn="auto">
              <a:spcAft>
                <a:spcPts val="0"/>
              </a:spcAft>
              <a:defRPr/>
            </a:pPr>
            <a:r>
              <a:rPr lang="en-US" sz="3600" b="1" dirty="0" smtClean="0">
                <a:latin typeface="Calibri" pitchFamily="34" charset="0"/>
              </a:rPr>
              <a:t>Serial Abstraction &amp; A Parallel Counterpart</a:t>
            </a:r>
          </a:p>
        </p:txBody>
      </p:sp>
      <p:sp>
        <p:nvSpPr>
          <p:cNvPr id="3" name="Content Placeholder 2"/>
          <p:cNvSpPr>
            <a:spLocks noGrp="1"/>
          </p:cNvSpPr>
          <p:nvPr>
            <p:ph idx="4294967295"/>
          </p:nvPr>
        </p:nvSpPr>
        <p:spPr>
          <a:xfrm>
            <a:off x="0" y="685800"/>
            <a:ext cx="9144000" cy="6172200"/>
          </a:xfrm>
        </p:spPr>
        <p:txBody>
          <a:bodyPr>
            <a:normAutofit lnSpcReduction="10000"/>
          </a:bodyPr>
          <a:lstStyle/>
          <a:p>
            <a:pPr>
              <a:lnSpc>
                <a:spcPct val="80000"/>
              </a:lnSpc>
              <a:buFontTx/>
              <a:buNone/>
            </a:pPr>
            <a:endParaRPr lang="en-US" sz="700" dirty="0" smtClean="0"/>
          </a:p>
          <a:p>
            <a:pPr>
              <a:lnSpc>
                <a:spcPct val="80000"/>
              </a:lnSpc>
            </a:pPr>
            <a:r>
              <a:rPr lang="en-US" sz="1900" b="1" u="sng" dirty="0" smtClean="0"/>
              <a:t>Rudimentary abstraction that made serial computing simple:</a:t>
            </a:r>
            <a:r>
              <a:rPr lang="en-US" sz="1900" b="1" dirty="0" smtClean="0"/>
              <a:t>  </a:t>
            </a:r>
            <a:r>
              <a:rPr lang="en-US" sz="1900" b="1" i="1" dirty="0" smtClean="0"/>
              <a:t>that any single instruction available for execution in a serial program executes immediately </a:t>
            </a:r>
            <a:r>
              <a:rPr lang="en-US" sz="1900" b="1" dirty="0" smtClean="0"/>
              <a:t>– </a:t>
            </a:r>
            <a:r>
              <a:rPr lang="en-US" sz="1900" b="1" dirty="0" smtClean="0">
                <a:solidFill>
                  <a:srgbClr val="FF0000"/>
                </a:solidFill>
              </a:rPr>
              <a:t>”Immediate Serial Execution (ISE)”</a:t>
            </a:r>
            <a:endParaRPr lang="en-US" sz="1900" b="1"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1900" dirty="0" smtClean="0"/>
          </a:p>
          <a:p>
            <a:pPr>
              <a:lnSpc>
                <a:spcPct val="80000"/>
              </a:lnSpc>
              <a:buFont typeface="Arial" pitchFamily="34" charset="0"/>
              <a:buNone/>
            </a:pPr>
            <a:r>
              <a:rPr lang="en-US" sz="1900" b="1" dirty="0" smtClean="0"/>
              <a:t>Abstracts away different execution time for different operations (e.g., memory hierarchy) . Used by programmers to conceptualize serial computing and supported by hardware and compilers. The program provides the instruction to be executed next (inductively)</a:t>
            </a:r>
          </a:p>
          <a:p>
            <a:pPr>
              <a:lnSpc>
                <a:spcPct val="80000"/>
              </a:lnSpc>
            </a:pPr>
            <a:r>
              <a:rPr lang="en-US" sz="1900" b="1" u="sng" dirty="0" smtClean="0"/>
              <a:t>Rudimentary abstraction for making parallel computing simple</a:t>
            </a:r>
            <a:r>
              <a:rPr lang="en-US" sz="1900" b="1" dirty="0" smtClean="0"/>
              <a:t>:  </a:t>
            </a:r>
            <a:r>
              <a:rPr lang="en-US" sz="1900" b="1" i="1" dirty="0" smtClean="0"/>
              <a:t>that indefinitely many instructions, which are available for concurrent execution, execute immediately</a:t>
            </a:r>
            <a:r>
              <a:rPr lang="en-US" sz="1900" b="1" dirty="0" smtClean="0"/>
              <a:t>, dubbed </a:t>
            </a:r>
            <a:r>
              <a:rPr lang="en-US" sz="1900" b="1" dirty="0" smtClean="0">
                <a:solidFill>
                  <a:srgbClr val="FF0000"/>
                </a:solidFill>
              </a:rPr>
              <a:t>Immediate Concurrent Execution (ICE)</a:t>
            </a:r>
          </a:p>
          <a:p>
            <a:pPr>
              <a:lnSpc>
                <a:spcPct val="80000"/>
              </a:lnSpc>
              <a:buFont typeface="Arial" pitchFamily="34" charset="0"/>
              <a:buNone/>
            </a:pPr>
            <a:r>
              <a:rPr lang="en-US" sz="1900" b="1" dirty="0" smtClean="0">
                <a:sym typeface="Wingdings" pitchFamily="2" charset="2"/>
              </a:rPr>
              <a:t>S</a:t>
            </a:r>
            <a:r>
              <a:rPr lang="en-US" sz="1900" b="1" dirty="0" smtClean="0"/>
              <a:t>tep-by-step (inductive) explication of the instructions available next for concurrent execution. # processors not even mentioned. Falls back on the serial abstraction if 1 instruction/step. </a:t>
            </a:r>
            <a:endParaRPr lang="en-US" sz="1900" b="1" i="1" dirty="0" smtClean="0"/>
          </a:p>
          <a:p>
            <a:pPr>
              <a:lnSpc>
                <a:spcPct val="80000"/>
              </a:lnSpc>
            </a:pPr>
            <a:endParaRPr lang="en-US" sz="900" dirty="0" smtClean="0"/>
          </a:p>
          <a:p>
            <a:pPr>
              <a:lnSpc>
                <a:spcPct val="80000"/>
              </a:lnSpc>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behind </a:t>
            </a:r>
            <a:r>
              <a:rPr lang="en-US" sz="3600" dirty="0" smtClean="0"/>
              <a:t>GvN47</a:t>
            </a:r>
            <a:r>
              <a:rPr lang="en-US" dirty="0" smtClean="0"/>
              <a:t> in 1947</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smtClean="0"/>
              <a:t>Algorithms</a:t>
            </a:r>
            <a:endParaRPr lang="en-US" dirty="0"/>
          </a:p>
        </p:txBody>
      </p:sp>
      <p:sp>
        <p:nvSpPr>
          <p:cNvPr id="4" name="Content Placeholder 3"/>
          <p:cNvSpPr>
            <a:spLocks noGrp="1"/>
          </p:cNvSpPr>
          <p:nvPr>
            <p:ph sz="half" idx="2"/>
          </p:nvPr>
        </p:nvSpPr>
        <p:spPr>
          <a:xfrm>
            <a:off x="0" y="1524000"/>
            <a:ext cx="4800600" cy="4602163"/>
          </a:xfrm>
        </p:spPr>
        <p:txBody>
          <a:bodyPr/>
          <a:lstStyle/>
          <a:p>
            <a:pPr eaLnBrk="1" hangingPunct="1">
              <a:buNone/>
              <a:defRPr/>
            </a:pPr>
            <a:r>
              <a:rPr lang="en-US" dirty="0" smtClean="0">
                <a:solidFill>
                  <a:srgbClr val="0070C0"/>
                </a:solidFill>
              </a:rPr>
              <a:t>PRAM parallel algorithmic theory. “Natural selection”. </a:t>
            </a:r>
            <a:r>
              <a:rPr lang="en-US" b="1" dirty="0" smtClean="0">
                <a:solidFill>
                  <a:srgbClr val="0070C0"/>
                </a:solidFill>
              </a:rPr>
              <a:t>Latent</a:t>
            </a:r>
            <a:r>
              <a:rPr lang="en-US" dirty="0" smtClean="0">
                <a:solidFill>
                  <a:srgbClr val="0070C0"/>
                </a:solidFill>
              </a:rPr>
              <a:t>, though not widespread, </a:t>
            </a:r>
            <a:r>
              <a:rPr lang="en-US" b="1" dirty="0" smtClean="0">
                <a:solidFill>
                  <a:srgbClr val="0070C0"/>
                </a:solidFill>
              </a:rPr>
              <a:t>knowledgebase</a:t>
            </a:r>
          </a:p>
          <a:p>
            <a:pPr eaLnBrk="1" hangingPunct="1">
              <a:buNone/>
              <a:defRPr/>
            </a:pPr>
            <a:r>
              <a:rPr lang="en-US" dirty="0" smtClean="0">
                <a:solidFill>
                  <a:srgbClr val="0070C0"/>
                </a:solidFill>
              </a:rPr>
              <a:t>“Work-depth”. SV82 conjectured: The rest (full PRAM algorithm) just a matter of skill.</a:t>
            </a:r>
          </a:p>
          <a:p>
            <a:pPr eaLnBrk="1" hangingPunct="1">
              <a:buNone/>
              <a:defRPr/>
            </a:pPr>
            <a:r>
              <a:rPr lang="en-US" dirty="0" smtClean="0">
                <a:solidFill>
                  <a:srgbClr val="0070C0"/>
                </a:solidFill>
              </a:rPr>
              <a:t>Lots of evidence that “work-depth” works. Used as framework in main PRAM algorithms texts: JaJa92, KKT01 </a:t>
            </a:r>
          </a:p>
          <a:p>
            <a:pPr eaLnBrk="1" hangingPunct="1">
              <a:buNone/>
              <a:defRPr/>
            </a:pPr>
            <a:r>
              <a:rPr lang="en-US" dirty="0" smtClean="0"/>
              <a:t>Later: </a:t>
            </a:r>
            <a:r>
              <a:rPr lang="en-US" b="1" dirty="0" smtClean="0"/>
              <a:t>programming</a:t>
            </a:r>
            <a:r>
              <a:rPr lang="en-US" dirty="0" smtClean="0"/>
              <a:t> &amp; </a:t>
            </a:r>
            <a:r>
              <a:rPr lang="en-US" b="1" dirty="0" smtClean="0"/>
              <a:t>workflow</a:t>
            </a:r>
          </a:p>
          <a:p>
            <a:pPr eaLnBrk="1" hangingPunct="1">
              <a:buNone/>
              <a:defRPr/>
            </a:pPr>
            <a:endParaRPr lang="en-US" dirty="0" smtClean="0">
              <a:solidFill>
                <a:srgbClr val="0070C0"/>
              </a:solidFill>
            </a:endParaRPr>
          </a:p>
          <a:p>
            <a:endParaRPr lang="en-US" dirty="0"/>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400 MHz [HotI07]</a:t>
            </a:r>
            <a:r>
              <a:rPr lang="en-US" sz="2000" dirty="0" smtClean="0">
                <a:sym typeface="Wingdings"/>
              </a:rPr>
              <a:t>Fund</a:t>
            </a:r>
          </a:p>
          <a:p>
            <a:pPr>
              <a:buNone/>
            </a:pPr>
            <a:r>
              <a:rPr lang="en-US" sz="2000" dirty="0" smtClean="0">
                <a:sym typeface="Wingdings"/>
              </a:rPr>
              <a:t>                     work on </a:t>
            </a:r>
            <a:r>
              <a:rPr lang="en-US" sz="2000" dirty="0" err="1" smtClean="0">
                <a:sym typeface="Wingdings"/>
              </a:rPr>
              <a:t>asynch</a:t>
            </a:r>
            <a:r>
              <a:rPr lang="en-US" sz="2000" dirty="0" smtClean="0">
                <a:sym typeface="Wingdings"/>
              </a:rPr>
              <a:t>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r>
              <a:rPr lang="en-US" sz="2000" dirty="0" smtClean="0"/>
              <a:t>150 MHz</a:t>
            </a:r>
          </a:p>
          <a:p>
            <a:endParaRPr lang="en-US" dirty="0" smtClean="0"/>
          </a:p>
          <a:p>
            <a:endParaRPr lang="en-US" dirty="0" smtClean="0"/>
          </a:p>
        </p:txBody>
      </p:sp>
      <p:pic>
        <p:nvPicPr>
          <p:cNvPr id="7" name="Picture 4" descr="Image0809-1232(S-Video)"/>
          <p:cNvPicPr>
            <a:picLocks noChangeAspect="1" noChangeArrowheads="1"/>
          </p:cNvPicPr>
          <p:nvPr/>
        </p:nvPicPr>
        <p:blipFill>
          <a:blip r:embed="rId2"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3"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4"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0" y="6477000"/>
            <a:ext cx="9144000" cy="769441"/>
          </a:xfrm>
          <a:prstGeom prst="rect">
            <a:avLst/>
          </a:prstGeom>
          <a:noFill/>
        </p:spPr>
        <p:txBody>
          <a:bodyPr wrap="square" rtlCol="0">
            <a:spAutoFit/>
          </a:bodyPr>
          <a:lstStyle/>
          <a:p>
            <a:r>
              <a:rPr lang="en-US" dirty="0" smtClean="0"/>
              <a:t>Rudimentary yet stable </a:t>
            </a:r>
            <a:r>
              <a:rPr lang="en-US" sz="2400" b="1" dirty="0" smtClean="0"/>
              <a:t>compiler</a:t>
            </a:r>
            <a:r>
              <a:rPr lang="en-US" dirty="0" smtClean="0"/>
              <a:t>.     Architecture scales to 1000+ cores on-chip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09600"/>
          </a:xfrm>
        </p:spPr>
        <p:txBody>
          <a:bodyPr/>
          <a:lstStyle/>
          <a:p>
            <a:r>
              <a:rPr lang="en-US" sz="4000" u="sng" dirty="0" smtClean="0"/>
              <a:t>Talk from 30K feet</a:t>
            </a:r>
          </a:p>
        </p:txBody>
      </p:sp>
      <p:sp>
        <p:nvSpPr>
          <p:cNvPr id="3" name="Content Placeholder 2"/>
          <p:cNvSpPr>
            <a:spLocks noGrp="1"/>
          </p:cNvSpPr>
          <p:nvPr>
            <p:ph idx="1"/>
          </p:nvPr>
        </p:nvSpPr>
        <p:spPr>
          <a:xfrm>
            <a:off x="0" y="685800"/>
            <a:ext cx="9144000" cy="6172200"/>
          </a:xfrm>
        </p:spPr>
        <p:txBody>
          <a:bodyPr rtlCol="0">
            <a:normAutofit lnSpcReduction="10000"/>
          </a:bodyPr>
          <a:lstStyle/>
          <a:p>
            <a:pPr fontAlgn="auto">
              <a:spcAft>
                <a:spcPts val="0"/>
              </a:spcAft>
              <a:buFont typeface="Arial" pitchFamily="34" charset="0"/>
              <a:buNone/>
              <a:defRPr/>
            </a:pPr>
            <a:r>
              <a:rPr lang="en-US" b="1" dirty="0" smtClean="0"/>
              <a:t>* Past </a:t>
            </a:r>
            <a:r>
              <a:rPr lang="en-US" u="sng" dirty="0" smtClean="0"/>
              <a:t>Math induction plus </a:t>
            </a:r>
            <a:r>
              <a:rPr lang="en-US" u="sng" dirty="0" smtClean="0">
                <a:solidFill>
                  <a:srgbClr val="FF0000"/>
                </a:solidFill>
              </a:rPr>
              <a:t>ISE</a:t>
            </a:r>
            <a:r>
              <a:rPr lang="en-US" u="sng" dirty="0" smtClean="0"/>
              <a:t> </a:t>
            </a:r>
          </a:p>
          <a:p>
            <a:pPr fontAlgn="auto">
              <a:spcAft>
                <a:spcPts val="0"/>
              </a:spcAft>
              <a:buFont typeface="Arial" pitchFamily="34" charset="0"/>
              <a:buNone/>
              <a:defRPr/>
            </a:pPr>
            <a:r>
              <a:rPr lang="en-US" dirty="0" smtClean="0"/>
              <a:t>Foundation for first 6 decades of CS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Proposed </a:t>
            </a:r>
            <a:r>
              <a:rPr lang="en-US" u="sng" dirty="0" smtClean="0"/>
              <a:t>Math induction plus </a:t>
            </a:r>
            <a:r>
              <a:rPr lang="en-US" u="sng" dirty="0" smtClean="0">
                <a:solidFill>
                  <a:srgbClr val="FF0000"/>
                </a:solidFill>
              </a:rPr>
              <a:t>ICE</a:t>
            </a:r>
          </a:p>
          <a:p>
            <a:pPr fontAlgn="auto">
              <a:spcAft>
                <a:spcPts val="0"/>
              </a:spcAft>
              <a:buFont typeface="Arial" pitchFamily="34" charset="0"/>
              <a:buNone/>
              <a:defRPr/>
            </a:pPr>
            <a:r>
              <a:rPr lang="en-US" dirty="0" smtClean="0"/>
              <a:t>Foundation for future of CS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a:t>
            </a:r>
            <a:r>
              <a:rPr lang="en-US" dirty="0" smtClean="0"/>
              <a:t> </a:t>
            </a:r>
            <a:r>
              <a:rPr lang="en-US" u="sng" dirty="0" smtClean="0"/>
              <a:t>(Great) Parallel system theory work/modeling</a:t>
            </a:r>
          </a:p>
          <a:p>
            <a:pPr fontAlgn="auto">
              <a:spcAft>
                <a:spcPts val="0"/>
              </a:spcAft>
              <a:buFont typeface="Arial" pitchFamily="34" charset="0"/>
              <a:buNone/>
              <a:defRPr/>
            </a:pPr>
            <a:r>
              <a:rPr lang="en-US" b="1" i="1" dirty="0" smtClean="0"/>
              <a:t>Descriptive: </a:t>
            </a:r>
            <a:r>
              <a:rPr lang="en-US" dirty="0" smtClean="0"/>
              <a:t>How to get the most from what vendors are giving us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u="sng" dirty="0" smtClean="0"/>
              <a:t>This talk</a:t>
            </a:r>
            <a:r>
              <a:rPr lang="en-US" dirty="0" smtClean="0"/>
              <a:t> </a:t>
            </a:r>
            <a:r>
              <a:rPr lang="en-US" b="1" i="1" dirty="0" smtClean="0"/>
              <a:t>Prescriptive</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
        <p:nvSpPr>
          <p:cNvPr id="4" name="TextBox 3"/>
          <p:cNvSpPr txBox="1"/>
          <p:nvPr/>
        </p:nvSpPr>
        <p:spPr>
          <a:xfrm>
            <a:off x="-533400" y="1143000"/>
            <a:ext cx="440889" cy="400110"/>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09600" y="457200"/>
            <a:ext cx="8229600" cy="685800"/>
          </a:xfrm>
        </p:spPr>
        <p:txBody>
          <a:bodyPr/>
          <a:lstStyle/>
          <a:p>
            <a:pPr eaLnBrk="1" hangingPunct="1"/>
            <a:r>
              <a:rPr lang="en-US" sz="4000" b="1" u="sng" dirty="0" smtClean="0"/>
              <a:t>Versus Serial &amp; Other Parallel  </a:t>
            </a:r>
            <a:br>
              <a:rPr lang="en-US" sz="4000" b="1" u="sng" dirty="0" smtClean="0"/>
            </a:br>
            <a:r>
              <a:rPr lang="en-US" sz="2800" b="1" u="sng" dirty="0" smtClean="0"/>
              <a:t>1</a:t>
            </a:r>
            <a:r>
              <a:rPr lang="en-US" sz="2800" b="1" u="sng" baseline="30000" dirty="0" smtClean="0"/>
              <a:t>st</a:t>
            </a:r>
            <a:r>
              <a:rPr lang="en-US" sz="2800" b="1" u="sng" dirty="0" smtClean="0"/>
              <a:t> Example: Exchange Problem</a:t>
            </a:r>
            <a:r>
              <a:rPr lang="en-US" sz="2800" dirty="0" smtClean="0"/>
              <a:t> </a:t>
            </a:r>
            <a:r>
              <a:rPr lang="en-US" sz="4000" dirty="0" smtClean="0"/>
              <a:t/>
            </a:r>
            <a:br>
              <a:rPr lang="en-US" sz="4000" dirty="0" smtClean="0"/>
            </a:br>
            <a:endParaRPr lang="en-US" sz="4000" dirty="0"/>
          </a:p>
        </p:txBody>
      </p:sp>
      <p:sp>
        <p:nvSpPr>
          <p:cNvPr id="3075" name="Rectangle 3"/>
          <p:cNvSpPr>
            <a:spLocks noGrp="1" noChangeArrowheads="1"/>
          </p:cNvSpPr>
          <p:nvPr>
            <p:ph type="body" idx="4294967295"/>
          </p:nvPr>
        </p:nvSpPr>
        <p:spPr>
          <a:xfrm>
            <a:off x="0" y="1143000"/>
            <a:ext cx="9144000" cy="5638800"/>
          </a:xfrm>
        </p:spPr>
        <p:txBody>
          <a:bodyPr/>
          <a:lstStyle/>
          <a:p>
            <a:pPr eaLnBrk="1" hangingPunct="1">
              <a:lnSpc>
                <a:spcPct val="80000"/>
              </a:lnSpc>
              <a:buFontTx/>
              <a:buNone/>
            </a:pPr>
            <a:r>
              <a:rPr lang="en-US" sz="2000" dirty="0" smtClean="0"/>
              <a:t>2 </a:t>
            </a:r>
            <a:r>
              <a:rPr lang="en-US" sz="2000" dirty="0"/>
              <a:t>Bins A and B.</a:t>
            </a:r>
            <a:r>
              <a:rPr lang="en-US" sz="2000" dirty="0" smtClean="0"/>
              <a:t> Exchange contents of </a:t>
            </a:r>
            <a:r>
              <a:rPr lang="en-US" sz="2000" dirty="0"/>
              <a:t>A and B. Ex. A=2,B=5</a:t>
            </a:r>
            <a:r>
              <a:rPr lang="en-US" sz="2000" dirty="0">
                <a:sym typeface="Wingdings" pitchFamily="-112" charset="2"/>
              </a:rPr>
              <a:t>A=5,B=2.</a:t>
            </a:r>
          </a:p>
          <a:p>
            <a:pPr eaLnBrk="1" hangingPunct="1">
              <a:lnSpc>
                <a:spcPct val="80000"/>
              </a:lnSpc>
              <a:buFontTx/>
              <a:buNone/>
            </a:pPr>
            <a:r>
              <a:rPr lang="en-US" sz="2000" u="sng" dirty="0">
                <a:sym typeface="Wingdings" pitchFamily="-112" charset="2"/>
              </a:rPr>
              <a:t>Algorithm (serial or parallel)</a:t>
            </a:r>
            <a:r>
              <a:rPr lang="en-US" sz="2000" dirty="0">
                <a:sym typeface="Wingdings" pitchFamily="-112" charset="2"/>
              </a:rPr>
              <a:t>: X:=A;A:=B;B:=X.     3 Ops. 3 Steps. Space 1</a:t>
            </a:r>
            <a:r>
              <a:rPr lang="en-US" sz="2000" dirty="0" smtClean="0">
                <a:sym typeface="Wingdings" pitchFamily="-112" charset="2"/>
              </a:rPr>
              <a:t>.</a:t>
            </a:r>
            <a:endParaRPr lang="en-US" sz="2000" dirty="0" smtClean="0"/>
          </a:p>
          <a:p>
            <a:pPr algn="ctr" eaLnBrk="1" hangingPunct="1">
              <a:lnSpc>
                <a:spcPct val="80000"/>
              </a:lnSpc>
              <a:buFontTx/>
              <a:buNone/>
            </a:pPr>
            <a:r>
              <a:rPr lang="en-US" sz="2800" b="1" u="sng" dirty="0"/>
              <a:t>Array Exchange Problem</a:t>
            </a:r>
            <a:r>
              <a:rPr lang="en-US" sz="2800" dirty="0"/>
              <a:t> </a:t>
            </a:r>
          </a:p>
          <a:p>
            <a:pPr eaLnBrk="1" hangingPunct="1">
              <a:lnSpc>
                <a:spcPct val="80000"/>
              </a:lnSpc>
              <a:buFontTx/>
              <a:buNone/>
            </a:pPr>
            <a:r>
              <a:rPr lang="en-US" sz="2000" dirty="0"/>
              <a:t>2n bins A[1..n], B[1..n]. Replace A(i) and B(i), i=1..n.</a:t>
            </a:r>
          </a:p>
          <a:p>
            <a:pPr eaLnBrk="1" hangingPunct="1">
              <a:lnSpc>
                <a:spcPct val="80000"/>
              </a:lnSpc>
              <a:buNone/>
            </a:pPr>
            <a:r>
              <a:rPr lang="en-US" sz="2000" u="sng" dirty="0"/>
              <a:t>Serial Alg</a:t>
            </a:r>
            <a:r>
              <a:rPr lang="en-US" sz="2000" dirty="0"/>
              <a:t>:</a:t>
            </a:r>
            <a:r>
              <a:rPr lang="en-US" sz="2000" dirty="0" smtClean="0"/>
              <a:t> For </a:t>
            </a:r>
            <a:r>
              <a:rPr lang="en-US" sz="2000" dirty="0"/>
              <a:t>i=1 to n </a:t>
            </a:r>
            <a:r>
              <a:rPr lang="en-US" sz="2000" dirty="0" smtClean="0"/>
              <a:t>do </a:t>
            </a:r>
            <a:r>
              <a:rPr lang="en-US" sz="2000" dirty="0" smtClean="0">
                <a:sym typeface="Wingdings" pitchFamily="-112" charset="2"/>
              </a:rPr>
              <a:t>/*serial exchange through </a:t>
            </a:r>
            <a:r>
              <a:rPr lang="en-US" sz="2000" b="1" i="1" dirty="0" smtClean="0">
                <a:sym typeface="Wingdings" pitchFamily="-112" charset="2"/>
              </a:rPr>
              <a:t>eye-of-a-needle</a:t>
            </a:r>
            <a:endParaRPr lang="en-US" sz="2000" dirty="0" smtClean="0"/>
          </a:p>
          <a:p>
            <a:pPr eaLnBrk="1" hangingPunct="1">
              <a:lnSpc>
                <a:spcPct val="80000"/>
              </a:lnSpc>
              <a:buFontTx/>
              <a:buNone/>
            </a:pPr>
            <a:r>
              <a:rPr lang="en-US" sz="2000" dirty="0"/>
              <a:t>                  </a:t>
            </a:r>
            <a:r>
              <a:rPr lang="en-US" sz="2000" dirty="0" smtClean="0"/>
              <a:t> </a:t>
            </a:r>
            <a:r>
              <a:rPr lang="en-US" sz="2000" dirty="0" smtClean="0">
                <a:sym typeface="Wingdings" pitchFamily="-112" charset="2"/>
              </a:rPr>
              <a:t>X</a:t>
            </a:r>
            <a:r>
              <a:rPr lang="en-US" sz="2000" dirty="0">
                <a:sym typeface="Wingdings" pitchFamily="-112" charset="2"/>
              </a:rPr>
              <a:t>:=A(i);A(i):=B(i);B(i):</a:t>
            </a:r>
            <a:r>
              <a:rPr lang="en-US" sz="2000" dirty="0" smtClean="0">
                <a:sym typeface="Wingdings" pitchFamily="-112" charset="2"/>
              </a:rPr>
              <a:t>=X   </a:t>
            </a:r>
          </a:p>
          <a:p>
            <a:pPr eaLnBrk="1" hangingPunct="1">
              <a:lnSpc>
                <a:spcPct val="80000"/>
              </a:lnSpc>
              <a:buFontTx/>
              <a:buNone/>
            </a:pPr>
            <a:r>
              <a:rPr lang="en-US" sz="2000" dirty="0" smtClean="0">
                <a:sym typeface="Wingdings" pitchFamily="-112" charset="2"/>
              </a:rPr>
              <a:t>3n </a:t>
            </a:r>
            <a:r>
              <a:rPr lang="en-US" sz="2000" dirty="0">
                <a:sym typeface="Wingdings" pitchFamily="-112" charset="2"/>
              </a:rPr>
              <a:t>Ops. 3n Steps. Space 1</a:t>
            </a:r>
          </a:p>
          <a:p>
            <a:pPr eaLnBrk="1" hangingPunct="1">
              <a:lnSpc>
                <a:spcPct val="80000"/>
              </a:lnSpc>
              <a:buFontTx/>
              <a:buNone/>
            </a:pPr>
            <a:r>
              <a:rPr lang="en-US" sz="2000" u="sng" dirty="0">
                <a:sym typeface="Wingdings" pitchFamily="-112" charset="2"/>
              </a:rPr>
              <a:t>Parallel Alg</a:t>
            </a:r>
            <a:r>
              <a:rPr lang="en-US" sz="2000" dirty="0">
                <a:sym typeface="Wingdings" pitchFamily="-112" charset="2"/>
              </a:rPr>
              <a:t>:  </a:t>
            </a:r>
            <a:r>
              <a:rPr lang="en-US" sz="2000" dirty="0"/>
              <a:t>For i=1 to n </a:t>
            </a:r>
            <a:r>
              <a:rPr lang="en-US" sz="2000" dirty="0" smtClean="0"/>
              <a:t>pardo </a:t>
            </a:r>
            <a:r>
              <a:rPr lang="en-US" sz="2000" dirty="0" smtClean="0">
                <a:sym typeface="Wingdings" pitchFamily="-112" charset="2"/>
              </a:rPr>
              <a:t>/*2-bin exchange in parallel</a:t>
            </a:r>
            <a:endParaRPr lang="en-US" sz="2000" dirty="0" smtClean="0"/>
          </a:p>
          <a:p>
            <a:pPr eaLnBrk="1" hangingPunct="1">
              <a:lnSpc>
                <a:spcPct val="80000"/>
              </a:lnSpc>
              <a:buFontTx/>
              <a:buNone/>
            </a:pPr>
            <a:r>
              <a:rPr lang="en-US" sz="2000" dirty="0"/>
              <a:t>                    </a:t>
            </a:r>
            <a:r>
              <a:rPr lang="en-US" sz="2000" dirty="0">
                <a:sym typeface="Wingdings" pitchFamily="-112" charset="2"/>
              </a:rPr>
              <a:t>X(i):=A(i);A(i):=B(i);B(i):=X(i</a:t>
            </a:r>
            <a:r>
              <a:rPr lang="en-US" sz="2000" dirty="0" smtClean="0">
                <a:sym typeface="Wingdings" pitchFamily="-112" charset="2"/>
              </a:rPr>
              <a:t>)</a:t>
            </a:r>
          </a:p>
          <a:p>
            <a:pPr eaLnBrk="1" hangingPunct="1">
              <a:lnSpc>
                <a:spcPct val="80000"/>
              </a:lnSpc>
              <a:buFontTx/>
              <a:buNone/>
            </a:pPr>
            <a:r>
              <a:rPr lang="en-US" sz="2000" dirty="0">
                <a:sym typeface="Wingdings" pitchFamily="-112" charset="2"/>
              </a:rPr>
              <a:t> 3n Ops. 3 Steps. Space </a:t>
            </a:r>
            <a:r>
              <a:rPr lang="en-US" sz="2000" dirty="0" smtClean="0">
                <a:sym typeface="Wingdings" pitchFamily="-112" charset="2"/>
              </a:rPr>
              <a:t>n</a:t>
            </a:r>
            <a:endParaRPr lang="en-US" sz="2000" u="sng" dirty="0" smtClean="0">
              <a:sym typeface="Wingdings" pitchFamily="-112" charset="2"/>
            </a:endParaRPr>
          </a:p>
          <a:p>
            <a:pPr algn="ctr" eaLnBrk="1" hangingPunct="1">
              <a:lnSpc>
                <a:spcPct val="80000"/>
              </a:lnSpc>
              <a:buFontTx/>
              <a:buNone/>
            </a:pPr>
            <a:r>
              <a:rPr lang="en-US" sz="2800" b="1" u="sng" dirty="0">
                <a:sym typeface="Wingdings" pitchFamily="-112" charset="2"/>
              </a:rPr>
              <a:t>Discussion</a:t>
            </a:r>
            <a:r>
              <a:rPr lang="en-US" sz="2000" dirty="0" smtClean="0">
                <a:sym typeface="Wingdings" pitchFamily="-112" charset="2"/>
              </a:rPr>
              <a:t> </a:t>
            </a:r>
          </a:p>
          <a:p>
            <a:pPr eaLnBrk="1" hangingPunct="1">
              <a:lnSpc>
                <a:spcPct val="80000"/>
              </a:lnSpc>
              <a:buFontTx/>
              <a:buChar char="-"/>
            </a:pPr>
            <a:r>
              <a:rPr lang="en-US" sz="2000" dirty="0" smtClean="0">
                <a:sym typeface="Wingdings" pitchFamily="-112" charset="2"/>
              </a:rPr>
              <a:t>Parallelism tends </a:t>
            </a:r>
            <a:r>
              <a:rPr lang="en-US" sz="2000" dirty="0">
                <a:sym typeface="Wingdings" pitchFamily="-112" charset="2"/>
              </a:rPr>
              <a:t>to require some extra </a:t>
            </a:r>
            <a:r>
              <a:rPr lang="en-US" sz="2000" dirty="0" smtClean="0">
                <a:sym typeface="Wingdings" pitchFamily="-112" charset="2"/>
              </a:rPr>
              <a:t>space</a:t>
            </a:r>
          </a:p>
          <a:p>
            <a:pPr eaLnBrk="1" hangingPunct="1">
              <a:lnSpc>
                <a:spcPct val="80000"/>
              </a:lnSpc>
              <a:buFontTx/>
              <a:buChar char="-"/>
            </a:pPr>
            <a:r>
              <a:rPr lang="en-US" sz="2000" dirty="0">
                <a:sym typeface="Wingdings" pitchFamily="-112" charset="2"/>
              </a:rPr>
              <a:t>Par Alg clearly faster than Serial Alg.</a:t>
            </a:r>
            <a:endParaRPr lang="en-US" sz="2000" dirty="0" smtClean="0">
              <a:sym typeface="Wingdings" pitchFamily="-112" charset="2"/>
            </a:endParaRPr>
          </a:p>
          <a:p>
            <a:pPr eaLnBrk="1" hangingPunct="1">
              <a:lnSpc>
                <a:spcPct val="80000"/>
              </a:lnSpc>
              <a:buFontTx/>
              <a:buChar char="-"/>
            </a:pPr>
            <a:r>
              <a:rPr lang="en-US" sz="2000" dirty="0" smtClean="0"/>
              <a:t>What is “simpler” and “more natural”: serial or parallel?</a:t>
            </a:r>
            <a:r>
              <a:rPr lang="en-US" sz="2000" dirty="0" smtClean="0">
                <a:sym typeface="Wingdings" pitchFamily="-112" charset="2"/>
              </a:rPr>
              <a:t> </a:t>
            </a:r>
          </a:p>
          <a:p>
            <a:pPr eaLnBrk="1" hangingPunct="1">
              <a:lnSpc>
                <a:spcPct val="80000"/>
              </a:lnSpc>
              <a:buFontTx/>
              <a:buNone/>
            </a:pPr>
            <a:r>
              <a:rPr lang="en-US" sz="2000" dirty="0">
                <a:sym typeface="Wingdings" pitchFamily="-112" charset="2"/>
              </a:rPr>
              <a:t>Small sample of people:</a:t>
            </a:r>
            <a:r>
              <a:rPr lang="en-US" sz="2000" dirty="0" smtClean="0">
                <a:sym typeface="Wingdings" pitchFamily="-112" charset="2"/>
              </a:rPr>
              <a:t> serial, </a:t>
            </a:r>
            <a:r>
              <a:rPr lang="en-US" sz="2000" dirty="0">
                <a:sym typeface="Wingdings" pitchFamily="-112" charset="2"/>
              </a:rPr>
              <a:t>but only if you .. majored in </a:t>
            </a:r>
            <a:r>
              <a:rPr lang="en-US" sz="2000" dirty="0" smtClean="0">
                <a:sym typeface="Wingdings" pitchFamily="-112" charset="2"/>
              </a:rPr>
              <a:t>CS</a:t>
            </a:r>
          </a:p>
          <a:p>
            <a:pPr eaLnBrk="1" hangingPunct="1">
              <a:lnSpc>
                <a:spcPct val="80000"/>
              </a:lnSpc>
              <a:buFontTx/>
              <a:buNone/>
            </a:pPr>
            <a:endParaRPr lang="en-US" sz="1800" b="1" u="sng" dirty="0" smtClean="0">
              <a:sym typeface="Wingdings" pitchFamily="-112" charset="2"/>
            </a:endParaRPr>
          </a:p>
          <a:p>
            <a:pPr eaLnBrk="1" hangingPunct="1">
              <a:lnSpc>
                <a:spcPct val="80000"/>
              </a:lnSpc>
              <a:buFontTx/>
              <a:buNone/>
            </a:pPr>
            <a:r>
              <a:rPr lang="en-US" sz="1800" b="1" u="sng" dirty="0" smtClean="0">
                <a:sym typeface="Wingdings" pitchFamily="-112" charset="2"/>
              </a:rPr>
              <a:t>Eye</a:t>
            </a:r>
            <a:r>
              <a:rPr lang="en-US" sz="1800" b="1" u="sng" dirty="0">
                <a:sym typeface="Wingdings" pitchFamily="-112" charset="2"/>
              </a:rPr>
              <a:t>-of-a-needle</a:t>
            </a:r>
            <a:r>
              <a:rPr lang="en-US" sz="1800" b="1" dirty="0">
                <a:sym typeface="Wingdings" pitchFamily="-112" charset="2"/>
              </a:rPr>
              <a:t>: metaphor for the von-Neumann mental &amp; operational bottleneck</a:t>
            </a:r>
            <a:endParaRPr lang="en-US" sz="1800" b="1" dirty="0" smtClean="0">
              <a:sym typeface="Wingdings" pitchFamily="-112" charset="2"/>
            </a:endParaRPr>
          </a:p>
          <a:p>
            <a:pPr eaLnBrk="1" hangingPunct="1">
              <a:lnSpc>
                <a:spcPct val="80000"/>
              </a:lnSpc>
              <a:buFontTx/>
              <a:buNone/>
            </a:pPr>
            <a:r>
              <a:rPr lang="en-US" sz="1800" dirty="0" smtClean="0">
                <a:sym typeface="Wingdings" pitchFamily="-112" charset="2"/>
              </a:rPr>
              <a:t>Reflects </a:t>
            </a:r>
            <a:r>
              <a:rPr lang="en-US" sz="1800" dirty="0">
                <a:sym typeface="Wingdings" pitchFamily="-112" charset="2"/>
              </a:rPr>
              <a:t>extreme scarcity of </a:t>
            </a:r>
            <a:r>
              <a:rPr lang="en-US" sz="1800" dirty="0" smtClean="0">
                <a:sym typeface="Wingdings" pitchFamily="-112" charset="2"/>
              </a:rPr>
              <a:t>HW. </a:t>
            </a:r>
            <a:r>
              <a:rPr lang="en-US" sz="1800" dirty="0">
                <a:sym typeface="Wingdings" pitchFamily="-112" charset="2"/>
              </a:rPr>
              <a:t>Less acute </a:t>
            </a:r>
            <a:r>
              <a:rPr lang="en-US" sz="1800" dirty="0" smtClean="0">
                <a:sym typeface="Wingdings" pitchFamily="-112" charset="2"/>
              </a:rPr>
              <a:t>now</a:t>
            </a:r>
            <a:endParaRPr lang="en-US" sz="1800" b="1" dirty="0">
              <a:sym typeface="Wingdings" pitchFamily="-112" charset="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4294967295"/>
          </p:nvPr>
        </p:nvSpPr>
        <p:spPr>
          <a:xfrm>
            <a:off x="0" y="914400"/>
            <a:ext cx="4572000" cy="5562600"/>
          </a:xfrm>
        </p:spPr>
        <p:txBody>
          <a:bodyPr/>
          <a:lstStyle/>
          <a:p>
            <a:pPr eaLnBrk="1" hangingPunct="1">
              <a:lnSpc>
                <a:spcPct val="80000"/>
              </a:lnSpc>
              <a:buFontTx/>
              <a:buNone/>
            </a:pPr>
            <a:r>
              <a:rPr lang="en-US" sz="2000" dirty="0"/>
              <a:t>Input: (i) All world airports. </a:t>
            </a:r>
          </a:p>
          <a:p>
            <a:pPr eaLnBrk="1" hangingPunct="1">
              <a:lnSpc>
                <a:spcPct val="80000"/>
              </a:lnSpc>
              <a:buFontTx/>
              <a:buNone/>
            </a:pPr>
            <a:r>
              <a:rPr lang="en-US" sz="2000" dirty="0"/>
              <a:t>(ii) For each, all</a:t>
            </a:r>
            <a:r>
              <a:rPr lang="en-US" sz="2000" dirty="0" smtClean="0"/>
              <a:t> its </a:t>
            </a:r>
            <a:r>
              <a:rPr lang="en-US" sz="2000" dirty="0"/>
              <a:t>non-stop </a:t>
            </a:r>
            <a:r>
              <a:rPr lang="en-US" sz="2000" dirty="0" smtClean="0"/>
              <a:t>flights.</a:t>
            </a:r>
            <a:endParaRPr lang="en-US" sz="2000" dirty="0"/>
          </a:p>
          <a:p>
            <a:pPr eaLnBrk="1" hangingPunct="1">
              <a:lnSpc>
                <a:spcPct val="80000"/>
              </a:lnSpc>
              <a:buFontTx/>
              <a:buNone/>
            </a:pPr>
            <a:r>
              <a:rPr lang="en-US" sz="2000" dirty="0"/>
              <a:t>Find: smallest number of flights from DCA to every other airport.</a:t>
            </a:r>
          </a:p>
          <a:p>
            <a:pPr eaLnBrk="1" hangingPunct="1">
              <a:lnSpc>
                <a:spcPct val="80000"/>
              </a:lnSpc>
              <a:buFontTx/>
              <a:buNone/>
            </a:pPr>
            <a:endParaRPr lang="en-US" sz="2000" b="1" dirty="0"/>
          </a:p>
          <a:p>
            <a:pPr eaLnBrk="1" hangingPunct="1">
              <a:lnSpc>
                <a:spcPct val="80000"/>
              </a:lnSpc>
              <a:buFontTx/>
              <a:buNone/>
            </a:pPr>
            <a:r>
              <a:rPr lang="en-US" sz="2000" b="1" u="sng" dirty="0"/>
              <a:t>Basic (actually parallel) algorithm</a:t>
            </a:r>
            <a:r>
              <a:rPr lang="en-US" sz="2000" dirty="0"/>
              <a:t> </a:t>
            </a:r>
          </a:p>
          <a:p>
            <a:pPr eaLnBrk="1" hangingPunct="1">
              <a:lnSpc>
                <a:spcPct val="80000"/>
              </a:lnSpc>
              <a:buFontTx/>
              <a:buNone/>
            </a:pPr>
            <a:r>
              <a:rPr lang="en-US" sz="2000" dirty="0"/>
              <a:t>Step i: </a:t>
            </a:r>
          </a:p>
          <a:p>
            <a:pPr eaLnBrk="1" hangingPunct="1">
              <a:lnSpc>
                <a:spcPct val="80000"/>
              </a:lnSpc>
              <a:buFontTx/>
              <a:buNone/>
            </a:pPr>
            <a:r>
              <a:rPr lang="en-US" sz="2000" i="1" u="sng" dirty="0"/>
              <a:t>For all</a:t>
            </a:r>
            <a:r>
              <a:rPr lang="en-US" sz="2000" dirty="0"/>
              <a:t> airports requiring i-1flights</a:t>
            </a:r>
          </a:p>
          <a:p>
            <a:pPr eaLnBrk="1" hangingPunct="1">
              <a:lnSpc>
                <a:spcPct val="80000"/>
              </a:lnSpc>
              <a:buFontTx/>
              <a:buNone/>
            </a:pPr>
            <a:r>
              <a:rPr lang="en-US" sz="2000" dirty="0"/>
              <a:t>  </a:t>
            </a:r>
            <a:r>
              <a:rPr lang="en-US" sz="2000" i="1" u="sng" dirty="0"/>
              <a:t>For all</a:t>
            </a:r>
            <a:r>
              <a:rPr lang="en-US" sz="2000" dirty="0"/>
              <a:t> its outgoing flights</a:t>
            </a:r>
          </a:p>
          <a:p>
            <a:pPr eaLnBrk="1" hangingPunct="1">
              <a:lnSpc>
                <a:spcPct val="80000"/>
              </a:lnSpc>
              <a:buFontTx/>
              <a:buNone/>
            </a:pPr>
            <a:r>
              <a:rPr lang="en-US" sz="2000" dirty="0"/>
              <a:t>    Mark (concurrently!) all “yet unvisited” airports as requiring i flights (</a:t>
            </a:r>
            <a:r>
              <a:rPr lang="en-US" sz="2000" dirty="0">
                <a:solidFill>
                  <a:schemeClr val="folHlink"/>
                </a:solidFill>
              </a:rPr>
              <a:t>note nesting</a:t>
            </a:r>
            <a:r>
              <a:rPr lang="en-US" sz="2000" dirty="0"/>
              <a:t>)</a:t>
            </a:r>
          </a:p>
          <a:p>
            <a:pPr eaLnBrk="1" hangingPunct="1">
              <a:lnSpc>
                <a:spcPct val="80000"/>
              </a:lnSpc>
              <a:buFontTx/>
              <a:buNone/>
            </a:pPr>
            <a:endParaRPr lang="en-US" sz="2000" b="1" dirty="0"/>
          </a:p>
          <a:p>
            <a:pPr eaLnBrk="1" hangingPunct="1">
              <a:lnSpc>
                <a:spcPct val="80000"/>
              </a:lnSpc>
              <a:buFontTx/>
              <a:buNone/>
            </a:pPr>
            <a:r>
              <a:rPr lang="en-US" sz="2000" b="1" dirty="0"/>
              <a:t>Serial</a:t>
            </a:r>
            <a:r>
              <a:rPr lang="en-US" sz="2000" dirty="0"/>
              <a:t>: forces </a:t>
            </a:r>
            <a:r>
              <a:rPr lang="en-US" sz="2000" dirty="0">
                <a:solidFill>
                  <a:srgbClr val="FF0000"/>
                </a:solidFill>
              </a:rPr>
              <a:t>eye-of-a-needle queue</a:t>
            </a:r>
            <a:r>
              <a:rPr lang="en-US" sz="2000" dirty="0"/>
              <a:t>; need to prove that still the same as the parallel version.</a:t>
            </a:r>
          </a:p>
          <a:p>
            <a:pPr eaLnBrk="1" hangingPunct="1">
              <a:lnSpc>
                <a:spcPct val="80000"/>
              </a:lnSpc>
              <a:buFontTx/>
              <a:buNone/>
            </a:pPr>
            <a:r>
              <a:rPr lang="en-US" sz="2000" dirty="0"/>
              <a:t>O(T) time; T – total # of flights </a:t>
            </a:r>
          </a:p>
        </p:txBody>
      </p:sp>
      <p:sp>
        <p:nvSpPr>
          <p:cNvPr id="4099" name="Rectangle 4"/>
          <p:cNvSpPr>
            <a:spLocks noGrp="1" noChangeArrowheads="1"/>
          </p:cNvSpPr>
          <p:nvPr>
            <p:ph type="body" sz="half" idx="4294967295"/>
          </p:nvPr>
        </p:nvSpPr>
        <p:spPr>
          <a:xfrm>
            <a:off x="4419600" y="685800"/>
            <a:ext cx="4724400" cy="5638800"/>
          </a:xfrm>
        </p:spPr>
        <p:txBody>
          <a:bodyPr/>
          <a:lstStyle/>
          <a:p>
            <a:pPr eaLnBrk="1" hangingPunct="1">
              <a:lnSpc>
                <a:spcPct val="80000"/>
              </a:lnSpc>
              <a:buFontTx/>
              <a:buNone/>
            </a:pPr>
            <a:r>
              <a:rPr lang="en-US" sz="2000" b="1" dirty="0"/>
              <a:t>Parallel</a:t>
            </a:r>
            <a:r>
              <a:rPr lang="en-US" sz="2000" dirty="0"/>
              <a:t>: parallel data-structures. </a:t>
            </a:r>
          </a:p>
          <a:p>
            <a:pPr eaLnBrk="1" hangingPunct="1">
              <a:lnSpc>
                <a:spcPct val="80000"/>
              </a:lnSpc>
              <a:buFontTx/>
              <a:buNone/>
            </a:pPr>
            <a:r>
              <a:rPr lang="en-US" sz="2000" dirty="0"/>
              <a:t>Inherent serialization: S. </a:t>
            </a:r>
          </a:p>
          <a:p>
            <a:pPr eaLnBrk="1" hangingPunct="1">
              <a:lnSpc>
                <a:spcPct val="80000"/>
              </a:lnSpc>
              <a:buFontTx/>
              <a:buNone/>
            </a:pPr>
            <a:endParaRPr lang="en-US" sz="2000" b="1" dirty="0">
              <a:solidFill>
                <a:srgbClr val="FF7C80"/>
              </a:solidFill>
            </a:endParaRPr>
          </a:p>
          <a:p>
            <a:pPr eaLnBrk="1" hangingPunct="1">
              <a:lnSpc>
                <a:spcPct val="80000"/>
              </a:lnSpc>
              <a:buFontTx/>
              <a:buNone/>
            </a:pPr>
            <a:r>
              <a:rPr lang="en-US" sz="2000" b="1" dirty="0">
                <a:solidFill>
                  <a:srgbClr val="FF0000"/>
                </a:solidFill>
              </a:rPr>
              <a:t>Gain relative to serial</a:t>
            </a:r>
            <a:r>
              <a:rPr lang="en-US" sz="2000" dirty="0">
                <a:solidFill>
                  <a:srgbClr val="FF0000"/>
                </a:solidFill>
              </a:rPr>
              <a:t>: (first cut) ~T/S!</a:t>
            </a:r>
          </a:p>
          <a:p>
            <a:pPr eaLnBrk="1" hangingPunct="1">
              <a:lnSpc>
                <a:spcPct val="80000"/>
              </a:lnSpc>
              <a:buFontTx/>
              <a:buNone/>
            </a:pPr>
            <a:r>
              <a:rPr lang="en-US" sz="2000" dirty="0"/>
              <a:t>Decisive also relative to coarse-grained parallelism.</a:t>
            </a:r>
          </a:p>
          <a:p>
            <a:pPr eaLnBrk="1" hangingPunct="1">
              <a:lnSpc>
                <a:spcPct val="80000"/>
              </a:lnSpc>
              <a:buFontTx/>
              <a:buNone/>
            </a:pPr>
            <a:endParaRPr lang="en-US" sz="2000" dirty="0">
              <a:solidFill>
                <a:srgbClr val="FF7C80"/>
              </a:solidFill>
            </a:endParaRPr>
          </a:p>
          <a:p>
            <a:pPr eaLnBrk="1" hangingPunct="1">
              <a:lnSpc>
                <a:spcPct val="80000"/>
              </a:lnSpc>
              <a:buFontTx/>
              <a:buNone/>
            </a:pPr>
            <a:r>
              <a:rPr lang="en-US" sz="2000" dirty="0"/>
              <a:t>Note: (i) “Concurrently” as in natural BFS: only change to serial algorithm</a:t>
            </a:r>
          </a:p>
          <a:p>
            <a:pPr eaLnBrk="1" hangingPunct="1">
              <a:lnSpc>
                <a:spcPct val="80000"/>
              </a:lnSpc>
              <a:buFontTx/>
              <a:buNone/>
            </a:pPr>
            <a:r>
              <a:rPr lang="en-US" sz="2000" dirty="0"/>
              <a:t>(ii) </a:t>
            </a:r>
            <a:r>
              <a:rPr lang="en-US" sz="2000" dirty="0">
                <a:solidFill>
                  <a:srgbClr val="FF0000"/>
                </a:solidFill>
              </a:rPr>
              <a:t>No “decomposition”/”partition”</a:t>
            </a:r>
            <a:endParaRPr lang="en-US" sz="2000" dirty="0" smtClean="0">
              <a:solidFill>
                <a:srgbClr val="FF0000"/>
              </a:solidFill>
            </a:endParaRPr>
          </a:p>
          <a:p>
            <a:pPr eaLnBrk="1" hangingPunct="1">
              <a:lnSpc>
                <a:spcPct val="80000"/>
              </a:lnSpc>
              <a:buFontTx/>
              <a:buNone/>
            </a:pPr>
            <a:r>
              <a:rPr lang="en-US" sz="2000" dirty="0" smtClean="0">
                <a:sym typeface="Wingdings" pitchFamily="2" charset="2"/>
              </a:rPr>
              <a:t></a:t>
            </a:r>
            <a:r>
              <a:rPr lang="en-US" sz="2000" dirty="0" smtClean="0"/>
              <a:t> Speed-up wrt GPU: same-silicon area for highly parallel input </a:t>
            </a:r>
            <a:r>
              <a:rPr lang="en-US" sz="2000" dirty="0" smtClean="0">
                <a:solidFill>
                  <a:srgbClr val="FF0000"/>
                </a:solidFill>
              </a:rPr>
              <a:t>5.4X!</a:t>
            </a:r>
          </a:p>
          <a:p>
            <a:pPr eaLnBrk="1" hangingPunct="1">
              <a:lnSpc>
                <a:spcPct val="80000"/>
              </a:lnSpc>
              <a:buFontTx/>
              <a:buNone/>
            </a:pPr>
            <a:r>
              <a:rPr lang="en-US" sz="2000" dirty="0" smtClean="0"/>
              <a:t> (iii) But, SMALL CONFIG on 20-way parallel input: </a:t>
            </a:r>
            <a:r>
              <a:rPr lang="en-US" sz="2000" dirty="0" smtClean="0">
                <a:solidFill>
                  <a:srgbClr val="FF0000"/>
                </a:solidFill>
              </a:rPr>
              <a:t>109X wrt same GPU</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r>
              <a:rPr lang="en-US" sz="2000" u="sng" dirty="0" smtClean="0">
                <a:solidFill>
                  <a:srgbClr val="FF0000"/>
                </a:solidFill>
              </a:rPr>
              <a:t>Mental effort of PRAM-like programming</a:t>
            </a:r>
          </a:p>
          <a:p>
            <a:pPr eaLnBrk="1" hangingPunct="1">
              <a:lnSpc>
                <a:spcPct val="80000"/>
              </a:lnSpc>
              <a:buFontTx/>
              <a:buNone/>
            </a:pPr>
            <a:r>
              <a:rPr lang="en-US" sz="2000" dirty="0" smtClean="0">
                <a:solidFill>
                  <a:srgbClr val="FF0000"/>
                </a:solidFill>
              </a:rPr>
              <a:t>1. sometimes easier than serial </a:t>
            </a:r>
          </a:p>
          <a:p>
            <a:pPr eaLnBrk="1" hangingPunct="1">
              <a:lnSpc>
                <a:spcPct val="80000"/>
              </a:lnSpc>
              <a:buFontTx/>
              <a:buNone/>
            </a:pPr>
            <a:r>
              <a:rPr lang="en-US" sz="2000" dirty="0" smtClean="0">
                <a:solidFill>
                  <a:srgbClr val="FF0000"/>
                </a:solidFill>
              </a:rPr>
              <a:t>2. considerably easier than for any parallel computer currently sold. Understanding falls within the common denominator of other approaches.</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endParaRPr lang="en-US" sz="2400" dirty="0">
              <a:solidFill>
                <a:srgbClr val="FF0000"/>
              </a:solidFill>
            </a:endParaRPr>
          </a:p>
        </p:txBody>
      </p:sp>
      <p:sp>
        <p:nvSpPr>
          <p:cNvPr id="4100" name="Text Box 6"/>
          <p:cNvSpPr txBox="1">
            <a:spLocks noChangeArrowheads="1"/>
          </p:cNvSpPr>
          <p:nvPr/>
        </p:nvSpPr>
        <p:spPr bwMode="auto">
          <a:xfrm>
            <a:off x="152400" y="0"/>
            <a:ext cx="8686800" cy="641350"/>
          </a:xfrm>
          <a:prstGeom prst="rect">
            <a:avLst/>
          </a:prstGeom>
          <a:noFill/>
          <a:ln w="9525">
            <a:noFill/>
            <a:miter lim="800000"/>
            <a:headEnd/>
            <a:tailEnd/>
          </a:ln>
        </p:spPr>
        <p:txBody>
          <a:bodyPr>
            <a:prstTxWarp prst="textNoShape">
              <a:avLst/>
            </a:prstTxWarp>
            <a:spAutoFit/>
          </a:bodyPr>
          <a:lstStyle/>
          <a:p>
            <a:pPr algn="ctr" eaLnBrk="1" hangingPunct="1"/>
            <a:r>
              <a:rPr lang="en-US" sz="3600" dirty="0" smtClean="0">
                <a:solidFill>
                  <a:schemeClr val="hlink"/>
                </a:solidFill>
                <a:latin typeface="Times New Roman" pitchFamily="-112" charset="0"/>
                <a:ea typeface="Times New Roman" pitchFamily="-112" charset="0"/>
                <a:cs typeface="Times New Roman" pitchFamily="-112" charset="0"/>
              </a:rPr>
              <a:t>2</a:t>
            </a:r>
            <a:r>
              <a:rPr lang="en-US" sz="3600" baseline="30000" dirty="0" smtClean="0">
                <a:solidFill>
                  <a:schemeClr val="hlink"/>
                </a:solidFill>
                <a:latin typeface="Times New Roman" pitchFamily="-112" charset="0"/>
                <a:ea typeface="Times New Roman" pitchFamily="-112" charset="0"/>
                <a:cs typeface="Times New Roman" pitchFamily="-112" charset="0"/>
              </a:rPr>
              <a:t>nd</a:t>
            </a:r>
            <a:r>
              <a:rPr lang="en-US" sz="3600" dirty="0" smtClean="0">
                <a:solidFill>
                  <a:schemeClr val="hlink"/>
                </a:solidFill>
                <a:latin typeface="Times New Roman" pitchFamily="-112" charset="0"/>
                <a:ea typeface="Times New Roman" pitchFamily="-112" charset="0"/>
                <a:cs typeface="Times New Roman" pitchFamily="-112" charset="0"/>
              </a:rPr>
              <a:t> Example </a:t>
            </a:r>
            <a:r>
              <a:rPr lang="en-US" sz="3600" dirty="0">
                <a:solidFill>
                  <a:schemeClr val="hlink"/>
                </a:solidFill>
                <a:latin typeface="Times New Roman" pitchFamily="-112" charset="0"/>
                <a:ea typeface="Times New Roman" pitchFamily="-112" charset="0"/>
                <a:cs typeface="Times New Roman" pitchFamily="-112" charset="0"/>
              </a:rPr>
              <a:t>of PRAM-like Algorithm</a:t>
            </a:r>
          </a:p>
        </p:txBody>
      </p:sp>
      <p:sp>
        <p:nvSpPr>
          <p:cNvPr id="4101" name="Line 7"/>
          <p:cNvSpPr>
            <a:spLocks noChangeShapeType="1"/>
          </p:cNvSpPr>
          <p:nvPr/>
        </p:nvSpPr>
        <p:spPr bwMode="auto">
          <a:xfrm>
            <a:off x="4419600" y="914400"/>
            <a:ext cx="0" cy="5562600"/>
          </a:xfrm>
          <a:prstGeom prst="line">
            <a:avLst/>
          </a:prstGeom>
          <a:noFill/>
          <a:ln w="9525">
            <a:solidFill>
              <a:schemeClr val="tx1"/>
            </a:solidFill>
            <a:round/>
            <a:headEnd/>
            <a:tailEnd/>
          </a:ln>
        </p:spPr>
        <p:txBody>
          <a:bodyP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19" name="Line 39"/>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6"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4"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2"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solidFill>
                  <a:schemeClr val="folHlink"/>
                </a:solidFill>
              </a:rPr>
              <a:t>Key for GvN47 Engineering solution (2</a:t>
            </a:r>
            <a:r>
              <a:rPr lang="en-US" sz="2800" baseline="30000" dirty="0" smtClean="0">
                <a:solidFill>
                  <a:schemeClr val="folHlink"/>
                </a:solidFill>
              </a:rPr>
              <a:t>nd</a:t>
            </a:r>
            <a:r>
              <a:rPr lang="en-US" sz="2800" dirty="0" smtClean="0">
                <a:solidFill>
                  <a:schemeClr val="folHlink"/>
                </a:solidFill>
              </a:rPr>
              <a:t> visit of slide)</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Later: </a:t>
            </a:r>
            <a:r>
              <a:rPr lang="en-US" dirty="0" smtClean="0"/>
              <a:t>Seek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5632450"/>
          </a:xfrm>
          <a:prstGeom prst="rect">
            <a:avLst/>
          </a:prstGeom>
          <a:noFill/>
          <a:ln w="9525">
            <a:noFill/>
            <a:miter lim="800000"/>
            <a:headEnd/>
            <a:tailEnd/>
          </a:ln>
        </p:spPr>
        <p:txBody>
          <a:bodyPr>
            <a:prstTxWarp prst="textNoShape">
              <a:avLst/>
            </a:prstTxWarp>
            <a:spAutoFit/>
          </a:bodyPr>
          <a:lstStyle/>
          <a:p>
            <a:r>
              <a:rPr lang="en-US" sz="2400" dirty="0"/>
              <a:t>In CS, we single-mindedly serialize -- needed or </a:t>
            </a:r>
            <a:r>
              <a:rPr lang="en-US" sz="2400" dirty="0" smtClean="0"/>
              <a:t>not</a:t>
            </a:r>
          </a:p>
          <a:p>
            <a:endParaRPr lang="en-US" sz="2400" dirty="0"/>
          </a:p>
          <a:p>
            <a:r>
              <a:rPr lang="en-US" sz="2400" dirty="0"/>
              <a:t>Recall the story about a boy/girl-scout helping an old lady cross the street, </a:t>
            </a:r>
            <a:r>
              <a:rPr lang="en-US" sz="2400" dirty="0" smtClean="0"/>
              <a:t>even if .. she </a:t>
            </a:r>
            <a:r>
              <a:rPr lang="en-US" sz="2400" dirty="0"/>
              <a:t>does not want to cross </a:t>
            </a:r>
            <a:r>
              <a:rPr lang="en-US" sz="2400" dirty="0" smtClean="0"/>
              <a:t>it</a:t>
            </a:r>
          </a:p>
          <a:p>
            <a:endParaRPr lang="en-US" sz="2400" dirty="0"/>
          </a:p>
          <a:p>
            <a:r>
              <a:rPr lang="en-US" sz="2400" dirty="0"/>
              <a:t>All the machinery (think about compilers) </a:t>
            </a:r>
            <a:r>
              <a:rPr lang="en-US" sz="2400" dirty="0" smtClean="0"/>
              <a:t>that we </a:t>
            </a:r>
            <a:r>
              <a:rPr lang="en-US" sz="2400" dirty="0"/>
              <a:t>try later to get</a:t>
            </a:r>
            <a:r>
              <a:rPr lang="en-US" sz="2400" dirty="0" smtClean="0"/>
              <a:t> the old lady </a:t>
            </a:r>
            <a:r>
              <a:rPr lang="en-US" sz="2400" dirty="0"/>
              <a:t>to the right side of the street, where she originally </a:t>
            </a:r>
            <a:r>
              <a:rPr lang="en-US" sz="2400" dirty="0" smtClean="0"/>
              <a:t>was and wanted to remain, </a:t>
            </a:r>
            <a:r>
              <a:rPr lang="en-US" sz="2400" dirty="0"/>
              <a:t>may not rise to </a:t>
            </a:r>
            <a:r>
              <a:rPr lang="en-US" sz="2400" dirty="0" smtClean="0"/>
              <a:t>challenge</a:t>
            </a:r>
          </a:p>
          <a:p>
            <a:endParaRPr lang="en-US" sz="2400" dirty="0"/>
          </a:p>
          <a:p>
            <a:r>
              <a:rPr lang="en-US" sz="2400" dirty="0"/>
              <a:t>Conclusion:</a:t>
            </a:r>
            <a:r>
              <a:rPr lang="en-US" sz="2400" dirty="0" smtClean="0"/>
              <a:t> Got </a:t>
            </a:r>
            <a:r>
              <a:rPr lang="en-US" sz="2400" dirty="0"/>
              <a:t>to talk to the boy/</a:t>
            </a:r>
            <a:r>
              <a:rPr lang="en-US" sz="2400" dirty="0" smtClean="0"/>
              <a:t>girl-scout</a:t>
            </a:r>
          </a:p>
          <a:p>
            <a:endParaRPr lang="en-US" sz="2400" dirty="0"/>
          </a:p>
          <a:p>
            <a:r>
              <a:rPr lang="en-US" sz="2400" dirty="0"/>
              <a:t>To clarify: </a:t>
            </a:r>
          </a:p>
          <a:p>
            <a:pPr>
              <a:buFontTx/>
              <a:buChar char="-"/>
            </a:pPr>
            <a:r>
              <a:rPr lang="en-US" sz="2400" dirty="0"/>
              <a:t>The business case for supporting in the best possible way </a:t>
            </a:r>
            <a:r>
              <a:rPr lang="en-US" sz="2400" dirty="0" smtClean="0"/>
              <a:t>existing serial </a:t>
            </a:r>
            <a:r>
              <a:rPr lang="en-US" sz="2400" dirty="0"/>
              <a:t>code is </a:t>
            </a:r>
            <a:r>
              <a:rPr lang="en-US" sz="2400" dirty="0" smtClean="0"/>
              <a:t>clear </a:t>
            </a:r>
            <a:endParaRPr lang="en-US" sz="2400" dirty="0"/>
          </a:p>
          <a:p>
            <a:pPr>
              <a:buFontTx/>
              <a:buChar char="-"/>
            </a:pPr>
            <a:r>
              <a:rPr lang="en-US" sz="2400" dirty="0"/>
              <a:t> The question is how to write programs in the future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Programmer’s Model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 </a:t>
            </a:r>
            <a:r>
              <a:rPr lang="en-US" sz="2000" dirty="0" smtClean="0"/>
              <a:t>in synchronous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lstStyle/>
          <a:p>
            <a:pPr marL="342900" lvl="1" indent="-342900" eaLnBrk="1" hangingPunct="1">
              <a:buNone/>
            </a:pPr>
            <a:r>
              <a:rPr lang="en-US" sz="2000" dirty="0" smtClean="0"/>
              <a:t>Circumvents: (i) decomposition-inventive; (ii) “the problem with threads”, e.g., [Lee]</a:t>
            </a:r>
          </a:p>
          <a:p>
            <a:pPr eaLnBrk="1" hangingPunct="1">
              <a:buNone/>
            </a:pPr>
            <a:r>
              <a:rPr lang="en-US" sz="2000" dirty="0" smtClean="0"/>
              <a:t>Issue: nesting of spawns. </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55">
                                            <p:txEl>
                                              <p:pRg st="2" end="2"/>
                                            </p:txEl>
                                          </p:spTgt>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u="sng" dirty="0" smtClean="0">
                <a:solidFill>
                  <a:schemeClr val="accent2"/>
                </a:solidFill>
              </a:rPr>
              <a:t>Cartoon</a:t>
            </a:r>
            <a:r>
              <a:rPr lang="en-US" sz="2000" dirty="0" smtClean="0"/>
              <a:t> Spawn creates threads; a</a:t>
            </a:r>
          </a:p>
          <a:p>
            <a:pPr>
              <a:lnSpc>
                <a:spcPct val="90000"/>
              </a:lnSpc>
              <a:buFontTx/>
              <a:buNone/>
            </a:pPr>
            <a:r>
              <a:rPr lang="en-US" sz="2000" dirty="0" smtClean="0"/>
              <a:t>thread progresses at its own speed</a:t>
            </a:r>
          </a:p>
          <a:p>
            <a:pPr>
              <a:lnSpc>
                <a:spcPct val="90000"/>
              </a:lnSpc>
              <a:buFontTx/>
              <a:buNone/>
            </a:pPr>
            <a:r>
              <a:rPr lang="en-US" sz="2000" dirty="0" smtClean="0"/>
              <a:t>and expires at its Join.</a:t>
            </a:r>
          </a:p>
          <a:p>
            <a:pPr>
              <a:lnSpc>
                <a:spcPct val="90000"/>
              </a:lnSpc>
              <a:buFontTx/>
              <a:buNone/>
            </a:pPr>
            <a:r>
              <a:rPr lang="en-US" sz="2000" dirty="0" smtClean="0"/>
              <a:t>Synchronization: only at the Joins. So,</a:t>
            </a:r>
          </a:p>
          <a:p>
            <a:pPr>
              <a:lnSpc>
                <a:spcPct val="90000"/>
              </a:lnSpc>
              <a:buFontTx/>
              <a:buNone/>
            </a:pPr>
            <a:r>
              <a:rPr lang="en-US" sz="2000" dirty="0" smtClean="0"/>
              <a:t>virtual threads avoid busy-waits by</a:t>
            </a:r>
          </a:p>
          <a:p>
            <a:pPr>
              <a:lnSpc>
                <a:spcPct val="90000"/>
              </a:lnSpc>
              <a:buFontTx/>
              <a:buNone/>
            </a:pPr>
            <a:r>
              <a:rPr lang="en-US" sz="2000" dirty="0" smtClean="0"/>
              <a:t>expiring. New: Independence of order</a:t>
            </a:r>
          </a:p>
          <a:p>
            <a:pPr>
              <a:lnSpc>
                <a:spcPct val="90000"/>
              </a:lnSpc>
              <a:buFontTx/>
              <a:buNone/>
            </a:pPr>
            <a:r>
              <a:rPr lang="en-US" sz="2000" dirty="0" smtClean="0"/>
              <a:t>semantics (IOS)</a:t>
            </a:r>
          </a:p>
          <a:p>
            <a:pPr>
              <a:lnSpc>
                <a:spcPct val="90000"/>
              </a:lnSpc>
              <a:buFontTx/>
              <a:buNone/>
            </a:pPr>
            <a:endParaRPr lang="en-US" sz="2000" dirty="0" smtClean="0"/>
          </a:p>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6075" name="Group 59"/>
          <p:cNvGraphicFramePr>
            <a:graphicFrameLocks noGrp="1"/>
          </p:cNvGraphicFramePr>
          <p:nvPr/>
        </p:nvGraphicFramePr>
        <p:xfrm>
          <a:off x="7924800" y="1828800"/>
          <a:ext cx="1066800" cy="1554480"/>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0" y="838200"/>
            <a:ext cx="91440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a:t>
            </a:r>
            <a:r>
              <a:rPr lang="en-US" sz="2000" u="sng" dirty="0" smtClean="0"/>
              <a:t>Main XMT patent</a:t>
            </a:r>
            <a:r>
              <a:rPr lang="en-US" sz="2000" dirty="0" smtClean="0"/>
              <a:t>: Direct in unit time a car to a EVERY pump; </a:t>
            </a:r>
            <a:r>
              <a:rPr lang="en-US" sz="2000" u="sng" dirty="0" smtClean="0"/>
              <a:t>PS patent</a:t>
            </a:r>
            <a:r>
              <a:rPr lang="en-US" sz="2000" dirty="0" smtClean="0"/>
              <a:t>: Then, direct in unit time a car to EVERY pump becoming available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447800"/>
          </a:xfrm>
        </p:spPr>
        <p:txBody>
          <a:bodyPr/>
          <a:lstStyle/>
          <a:p>
            <a:r>
              <a:rPr lang="en-US" sz="3200" dirty="0" smtClean="0"/>
              <a:t>Workflow from parallel algorithms to programming versus 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a:t>Is Option 1 good enough </a:t>
            </a:r>
            <a:r>
              <a:rPr lang="en-US" sz="1600" dirty="0"/>
              <a:t>for 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5052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1232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90600"/>
          </a:xfrm>
        </p:spPr>
        <p:txBody>
          <a:bodyPr/>
          <a:lstStyle/>
          <a:p>
            <a:pPr algn="ctr"/>
            <a:r>
              <a:rPr lang="en-US" sz="3600" dirty="0" smtClean="0">
                <a:solidFill>
                  <a:schemeClr val="tx1"/>
                </a:solidFill>
              </a:rPr>
              <a:t>What difference do we hope to make? </a:t>
            </a:r>
            <a:r>
              <a:rPr lang="en-US" sz="3200" u="sng" dirty="0" smtClean="0"/>
              <a:t>Productivity in Parallel Computing</a:t>
            </a:r>
          </a:p>
        </p:txBody>
      </p:sp>
      <p:sp>
        <p:nvSpPr>
          <p:cNvPr id="4099" name="Text Placeholder 3"/>
          <p:cNvSpPr>
            <a:spLocks noGrp="1"/>
          </p:cNvSpPr>
          <p:nvPr>
            <p:ph type="body" sz="half" idx="2"/>
          </p:nvPr>
        </p:nvSpPr>
        <p:spPr>
          <a:xfrm>
            <a:off x="0" y="914400"/>
            <a:ext cx="9144000" cy="5943600"/>
          </a:xfrm>
        </p:spPr>
        <p:txBody>
          <a:bodyPr/>
          <a:lstStyle/>
          <a:p>
            <a:pPr algn="ctr"/>
            <a:r>
              <a:rPr lang="en-US" sz="2200" b="1" u="sng" dirty="0" smtClean="0"/>
              <a:t>The large parallel machines story </a:t>
            </a:r>
            <a:endParaRPr lang="en-US" sz="2200" b="1" dirty="0" smtClean="0"/>
          </a:p>
          <a:p>
            <a:r>
              <a:rPr lang="en-US" sz="2200" u="sng" dirty="0" smtClean="0"/>
              <a:t>Funding of productivity</a:t>
            </a:r>
            <a:r>
              <a:rPr lang="en-US" sz="2200" dirty="0" smtClean="0"/>
              <a:t>: </a:t>
            </a:r>
            <a:r>
              <a:rPr lang="en-US" sz="2200" b="1" dirty="0" smtClean="0"/>
              <a:t>$M650 </a:t>
            </a:r>
            <a:r>
              <a:rPr lang="en-US" sz="2200" dirty="0" smtClean="0"/>
              <a:t>H</a:t>
            </a:r>
            <a:r>
              <a:rPr lang="en-US" sz="2200" dirty="0" smtClean="0">
                <a:solidFill>
                  <a:srgbClr val="FF0000"/>
                </a:solidFill>
              </a:rPr>
              <a:t>Productivity</a:t>
            </a:r>
            <a:r>
              <a:rPr lang="en-US" sz="2200" dirty="0" smtClean="0"/>
              <a:t>CS, ~2002 </a:t>
            </a:r>
            <a:endParaRPr lang="en-US" sz="2200" u="sng" dirty="0" smtClean="0"/>
          </a:p>
          <a:p>
            <a:r>
              <a:rPr lang="en-US" sz="2200" u="sng" dirty="0" smtClean="0"/>
              <a:t>Met # Gflops goals</a:t>
            </a:r>
            <a:r>
              <a:rPr lang="en-US" sz="2200" dirty="0" smtClean="0"/>
              <a:t>: up by 1000X since mid-90’s  </a:t>
            </a:r>
          </a:p>
          <a:p>
            <a:r>
              <a:rPr lang="en-US" sz="2200" u="sng" dirty="0" smtClean="0"/>
              <a:t>Met power goals</a:t>
            </a:r>
            <a:r>
              <a:rPr lang="en-US" sz="2200" dirty="0" smtClean="0"/>
              <a:t>. Also: groomed eloquent spokespeople</a:t>
            </a:r>
            <a:endParaRPr lang="en-US" sz="2200" u="sng" dirty="0" smtClean="0"/>
          </a:p>
          <a:p>
            <a:r>
              <a:rPr lang="en-US" sz="2200" u="sng" dirty="0" smtClean="0"/>
              <a:t>Progress on productivity</a:t>
            </a:r>
            <a:r>
              <a:rPr lang="en-US" sz="2200" dirty="0" smtClean="0"/>
              <a:t>: </a:t>
            </a:r>
            <a:r>
              <a:rPr lang="en-US" sz="2200" b="1" dirty="0" smtClean="0"/>
              <a:t>No</a:t>
            </a:r>
            <a:r>
              <a:rPr lang="en-US" sz="2200" dirty="0" smtClean="0"/>
              <a:t> agreed </a:t>
            </a:r>
            <a:r>
              <a:rPr lang="en-US" sz="2200" b="1" dirty="0" smtClean="0"/>
              <a:t>benchmarks. No spokesperson. Elusive!</a:t>
            </a:r>
            <a:r>
              <a:rPr lang="en-US" sz="2200" dirty="0" smtClean="0"/>
              <a:t> In fact, not much has changed since:</a:t>
            </a:r>
            <a:r>
              <a:rPr lang="en-US" sz="2200" dirty="0" smtClean="0">
                <a:solidFill>
                  <a:srgbClr val="FF0000"/>
                </a:solidFill>
              </a:rPr>
              <a:t> </a:t>
            </a:r>
            <a:r>
              <a:rPr lang="en-US" sz="2200" dirty="0" smtClean="0"/>
              <a:t>“</a:t>
            </a:r>
            <a:r>
              <a:rPr lang="en-US" sz="2200" dirty="0" smtClean="0">
                <a:solidFill>
                  <a:srgbClr val="FF0000"/>
                </a:solidFill>
              </a:rPr>
              <a:t>as intimidating</a:t>
            </a:r>
            <a:r>
              <a:rPr lang="en-US" sz="2200" dirty="0" smtClean="0"/>
              <a:t> and </a:t>
            </a:r>
            <a:r>
              <a:rPr lang="en-US" sz="2200" dirty="0" smtClean="0">
                <a:solidFill>
                  <a:srgbClr val="FF0000"/>
                </a:solidFill>
              </a:rPr>
              <a:t>time consuming </a:t>
            </a:r>
            <a:r>
              <a:rPr lang="en-US" sz="2200" dirty="0" smtClean="0"/>
              <a:t>as programming in </a:t>
            </a:r>
            <a:r>
              <a:rPr lang="en-US" sz="2200" dirty="0" smtClean="0">
                <a:solidFill>
                  <a:srgbClr val="FF0000"/>
                </a:solidFill>
              </a:rPr>
              <a:t>assembly</a:t>
            </a:r>
            <a:r>
              <a:rPr lang="en-US" sz="2200" dirty="0" smtClean="0"/>
              <a:t> language”--NSF Blue Ribbon Committee, 2003 or even </a:t>
            </a:r>
            <a:r>
              <a:rPr lang="en-US" sz="2200" dirty="0" smtClean="0">
                <a:solidFill>
                  <a:srgbClr val="FF0000"/>
                </a:solidFill>
              </a:rPr>
              <a:t>“parallel software crisis”</a:t>
            </a:r>
            <a:r>
              <a:rPr lang="en-US" sz="2200" dirty="0" smtClean="0"/>
              <a:t>, CACM 1991.</a:t>
            </a:r>
          </a:p>
          <a:p>
            <a:r>
              <a:rPr lang="en-US" sz="2200" u="sng" dirty="0" smtClean="0"/>
              <a:t>Common sense engineering</a:t>
            </a:r>
            <a:r>
              <a:rPr lang="en-US" sz="2200" dirty="0" smtClean="0"/>
              <a:t>: Untreated bottleneck </a:t>
            </a:r>
            <a:r>
              <a:rPr lang="en-US" sz="2200" dirty="0" smtClean="0">
                <a:sym typeface="Wingdings" pitchFamily="2" charset="2"/>
              </a:rPr>
              <a:t></a:t>
            </a:r>
            <a:r>
              <a:rPr lang="en-US" sz="2200" dirty="0" smtClean="0"/>
              <a:t> diminished returns  on improvements</a:t>
            </a:r>
            <a:r>
              <a:rPr lang="en-US" sz="2200" dirty="0" smtClean="0">
                <a:sym typeface="Wingdings" pitchFamily="2" charset="2"/>
              </a:rPr>
              <a:t></a:t>
            </a:r>
            <a:r>
              <a:rPr lang="en-US" sz="2200" dirty="0" smtClean="0"/>
              <a:t> bottleneck becomes more critical</a:t>
            </a:r>
          </a:p>
          <a:p>
            <a:r>
              <a:rPr lang="en-US" sz="2200" u="sng" dirty="0" smtClean="0"/>
              <a:t>Next 10 years</a:t>
            </a:r>
            <a:r>
              <a:rPr lang="en-US" sz="2200" dirty="0" smtClean="0"/>
              <a:t>: New specific programs on flops and power. </a:t>
            </a:r>
            <a:r>
              <a:rPr lang="en-US" sz="2200" b="1" dirty="0" smtClean="0"/>
              <a:t>What about productivity?!</a:t>
            </a:r>
          </a:p>
          <a:p>
            <a:r>
              <a:rPr lang="en-US" sz="2200" u="sng" dirty="0" smtClean="0"/>
              <a:t>Reality</a:t>
            </a:r>
            <a:r>
              <a:rPr lang="en-US" sz="2200" dirty="0" smtClean="0"/>
              <a:t>: economic island. Cleared by </a:t>
            </a:r>
            <a:r>
              <a:rPr lang="en-US" sz="2200" b="1" dirty="0" smtClean="0"/>
              <a:t>marketing</a:t>
            </a:r>
            <a:r>
              <a:rPr lang="en-US" sz="2200" dirty="0" smtClean="0"/>
              <a:t>: DOE applications</a:t>
            </a:r>
          </a:p>
          <a:p>
            <a:pPr algn="ctr"/>
            <a:r>
              <a:rPr lang="en-US" sz="2200" b="1" u="sng" dirty="0" smtClean="0"/>
              <a:t>Enter: mainstream </a:t>
            </a:r>
            <a:r>
              <a:rPr lang="en-US" sz="2400" b="1" u="sng" dirty="0" smtClean="0"/>
              <a:t>many-cores </a:t>
            </a:r>
            <a:endParaRPr lang="en-US" sz="2400" dirty="0" smtClean="0"/>
          </a:p>
          <a:p>
            <a:r>
              <a:rPr lang="en-US" sz="2400" dirty="0" smtClean="0"/>
              <a:t>Every CS major should be able to program many-cores</a:t>
            </a: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609600"/>
          </a:xfrm>
        </p:spPr>
        <p:txBody>
          <a:bodyPr/>
          <a:lstStyle/>
          <a:p>
            <a:pPr marL="838200" indent="-838200" eaLnBrk="1" hangingPunct="1"/>
            <a:r>
              <a:rPr lang="en-US" sz="3600" dirty="0" smtClean="0">
                <a:solidFill>
                  <a:schemeClr val="tx1"/>
                </a:solidFill>
              </a:rPr>
              <a:t>Many-Cores are Productivity Limited </a:t>
            </a:r>
          </a:p>
        </p:txBody>
      </p:sp>
      <p:sp>
        <p:nvSpPr>
          <p:cNvPr id="4099"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sp>
        <p:nvSpPr>
          <p:cNvPr id="2057" name="Text Box 9"/>
          <p:cNvSpPr txBox="1">
            <a:spLocks noChangeArrowheads="1"/>
          </p:cNvSpPr>
          <p:nvPr/>
        </p:nvSpPr>
        <p:spPr bwMode="auto">
          <a:xfrm>
            <a:off x="0" y="609600"/>
            <a:ext cx="9144000" cy="6370974"/>
          </a:xfrm>
          <a:prstGeom prst="rect">
            <a:avLst/>
          </a:prstGeom>
          <a:noFill/>
          <a:ln w="9525">
            <a:noFill/>
            <a:miter lim="800000"/>
            <a:headEnd/>
            <a:tailEnd/>
          </a:ln>
        </p:spPr>
        <p:txBody>
          <a:bodyPr wrap="square">
            <a:spAutoFit/>
          </a:bodyPr>
          <a:lstStyle/>
          <a:p>
            <a:pPr marL="342900" indent="-342900">
              <a:defRPr/>
            </a:pPr>
            <a:r>
              <a:rPr lang="en-US" sz="2400" u="sng" dirty="0">
                <a:solidFill>
                  <a:srgbClr val="FF0000"/>
                </a:solidFill>
              </a:rPr>
              <a:t>~2003</a:t>
            </a:r>
            <a:r>
              <a:rPr lang="en-US" sz="2400" u="sng" dirty="0"/>
              <a:t> </a:t>
            </a:r>
            <a:r>
              <a:rPr lang="en-US" sz="2400" dirty="0"/>
              <a:t>Wall Street traded companies gave up the safety of the only paradigm that worked for them for parallel </a:t>
            </a:r>
            <a:r>
              <a:rPr lang="en-US" sz="2400" dirty="0" smtClean="0"/>
              <a:t>computing </a:t>
            </a:r>
            <a:r>
              <a:rPr lang="en-US" sz="2400" dirty="0" smtClean="0">
                <a:sym typeface="Wingdings" pitchFamily="2" charset="2"/>
              </a:rPr>
              <a:t></a:t>
            </a:r>
            <a:r>
              <a:rPr lang="en-US" sz="2400" dirty="0" smtClean="0"/>
              <a:t> The “software spiral” (the cyclic process of HW improvement leading to SW improvement) is broken</a:t>
            </a:r>
          </a:p>
          <a:p>
            <a:pPr>
              <a:defRPr/>
            </a:pPr>
            <a:r>
              <a:rPr lang="en-US" sz="2400" u="sng" dirty="0" smtClean="0">
                <a:solidFill>
                  <a:srgbClr val="FF0000"/>
                </a:solidFill>
              </a:rPr>
              <a:t>Reality:</a:t>
            </a:r>
            <a:r>
              <a:rPr lang="en-US" sz="2400" dirty="0" smtClean="0">
                <a:solidFill>
                  <a:srgbClr val="FF0000"/>
                </a:solidFill>
              </a:rPr>
              <a:t> </a:t>
            </a:r>
            <a:r>
              <a:rPr lang="en-US" sz="2400" u="sng" dirty="0" smtClean="0"/>
              <a:t>Never</a:t>
            </a:r>
            <a:r>
              <a:rPr lang="en-US" sz="2400" dirty="0" smtClean="0"/>
              <a:t> </a:t>
            </a:r>
            <a:r>
              <a:rPr lang="en-US" sz="2400" dirty="0"/>
              <a:t>e</a:t>
            </a:r>
            <a:r>
              <a:rPr lang="en-US" sz="2400" dirty="0" smtClean="0"/>
              <a:t>asy-to-program</a:t>
            </a:r>
            <a:r>
              <a:rPr lang="en-US" sz="2400" dirty="0"/>
              <a:t>, fast general-purpose parallel computer for single task completion time. </a:t>
            </a:r>
            <a:r>
              <a:rPr lang="en-US" sz="2400" dirty="0" smtClean="0"/>
              <a:t>Current </a:t>
            </a:r>
            <a:r>
              <a:rPr lang="en-US" sz="2400" dirty="0"/>
              <a:t>parallel architectures: </a:t>
            </a:r>
            <a:r>
              <a:rPr lang="en-US" sz="2400" dirty="0">
                <a:solidFill>
                  <a:srgbClr val="FF0000"/>
                </a:solidFill>
              </a:rPr>
              <a:t>never really worked </a:t>
            </a:r>
            <a:r>
              <a:rPr lang="en-US" sz="2400" dirty="0"/>
              <a:t>for productivity. </a:t>
            </a:r>
            <a:r>
              <a:rPr lang="en-US" sz="2400" dirty="0" smtClean="0"/>
              <a:t>Uninviting programmers' models simply turn programmers away</a:t>
            </a:r>
            <a:endParaRPr lang="en-US" sz="2400" dirty="0"/>
          </a:p>
          <a:p>
            <a:pPr algn="ctr">
              <a:defRPr/>
            </a:pPr>
            <a:r>
              <a:rPr lang="en-US" sz="2400" dirty="0" smtClean="0">
                <a:solidFill>
                  <a:srgbClr val="FF0000"/>
                </a:solidFill>
              </a:rPr>
              <a:t>Why </a:t>
            </a:r>
            <a:r>
              <a:rPr lang="en-US" sz="2400" dirty="0">
                <a:solidFill>
                  <a:srgbClr val="FF0000"/>
                </a:solidFill>
              </a:rPr>
              <a:t>drag the whole field to a recognized disaster area</a:t>
            </a:r>
            <a:r>
              <a:rPr lang="en-US" sz="2400" dirty="0" smtClean="0">
                <a:solidFill>
                  <a:srgbClr val="FF0000"/>
                </a:solidFill>
              </a:rPr>
              <a:t>?</a:t>
            </a:r>
          </a:p>
          <a:p>
            <a:pPr>
              <a:defRPr/>
            </a:pPr>
            <a:r>
              <a:rPr lang="en-US" sz="2400" dirty="0" smtClean="0"/>
              <a:t>Keynote, ISCA09: </a:t>
            </a:r>
            <a:r>
              <a:rPr lang="en-US" sz="2400" dirty="0" smtClean="0">
                <a:sym typeface="Wingdings" pitchFamily="2" charset="2"/>
              </a:rPr>
              <a:t>10</a:t>
            </a:r>
            <a:r>
              <a:rPr lang="en-US" sz="2400" dirty="0" smtClean="0"/>
              <a:t> ways to waste a parallel computer. We can do better: </a:t>
            </a:r>
            <a:r>
              <a:rPr lang="en-US" sz="2400" dirty="0" smtClean="0">
                <a:solidFill>
                  <a:srgbClr val="FF0000"/>
                </a:solidFill>
              </a:rPr>
              <a:t>repel the programmer; </a:t>
            </a:r>
            <a:r>
              <a:rPr lang="en-US" sz="2400" dirty="0" smtClean="0"/>
              <a:t>don’t worry about the rest </a:t>
            </a:r>
            <a:r>
              <a:rPr lang="en-US" sz="2400" dirty="0" smtClean="0">
                <a:sym typeface="Wingdings" pitchFamily="2" charset="2"/>
              </a:rPr>
              <a:t></a:t>
            </a:r>
            <a:r>
              <a:rPr lang="en-US" sz="2400" dirty="0" smtClean="0"/>
              <a:t> </a:t>
            </a:r>
          </a:p>
          <a:p>
            <a:pPr>
              <a:defRPr/>
            </a:pPr>
            <a:endParaRPr lang="en-US" sz="2400" dirty="0" smtClean="0"/>
          </a:p>
          <a:p>
            <a:pPr>
              <a:defRPr/>
            </a:pPr>
            <a:r>
              <a:rPr lang="en-US" sz="2400" dirty="0" smtClean="0"/>
              <a:t>New ideas needed to reproduce the success of the serial paradigm for many-core computing, where </a:t>
            </a:r>
            <a:r>
              <a:rPr lang="en-US" sz="2400" dirty="0" smtClean="0">
                <a:solidFill>
                  <a:srgbClr val="FF0000"/>
                </a:solidFill>
              </a:rPr>
              <a:t>obtaining strong, but not absolutely the best performance is relatively easy</a:t>
            </a:r>
            <a:r>
              <a:rPr lang="en-US" sz="2400" dirty="0" smtClean="0"/>
              <a:t>. </a:t>
            </a:r>
          </a:p>
          <a:p>
            <a:pPr>
              <a:defRPr/>
            </a:pPr>
            <a:r>
              <a:rPr lang="en-US" sz="2400" dirty="0" smtClean="0">
                <a:sym typeface="Wingdings" pitchFamily="2" charset="2"/>
              </a:rPr>
              <a:t> </a:t>
            </a:r>
            <a:r>
              <a:rPr lang="en-US" sz="2400" dirty="0" smtClean="0"/>
              <a:t>Must start to </a:t>
            </a:r>
            <a:r>
              <a:rPr lang="en-US" sz="2400" b="1" u="sng" dirty="0" smtClean="0">
                <a:solidFill>
                  <a:srgbClr val="FF0000"/>
                </a:solidFill>
              </a:rPr>
              <a:t>benchmark HW+SW for productivity.</a:t>
            </a:r>
            <a:r>
              <a:rPr lang="en-US" sz="2400" dirty="0" smtClean="0"/>
              <a:t> See CFP for PPoPP2011. Joint video-conferencing course with UIUC.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990600"/>
          </a:xfrm>
        </p:spPr>
        <p:txBody>
          <a:bodyPr/>
          <a:lstStyle/>
          <a:p>
            <a:pPr eaLnBrk="1" hangingPunct="1"/>
            <a:r>
              <a:rPr lang="en-US" sz="3600" u="sng" dirty="0" smtClean="0"/>
              <a:t>XMT (Explicit Multi-Threading): </a:t>
            </a:r>
            <a:br>
              <a:rPr lang="en-US" sz="3600" u="sng" dirty="0" smtClean="0"/>
            </a:br>
            <a:r>
              <a:rPr lang="en-US" sz="3600" u="sng" dirty="0" smtClean="0"/>
              <a:t>A PRAM-On-Chip Vision</a:t>
            </a:r>
          </a:p>
        </p:txBody>
      </p:sp>
      <p:sp>
        <p:nvSpPr>
          <p:cNvPr id="3" name="Content Placeholder 2"/>
          <p:cNvSpPr>
            <a:spLocks noGrp="1"/>
          </p:cNvSpPr>
          <p:nvPr>
            <p:ph idx="4294967295"/>
          </p:nvPr>
        </p:nvSpPr>
        <p:spPr>
          <a:xfrm>
            <a:off x="0" y="1066800"/>
            <a:ext cx="9144000" cy="5791200"/>
          </a:xfrm>
        </p:spPr>
        <p:txBody>
          <a:bodyPr>
            <a:normAutofit fontScale="77500" lnSpcReduction="20000"/>
          </a:bodyPr>
          <a:lstStyle/>
          <a:p>
            <a:pPr eaLnBrk="1" hangingPunct="1">
              <a:defRPr/>
            </a:pPr>
            <a:r>
              <a:rPr lang="en-US" sz="2800" b="1" dirty="0" smtClean="0"/>
              <a:t>IF</a:t>
            </a:r>
            <a:r>
              <a:rPr lang="en-US" sz="2800" dirty="0" smtClean="0"/>
              <a:t> you could program a current manycore </a:t>
            </a:r>
            <a:r>
              <a:rPr lang="en-US" sz="2800" dirty="0" smtClean="0">
                <a:sym typeface="Wingdings" pitchFamily="-108" charset="2"/>
              </a:rPr>
              <a:t> great speedups.</a:t>
            </a:r>
            <a:r>
              <a:rPr lang="en-US" sz="2800" dirty="0" smtClean="0"/>
              <a:t> XMT: </a:t>
            </a:r>
            <a:r>
              <a:rPr lang="en-US" sz="2800" b="1" u="sng" dirty="0" smtClean="0">
                <a:solidFill>
                  <a:srgbClr val="000000"/>
                </a:solidFill>
              </a:rPr>
              <a:t>Fix the IF</a:t>
            </a:r>
            <a:endParaRPr lang="en-US" sz="2800" dirty="0" smtClean="0">
              <a:solidFill>
                <a:srgbClr val="000000"/>
              </a:solidFill>
            </a:endParaRPr>
          </a:p>
          <a:p>
            <a:pPr eaLnBrk="1" hangingPunct="1">
              <a:defRPr/>
            </a:pPr>
            <a:r>
              <a:rPr lang="en-US" sz="2800" dirty="0" smtClean="0"/>
              <a:t>XMT was designed from the </a:t>
            </a:r>
            <a:r>
              <a:rPr lang="en-US" sz="2800" b="1" dirty="0" smtClean="0"/>
              <a:t>ground up </a:t>
            </a:r>
            <a:r>
              <a:rPr lang="en-US" sz="2800" dirty="0" smtClean="0"/>
              <a:t>with the following features:</a:t>
            </a:r>
          </a:p>
          <a:p>
            <a:pPr eaLnBrk="1" hangingPunct="1">
              <a:buFontTx/>
              <a:buChar char="-"/>
              <a:defRPr/>
            </a:pPr>
            <a:r>
              <a:rPr lang="en-US" sz="2800" dirty="0" smtClean="0"/>
              <a:t>Allows </a:t>
            </a:r>
            <a:r>
              <a:rPr lang="en-US" sz="2800" dirty="0" smtClean="0">
                <a:solidFill>
                  <a:srgbClr val="FF0000"/>
                </a:solidFill>
              </a:rPr>
              <a:t>a programmer’s workflow, </a:t>
            </a:r>
            <a:r>
              <a:rPr lang="en-US" sz="2800" dirty="0" smtClean="0"/>
              <a:t>whose first step is </a:t>
            </a:r>
            <a:r>
              <a:rPr lang="en-US" sz="2800" dirty="0" smtClean="0">
                <a:solidFill>
                  <a:srgbClr val="FF0000"/>
                </a:solidFill>
              </a:rPr>
              <a:t>algorithm design for work-depth</a:t>
            </a:r>
            <a:r>
              <a:rPr lang="en-US" sz="2800" dirty="0" smtClean="0"/>
              <a:t>.</a:t>
            </a:r>
            <a:r>
              <a:rPr lang="en-US" sz="2800" b="1" dirty="0" smtClean="0"/>
              <a:t> Thereby, harness the whole PRAM theory</a:t>
            </a:r>
          </a:p>
          <a:p>
            <a:pPr eaLnBrk="1" hangingPunct="1">
              <a:spcBef>
                <a:spcPts val="0"/>
              </a:spcBef>
              <a:buFontTx/>
              <a:buChar char="-"/>
              <a:defRPr/>
            </a:pPr>
            <a:r>
              <a:rPr lang="en-US" sz="2800" dirty="0" smtClean="0"/>
              <a:t>No need to program for locality beyond use of local thread variables</a:t>
            </a:r>
            <a:r>
              <a:rPr lang="en-US" sz="2800" b="1" dirty="0" smtClean="0"/>
              <a:t>, </a:t>
            </a:r>
            <a:r>
              <a:rPr lang="en-US" sz="2800" b="1" dirty="0" smtClean="0">
                <a:solidFill>
                  <a:srgbClr val="FF0000"/>
                </a:solidFill>
              </a:rPr>
              <a:t>post </a:t>
            </a:r>
            <a:r>
              <a:rPr lang="en-US" sz="2800" dirty="0" smtClean="0">
                <a:solidFill>
                  <a:srgbClr val="FF0000"/>
                </a:solidFill>
              </a:rPr>
              <a:t>work-depth</a:t>
            </a:r>
            <a:endParaRPr lang="en-US" sz="2800" dirty="0" smtClean="0"/>
          </a:p>
          <a:p>
            <a:pPr eaLnBrk="1" hangingPunct="1">
              <a:spcBef>
                <a:spcPts val="0"/>
              </a:spcBef>
              <a:buFontTx/>
              <a:buChar char="-"/>
              <a:defRPr/>
            </a:pPr>
            <a:r>
              <a:rPr lang="en-US" sz="2800" dirty="0" smtClean="0"/>
              <a:t>Hardware-supported </a:t>
            </a:r>
            <a:r>
              <a:rPr lang="en-US" sz="2800" dirty="0" smtClean="0">
                <a:solidFill>
                  <a:srgbClr val="FF0000"/>
                </a:solidFill>
              </a:rPr>
              <a:t>dynamic allocation </a:t>
            </a:r>
            <a:r>
              <a:rPr lang="en-US" sz="2800" dirty="0" smtClean="0"/>
              <a:t>of “virtual threads” to processors. </a:t>
            </a:r>
          </a:p>
          <a:p>
            <a:pPr eaLnBrk="1" hangingPunct="1">
              <a:spcBef>
                <a:spcPts val="0"/>
              </a:spcBef>
              <a:buFontTx/>
              <a:buChar char="-"/>
              <a:defRPr/>
            </a:pPr>
            <a:r>
              <a:rPr lang="en-US" sz="2800" dirty="0" smtClean="0">
                <a:solidFill>
                  <a:srgbClr val="FF0000"/>
                </a:solidFill>
              </a:rPr>
              <a:t>Sufficient</a:t>
            </a:r>
            <a:r>
              <a:rPr lang="en-US" sz="2800" dirty="0" smtClean="0"/>
              <a:t> interconnection network </a:t>
            </a:r>
            <a:r>
              <a:rPr lang="en-US" sz="2800" dirty="0" smtClean="0">
                <a:solidFill>
                  <a:srgbClr val="FF0000"/>
                </a:solidFill>
              </a:rPr>
              <a:t>bandwidth </a:t>
            </a:r>
          </a:p>
          <a:p>
            <a:pPr eaLnBrk="1" hangingPunct="1">
              <a:spcBef>
                <a:spcPts val="0"/>
              </a:spcBef>
              <a:buFontTx/>
              <a:buChar char="-"/>
              <a:defRPr/>
            </a:pPr>
            <a:r>
              <a:rPr lang="en-US" sz="2800" dirty="0" smtClean="0">
                <a:solidFill>
                  <a:srgbClr val="FF0000"/>
                </a:solidFill>
              </a:rPr>
              <a:t>Graceful</a:t>
            </a:r>
            <a:r>
              <a:rPr lang="en-US" sz="2800" dirty="0" smtClean="0"/>
              <a:t>ly moving between </a:t>
            </a:r>
            <a:r>
              <a:rPr lang="en-US" sz="2800" dirty="0" smtClean="0">
                <a:solidFill>
                  <a:srgbClr val="FF0000"/>
                </a:solidFill>
              </a:rPr>
              <a:t>serial &amp; parallel execution </a:t>
            </a:r>
            <a:r>
              <a:rPr lang="en-US" sz="2800" dirty="0" smtClean="0"/>
              <a:t>(no off-loading)</a:t>
            </a:r>
          </a:p>
          <a:p>
            <a:pPr eaLnBrk="1" hangingPunct="1">
              <a:spcBef>
                <a:spcPts val="0"/>
              </a:spcBef>
              <a:buFontTx/>
              <a:buChar char="-"/>
              <a:defRPr/>
            </a:pPr>
            <a:r>
              <a:rPr lang="en-US" sz="2800" dirty="0" smtClean="0">
                <a:solidFill>
                  <a:srgbClr val="FF0000"/>
                </a:solidFill>
              </a:rPr>
              <a:t>Backwards compatibility </a:t>
            </a:r>
            <a:r>
              <a:rPr lang="en-US" sz="2800" dirty="0" smtClean="0"/>
              <a:t>on serial code</a:t>
            </a:r>
          </a:p>
          <a:p>
            <a:pPr eaLnBrk="1" hangingPunct="1">
              <a:spcBef>
                <a:spcPts val="0"/>
              </a:spcBef>
              <a:buFontTx/>
              <a:buChar char="-"/>
              <a:defRPr/>
            </a:pPr>
            <a:r>
              <a:rPr lang="en-US" sz="2800" dirty="0" smtClean="0"/>
              <a:t>Support </a:t>
            </a:r>
            <a:r>
              <a:rPr lang="en-US" sz="2800" dirty="0" smtClean="0">
                <a:solidFill>
                  <a:srgbClr val="FF0000"/>
                </a:solidFill>
              </a:rPr>
              <a:t>irregular, fine-grained </a:t>
            </a:r>
            <a:r>
              <a:rPr lang="en-US" sz="2800" dirty="0" smtClean="0"/>
              <a:t>algorithms (unique). Some role for </a:t>
            </a:r>
            <a:r>
              <a:rPr lang="en-US" sz="2800" dirty="0" smtClean="0">
                <a:solidFill>
                  <a:srgbClr val="FF0000"/>
                </a:solidFill>
              </a:rPr>
              <a:t>hashing</a:t>
            </a:r>
            <a:r>
              <a:rPr lang="en-US" sz="2800" dirty="0" smtClean="0"/>
              <a:t>.</a:t>
            </a:r>
            <a:endParaRPr lang="en-US" sz="4000" dirty="0" smtClean="0">
              <a:solidFill>
                <a:srgbClr val="FF0000"/>
              </a:solidFill>
            </a:endParaRPr>
          </a:p>
          <a:p>
            <a:pPr eaLnBrk="1" hangingPunct="1">
              <a:buFontTx/>
              <a:buNone/>
              <a:defRPr/>
            </a:pPr>
            <a:endParaRPr lang="en-US" sz="2800" b="1" dirty="0" smtClean="0"/>
          </a:p>
          <a:p>
            <a:pPr eaLnBrk="1" hangingPunct="1">
              <a:defRPr/>
            </a:pPr>
            <a:r>
              <a:rPr lang="en-US" sz="2800" dirty="0" smtClean="0"/>
              <a:t>Tested HW &amp; SW prototypes </a:t>
            </a:r>
          </a:p>
          <a:p>
            <a:pPr eaLnBrk="1" hangingPunct="1">
              <a:defRPr/>
            </a:pPr>
            <a:r>
              <a:rPr lang="en-US" sz="2800" dirty="0" smtClean="0"/>
              <a:t>Software release of full XMT environment  </a:t>
            </a:r>
          </a:p>
          <a:p>
            <a:pPr eaLnBrk="1" hangingPunct="1">
              <a:defRPr/>
            </a:pPr>
            <a:r>
              <a:rPr lang="en-US" dirty="0" smtClean="0"/>
              <a:t>SPAA’09:</a:t>
            </a:r>
            <a:r>
              <a:rPr lang="en-US" b="1" i="1" u="sng" dirty="0" smtClean="0"/>
              <a:t> </a:t>
            </a:r>
            <a:r>
              <a:rPr lang="en-US" b="1" i="1" u="sng" dirty="0" smtClean="0">
                <a:solidFill>
                  <a:schemeClr val="accent2"/>
                </a:solidFill>
              </a:rPr>
              <a:t>~10X relative to Intel Core 2 Duo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0"/>
            <a:ext cx="8229600" cy="838200"/>
          </a:xfrm>
        </p:spPr>
        <p:txBody>
          <a:bodyPr/>
          <a:lstStyle/>
          <a:p>
            <a:pPr eaLnBrk="1" hangingPunct="1"/>
            <a:r>
              <a:rPr lang="en-US" sz="3900" b="1" dirty="0" smtClean="0"/>
              <a:t>Ease of Programming</a:t>
            </a: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defRPr/>
            </a:pPr>
            <a:r>
              <a:rPr lang="en-US" sz="2600" b="1" u="sng" dirty="0" smtClean="0"/>
              <a:t>Benchmark</a:t>
            </a:r>
            <a:r>
              <a:rPr lang="en-US" sz="2600" dirty="0" smtClean="0"/>
              <a:t> Can </a:t>
            </a:r>
            <a:r>
              <a:rPr lang="en-US" sz="2600" b="1" dirty="0" smtClean="0"/>
              <a:t>any</a:t>
            </a:r>
            <a:r>
              <a:rPr lang="en-US" sz="2600" dirty="0" smtClean="0"/>
              <a:t> CS major program your manycore? </a:t>
            </a:r>
          </a:p>
          <a:p>
            <a:pPr eaLnBrk="1" hangingPunct="1">
              <a:buFont typeface="Arial" charset="0"/>
              <a:buNone/>
              <a:defRPr/>
            </a:pPr>
            <a:r>
              <a:rPr lang="en-US" sz="2600" dirty="0" smtClean="0"/>
              <a:t>Cannot really avoid it! </a:t>
            </a:r>
          </a:p>
          <a:p>
            <a:pPr algn="ctr" eaLnBrk="1" hangingPunct="1">
              <a:buFont typeface="Arial" charset="0"/>
              <a:buNone/>
              <a:defRPr/>
            </a:pPr>
            <a:r>
              <a:rPr lang="en-US" sz="2600" u="sng" dirty="0" smtClean="0"/>
              <a:t>Teachability demonstrated so far for XMT [SIGCSE’10] </a:t>
            </a:r>
          </a:p>
          <a:p>
            <a:pPr eaLnBrk="1" hangingPunct="1">
              <a:buFont typeface="Arial" charset="0"/>
              <a:buNone/>
              <a:defRPr/>
            </a:pPr>
            <a:r>
              <a:rPr lang="en-US" sz="2600" dirty="0" smtClean="0"/>
              <a:t>	- </a:t>
            </a:r>
            <a:r>
              <a:rPr lang="en-US" sz="2600" b="1" dirty="0" smtClean="0"/>
              <a:t>To freshman</a:t>
            </a:r>
            <a:r>
              <a:rPr lang="en-US" sz="2600" dirty="0" smtClean="0"/>
              <a:t> class with 11 non-CS students. Some prog. assignments:  merge-sort*, integer-sort* &amp; sample-sort. </a:t>
            </a:r>
          </a:p>
          <a:p>
            <a:pPr eaLnBrk="1" hangingPunct="1">
              <a:buFont typeface="Arial" charset="0"/>
              <a:buNone/>
              <a:defRPr/>
            </a:pPr>
            <a:r>
              <a:rPr lang="en-US" sz="2600" b="1" dirty="0" smtClean="0"/>
              <a:t>Other teachers</a:t>
            </a:r>
            <a:r>
              <a:rPr lang="en-US" sz="2600" dirty="0" smtClean="0"/>
              <a:t>:</a:t>
            </a:r>
          </a:p>
          <a:p>
            <a:pPr eaLnBrk="1" hangingPunct="1">
              <a:buFont typeface="Arial" charset="0"/>
              <a:buNone/>
              <a:defRPr/>
            </a:pPr>
            <a:r>
              <a:rPr lang="en-US" sz="2600" dirty="0" smtClean="0"/>
              <a:t>	- Magnet HS teacher. Downloaded simulator, assignments, class notes, from XMT page. </a:t>
            </a:r>
            <a:r>
              <a:rPr lang="en-US" sz="2600" b="1" dirty="0" smtClean="0"/>
              <a:t>Self-taught</a:t>
            </a:r>
            <a:r>
              <a:rPr lang="en-US" sz="2600" dirty="0" smtClean="0"/>
              <a:t>. </a:t>
            </a:r>
            <a:r>
              <a:rPr lang="en-US" sz="2600" b="1" dirty="0" smtClean="0"/>
              <a:t>Recommends</a:t>
            </a:r>
            <a:r>
              <a:rPr lang="en-US" sz="2600" dirty="0" smtClean="0"/>
              <a:t>: Teach XMT first. Easiest to set up (simulator), program, analyze: ability to anticipate performance (as in serial). Can do not just for embarrassingly parallel. Teaches also OpenMP, MPI, CUDA. See also, keynote at CS4HS’09@CMU + </a:t>
            </a:r>
            <a:r>
              <a:rPr lang="en-US" sz="2600" b="1" dirty="0" smtClean="0"/>
              <a:t>interview with teacher</a:t>
            </a:r>
            <a:r>
              <a:rPr lang="en-US" sz="2600" dirty="0" smtClean="0"/>
              <a:t>.</a:t>
            </a:r>
          </a:p>
          <a:p>
            <a:pPr eaLnBrk="1" hangingPunct="1">
              <a:buFont typeface="Arial" charset="0"/>
              <a:buNone/>
              <a:defRPr/>
            </a:pPr>
            <a:r>
              <a:rPr lang="en-US" sz="2600" dirty="0" smtClean="0"/>
              <a:t>	- </a:t>
            </a:r>
            <a:r>
              <a:rPr lang="en-US" sz="2600" b="1" dirty="0" smtClean="0"/>
              <a:t>High school &amp; Middle School </a:t>
            </a:r>
            <a:r>
              <a:rPr lang="en-US" sz="2600" dirty="0" smtClean="0"/>
              <a:t>(some </a:t>
            </a:r>
            <a:r>
              <a:rPr lang="en-US" sz="2600" b="1" dirty="0" smtClean="0"/>
              <a:t>10 year </a:t>
            </a:r>
            <a:r>
              <a:rPr lang="en-US" sz="2600" dirty="0" smtClean="0"/>
              <a:t>olds)  students from underrepresented groups by HS Math teacher.</a:t>
            </a:r>
          </a:p>
          <a:p>
            <a:pPr eaLnBrk="1" hangingPunct="1">
              <a:buFont typeface="Arial" charset="0"/>
              <a:buNone/>
              <a:defRPr/>
            </a:pPr>
            <a:r>
              <a:rPr lang="en-US" sz="2600" dirty="0" smtClean="0"/>
              <a:t>*Also in Nvidia’s Satish, Harris &amp; Garland IPDPS09</a:t>
            </a:r>
          </a:p>
          <a:p>
            <a:pPr eaLnBrk="1" hangingPunct="1">
              <a:buFont typeface="Arial" charset="0"/>
              <a:buNone/>
              <a:defRPr/>
            </a:pPr>
            <a:endParaRPr lang="en-US" sz="2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09800" y="609600"/>
            <a:ext cx="4724400" cy="3810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Basic Algorithm (sometimes informal)</a:t>
            </a:r>
          </a:p>
        </p:txBody>
      </p:sp>
      <p:sp>
        <p:nvSpPr>
          <p:cNvPr id="30723" name="Rectangle 3"/>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0724" name="Rectangle 4"/>
          <p:cNvSpPr>
            <a:spLocks noChangeArrowheads="1"/>
          </p:cNvSpPr>
          <p:nvPr/>
        </p:nvSpPr>
        <p:spPr bwMode="auto">
          <a:xfrm>
            <a:off x="0" y="1143000"/>
            <a:ext cx="51816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data-structures (for serial algorithm)</a:t>
            </a:r>
          </a:p>
        </p:txBody>
      </p:sp>
      <p:sp>
        <p:nvSpPr>
          <p:cNvPr id="30725" name="Rectangle 5"/>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0726" name="Text Box 6"/>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0727" name="Rectangle 7"/>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0728" name="Rectangle 8"/>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0729" name="Rectangle 9"/>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0730" name="Line 10"/>
          <p:cNvSpPr>
            <a:spLocks noChangeShapeType="1"/>
          </p:cNvSpPr>
          <p:nvPr/>
        </p:nvSpPr>
        <p:spPr bwMode="auto">
          <a:xfrm flipH="1">
            <a:off x="3048000" y="990600"/>
            <a:ext cx="381000" cy="152400"/>
          </a:xfrm>
          <a:prstGeom prst="line">
            <a:avLst/>
          </a:prstGeom>
          <a:noFill/>
          <a:ln w="9525">
            <a:solidFill>
              <a:schemeClr val="tx1"/>
            </a:solidFill>
            <a:round/>
            <a:headEnd/>
            <a:tailEnd type="triangle" w="med" len="med"/>
          </a:ln>
        </p:spPr>
        <p:txBody>
          <a:bodyPr/>
          <a:lstStyle/>
          <a:p>
            <a:endParaRPr lang="en-US" dirty="0"/>
          </a:p>
        </p:txBody>
      </p:sp>
      <p:sp>
        <p:nvSpPr>
          <p:cNvPr id="30731" name="Line 11"/>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0732" name="Line 12"/>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0733" name="Line 13"/>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0734" name="Rectangle 14"/>
          <p:cNvSpPr>
            <a:spLocks noChangeArrowheads="1"/>
          </p:cNvSpPr>
          <p:nvPr/>
        </p:nvSpPr>
        <p:spPr bwMode="auto">
          <a:xfrm>
            <a:off x="5486400" y="1219200"/>
            <a:ext cx="3657600" cy="6096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parallel data-structures</a:t>
            </a:r>
          </a:p>
          <a:p>
            <a:pPr algn="ctr" eaLnBrk="1" hangingPunct="1"/>
            <a:r>
              <a:rPr lang="en-US" sz="2400" dirty="0">
                <a:latin typeface="Times New Roman" pitchFamily="18" charset="0"/>
                <a:cs typeface="Times New Roman" pitchFamily="18" charset="0"/>
              </a:rPr>
              <a:t>(for PRAM-like algorithm)</a:t>
            </a:r>
          </a:p>
        </p:txBody>
      </p:sp>
      <p:sp>
        <p:nvSpPr>
          <p:cNvPr id="30735" name="AutoShape 15"/>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0736" name="AutoShape 16"/>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0737" name="Rectangle 17"/>
          <p:cNvSpPr>
            <a:spLocks noChangeArrowheads="1"/>
          </p:cNvSpPr>
          <p:nvPr/>
        </p:nvSpPr>
        <p:spPr bwMode="auto">
          <a:xfrm>
            <a:off x="5867400" y="1981200"/>
            <a:ext cx="3276600" cy="3810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0738" name="Oval 18"/>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Computer</a:t>
            </a:r>
          </a:p>
          <a:p>
            <a:pPr algn="ctr" eaLnBrk="1" hangingPunct="1"/>
            <a:r>
              <a:rPr lang="en-US" sz="2400" dirty="0">
                <a:latin typeface="Times New Roman" pitchFamily="18" charset="0"/>
                <a:cs typeface="Times New Roman" pitchFamily="18" charset="0"/>
              </a:rPr>
              <a:t>(or Simulator)</a:t>
            </a:r>
          </a:p>
        </p:txBody>
      </p:sp>
      <p:sp>
        <p:nvSpPr>
          <p:cNvPr id="30739" name="Line 19"/>
          <p:cNvSpPr>
            <a:spLocks noChangeShapeType="1"/>
          </p:cNvSpPr>
          <p:nvPr/>
        </p:nvSpPr>
        <p:spPr bwMode="auto">
          <a:xfrm>
            <a:off x="6400800" y="990600"/>
            <a:ext cx="685800" cy="228600"/>
          </a:xfrm>
          <a:prstGeom prst="line">
            <a:avLst/>
          </a:prstGeom>
          <a:noFill/>
          <a:ln w="9525">
            <a:solidFill>
              <a:schemeClr val="tx1"/>
            </a:solidFill>
            <a:round/>
            <a:headEnd/>
            <a:tailEnd type="triangle" w="med" len="med"/>
          </a:ln>
        </p:spPr>
        <p:txBody>
          <a:bodyPr/>
          <a:lstStyle/>
          <a:p>
            <a:endParaRPr lang="en-US" dirty="0"/>
          </a:p>
        </p:txBody>
      </p:sp>
      <p:sp>
        <p:nvSpPr>
          <p:cNvPr id="30740" name="Oval 20"/>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0741" name="Oval 21"/>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cxnSp>
        <p:nvCxnSpPr>
          <p:cNvPr id="30742" name="AutoShape 22"/>
          <p:cNvCxnSpPr>
            <a:cxnSpLocks noChangeShapeType="1"/>
            <a:stCxn id="30723" idx="3"/>
            <a:endCxn id="30737" idx="1"/>
          </p:cNvCxnSpPr>
          <p:nvPr/>
        </p:nvCxnSpPr>
        <p:spPr bwMode="auto">
          <a:xfrm>
            <a:off x="4572000" y="1943100"/>
            <a:ext cx="1295400" cy="228600"/>
          </a:xfrm>
          <a:prstGeom prst="bentConnector3">
            <a:avLst>
              <a:gd name="adj1" fmla="val 50000"/>
            </a:avLst>
          </a:prstGeom>
          <a:noFill/>
          <a:ln w="9525">
            <a:solidFill>
              <a:schemeClr val="tx1"/>
            </a:solidFill>
            <a:miter lim="800000"/>
            <a:headEnd/>
            <a:tailEnd type="triangle" w="med" len="med"/>
          </a:ln>
        </p:spPr>
      </p:cxnSp>
      <p:sp>
        <p:nvSpPr>
          <p:cNvPr id="30743" name="AutoShape 23"/>
          <p:cNvSpPr>
            <a:spLocks noChangeArrowheads="1"/>
          </p:cNvSpPr>
          <p:nvPr/>
        </p:nvSpPr>
        <p:spPr bwMode="auto">
          <a:xfrm>
            <a:off x="5029200" y="1752600"/>
            <a:ext cx="457200" cy="457200"/>
          </a:xfrm>
          <a:prstGeom prst="irregularSeal1">
            <a:avLst/>
          </a:prstGeom>
          <a:solidFill>
            <a:srgbClr val="FFFF00"/>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3</a:t>
            </a:r>
          </a:p>
        </p:txBody>
      </p:sp>
      <p:sp>
        <p:nvSpPr>
          <p:cNvPr id="30744" name="Line 24"/>
          <p:cNvSpPr>
            <a:spLocks noChangeShapeType="1"/>
          </p:cNvSpPr>
          <p:nvPr/>
        </p:nvSpPr>
        <p:spPr bwMode="auto">
          <a:xfrm>
            <a:off x="2743200" y="1524000"/>
            <a:ext cx="0" cy="228600"/>
          </a:xfrm>
          <a:prstGeom prst="line">
            <a:avLst/>
          </a:prstGeom>
          <a:noFill/>
          <a:ln w="9525">
            <a:solidFill>
              <a:schemeClr val="tx1"/>
            </a:solidFill>
            <a:round/>
            <a:headEnd/>
            <a:tailEnd type="triangle" w="med" len="med"/>
          </a:ln>
        </p:spPr>
        <p:txBody>
          <a:bodyPr/>
          <a:lstStyle/>
          <a:p>
            <a:endParaRPr lang="en-US" dirty="0"/>
          </a:p>
        </p:txBody>
      </p:sp>
      <p:sp>
        <p:nvSpPr>
          <p:cNvPr id="30745" name="Line 25"/>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0746" name="Line 26"/>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0747" name="Line 27"/>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0748" name="Oval 28"/>
          <p:cNvSpPr>
            <a:spLocks noChangeArrowheads="1"/>
          </p:cNvSpPr>
          <p:nvPr/>
        </p:nvSpPr>
        <p:spPr bwMode="auto">
          <a:xfrm>
            <a:off x="1981200" y="22860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1</a:t>
            </a:r>
          </a:p>
        </p:txBody>
      </p:sp>
      <p:sp>
        <p:nvSpPr>
          <p:cNvPr id="30749" name="Oval 29"/>
          <p:cNvSpPr>
            <a:spLocks noChangeArrowheads="1"/>
          </p:cNvSpPr>
          <p:nvPr/>
        </p:nvSpPr>
        <p:spPr bwMode="auto">
          <a:xfrm>
            <a:off x="4495800" y="56388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2</a:t>
            </a:r>
          </a:p>
        </p:txBody>
      </p:sp>
      <p:sp>
        <p:nvSpPr>
          <p:cNvPr id="30750" name="Oval 30"/>
          <p:cNvSpPr>
            <a:spLocks noChangeArrowheads="1"/>
          </p:cNvSpPr>
          <p:nvPr/>
        </p:nvSpPr>
        <p:spPr bwMode="auto">
          <a:xfrm>
            <a:off x="7543800" y="2438400"/>
            <a:ext cx="381000" cy="3048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4</a:t>
            </a:r>
          </a:p>
        </p:txBody>
      </p:sp>
      <p:sp>
        <p:nvSpPr>
          <p:cNvPr id="30751" name="Text Box 31"/>
          <p:cNvSpPr txBox="1">
            <a:spLocks noChangeArrowheads="1"/>
          </p:cNvSpPr>
          <p:nvPr/>
        </p:nvSpPr>
        <p:spPr bwMode="auto">
          <a:xfrm>
            <a:off x="5791200" y="4191000"/>
            <a:ext cx="3200400" cy="1492250"/>
          </a:xfrm>
          <a:prstGeom prst="rect">
            <a:avLst/>
          </a:prstGeom>
          <a:noFill/>
          <a:ln w="9525">
            <a:noFill/>
            <a:miter lim="800000"/>
            <a:headEnd/>
            <a:tailEnd/>
          </a:ln>
        </p:spPr>
        <p:txBody>
          <a:bodyPr>
            <a:spAutoFit/>
          </a:bodyPr>
          <a:lstStyle/>
          <a:p>
            <a:pPr eaLnBrk="1" hangingPunct="1">
              <a:buFontTx/>
              <a:buChar char="•"/>
            </a:pPr>
            <a:r>
              <a:rPr lang="en-US" sz="2400" dirty="0">
                <a:latin typeface="Times New Roman" pitchFamily="18" charset="0"/>
                <a:cs typeface="Times New Roman" pitchFamily="18" charset="0"/>
              </a:rPr>
              <a:t> </a:t>
            </a:r>
            <a:r>
              <a:rPr lang="en-US" sz="2400" dirty="0">
                <a:cs typeface="Times New Roman" pitchFamily="18" charset="0"/>
              </a:rPr>
              <a:t>4 </a:t>
            </a:r>
            <a:r>
              <a:rPr lang="en-US" sz="2400" b="1" dirty="0">
                <a:cs typeface="Times New Roman" pitchFamily="18" charset="0"/>
              </a:rPr>
              <a:t>easier</a:t>
            </a:r>
            <a:r>
              <a:rPr lang="en-US" sz="2400" dirty="0">
                <a:cs typeface="Times New Roman" pitchFamily="18" charset="0"/>
              </a:rPr>
              <a:t> than 2 </a:t>
            </a:r>
          </a:p>
          <a:p>
            <a:pPr eaLnBrk="1" hangingPunct="1">
              <a:buFontTx/>
              <a:buChar char="•"/>
            </a:pPr>
            <a:r>
              <a:rPr lang="en-US" sz="2400" dirty="0">
                <a:cs typeface="Times New Roman" pitchFamily="18" charset="0"/>
              </a:rPr>
              <a:t> Problems with 3</a:t>
            </a:r>
          </a:p>
          <a:p>
            <a:pPr eaLnBrk="1" hangingPunct="1">
              <a:buFontTx/>
              <a:buChar char="•"/>
            </a:pPr>
            <a:r>
              <a:rPr lang="en-US" sz="2400" dirty="0">
                <a:cs typeface="Times New Roman" pitchFamily="18" charset="0"/>
              </a:rPr>
              <a:t> 4 competitive with 1: </a:t>
            </a:r>
            <a:r>
              <a:rPr lang="en-US" dirty="0">
                <a:cs typeface="Times New Roman" pitchFamily="18" charset="0"/>
              </a:rPr>
              <a:t>cost-effectiveness; natural </a:t>
            </a:r>
          </a:p>
        </p:txBody>
      </p:sp>
      <p:sp>
        <p:nvSpPr>
          <p:cNvPr id="30752" name="Line 32"/>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0753" name="Line 33"/>
          <p:cNvSpPr>
            <a:spLocks noChangeShapeType="1"/>
          </p:cNvSpPr>
          <p:nvPr/>
        </p:nvSpPr>
        <p:spPr bwMode="auto">
          <a:xfrm>
            <a:off x="7467600" y="1828800"/>
            <a:ext cx="0" cy="152400"/>
          </a:xfrm>
          <a:prstGeom prst="line">
            <a:avLst/>
          </a:prstGeom>
          <a:noFill/>
          <a:ln w="9525">
            <a:solidFill>
              <a:schemeClr val="tx1"/>
            </a:solidFill>
            <a:round/>
            <a:headEnd/>
            <a:tailEnd type="triangle" w="med" len="med"/>
          </a:ln>
        </p:spPr>
        <p:txBody>
          <a:bodyPr/>
          <a:lstStyle/>
          <a:p>
            <a:endParaRPr lang="en-US" dirty="0"/>
          </a:p>
        </p:txBody>
      </p:sp>
      <p:sp>
        <p:nvSpPr>
          <p:cNvPr id="30754" name="Text Box 34"/>
          <p:cNvSpPr txBox="1">
            <a:spLocks noChangeArrowheads="1"/>
          </p:cNvSpPr>
          <p:nvPr/>
        </p:nvSpPr>
        <p:spPr bwMode="auto">
          <a:xfrm>
            <a:off x="304800" y="76200"/>
            <a:ext cx="8609013" cy="457200"/>
          </a:xfrm>
          <a:prstGeom prst="rect">
            <a:avLst/>
          </a:prstGeom>
          <a:noFill/>
          <a:ln w="9525">
            <a:noFill/>
            <a:miter lim="800000"/>
            <a:headEnd/>
            <a:tailEnd/>
          </a:ln>
        </p:spPr>
        <p:txBody>
          <a:bodyPr>
            <a:spAutoFit/>
          </a:bodyPr>
          <a:lstStyle/>
          <a:p>
            <a:pPr eaLnBrk="1" hangingPunct="1"/>
            <a:r>
              <a:rPr lang="en-US" sz="2400" b="1" dirty="0">
                <a:solidFill>
                  <a:srgbClr val="FF0000"/>
                </a:solidFill>
                <a:latin typeface="Times New Roman" pitchFamily="18" charset="0"/>
                <a:cs typeface="Times New Roman" pitchFamily="18" charset="0"/>
              </a:rPr>
              <a:t>PERFORMANCE PROGRAMMING &amp; ITS PRODUCTIVITY</a:t>
            </a:r>
          </a:p>
        </p:txBody>
      </p:sp>
      <p:sp>
        <p:nvSpPr>
          <p:cNvPr id="30755" name="Text Box 35"/>
          <p:cNvSpPr txBox="1">
            <a:spLocks noChangeArrowheads="1"/>
          </p:cNvSpPr>
          <p:nvPr/>
        </p:nvSpPr>
        <p:spPr bwMode="auto">
          <a:xfrm>
            <a:off x="5699125" y="2376488"/>
            <a:ext cx="1827213" cy="396875"/>
          </a:xfrm>
          <a:prstGeom prst="rect">
            <a:avLst/>
          </a:prstGeom>
          <a:noFill/>
          <a:ln w="9525">
            <a:noFill/>
            <a:miter lim="800000"/>
            <a:headEnd/>
            <a:tailEnd/>
          </a:ln>
        </p:spPr>
        <p:txBody>
          <a:bodyPr wrap="none">
            <a:spAutoFit/>
          </a:bodyPr>
          <a:lstStyle/>
          <a:p>
            <a:pPr eaLnBrk="1" hangingPunct="1"/>
            <a:r>
              <a:rPr lang="en-US" dirty="0">
                <a:latin typeface="Times New Roman" pitchFamily="18" charset="0"/>
                <a:cs typeface="Times New Roman" pitchFamily="18" charset="0"/>
              </a:rPr>
              <a:t>Low overheads!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1036638"/>
          </a:xfrm>
        </p:spPr>
        <p:txBody>
          <a:bodyPr/>
          <a:lstStyle/>
          <a:p>
            <a:r>
              <a:rPr lang="en-US" dirty="0" smtClean="0"/>
              <a:t>Middle School Summer Camp Class Picture, July’09 (20 of 22 students)</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9/15/07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l"/>
            <a:r>
              <a:rPr lang="en-US" sz="3200" dirty="0" smtClean="0"/>
              <a:t>But, what is the performance penalty for easy programming?</a:t>
            </a:r>
            <a:br>
              <a:rPr lang="en-US" sz="3200" dirty="0" smtClean="0"/>
            </a:br>
            <a:r>
              <a:rPr lang="en-US" sz="3200" u="sng" dirty="0" smtClean="0"/>
              <a:t>Surprise</a:t>
            </a:r>
            <a:r>
              <a:rPr lang="en-US" sz="3200" dirty="0" smtClean="0"/>
              <a:t> </a:t>
            </a:r>
            <a:r>
              <a:rPr lang="en-US" sz="3200" dirty="0" smtClean="0">
                <a:solidFill>
                  <a:srgbClr val="FF0000"/>
                </a:solidFill>
              </a:rPr>
              <a:t>benefit!</a:t>
            </a:r>
            <a:r>
              <a:rPr lang="en-US" sz="3200" dirty="0" smtClean="0"/>
              <a:t> vs. GPU [HotPar10]</a:t>
            </a:r>
            <a:endParaRPr lang="en-US" sz="3200" dirty="0"/>
          </a:p>
        </p:txBody>
      </p:sp>
      <p:pic>
        <p:nvPicPr>
          <p:cNvPr id="4" name="Content Placeholder 3" descr="speedups.eps"/>
          <p:cNvPicPr>
            <a:picLocks noGrp="1" noChangeAspect="1"/>
          </p:cNvPicPr>
          <p:nvPr>
            <p:ph idx="1"/>
          </p:nvPr>
        </p:nvPicPr>
        <p:blipFill>
          <a:blip r:embed="rId2" cstate="print"/>
          <a:stretch>
            <a:fillRect/>
          </a:stretch>
        </p:blipFill>
        <p:spPr>
          <a:xfrm>
            <a:off x="609600" y="1295400"/>
            <a:ext cx="8229599" cy="3581400"/>
          </a:xfrm>
        </p:spPr>
      </p:pic>
      <p:sp>
        <p:nvSpPr>
          <p:cNvPr id="5" name="TextBox 4"/>
          <p:cNvSpPr txBox="1"/>
          <p:nvPr/>
        </p:nvSpPr>
        <p:spPr>
          <a:xfrm>
            <a:off x="0" y="4800600"/>
            <a:ext cx="9144000" cy="1938992"/>
          </a:xfrm>
          <a:prstGeom prst="rect">
            <a:avLst/>
          </a:prstGeom>
          <a:noFill/>
        </p:spPr>
        <p:txBody>
          <a:bodyPr wrap="square" rtlCol="0">
            <a:spAutoFit/>
          </a:bodyPr>
          <a:lstStyle/>
          <a:p>
            <a:r>
              <a:rPr lang="en-US" sz="2400" dirty="0" smtClean="0"/>
              <a:t>1024-TCU XMT simulations vs. code </a:t>
            </a:r>
            <a:r>
              <a:rPr lang="en-US" sz="2400" b="1" dirty="0" smtClean="0"/>
              <a:t>by others </a:t>
            </a:r>
            <a:r>
              <a:rPr lang="en-US" sz="2400" dirty="0" smtClean="0"/>
              <a:t>for GTX280. &lt; 1 is slowdown. Sought: similar silicon area &amp; same clock.</a:t>
            </a:r>
            <a:r>
              <a:rPr lang="en-US" dirty="0" smtClean="0"/>
              <a:t> </a:t>
            </a:r>
          </a:p>
          <a:p>
            <a:pPr algn="ctr"/>
            <a:r>
              <a:rPr lang="en-US" sz="2400" u="sng" dirty="0" smtClean="0"/>
              <a:t>Postscript regarding BFS </a:t>
            </a:r>
          </a:p>
          <a:p>
            <a:pPr>
              <a:buFontTx/>
              <a:buChar char="-"/>
            </a:pPr>
            <a:r>
              <a:rPr lang="en-US" sz="2400" dirty="0" smtClean="0"/>
              <a:t> </a:t>
            </a:r>
            <a:r>
              <a:rPr lang="en-US" sz="2400" dirty="0" smtClean="0">
                <a:solidFill>
                  <a:srgbClr val="FF0000"/>
                </a:solidFill>
              </a:rPr>
              <a:t>59X</a:t>
            </a:r>
            <a:r>
              <a:rPr lang="en-US" sz="2400" dirty="0" smtClean="0"/>
              <a:t> if average parallelism is 20</a:t>
            </a:r>
          </a:p>
          <a:p>
            <a:pPr>
              <a:buFontTx/>
              <a:buChar char="-"/>
            </a:pPr>
            <a:r>
              <a:rPr lang="en-US" sz="2400" dirty="0" smtClean="0"/>
              <a:t> </a:t>
            </a:r>
            <a:r>
              <a:rPr lang="en-US" sz="2400" dirty="0" smtClean="0">
                <a:solidFill>
                  <a:srgbClr val="FF0000"/>
                </a:solidFill>
              </a:rPr>
              <a:t>111X</a:t>
            </a:r>
            <a:r>
              <a:rPr lang="en-US" sz="2400" dirty="0" smtClean="0"/>
              <a:t> if XMT is … downscaled to 64 TCUs</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Problem acronyms</a:t>
            </a:r>
            <a:endParaRPr lang="en-US" dirty="0"/>
          </a:p>
        </p:txBody>
      </p:sp>
      <p:sp>
        <p:nvSpPr>
          <p:cNvPr id="5" name="Content Placeholder 4"/>
          <p:cNvSpPr>
            <a:spLocks noGrp="1"/>
          </p:cNvSpPr>
          <p:nvPr>
            <p:ph idx="1"/>
          </p:nvPr>
        </p:nvSpPr>
        <p:spPr>
          <a:xfrm>
            <a:off x="0" y="1143000"/>
            <a:ext cx="9144000" cy="4983163"/>
          </a:xfrm>
        </p:spPr>
        <p:txBody>
          <a:bodyPr/>
          <a:lstStyle/>
          <a:p>
            <a:pPr>
              <a:buNone/>
            </a:pPr>
            <a:r>
              <a:rPr lang="en-US" dirty="0" smtClean="0"/>
              <a:t>BFS: Breadth-first search on graphs</a:t>
            </a:r>
          </a:p>
          <a:p>
            <a:pPr>
              <a:buNone/>
            </a:pPr>
            <a:r>
              <a:rPr lang="en-US" dirty="0" smtClean="0"/>
              <a:t>Bprop: Back propagation machine learning alg.</a:t>
            </a:r>
          </a:p>
          <a:p>
            <a:pPr>
              <a:buNone/>
            </a:pPr>
            <a:r>
              <a:rPr lang="en-US" dirty="0" smtClean="0"/>
              <a:t>Conv: Image convolution kernel with separable filter</a:t>
            </a:r>
          </a:p>
          <a:p>
            <a:pPr>
              <a:buNone/>
            </a:pPr>
            <a:r>
              <a:rPr lang="en-US" dirty="0" smtClean="0"/>
              <a:t>Msort: Merge-sort algorith</a:t>
            </a:r>
          </a:p>
          <a:p>
            <a:pPr>
              <a:buNone/>
            </a:pPr>
            <a:r>
              <a:rPr lang="en-US" dirty="0" smtClean="0"/>
              <a:t>NW: Needleman-Wunsch sequence alignment</a:t>
            </a:r>
          </a:p>
          <a:p>
            <a:pPr>
              <a:buNone/>
            </a:pPr>
            <a:r>
              <a:rPr lang="en-US" dirty="0" smtClean="0"/>
              <a:t>Reduct: Parallel reduction (sum)</a:t>
            </a:r>
          </a:p>
          <a:p>
            <a:pPr>
              <a:buNone/>
            </a:pPr>
            <a:r>
              <a:rPr lang="en-US" dirty="0" smtClean="0"/>
              <a:t>Spmv: Sparse matrix-vector multiplication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838200"/>
          </a:xfrm>
        </p:spPr>
        <p:txBody>
          <a:bodyPr/>
          <a:lstStyle/>
          <a:p>
            <a:pPr eaLnBrk="1" hangingPunct="1"/>
            <a:r>
              <a:rPr lang="en-US" sz="4000" dirty="0" smtClean="0"/>
              <a:t>Few more experimental results</a:t>
            </a:r>
          </a:p>
        </p:txBody>
      </p:sp>
      <p:sp>
        <p:nvSpPr>
          <p:cNvPr id="37891" name="Rectangle 3"/>
          <p:cNvSpPr>
            <a:spLocks noGrp="1" noChangeArrowheads="1"/>
          </p:cNvSpPr>
          <p:nvPr>
            <p:ph type="body" sz="half" idx="1"/>
          </p:nvPr>
        </p:nvSpPr>
        <p:spPr>
          <a:xfrm>
            <a:off x="0" y="914400"/>
            <a:ext cx="4191000" cy="4876800"/>
          </a:xfrm>
        </p:spPr>
        <p:txBody>
          <a:bodyPr/>
          <a:lstStyle/>
          <a:p>
            <a:pPr eaLnBrk="1" hangingPunct="1">
              <a:lnSpc>
                <a:spcPct val="90000"/>
              </a:lnSpc>
            </a:pPr>
            <a:r>
              <a:rPr lang="en-US" sz="2000" dirty="0" smtClean="0"/>
              <a:t>AMD Opteron 2.6 GHz, RedHat Linux Enterprise 3, 64KB+64KB L1 Cache, </a:t>
            </a:r>
            <a:r>
              <a:rPr lang="en-US" sz="2000" dirty="0" smtClean="0">
                <a:solidFill>
                  <a:srgbClr val="FF0000"/>
                </a:solidFill>
              </a:rPr>
              <a:t>1MB L2 Cache (none in XMT), memory bandwidth 6.4 GB/s (X2.67 of XMT)</a:t>
            </a:r>
          </a:p>
          <a:p>
            <a:pPr eaLnBrk="1" hangingPunct="1">
              <a:lnSpc>
                <a:spcPct val="90000"/>
              </a:lnSpc>
              <a:buFontTx/>
              <a:buNone/>
            </a:pPr>
            <a:endParaRPr lang="en-US" sz="2000" dirty="0" smtClean="0">
              <a:solidFill>
                <a:srgbClr val="FF0000"/>
              </a:solidFill>
            </a:endParaRPr>
          </a:p>
          <a:p>
            <a:pPr eaLnBrk="1" hangingPunct="1">
              <a:lnSpc>
                <a:spcPct val="90000"/>
              </a:lnSpc>
            </a:pPr>
            <a:r>
              <a:rPr lang="en-US" sz="2000" dirty="0" smtClean="0"/>
              <a:t>M_Mult was 2000X2000  QSort was 20M</a:t>
            </a:r>
          </a:p>
          <a:p>
            <a:pPr eaLnBrk="1" hangingPunct="1">
              <a:lnSpc>
                <a:spcPct val="90000"/>
              </a:lnSpc>
            </a:pPr>
            <a:endParaRPr lang="en-US" sz="2000" dirty="0" smtClean="0"/>
          </a:p>
          <a:p>
            <a:pPr eaLnBrk="1" hangingPunct="1">
              <a:lnSpc>
                <a:spcPct val="90000"/>
              </a:lnSpc>
            </a:pPr>
            <a:r>
              <a:rPr lang="en-US" sz="2000" u="sng" dirty="0" smtClean="0"/>
              <a:t>XMT enhancements</a:t>
            </a:r>
            <a:r>
              <a:rPr lang="en-US" sz="2000" dirty="0" smtClean="0"/>
              <a:t>: Broadcast, prefetch + buffer,  non-blocking store, non-blocking caches.</a:t>
            </a:r>
          </a:p>
          <a:p>
            <a:pPr eaLnBrk="1" hangingPunct="1">
              <a:lnSpc>
                <a:spcPct val="90000"/>
              </a:lnSpc>
            </a:pPr>
            <a:endParaRPr lang="en-US" sz="2000" dirty="0" smtClean="0">
              <a:solidFill>
                <a:srgbClr val="FF0000"/>
              </a:solidFill>
            </a:endParaRPr>
          </a:p>
        </p:txBody>
      </p:sp>
      <p:sp>
        <p:nvSpPr>
          <p:cNvPr id="37892" name="Rectangle 4"/>
          <p:cNvSpPr>
            <a:spLocks noGrp="1" noChangeArrowheads="1"/>
          </p:cNvSpPr>
          <p:nvPr>
            <p:ph type="body" sz="half" idx="2"/>
          </p:nvPr>
        </p:nvSpPr>
        <p:spPr>
          <a:xfrm>
            <a:off x="4343400" y="990600"/>
            <a:ext cx="4800600" cy="5410200"/>
          </a:xfrm>
        </p:spPr>
        <p:txBody>
          <a:bodyPr/>
          <a:lstStyle/>
          <a:p>
            <a:pPr eaLnBrk="1" hangingPunct="1">
              <a:lnSpc>
                <a:spcPct val="90000"/>
              </a:lnSpc>
              <a:buFontTx/>
              <a:buNone/>
            </a:pPr>
            <a:r>
              <a:rPr lang="en-US" sz="2000" u="sng" dirty="0" smtClean="0"/>
              <a:t>XMT Wall clock time</a:t>
            </a:r>
            <a:r>
              <a:rPr lang="en-US" sz="1600" dirty="0" smtClean="0"/>
              <a:t> (in seconds)</a:t>
            </a:r>
          </a:p>
          <a:p>
            <a:pPr eaLnBrk="1" hangingPunct="1">
              <a:lnSpc>
                <a:spcPct val="90000"/>
              </a:lnSpc>
              <a:buFontTx/>
              <a:buNone/>
            </a:pPr>
            <a:r>
              <a:rPr lang="en-US" sz="1600" dirty="0" smtClean="0"/>
              <a:t>App.	 XMT Basic XMT      Opteron</a:t>
            </a:r>
          </a:p>
          <a:p>
            <a:pPr eaLnBrk="1" hangingPunct="1">
              <a:lnSpc>
                <a:spcPct val="90000"/>
              </a:lnSpc>
              <a:buFontTx/>
              <a:buNone/>
            </a:pPr>
            <a:r>
              <a:rPr lang="en-US" sz="1600" dirty="0" smtClean="0"/>
              <a:t>M-Mult	179.14        </a:t>
            </a:r>
            <a:r>
              <a:rPr lang="en-US" sz="1600" dirty="0" smtClean="0">
                <a:solidFill>
                  <a:srgbClr val="FF0000"/>
                </a:solidFill>
              </a:rPr>
              <a:t>63.7       </a:t>
            </a:r>
            <a:r>
              <a:rPr lang="en-US" sz="1600" dirty="0" smtClean="0">
                <a:solidFill>
                  <a:schemeClr val="accent2"/>
                </a:solidFill>
              </a:rPr>
              <a:t>113.83</a:t>
            </a:r>
          </a:p>
          <a:p>
            <a:pPr eaLnBrk="1" hangingPunct="1">
              <a:lnSpc>
                <a:spcPct val="90000"/>
              </a:lnSpc>
              <a:buFontTx/>
              <a:buNone/>
            </a:pPr>
            <a:r>
              <a:rPr lang="en-US" sz="1600" dirty="0" smtClean="0"/>
              <a:t>QSort	16.71	   </a:t>
            </a:r>
            <a:r>
              <a:rPr lang="en-US" sz="1600" dirty="0" smtClean="0">
                <a:solidFill>
                  <a:schemeClr val="accent2"/>
                </a:solidFill>
              </a:rPr>
              <a:t>6.59</a:t>
            </a:r>
            <a:r>
              <a:rPr lang="en-US" sz="1600" dirty="0" smtClean="0"/>
              <a:t>        </a:t>
            </a:r>
            <a:r>
              <a:rPr lang="en-US" sz="1600" dirty="0" smtClean="0">
                <a:solidFill>
                  <a:srgbClr val="FF0000"/>
                </a:solidFill>
              </a:rPr>
              <a:t>2.61</a:t>
            </a:r>
          </a:p>
          <a:p>
            <a:pPr eaLnBrk="1" hangingPunct="1">
              <a:lnSpc>
                <a:spcPct val="90000"/>
              </a:lnSpc>
              <a:buFontTx/>
              <a:buNone/>
            </a:pPr>
            <a:endParaRPr lang="en-US" sz="1600" dirty="0" smtClean="0"/>
          </a:p>
          <a:p>
            <a:pPr eaLnBrk="1" hangingPunct="1">
              <a:lnSpc>
                <a:spcPct val="90000"/>
              </a:lnSpc>
              <a:buFontTx/>
              <a:buNone/>
            </a:pPr>
            <a:r>
              <a:rPr lang="en-US" sz="1600" dirty="0" smtClean="0"/>
              <a:t>Assume (arbitrary yet conservative)</a:t>
            </a:r>
          </a:p>
          <a:p>
            <a:pPr eaLnBrk="1" hangingPunct="1">
              <a:lnSpc>
                <a:spcPct val="90000"/>
              </a:lnSpc>
              <a:buFontTx/>
              <a:buNone/>
            </a:pPr>
            <a:r>
              <a:rPr lang="en-US" sz="1600" dirty="0" smtClean="0"/>
              <a:t>ASIC XMT: 800MHz and 6.4GHz/s</a:t>
            </a:r>
          </a:p>
          <a:p>
            <a:pPr eaLnBrk="1" hangingPunct="1">
              <a:lnSpc>
                <a:spcPct val="90000"/>
              </a:lnSpc>
              <a:buFontTx/>
              <a:buNone/>
            </a:pPr>
            <a:r>
              <a:rPr lang="en-US" sz="1600" dirty="0" smtClean="0"/>
              <a:t>Reduced bandwidth to .6GB/s and projected back by 800X/75</a:t>
            </a:r>
          </a:p>
          <a:p>
            <a:pPr eaLnBrk="1" hangingPunct="1">
              <a:lnSpc>
                <a:spcPct val="90000"/>
              </a:lnSpc>
              <a:buFontTx/>
              <a:buNone/>
            </a:pPr>
            <a:endParaRPr lang="en-US" sz="1600" dirty="0" smtClean="0"/>
          </a:p>
          <a:p>
            <a:pPr eaLnBrk="1" hangingPunct="1">
              <a:lnSpc>
                <a:spcPct val="90000"/>
              </a:lnSpc>
              <a:buFontTx/>
              <a:buNone/>
            </a:pPr>
            <a:r>
              <a:rPr lang="en-US" sz="2000" b="1" u="sng" dirty="0" smtClean="0"/>
              <a:t>XMT Projected time</a:t>
            </a:r>
            <a:r>
              <a:rPr lang="en-US" sz="1600" b="1" dirty="0" smtClean="0"/>
              <a:t> (in seconds)</a:t>
            </a:r>
          </a:p>
          <a:p>
            <a:pPr eaLnBrk="1" hangingPunct="1">
              <a:lnSpc>
                <a:spcPct val="90000"/>
              </a:lnSpc>
              <a:buFontTx/>
              <a:buNone/>
            </a:pPr>
            <a:r>
              <a:rPr lang="en-US" sz="1600" b="1" dirty="0" smtClean="0"/>
              <a:t>App.	 XMT Basic XMT      Opteron</a:t>
            </a:r>
          </a:p>
          <a:p>
            <a:pPr eaLnBrk="1" hangingPunct="1">
              <a:lnSpc>
                <a:spcPct val="90000"/>
              </a:lnSpc>
              <a:buFontTx/>
              <a:buNone/>
            </a:pPr>
            <a:r>
              <a:rPr lang="en-US" sz="1600" b="1" dirty="0" smtClean="0"/>
              <a:t>M-Mult	</a:t>
            </a:r>
            <a:r>
              <a:rPr lang="en-US" sz="1600" b="1" dirty="0" smtClean="0">
                <a:solidFill>
                  <a:schemeClr val="accent2"/>
                </a:solidFill>
              </a:rPr>
              <a:t>23.53</a:t>
            </a:r>
            <a:r>
              <a:rPr lang="en-US" sz="1600" b="1" dirty="0" smtClean="0"/>
              <a:t>          </a:t>
            </a:r>
            <a:r>
              <a:rPr lang="en-US" sz="1600" b="1" dirty="0" smtClean="0">
                <a:solidFill>
                  <a:srgbClr val="FF0000"/>
                </a:solidFill>
              </a:rPr>
              <a:t>12.46      </a:t>
            </a:r>
            <a:r>
              <a:rPr lang="en-US" sz="1600" b="1" dirty="0" smtClean="0"/>
              <a:t>113.83</a:t>
            </a:r>
          </a:p>
          <a:p>
            <a:pPr eaLnBrk="1" hangingPunct="1">
              <a:lnSpc>
                <a:spcPct val="90000"/>
              </a:lnSpc>
              <a:buFontTx/>
              <a:buNone/>
            </a:pPr>
            <a:r>
              <a:rPr lang="en-US" sz="1600" b="1" dirty="0" smtClean="0"/>
              <a:t>QSort	</a:t>
            </a:r>
            <a:r>
              <a:rPr lang="en-US" sz="1600" b="1" dirty="0" smtClean="0">
                <a:solidFill>
                  <a:schemeClr val="accent2"/>
                </a:solidFill>
              </a:rPr>
              <a:t>1.97</a:t>
            </a:r>
            <a:r>
              <a:rPr lang="en-US" sz="1600" b="1" dirty="0" smtClean="0"/>
              <a:t>	   </a:t>
            </a:r>
            <a:r>
              <a:rPr lang="en-US" sz="1600" b="1" dirty="0" smtClean="0">
                <a:solidFill>
                  <a:srgbClr val="FF0000"/>
                </a:solidFill>
              </a:rPr>
              <a:t>1.42</a:t>
            </a:r>
            <a:r>
              <a:rPr lang="en-US" sz="1600" b="1" dirty="0" smtClean="0"/>
              <a:t>        2.61</a:t>
            </a:r>
          </a:p>
          <a:p>
            <a:pPr eaLnBrk="1" hangingPunct="1">
              <a:lnSpc>
                <a:spcPct val="90000"/>
              </a:lnSpc>
              <a:buFontTx/>
              <a:buNone/>
            </a:pPr>
            <a:endParaRPr lang="en-US" sz="1600" dirty="0" smtClean="0"/>
          </a:p>
        </p:txBody>
      </p:sp>
      <p:sp>
        <p:nvSpPr>
          <p:cNvPr id="37893" name="Line 5"/>
          <p:cNvSpPr>
            <a:spLocks noChangeShapeType="1"/>
          </p:cNvSpPr>
          <p:nvPr/>
        </p:nvSpPr>
        <p:spPr bwMode="auto">
          <a:xfrm>
            <a:off x="4343400" y="5029200"/>
            <a:ext cx="3962400" cy="0"/>
          </a:xfrm>
          <a:prstGeom prst="line">
            <a:avLst/>
          </a:prstGeom>
          <a:noFill/>
          <a:ln w="9525">
            <a:solidFill>
              <a:schemeClr val="tx1"/>
            </a:solidFill>
            <a:round/>
            <a:headEnd/>
            <a:tailEnd/>
          </a:ln>
        </p:spPr>
        <p:txBody>
          <a:bodyPr/>
          <a:lstStyle/>
          <a:p>
            <a:endParaRPr lang="en-US" dirty="0"/>
          </a:p>
        </p:txBody>
      </p:sp>
      <p:sp>
        <p:nvSpPr>
          <p:cNvPr id="37894" name="Line 6"/>
          <p:cNvSpPr>
            <a:spLocks noChangeShapeType="1"/>
          </p:cNvSpPr>
          <p:nvPr/>
        </p:nvSpPr>
        <p:spPr bwMode="auto">
          <a:xfrm>
            <a:off x="4343400" y="3657600"/>
            <a:ext cx="3962400" cy="0"/>
          </a:xfrm>
          <a:prstGeom prst="line">
            <a:avLst/>
          </a:prstGeom>
          <a:noFill/>
          <a:ln w="9525">
            <a:solidFill>
              <a:schemeClr val="tx1"/>
            </a:solidFill>
            <a:round/>
            <a:headEnd/>
            <a:tailEnd/>
          </a:ln>
        </p:spPr>
        <p:txBody>
          <a:bodyPr/>
          <a:lstStyle/>
          <a:p>
            <a:endParaRPr lang="en-US" dirty="0"/>
          </a:p>
        </p:txBody>
      </p:sp>
      <p:sp>
        <p:nvSpPr>
          <p:cNvPr id="37895" name="Line 7"/>
          <p:cNvSpPr>
            <a:spLocks noChangeShapeType="1"/>
          </p:cNvSpPr>
          <p:nvPr/>
        </p:nvSpPr>
        <p:spPr bwMode="auto">
          <a:xfrm>
            <a:off x="4267200" y="2209800"/>
            <a:ext cx="3962400" cy="0"/>
          </a:xfrm>
          <a:prstGeom prst="line">
            <a:avLst/>
          </a:prstGeom>
          <a:noFill/>
          <a:ln w="9525">
            <a:solidFill>
              <a:schemeClr val="tx1"/>
            </a:solidFill>
            <a:round/>
            <a:headEnd/>
            <a:tailEnd/>
          </a:ln>
        </p:spPr>
        <p:txBody>
          <a:bodyPr/>
          <a:lstStyle/>
          <a:p>
            <a:endParaRPr lang="en-US" dirty="0"/>
          </a:p>
        </p:txBody>
      </p:sp>
      <p:sp>
        <p:nvSpPr>
          <p:cNvPr id="37896" name="Line 8"/>
          <p:cNvSpPr>
            <a:spLocks noChangeShapeType="1"/>
          </p:cNvSpPr>
          <p:nvPr/>
        </p:nvSpPr>
        <p:spPr bwMode="auto">
          <a:xfrm>
            <a:off x="4267200" y="990600"/>
            <a:ext cx="3962400" cy="0"/>
          </a:xfrm>
          <a:prstGeom prst="line">
            <a:avLst/>
          </a:prstGeom>
          <a:noFill/>
          <a:ln w="9525">
            <a:solidFill>
              <a:schemeClr val="tx1"/>
            </a:solidFill>
            <a:round/>
            <a:headEnd/>
            <a:tailEnd/>
          </a:ln>
        </p:spPr>
        <p:txBody>
          <a:bodyPr/>
          <a:lstStyle/>
          <a:p>
            <a:endParaRPr lang="en-US" dirty="0"/>
          </a:p>
        </p:txBody>
      </p:sp>
      <p:sp>
        <p:nvSpPr>
          <p:cNvPr id="37897" name="Line 9"/>
          <p:cNvSpPr>
            <a:spLocks noChangeShapeType="1"/>
          </p:cNvSpPr>
          <p:nvPr/>
        </p:nvSpPr>
        <p:spPr bwMode="auto">
          <a:xfrm>
            <a:off x="4343400" y="3657600"/>
            <a:ext cx="0" cy="1371600"/>
          </a:xfrm>
          <a:prstGeom prst="line">
            <a:avLst/>
          </a:prstGeom>
          <a:noFill/>
          <a:ln w="9525">
            <a:solidFill>
              <a:schemeClr val="tx1"/>
            </a:solidFill>
            <a:round/>
            <a:headEnd/>
            <a:tailEnd/>
          </a:ln>
        </p:spPr>
        <p:txBody>
          <a:bodyPr/>
          <a:lstStyle/>
          <a:p>
            <a:endParaRPr lang="en-US" dirty="0"/>
          </a:p>
        </p:txBody>
      </p:sp>
      <p:sp>
        <p:nvSpPr>
          <p:cNvPr id="37898" name="Line 10"/>
          <p:cNvSpPr>
            <a:spLocks noChangeShapeType="1"/>
          </p:cNvSpPr>
          <p:nvPr/>
        </p:nvSpPr>
        <p:spPr bwMode="auto">
          <a:xfrm>
            <a:off x="8305800" y="3657600"/>
            <a:ext cx="0" cy="1371600"/>
          </a:xfrm>
          <a:prstGeom prst="line">
            <a:avLst/>
          </a:prstGeom>
          <a:noFill/>
          <a:ln w="9525">
            <a:solidFill>
              <a:schemeClr val="tx1"/>
            </a:solidFill>
            <a:round/>
            <a:headEnd/>
            <a:tailEnd/>
          </a:ln>
        </p:spPr>
        <p:txBody>
          <a:bodyPr/>
          <a:lstStyle/>
          <a:p>
            <a:endParaRPr lang="en-US" dirty="0"/>
          </a:p>
        </p:txBody>
      </p:sp>
      <p:sp>
        <p:nvSpPr>
          <p:cNvPr id="37899" name="Line 11"/>
          <p:cNvSpPr>
            <a:spLocks noChangeShapeType="1"/>
          </p:cNvSpPr>
          <p:nvPr/>
        </p:nvSpPr>
        <p:spPr bwMode="auto">
          <a:xfrm>
            <a:off x="8229600" y="990600"/>
            <a:ext cx="0" cy="1219200"/>
          </a:xfrm>
          <a:prstGeom prst="line">
            <a:avLst/>
          </a:prstGeom>
          <a:noFill/>
          <a:ln w="9525">
            <a:solidFill>
              <a:schemeClr val="tx1"/>
            </a:solidFill>
            <a:round/>
            <a:headEnd/>
            <a:tailEnd/>
          </a:ln>
        </p:spPr>
        <p:txBody>
          <a:bodyPr/>
          <a:lstStyle/>
          <a:p>
            <a:endParaRPr lang="en-US" dirty="0"/>
          </a:p>
        </p:txBody>
      </p:sp>
      <p:sp>
        <p:nvSpPr>
          <p:cNvPr id="37900" name="Line 12"/>
          <p:cNvSpPr>
            <a:spLocks noChangeShapeType="1"/>
          </p:cNvSpPr>
          <p:nvPr/>
        </p:nvSpPr>
        <p:spPr bwMode="auto">
          <a:xfrm>
            <a:off x="4267200" y="990600"/>
            <a:ext cx="0" cy="1219200"/>
          </a:xfrm>
          <a:prstGeom prst="line">
            <a:avLst/>
          </a:prstGeom>
          <a:noFill/>
          <a:ln w="9525">
            <a:solidFill>
              <a:schemeClr val="tx1"/>
            </a:solidFill>
            <a:round/>
            <a:headEnd/>
            <a:tailEnd/>
          </a:ln>
        </p:spPr>
        <p:txBody>
          <a:bodyPr/>
          <a:lstStyle/>
          <a:p>
            <a:endParaRPr lang="en-US" dirty="0"/>
          </a:p>
        </p:txBody>
      </p:sp>
      <p:sp>
        <p:nvSpPr>
          <p:cNvPr id="37901" name="Text Box 13"/>
          <p:cNvSpPr txBox="1">
            <a:spLocks noChangeArrowheads="1"/>
          </p:cNvSpPr>
          <p:nvPr/>
        </p:nvSpPr>
        <p:spPr bwMode="auto">
          <a:xfrm>
            <a:off x="60325" y="5294313"/>
            <a:ext cx="9083675" cy="366712"/>
          </a:xfrm>
          <a:prstGeom prst="rect">
            <a:avLst/>
          </a:prstGeom>
          <a:noFill/>
          <a:ln w="9525">
            <a:noFill/>
            <a:miter lim="800000"/>
            <a:headEnd/>
            <a:tailEnd/>
          </a:ln>
        </p:spPr>
        <p:txBody>
          <a:bodyPr>
            <a:spAutoFit/>
          </a:bodyPr>
          <a:lstStyle/>
          <a:p>
            <a:endParaRPr lang="en-US" sz="1800" dirty="0"/>
          </a:p>
        </p:txBody>
      </p:sp>
      <p:sp>
        <p:nvSpPr>
          <p:cNvPr id="37902" name="TextBox 13"/>
          <p:cNvSpPr txBox="1">
            <a:spLocks noChangeArrowheads="1"/>
          </p:cNvSpPr>
          <p:nvPr/>
        </p:nvSpPr>
        <p:spPr bwMode="auto">
          <a:xfrm>
            <a:off x="0" y="5486400"/>
            <a:ext cx="9144000" cy="1631216"/>
          </a:xfrm>
          <a:prstGeom prst="rect">
            <a:avLst/>
          </a:prstGeom>
          <a:noFill/>
          <a:ln w="9525">
            <a:noFill/>
            <a:miter lim="800000"/>
            <a:headEnd/>
            <a:tailEnd/>
          </a:ln>
        </p:spPr>
        <p:txBody>
          <a:bodyPr>
            <a:spAutoFit/>
          </a:bodyPr>
          <a:lstStyle/>
          <a:p>
            <a:pPr>
              <a:buFontTx/>
              <a:buChar char="-"/>
            </a:pPr>
            <a:r>
              <a:rPr lang="en-US" dirty="0"/>
              <a:t> Simulation of 1024 processors: 100X on standard benchmark suite for VHDL gate-level simulation. for 1024 processors [Gu-V06]</a:t>
            </a:r>
          </a:p>
          <a:p>
            <a:pPr>
              <a:buFontTx/>
              <a:buChar char="-"/>
            </a:pPr>
            <a:r>
              <a:rPr lang="en-US" dirty="0"/>
              <a:t>Silicon area of 64-processor XMT, same as 1 commodity processor (core</a:t>
            </a:r>
            <a:r>
              <a:rPr lang="en-US" dirty="0" smtClean="0"/>
              <a:t>) (already noted:</a:t>
            </a:r>
            <a:r>
              <a:rPr lang="en-US" b="1" i="1" u="sng" dirty="0" smtClean="0"/>
              <a:t> </a:t>
            </a:r>
            <a:r>
              <a:rPr lang="en-US" b="1" i="1" u="sng" dirty="0" smtClean="0">
                <a:solidFill>
                  <a:schemeClr val="accent2"/>
                </a:solidFill>
              </a:rPr>
              <a:t>~10X relative to Intel Core 2 Duo</a:t>
            </a:r>
            <a:r>
              <a:rPr lang="en-US" dirty="0" smtClean="0">
                <a:solidFill>
                  <a:schemeClr val="accent2"/>
                </a:solidFill>
              </a:rPr>
              <a:t>)</a:t>
            </a:r>
            <a:endParaRPr lang="en-US" b="1" i="1" u="sng" dirty="0" smtClean="0">
              <a:solidFill>
                <a:schemeClr val="accent2"/>
              </a:solidFill>
            </a:endParaRPr>
          </a:p>
          <a:p>
            <a:pPr>
              <a:buFontTx/>
              <a:buChar cha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762000"/>
          </a:xfrm>
        </p:spPr>
        <p:txBody>
          <a:bodyPr/>
          <a:lstStyle/>
          <a:p>
            <a:r>
              <a:rPr lang="en-US" dirty="0" smtClean="0"/>
              <a:t>Q&amp;A</a:t>
            </a:r>
          </a:p>
        </p:txBody>
      </p:sp>
      <p:sp>
        <p:nvSpPr>
          <p:cNvPr id="25603" name="Content Placeholder 2"/>
          <p:cNvSpPr>
            <a:spLocks noGrp="1"/>
          </p:cNvSpPr>
          <p:nvPr>
            <p:ph idx="1"/>
          </p:nvPr>
        </p:nvSpPr>
        <p:spPr>
          <a:xfrm>
            <a:off x="0" y="990600"/>
            <a:ext cx="9144000" cy="5135563"/>
          </a:xfrm>
        </p:spPr>
        <p:txBody>
          <a:bodyPr/>
          <a:lstStyle/>
          <a:p>
            <a:pPr>
              <a:buFontTx/>
              <a:buNone/>
            </a:pPr>
            <a:r>
              <a:rPr lang="en-US" sz="2400" dirty="0" smtClean="0"/>
              <a:t>Question: Why PRAM-type parallel algorithms matter, when we can get by with existing serial algorithms, and parallel programming methods like OpenMP on top of it?</a:t>
            </a:r>
          </a:p>
          <a:p>
            <a:pPr>
              <a:buFontTx/>
              <a:buNone/>
            </a:pPr>
            <a:r>
              <a:rPr lang="en-US" sz="2400" dirty="0" smtClean="0"/>
              <a:t>Answer: With the latter you need a strong-willed Comp. Sci. PhD in order to come up with an efficient parallel program at the end. With the former (study of parallel algorithmic thinking and PRAM algorithms) high school kids can write efficient (</a:t>
            </a:r>
            <a:r>
              <a:rPr lang="en-US" sz="2400" u="sng" dirty="0" smtClean="0"/>
              <a:t>more efficient</a:t>
            </a:r>
            <a:r>
              <a:rPr lang="en-US" sz="2400" dirty="0" smtClean="0"/>
              <a:t> if fine-grained &amp; irregular!) parallel programs.</a:t>
            </a:r>
            <a:endParaRPr lang="en-US" dirty="0" smtClean="0"/>
          </a:p>
          <a:p>
            <a:pPr>
              <a:buFontTx/>
              <a:buNone/>
            </a:pPr>
            <a:endParaRPr lang="en-US" dirty="0" smtClean="0"/>
          </a:p>
          <a:p>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0"/>
            <a:ext cx="8229600" cy="381000"/>
          </a:xfrm>
        </p:spPr>
        <p:txBody>
          <a:bodyPr/>
          <a:lstStyle/>
          <a:p>
            <a:pPr eaLnBrk="1" hangingPunct="1"/>
            <a:r>
              <a:rPr lang="en-US" sz="3600" u="sng" dirty="0" smtClean="0"/>
              <a:t>Conclusion</a:t>
            </a:r>
          </a:p>
        </p:txBody>
      </p:sp>
      <p:sp>
        <p:nvSpPr>
          <p:cNvPr id="26627" name="Content Placeholder 5"/>
          <p:cNvSpPr>
            <a:spLocks noGrp="1"/>
          </p:cNvSpPr>
          <p:nvPr>
            <p:ph idx="1"/>
          </p:nvPr>
        </p:nvSpPr>
        <p:spPr>
          <a:xfrm>
            <a:off x="0" y="381000"/>
            <a:ext cx="9144000" cy="5745163"/>
          </a:xfrm>
        </p:spPr>
        <p:txBody>
          <a:bodyPr/>
          <a:lstStyle/>
          <a:p>
            <a:pPr eaLnBrk="1" hangingPunct="1"/>
            <a:r>
              <a:rPr lang="en-US" sz="2400" dirty="0" smtClean="0"/>
              <a:t>XMT provides viable answer to biggest challenges for the field</a:t>
            </a:r>
          </a:p>
          <a:p>
            <a:pPr lvl="1" eaLnBrk="1" hangingPunct="1"/>
            <a:r>
              <a:rPr lang="en-US" sz="2400" dirty="0" smtClean="0"/>
              <a:t>Ease of programming</a:t>
            </a:r>
          </a:p>
          <a:p>
            <a:pPr lvl="1" eaLnBrk="1" hangingPunct="1"/>
            <a:r>
              <a:rPr lang="en-US" sz="2400" dirty="0" smtClean="0"/>
              <a:t>Scalability (</a:t>
            </a:r>
            <a:r>
              <a:rPr lang="en-US" sz="2400" dirty="0" err="1" smtClean="0"/>
              <a:t>up&amp;down</a:t>
            </a:r>
            <a:r>
              <a:rPr lang="en-US" sz="2400" dirty="0" smtClean="0"/>
              <a:t>)</a:t>
            </a:r>
          </a:p>
          <a:p>
            <a:pPr lvl="1" eaLnBrk="1" hangingPunct="1"/>
            <a:r>
              <a:rPr lang="en-US" sz="2400" dirty="0" smtClean="0"/>
              <a:t>Facilitates code portability </a:t>
            </a:r>
          </a:p>
          <a:p>
            <a:pPr eaLnBrk="1" hangingPunct="1"/>
            <a:r>
              <a:rPr lang="en-US" sz="2400" dirty="0" smtClean="0"/>
              <a:t>SPAA’09 good results: XMT vs. state-of-the art Intel Core 2 </a:t>
            </a:r>
          </a:p>
          <a:p>
            <a:pPr eaLnBrk="1" hangingPunct="1"/>
            <a:r>
              <a:rPr lang="en-US" sz="2400" dirty="0" smtClean="0"/>
              <a:t>HotPar’10/ICPP’08 compare with GPUs </a:t>
            </a:r>
            <a:r>
              <a:rPr lang="en-US" sz="2400" dirty="0" smtClean="0">
                <a:sym typeface="Wingdings" pitchFamily="-107" charset="2"/>
              </a:rPr>
              <a:t> XMT+GPU beats all-in-one</a:t>
            </a:r>
          </a:p>
          <a:p>
            <a:pPr eaLnBrk="1" hangingPunct="1"/>
            <a:r>
              <a:rPr lang="en-US" sz="2400" u="sng" dirty="0" smtClean="0">
                <a:sym typeface="Wingdings" pitchFamily="-107" charset="2"/>
              </a:rPr>
              <a:t>Fund impact</a:t>
            </a:r>
            <a:r>
              <a:rPr lang="en-US" sz="2400" dirty="0" smtClean="0">
                <a:sym typeface="Wingdings" pitchFamily="-107" charset="2"/>
              </a:rPr>
              <a:t> productivity, </a:t>
            </a:r>
            <a:r>
              <a:rPr lang="en-US" sz="2400" dirty="0" err="1" smtClean="0">
                <a:sym typeface="Wingdings" pitchFamily="-107" charset="2"/>
              </a:rPr>
              <a:t>prog</a:t>
            </a:r>
            <a:r>
              <a:rPr lang="en-US" sz="2400" dirty="0" smtClean="0">
                <a:sym typeface="Wingdings" pitchFamily="-107" charset="2"/>
              </a:rPr>
              <a:t>, SW/HW sys arch, </a:t>
            </a:r>
            <a:r>
              <a:rPr lang="en-US" sz="2400" dirty="0" err="1" smtClean="0">
                <a:sym typeface="Wingdings" pitchFamily="-107" charset="2"/>
              </a:rPr>
              <a:t>asynch</a:t>
            </a:r>
            <a:r>
              <a:rPr lang="en-US" sz="2400" dirty="0" smtClean="0">
                <a:sym typeface="Wingdings" pitchFamily="-107" charset="2"/>
              </a:rPr>
              <a:t>/GALS  </a:t>
            </a:r>
            <a:endParaRPr lang="en-US" sz="2400" dirty="0" smtClean="0"/>
          </a:p>
          <a:p>
            <a:pPr eaLnBrk="1" hangingPunct="1"/>
            <a:r>
              <a:rPr lang="en-US" sz="2400" b="1" dirty="0" smtClean="0"/>
              <a:t>Easy to build</a:t>
            </a:r>
            <a:r>
              <a:rPr lang="en-US" sz="2400" dirty="0" smtClean="0"/>
              <a:t>. 1 student in 2+ yrs: hardware design + FPGA-based XMT computer in slightly more than two years </a:t>
            </a:r>
            <a:r>
              <a:rPr lang="en-US" sz="2400" dirty="0" smtClean="0">
                <a:solidFill>
                  <a:srgbClr val="FF0000"/>
                </a:solidFill>
                <a:sym typeface="Wingdings" pitchFamily="-107" charset="2"/>
              </a:rPr>
              <a:t> </a:t>
            </a:r>
            <a:r>
              <a:rPr lang="en-US" sz="2400" dirty="0" smtClean="0">
                <a:solidFill>
                  <a:srgbClr val="FF0000"/>
                </a:solidFill>
              </a:rPr>
              <a:t>time to market; implementation cost.</a:t>
            </a:r>
          </a:p>
          <a:p>
            <a:r>
              <a:rPr lang="en-US" sz="2400" dirty="0" smtClean="0"/>
              <a:t>Central issue: how to </a:t>
            </a:r>
            <a:r>
              <a:rPr lang="en-US" sz="2400" u="sng" dirty="0" smtClean="0"/>
              <a:t>write code </a:t>
            </a:r>
            <a:r>
              <a:rPr lang="en-US" sz="2400" dirty="0" smtClean="0"/>
              <a:t>for the </a:t>
            </a:r>
            <a:r>
              <a:rPr lang="en-US" sz="2400" u="sng" dirty="0" smtClean="0"/>
              <a:t>future</a:t>
            </a:r>
            <a:r>
              <a:rPr lang="en-US" sz="2400" dirty="0" smtClean="0"/>
              <a:t>? answer must provide </a:t>
            </a:r>
            <a:r>
              <a:rPr lang="en-US" sz="2400" u="sng" dirty="0" smtClean="0"/>
              <a:t>compatibility</a:t>
            </a:r>
            <a:r>
              <a:rPr lang="en-US" sz="2400" dirty="0" smtClean="0"/>
              <a:t> on current code, </a:t>
            </a:r>
            <a:r>
              <a:rPr lang="en-US" sz="2400" u="sng" dirty="0" smtClean="0"/>
              <a:t>competitive performance </a:t>
            </a:r>
            <a:r>
              <a:rPr lang="en-US" sz="2400" dirty="0" smtClean="0"/>
              <a:t>on </a:t>
            </a:r>
            <a:r>
              <a:rPr lang="en-US" sz="2400" u="sng" dirty="0" smtClean="0"/>
              <a:t>any amount of parallelism </a:t>
            </a:r>
            <a:r>
              <a:rPr lang="en-US" sz="2400" dirty="0" smtClean="0"/>
              <a:t>coming from an application, and allow improvement on </a:t>
            </a:r>
            <a:r>
              <a:rPr lang="en-US" sz="2400" u="sng" dirty="0" smtClean="0"/>
              <a:t>revised code </a:t>
            </a:r>
            <a:r>
              <a:rPr lang="en-US" sz="2400" dirty="0" smtClean="0">
                <a:sym typeface="Wingdings" pitchFamily="2" charset="2"/>
              </a:rPr>
              <a:t></a:t>
            </a:r>
            <a:r>
              <a:rPr lang="en-US" sz="2400" dirty="0" smtClean="0"/>
              <a:t> time for </a:t>
            </a:r>
            <a:r>
              <a:rPr lang="en-US" sz="2400" b="1" dirty="0" smtClean="0"/>
              <a:t>agnostic</a:t>
            </a:r>
            <a:r>
              <a:rPr lang="en-US" sz="2400" dirty="0" smtClean="0"/>
              <a:t> (rather than product-centered) </a:t>
            </a:r>
            <a:r>
              <a:rPr lang="en-US" sz="2400" b="1" dirty="0" smtClean="0"/>
              <a:t>academic</a:t>
            </a:r>
            <a:r>
              <a:rPr lang="en-US" sz="2400" dirty="0" smtClean="0"/>
              <a:t> research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sz="4000" dirty="0" smtClean="0">
                <a:solidFill>
                  <a:schemeClr val="hlink"/>
                </a:solidFill>
              </a:rPr>
              <a:t>Current Participants</a:t>
            </a:r>
          </a:p>
        </p:txBody>
      </p:sp>
      <p:sp>
        <p:nvSpPr>
          <p:cNvPr id="28675" name="Rectangle 3"/>
          <p:cNvSpPr>
            <a:spLocks noGrp="1" noChangeArrowheads="1"/>
          </p:cNvSpPr>
          <p:nvPr>
            <p:ph type="body" idx="1"/>
          </p:nvPr>
        </p:nvSpPr>
        <p:spPr>
          <a:xfrm>
            <a:off x="0" y="685800"/>
            <a:ext cx="9144000" cy="6400800"/>
          </a:xfrm>
        </p:spPr>
        <p:txBody>
          <a:bodyPr/>
          <a:lstStyle/>
          <a:p>
            <a:pPr>
              <a:lnSpc>
                <a:spcPct val="80000"/>
              </a:lnSpc>
              <a:buFontTx/>
              <a:buNone/>
            </a:pPr>
            <a:r>
              <a:rPr lang="en-US" sz="2000" u="sng" dirty="0" smtClean="0"/>
              <a:t>Grad students</a:t>
            </a:r>
            <a:r>
              <a:rPr lang="en-US" sz="2000" dirty="0" smtClean="0"/>
              <a:t>:, George Caragea, James Edwards, David Ellison, Fuat Keceli, Beliz Saybasili, Alex Tzannes. </a:t>
            </a:r>
            <a:r>
              <a:rPr lang="en-US" sz="2000" u="sng" dirty="0" smtClean="0"/>
              <a:t>Recent grads</a:t>
            </a:r>
            <a:r>
              <a:rPr lang="en-US" sz="2000" dirty="0" smtClean="0"/>
              <a:t>: Aydin Balkan, Mike Horak, Xingzhi Wen</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of 2 CS grad students. </a:t>
            </a:r>
            <a:r>
              <a:rPr lang="en-US" sz="2000" dirty="0" smtClean="0">
                <a:solidFill>
                  <a:srgbClr val="0070C0"/>
                </a:solidFill>
              </a:rPr>
              <a:t>2008 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smtClean="0"/>
              <a:t>Asynch computing</a:t>
            </a:r>
            <a:r>
              <a:rPr lang="en-US" sz="2000" dirty="0" smtClean="0"/>
              <a:t>. Co-advisor. </a:t>
            </a:r>
            <a:r>
              <a:rPr lang="en-US" sz="2000" dirty="0" smtClean="0">
                <a:solidFill>
                  <a:srgbClr val="0070C0"/>
                </a:solidFill>
              </a:rPr>
              <a:t>2008 NSF team grant</a:t>
            </a:r>
            <a:r>
              <a:rPr lang="en-US" sz="2000" dirty="0" smtClean="0"/>
              <a:t>. </a:t>
            </a:r>
          </a:p>
          <a:p>
            <a:pPr eaLnBrk="1" hangingPunct="1">
              <a:lnSpc>
                <a:spcPct val="80000"/>
              </a:lnSpc>
            </a:pPr>
            <a:r>
              <a:rPr lang="en-US" sz="2000" dirty="0" smtClean="0"/>
              <a:t>Ron Tzur, U. Colorado, </a:t>
            </a:r>
            <a:r>
              <a:rPr lang="en-US" sz="2000" u="sng" dirty="0" smtClean="0"/>
              <a:t>K12 Education</a:t>
            </a:r>
            <a:r>
              <a:rPr lang="en-US" sz="2000" dirty="0" smtClean="0"/>
              <a:t>. Co-advisor. </a:t>
            </a:r>
            <a:r>
              <a:rPr lang="en-US" sz="2000" dirty="0" smtClean="0">
                <a:solidFill>
                  <a:srgbClr val="0070C0"/>
                </a:solidFill>
              </a:rPr>
              <a:t>2008 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p>
          <a:p>
            <a:pPr eaLnBrk="1" hangingPunct="1">
              <a:lnSpc>
                <a:spcPct val="80000"/>
              </a:lnSpc>
            </a:pPr>
            <a:r>
              <a:rPr lang="en-US" sz="2000" dirty="0" smtClean="0"/>
              <a:t>Bernie Brooks, NIH. Co-Advisor.</a:t>
            </a:r>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2008 deployed XMT computer</a:t>
            </a:r>
            <a:r>
              <a:rPr lang="en-US" sz="2000" dirty="0" smtClean="0"/>
              <a:t>, NIH</a:t>
            </a:r>
          </a:p>
          <a:p>
            <a:pPr eaLnBrk="1" hangingPunct="1">
              <a:lnSpc>
                <a:spcPct val="80000"/>
              </a:lnSpc>
            </a:pPr>
            <a:r>
              <a:rPr lang="en-US" sz="2000" dirty="0" smtClean="0"/>
              <a:t>Industry partner: Intel </a:t>
            </a:r>
          </a:p>
          <a:p>
            <a:pPr eaLnBrk="1" hangingPunct="1">
              <a:lnSpc>
                <a:spcPct val="80000"/>
              </a:lnSpc>
            </a:pPr>
            <a:r>
              <a:rPr lang="en-US" sz="2000" dirty="0" smtClean="0">
                <a:solidFill>
                  <a:srgbClr val="FF0000"/>
                </a:solidFill>
              </a:rPr>
              <a:t>Reinvention of Computing for Parallelism. Selected for Maryland Research Center of Excellence (MRCE) by USM. Not yet funded. 17 members, including UMBC, UMBI, UMSOM. Mostly applications.</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Backup slides</a:t>
            </a:r>
          </a:p>
        </p:txBody>
      </p:sp>
      <p:sp>
        <p:nvSpPr>
          <p:cNvPr id="29699" name="Content Placeholder 2"/>
          <p:cNvSpPr>
            <a:spLocks noGrp="1"/>
          </p:cNvSpPr>
          <p:nvPr>
            <p:ph idx="1"/>
          </p:nvPr>
        </p:nvSpPr>
        <p:spPr>
          <a:xfrm>
            <a:off x="0" y="1600200"/>
            <a:ext cx="9144000" cy="4525963"/>
          </a:xfrm>
        </p:spPr>
        <p:txBody>
          <a:bodyPr/>
          <a:lstStyle/>
          <a:p>
            <a:pPr>
              <a:buFontTx/>
              <a:buNone/>
            </a:pPr>
            <a:r>
              <a:rPr lang="en-US" sz="2400" dirty="0" smtClean="0"/>
              <a:t>Many forget that the only reason that PRAM algorithms did not become standard CS knowledge is that there was no demonstration of  an implementable computer architecture that allowed programmers to look at a computer like a PRAM. XMT changed that, and now we should let Mark Twain complete the job.</a:t>
            </a:r>
          </a:p>
          <a:p>
            <a:pPr>
              <a:buFontTx/>
              <a:buNone/>
            </a:pPr>
            <a:endParaRPr lang="en-US" sz="2400" dirty="0" smtClean="0"/>
          </a:p>
          <a:p>
            <a:pPr>
              <a:buFontTx/>
              <a:buNone/>
            </a:pPr>
            <a:r>
              <a:rPr lang="en-US" sz="2400" i="1" dirty="0" smtClean="0"/>
              <a:t>We should be careful to get out of an experience only the wisdom that is in it— and stop there; lest we be like the cat that sits down on a hot stove-lid. She will never sit down on a hot stove-lid again— and that is well; but also she will never sit down on a cold one anymore.</a:t>
            </a:r>
            <a:r>
              <a:rPr lang="en-US" sz="2400" dirty="0" smtClean="0"/>
              <a:t>— </a:t>
            </a:r>
            <a:r>
              <a:rPr lang="en-US" sz="2400" i="1" dirty="0" smtClean="0"/>
              <a:t>Mark Twain</a:t>
            </a: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1747" name="Rectangle 3"/>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1748" name="Text Box 4"/>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1749" name="Rectangle 5"/>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1750" name="Rectangle 6"/>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1751" name="Rectangle 7"/>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1752" name="Line 8"/>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1753" name="Line 9"/>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1754" name="Line 10"/>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1755" name="AutoShape 11"/>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1756" name="AutoShape 12"/>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1757" name="Rectangle 13"/>
          <p:cNvSpPr>
            <a:spLocks noChangeArrowheads="1"/>
          </p:cNvSpPr>
          <p:nvPr/>
        </p:nvSpPr>
        <p:spPr bwMode="auto">
          <a:xfrm>
            <a:off x="5867400" y="1905000"/>
            <a:ext cx="3276600" cy="4572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1758" name="Oval 14"/>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architecture</a:t>
            </a:r>
          </a:p>
          <a:p>
            <a:pPr algn="ctr" eaLnBrk="1" hangingPunct="1"/>
            <a:r>
              <a:rPr lang="en-US" sz="2400" dirty="0">
                <a:latin typeface="Times New Roman" pitchFamily="18" charset="0"/>
                <a:cs typeface="Times New Roman" pitchFamily="18" charset="0"/>
              </a:rPr>
              <a:t>(Simulator)</a:t>
            </a:r>
          </a:p>
        </p:txBody>
      </p:sp>
      <p:sp>
        <p:nvSpPr>
          <p:cNvPr id="31759" name="Line 15"/>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1760" name="Oval 16"/>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1761" name="Oval 17"/>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sp>
        <p:nvSpPr>
          <p:cNvPr id="31762" name="Line 18"/>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1763" name="Line 19"/>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1764" name="Line 20"/>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1765" name="Rectangle 21"/>
          <p:cNvSpPr>
            <a:spLocks noChangeArrowheads="1"/>
          </p:cNvSpPr>
          <p:nvPr/>
        </p:nvSpPr>
        <p:spPr bwMode="auto">
          <a:xfrm>
            <a:off x="2133600" y="762000"/>
            <a:ext cx="5638800" cy="6096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Application programmer’s interfaces (APIs)</a:t>
            </a:r>
          </a:p>
          <a:p>
            <a:pPr algn="ctr" eaLnBrk="1" hangingPunct="1"/>
            <a:r>
              <a:rPr lang="en-US" sz="2400" dirty="0">
                <a:latin typeface="Times New Roman" pitchFamily="18" charset="0"/>
                <a:cs typeface="Times New Roman" pitchFamily="18" charset="0"/>
              </a:rPr>
              <a:t>(OpenGL, VHDL/Verilog, Matlab)</a:t>
            </a:r>
          </a:p>
        </p:txBody>
      </p:sp>
      <p:sp>
        <p:nvSpPr>
          <p:cNvPr id="31766" name="Text Box 22"/>
          <p:cNvSpPr txBox="1">
            <a:spLocks noChangeArrowheads="1"/>
          </p:cNvSpPr>
          <p:nvPr/>
        </p:nvSpPr>
        <p:spPr bwMode="auto">
          <a:xfrm>
            <a:off x="4419600" y="1295400"/>
            <a:ext cx="1295400" cy="457200"/>
          </a:xfrm>
          <a:prstGeom prst="rect">
            <a:avLst/>
          </a:prstGeom>
          <a:noFill/>
          <a:ln w="9525">
            <a:noFill/>
            <a:miter lim="800000"/>
            <a:headEnd/>
            <a:tailEnd/>
          </a:ln>
        </p:spPr>
        <p:txBody>
          <a:bodyPr>
            <a:spAutoFit/>
          </a:bodyPr>
          <a:lstStyle/>
          <a:p>
            <a:pPr eaLnBrk="1" hangingPunct="1"/>
            <a:r>
              <a:rPr lang="en-US" sz="2400" dirty="0">
                <a:latin typeface="Times New Roman" pitchFamily="18" charset="0"/>
                <a:cs typeface="Times New Roman" pitchFamily="18" charset="0"/>
              </a:rPr>
              <a:t>compiler</a:t>
            </a:r>
          </a:p>
        </p:txBody>
      </p:sp>
      <p:sp>
        <p:nvSpPr>
          <p:cNvPr id="31767" name="Text Box 23"/>
          <p:cNvSpPr txBox="1">
            <a:spLocks noChangeArrowheads="1"/>
          </p:cNvSpPr>
          <p:nvPr/>
        </p:nvSpPr>
        <p:spPr bwMode="auto">
          <a:xfrm>
            <a:off x="0" y="2133600"/>
            <a:ext cx="16764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Automatic?</a:t>
            </a:r>
          </a:p>
        </p:txBody>
      </p:sp>
      <p:sp>
        <p:nvSpPr>
          <p:cNvPr id="31768" name="Text Box 24"/>
          <p:cNvSpPr txBox="1">
            <a:spLocks noChangeArrowheads="1"/>
          </p:cNvSpPr>
          <p:nvPr/>
        </p:nvSpPr>
        <p:spPr bwMode="auto">
          <a:xfrm>
            <a:off x="1981200" y="2133600"/>
            <a:ext cx="7620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69" name="Text Box 25"/>
          <p:cNvSpPr txBox="1">
            <a:spLocks noChangeArrowheads="1"/>
          </p:cNvSpPr>
          <p:nvPr/>
        </p:nvSpPr>
        <p:spPr bwMode="auto">
          <a:xfrm>
            <a:off x="7543800" y="2362200"/>
            <a:ext cx="658813"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70" name="Text Box 26"/>
          <p:cNvSpPr txBox="1">
            <a:spLocks noChangeArrowheads="1"/>
          </p:cNvSpPr>
          <p:nvPr/>
        </p:nvSpPr>
        <p:spPr bwMode="auto">
          <a:xfrm>
            <a:off x="3870325" y="2174875"/>
            <a:ext cx="1235075"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Maybe</a:t>
            </a:r>
          </a:p>
        </p:txBody>
      </p:sp>
      <p:sp>
        <p:nvSpPr>
          <p:cNvPr id="31771" name="Text Box 27"/>
          <p:cNvSpPr txBox="1">
            <a:spLocks noChangeArrowheads="1"/>
          </p:cNvSpPr>
          <p:nvPr/>
        </p:nvSpPr>
        <p:spPr bwMode="auto">
          <a:xfrm>
            <a:off x="381000" y="152400"/>
            <a:ext cx="8232775" cy="457200"/>
          </a:xfrm>
          <a:prstGeom prst="rect">
            <a:avLst/>
          </a:prstGeom>
          <a:noFill/>
          <a:ln w="9525">
            <a:noFill/>
            <a:miter lim="800000"/>
            <a:headEnd/>
            <a:tailEnd/>
          </a:ln>
        </p:spPr>
        <p:txBody>
          <a:bodyPr wrap="none">
            <a:spAutoFit/>
          </a:bodyPr>
          <a:lstStyle/>
          <a:p>
            <a:pPr eaLnBrk="1" hangingPunct="1"/>
            <a:r>
              <a:rPr lang="en-US" sz="2400" b="1" dirty="0">
                <a:solidFill>
                  <a:srgbClr val="FF0000"/>
                </a:solidFill>
                <a:latin typeface="Times New Roman" pitchFamily="18" charset="0"/>
                <a:cs typeface="Times New Roman" pitchFamily="18" charset="0"/>
              </a:rPr>
              <a:t>APPLICATION PROGRAMMING &amp; ITS PRODUCTIVITY</a:t>
            </a:r>
          </a:p>
        </p:txBody>
      </p:sp>
      <p:sp>
        <p:nvSpPr>
          <p:cNvPr id="31772" name="Line 28"/>
          <p:cNvSpPr>
            <a:spLocks noChangeShapeType="1"/>
          </p:cNvSpPr>
          <p:nvPr/>
        </p:nvSpPr>
        <p:spPr bwMode="auto">
          <a:xfrm flipH="1">
            <a:off x="2895600" y="1371600"/>
            <a:ext cx="914400" cy="381000"/>
          </a:xfrm>
          <a:prstGeom prst="line">
            <a:avLst/>
          </a:prstGeom>
          <a:noFill/>
          <a:ln w="9525">
            <a:solidFill>
              <a:schemeClr val="tx1"/>
            </a:solidFill>
            <a:round/>
            <a:headEnd/>
            <a:tailEnd type="triangle" w="med" len="med"/>
          </a:ln>
        </p:spPr>
        <p:txBody>
          <a:bodyPr/>
          <a:lstStyle/>
          <a:p>
            <a:endParaRPr lang="en-US" dirty="0"/>
          </a:p>
        </p:txBody>
      </p:sp>
      <p:sp>
        <p:nvSpPr>
          <p:cNvPr id="31773" name="Line 29"/>
          <p:cNvSpPr>
            <a:spLocks noChangeShapeType="1"/>
          </p:cNvSpPr>
          <p:nvPr/>
        </p:nvSpPr>
        <p:spPr bwMode="auto">
          <a:xfrm>
            <a:off x="6477000" y="1371600"/>
            <a:ext cx="990600" cy="533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71600" y="0"/>
            <a:ext cx="6781800" cy="519113"/>
          </a:xfrm>
          <a:prstGeom prst="rect">
            <a:avLst/>
          </a:prstGeom>
          <a:noFill/>
          <a:ln w="9525">
            <a:noFill/>
            <a:miter lim="800000"/>
            <a:headEnd/>
            <a:tailEnd/>
          </a:ln>
        </p:spPr>
        <p:txBody>
          <a:bodyPr>
            <a:spAutoFit/>
          </a:bodyPr>
          <a:lstStyle/>
          <a:p>
            <a:r>
              <a:rPr lang="en-US" sz="2800" dirty="0"/>
              <a:t>XMT Block Diagram – Back-up slide</a:t>
            </a:r>
          </a:p>
        </p:txBody>
      </p:sp>
      <p:pic>
        <p:nvPicPr>
          <p:cNvPr id="32771" name="Picture 3" descr="arch-figure"/>
          <p:cNvPicPr>
            <a:picLocks noChangeAspect="1" noChangeArrowheads="1"/>
          </p:cNvPicPr>
          <p:nvPr/>
        </p:nvPicPr>
        <p:blipFill>
          <a:blip r:embed="rId3" cstate="print"/>
          <a:srcRect/>
          <a:stretch>
            <a:fillRect/>
          </a:stretch>
        </p:blipFill>
        <p:spPr bwMode="auto">
          <a:xfrm>
            <a:off x="0" y="393700"/>
            <a:ext cx="91440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ISA</a:t>
            </a:r>
          </a:p>
        </p:txBody>
      </p:sp>
      <p:sp>
        <p:nvSpPr>
          <p:cNvPr id="33795" name="Rectangle 3"/>
          <p:cNvSpPr>
            <a:spLocks noGrp="1" noChangeArrowheads="1"/>
          </p:cNvSpPr>
          <p:nvPr>
            <p:ph type="body" idx="1"/>
          </p:nvPr>
        </p:nvSpPr>
        <p:spPr/>
        <p:txBody>
          <a:bodyPr/>
          <a:lstStyle/>
          <a:p>
            <a:r>
              <a:rPr lang="en-US" dirty="0" smtClean="0"/>
              <a:t>Any serial (MIPS, X86). MIPS R3000.</a:t>
            </a:r>
          </a:p>
          <a:p>
            <a:r>
              <a:rPr lang="en-US" dirty="0" smtClean="0"/>
              <a:t>Spawn (cannot be nested)</a:t>
            </a:r>
          </a:p>
          <a:p>
            <a:r>
              <a:rPr lang="en-US" dirty="0" smtClean="0"/>
              <a:t>Join</a:t>
            </a:r>
          </a:p>
          <a:p>
            <a:r>
              <a:rPr lang="en-US" dirty="0" smtClean="0"/>
              <a:t>SSpawn (can be nested)</a:t>
            </a:r>
          </a:p>
          <a:p>
            <a:r>
              <a:rPr lang="en-US" dirty="0" smtClean="0"/>
              <a:t>PS</a:t>
            </a:r>
          </a:p>
          <a:p>
            <a:r>
              <a:rPr lang="en-US" dirty="0" smtClean="0"/>
              <a:t>PSM</a:t>
            </a:r>
          </a:p>
          <a:p>
            <a:r>
              <a:rPr lang="en-US" dirty="0" smtClean="0"/>
              <a:t>Instructions for (compiler) optimizations</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838200"/>
          </a:xfrm>
        </p:spPr>
        <p:txBody>
          <a:bodyPr/>
          <a:lstStyle/>
          <a:p>
            <a:r>
              <a:rPr lang="en-US" dirty="0" smtClean="0"/>
              <a:t>The Memory Wall</a:t>
            </a:r>
          </a:p>
        </p:txBody>
      </p:sp>
      <p:sp>
        <p:nvSpPr>
          <p:cNvPr id="34819" name="Rectangle 3"/>
          <p:cNvSpPr>
            <a:spLocks noGrp="1" noChangeArrowheads="1"/>
          </p:cNvSpPr>
          <p:nvPr>
            <p:ph type="body" idx="1"/>
          </p:nvPr>
        </p:nvSpPr>
        <p:spPr>
          <a:xfrm>
            <a:off x="0" y="914400"/>
            <a:ext cx="9144000" cy="5943600"/>
          </a:xfrm>
        </p:spPr>
        <p:txBody>
          <a:bodyPr/>
          <a:lstStyle/>
          <a:p>
            <a:pPr>
              <a:lnSpc>
                <a:spcPct val="80000"/>
              </a:lnSpc>
            </a:pPr>
            <a:endParaRPr lang="en-US" sz="2000" dirty="0" smtClean="0"/>
          </a:p>
          <a:p>
            <a:pPr>
              <a:lnSpc>
                <a:spcPct val="80000"/>
              </a:lnSpc>
              <a:buFontTx/>
              <a:buNone/>
            </a:pPr>
            <a:r>
              <a:rPr lang="en-US" sz="2000" dirty="0" smtClean="0"/>
              <a:t>Concerns: 1) latency to main memory, 2) bandwidth to main memory.</a:t>
            </a:r>
          </a:p>
          <a:p>
            <a:pPr>
              <a:lnSpc>
                <a:spcPct val="80000"/>
              </a:lnSpc>
              <a:buFontTx/>
              <a:buNone/>
            </a:pPr>
            <a:r>
              <a:rPr lang="en-US" sz="2000" dirty="0" smtClean="0"/>
              <a:t>Position papers: “the memory wall” (Wulf), “its the memory, stupid!” (Sites)</a:t>
            </a:r>
          </a:p>
          <a:p>
            <a:pPr>
              <a:lnSpc>
                <a:spcPct val="80000"/>
              </a:lnSpc>
              <a:buFontTx/>
              <a:buNone/>
            </a:pPr>
            <a:endParaRPr lang="en-US" sz="2000" dirty="0" smtClean="0"/>
          </a:p>
          <a:p>
            <a:pPr>
              <a:lnSpc>
                <a:spcPct val="80000"/>
              </a:lnSpc>
              <a:buFontTx/>
              <a:buNone/>
            </a:pPr>
            <a:r>
              <a:rPr lang="en-US" sz="2000" dirty="0" smtClean="0"/>
              <a:t>Note: (i) Larger on chip caches are possible; for serial computing, return on using them: diminishing. (ii) Few cache misses can overlap (in time) in serial computing; so: even the limited bandwidth to memory is underused.</a:t>
            </a:r>
          </a:p>
          <a:p>
            <a:pPr>
              <a:lnSpc>
                <a:spcPct val="80000"/>
              </a:lnSpc>
              <a:buFontTx/>
              <a:buNone/>
            </a:pPr>
            <a:r>
              <a:rPr lang="en-US" sz="2000" dirty="0" smtClean="0"/>
              <a:t>XMT does better on both accounts:</a:t>
            </a:r>
          </a:p>
          <a:p>
            <a:pPr>
              <a:lnSpc>
                <a:spcPct val="80000"/>
              </a:lnSpc>
              <a:buFontTx/>
              <a:buNone/>
            </a:pPr>
            <a:r>
              <a:rPr lang="en-US" sz="2000" dirty="0" smtClean="0"/>
              <a:t>• uses more the high bandwidth to cache.</a:t>
            </a:r>
          </a:p>
          <a:p>
            <a:pPr>
              <a:lnSpc>
                <a:spcPct val="80000"/>
              </a:lnSpc>
              <a:buFontTx/>
              <a:buNone/>
            </a:pPr>
            <a:r>
              <a:rPr lang="en-US" sz="2000" dirty="0" smtClean="0"/>
              <a:t>• hides latency, by overlapping cache misses; uses more bandwidth to main memory, by generating concurrent memory requests; however, use of the cache alleviates penalty from overuse.</a:t>
            </a:r>
          </a:p>
          <a:p>
            <a:pPr>
              <a:lnSpc>
                <a:spcPct val="80000"/>
              </a:lnSpc>
              <a:buFontTx/>
              <a:buNone/>
            </a:pPr>
            <a:endParaRPr lang="en-US" sz="2000" dirty="0" smtClean="0"/>
          </a:p>
          <a:p>
            <a:pPr>
              <a:lnSpc>
                <a:spcPct val="80000"/>
              </a:lnSpc>
              <a:buFontTx/>
              <a:buNone/>
            </a:pPr>
            <a:r>
              <a:rPr lang="en-US" sz="2000" dirty="0" smtClean="0"/>
              <a:t>Conclusion: using PRAM parallelism coupled with IOS, XMT reduces the effect of cache stalls.</a:t>
            </a:r>
          </a:p>
          <a:p>
            <a:pPr>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457200" y="274638"/>
            <a:ext cx="8229600" cy="792162"/>
          </a:xfrm>
        </p:spPr>
        <p:txBody>
          <a:bodyPr>
            <a:normAutofit fontScale="90000"/>
          </a:bodyPr>
          <a:lstStyle/>
          <a:p>
            <a:pPr>
              <a:defRPr/>
            </a:pPr>
            <a:r>
              <a:rPr lang="en-US" dirty="0"/>
              <a:t>Some supporting </a:t>
            </a:r>
            <a:r>
              <a:rPr lang="en-US" dirty="0" smtClean="0"/>
              <a:t>evidence (12/2007)</a:t>
            </a:r>
            <a:endParaRPr lang="en-US" dirty="0"/>
          </a:p>
        </p:txBody>
      </p:sp>
      <p:sp>
        <p:nvSpPr>
          <p:cNvPr id="36867" name="Rectangle 3"/>
          <p:cNvSpPr>
            <a:spLocks noGrp="1" noChangeArrowheads="1"/>
          </p:cNvSpPr>
          <p:nvPr>
            <p:ph type="body" idx="1"/>
          </p:nvPr>
        </p:nvSpPr>
        <p:spPr>
          <a:xfrm>
            <a:off x="0" y="1066800"/>
            <a:ext cx="9144000" cy="5059363"/>
          </a:xfrm>
        </p:spPr>
        <p:txBody>
          <a:bodyPr/>
          <a:lstStyle/>
          <a:p>
            <a:pPr>
              <a:buFontTx/>
              <a:buNone/>
            </a:pPr>
            <a:r>
              <a:rPr lang="en-US" dirty="0" smtClean="0"/>
              <a:t>Large on-chip caches in shared memory. </a:t>
            </a:r>
            <a:br>
              <a:rPr lang="en-US" dirty="0" smtClean="0"/>
            </a:br>
            <a:r>
              <a:rPr lang="en-US" dirty="0" smtClean="0"/>
              <a:t>8-cluster (128 TCU!) XMT has only 8 load/store units, one per cluster. [IBM CELL: bandwidth 25.6GB/s from 2 channels of XDR. Niagara 2: bandwidth 42.7GB/s from 4 FB-DRAM channels.</a:t>
            </a:r>
            <a:br>
              <a:rPr lang="en-US" dirty="0" smtClean="0"/>
            </a:br>
            <a:r>
              <a:rPr lang="en-US" dirty="0" smtClean="0"/>
              <a:t>With reasonable (even relatively high rate of) cache misses, it is really not difficult to see that off-chip bandwidth is not likely to be a show-stopper for say 1GHz 32-bit XMT.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95310</TotalTime>
  <Words>4428</Words>
  <Application>Microsoft Office PowerPoint</Application>
  <PresentationFormat>On-screen Show (4:3)</PresentationFormat>
  <Paragraphs>617</Paragraphs>
  <Slides>48</Slides>
  <Notes>44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How does it work and what should people know to participate</vt:lpstr>
      <vt:lpstr>XMT Architecture Overview</vt:lpstr>
      <vt:lpstr>Slide 3</vt:lpstr>
      <vt:lpstr>Slide 4</vt:lpstr>
      <vt:lpstr>Slide 5</vt:lpstr>
      <vt:lpstr>Slide 6</vt:lpstr>
      <vt:lpstr>ISA</vt:lpstr>
      <vt:lpstr>The Memory Wall</vt:lpstr>
      <vt:lpstr>Some supporting evidence (12/2007)</vt:lpstr>
      <vt:lpstr>Memory architecture, interconnects</vt:lpstr>
      <vt:lpstr>Naming Contest for New Computer</vt:lpstr>
      <vt:lpstr>XMT Development – HW Track</vt:lpstr>
      <vt:lpstr>Bottom Line </vt:lpstr>
      <vt:lpstr>Positive record</vt:lpstr>
      <vt:lpstr>Final thought: Created our own coherent planet</vt:lpstr>
      <vt:lpstr> Conclusion of Coming Intro Slide(s)</vt:lpstr>
      <vt:lpstr>An “application dreamer”: between a rock and a hard place</vt:lpstr>
      <vt:lpstr>Membership in Intel Academic Community</vt:lpstr>
      <vt:lpstr>Lessons from Invention of Computing</vt:lpstr>
      <vt:lpstr>How was the “non-specificity” addressed? </vt:lpstr>
      <vt:lpstr>Serial Abstraction &amp; A Parallel Counterpart</vt:lpstr>
      <vt:lpstr>Not behind GvN47 in 1947</vt:lpstr>
      <vt:lpstr>Talk from 30K feet</vt:lpstr>
      <vt:lpstr>Versus Serial &amp; Other Parallel   1st Example: Exchange Problem  </vt:lpstr>
      <vt:lpstr>Slide 25</vt:lpstr>
      <vt:lpstr>Slide 26</vt:lpstr>
      <vt:lpstr>Slide 27</vt:lpstr>
      <vt:lpstr>Slide 28</vt:lpstr>
      <vt:lpstr>Slide 29</vt:lpstr>
      <vt:lpstr>Slide 30</vt:lpstr>
      <vt:lpstr>Programmer’s Model as Workflow</vt:lpstr>
      <vt:lpstr>Snapshot: XMT High-level language</vt:lpstr>
      <vt:lpstr>XMT-C</vt:lpstr>
      <vt:lpstr>XMT Assembly Language</vt:lpstr>
      <vt:lpstr>Workflow from parallel algorithms to programming versus trial-and-error</vt:lpstr>
      <vt:lpstr>What difference do we hope to make? Productivity in Parallel Computing</vt:lpstr>
      <vt:lpstr>Many-Cores are Productivity Limited </vt:lpstr>
      <vt:lpstr>XMT (Explicit Multi-Threading):  A PRAM-On-Chip Vision</vt:lpstr>
      <vt:lpstr>Ease of Programming</vt:lpstr>
      <vt:lpstr>Middle School Summer Camp Class Picture, July’09 (20 of 22 students)</vt:lpstr>
      <vt:lpstr>Software release</vt:lpstr>
      <vt:lpstr>But, what is the performance penalty for easy programming? Surprise benefit! vs. GPU [HotPar10]</vt:lpstr>
      <vt:lpstr>Problem acronyms</vt:lpstr>
      <vt:lpstr>Few more experimental results</vt:lpstr>
      <vt:lpstr>Q&amp;A</vt:lpstr>
      <vt:lpstr>Conclusion</vt:lpstr>
      <vt:lpstr>Current Participants</vt:lpstr>
      <vt:lpstr>Backup slides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Uzi Vishkin</cp:lastModifiedBy>
  <cp:revision>2134</cp:revision>
  <cp:lastPrinted>1601-01-01T00:00:00Z</cp:lastPrinted>
  <dcterms:created xsi:type="dcterms:W3CDTF">2010-09-30T15:13:38Z</dcterms:created>
  <dcterms:modified xsi:type="dcterms:W3CDTF">2011-05-04T01:00:30Z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