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317" r:id="rId2"/>
    <p:sldId id="433" r:id="rId3"/>
    <p:sldId id="318" r:id="rId4"/>
    <p:sldId id="319" r:id="rId5"/>
    <p:sldId id="320" r:id="rId6"/>
    <p:sldId id="321" r:id="rId7"/>
    <p:sldId id="402" r:id="rId8"/>
    <p:sldId id="345" r:id="rId9"/>
    <p:sldId id="401" r:id="rId10"/>
    <p:sldId id="400" r:id="rId11"/>
    <p:sldId id="322" r:id="rId12"/>
    <p:sldId id="435" r:id="rId13"/>
    <p:sldId id="434" r:id="rId14"/>
    <p:sldId id="437" r:id="rId15"/>
    <p:sldId id="438" r:id="rId16"/>
    <p:sldId id="439" r:id="rId17"/>
    <p:sldId id="315" r:id="rId18"/>
    <p:sldId id="324" r:id="rId19"/>
    <p:sldId id="323" r:id="rId20"/>
    <p:sldId id="325" r:id="rId21"/>
    <p:sldId id="417" r:id="rId22"/>
    <p:sldId id="418" r:id="rId23"/>
    <p:sldId id="419" r:id="rId24"/>
    <p:sldId id="432" r:id="rId25"/>
    <p:sldId id="326" r:id="rId26"/>
    <p:sldId id="327" r:id="rId27"/>
    <p:sldId id="404" r:id="rId28"/>
    <p:sldId id="312" r:id="rId29"/>
    <p:sldId id="390" r:id="rId30"/>
    <p:sldId id="392" r:id="rId31"/>
    <p:sldId id="393" r:id="rId32"/>
    <p:sldId id="394" r:id="rId33"/>
    <p:sldId id="396" r:id="rId34"/>
    <p:sldId id="344" r:id="rId35"/>
    <p:sldId id="397" r:id="rId36"/>
    <p:sldId id="343" r:id="rId37"/>
    <p:sldId id="405" r:id="rId38"/>
    <p:sldId id="411" r:id="rId39"/>
    <p:sldId id="386" r:id="rId40"/>
    <p:sldId id="403" r:id="rId41"/>
    <p:sldId id="334" r:id="rId42"/>
    <p:sldId id="335" r:id="rId43"/>
    <p:sldId id="413" r:id="rId44"/>
    <p:sldId id="406" r:id="rId45"/>
    <p:sldId id="407" r:id="rId46"/>
    <p:sldId id="408" r:id="rId47"/>
    <p:sldId id="409" r:id="rId48"/>
    <p:sldId id="410" r:id="rId49"/>
    <p:sldId id="415" r:id="rId50"/>
    <p:sldId id="414" r:id="rId51"/>
    <p:sldId id="338" r:id="rId52"/>
    <p:sldId id="341" r:id="rId53"/>
    <p:sldId id="340" r:id="rId54"/>
    <p:sldId id="329" r:id="rId55"/>
    <p:sldId id="332" r:id="rId56"/>
    <p:sldId id="331" r:id="rId57"/>
    <p:sldId id="330" r:id="rId58"/>
    <p:sldId id="342" r:id="rId59"/>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CC"/>
    <a:srgbClr val="3333CC"/>
    <a:srgbClr val="6600FF"/>
    <a:srgbClr val="3333FF"/>
    <a:srgbClr val="0033CC"/>
    <a:srgbClr val="0000FF"/>
    <a:srgbClr val="3366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39" autoAdjust="0"/>
  </p:normalViewPr>
  <p:slideViewPr>
    <p:cSldViewPr>
      <p:cViewPr varScale="1">
        <p:scale>
          <a:sx n="82" d="100"/>
          <a:sy n="82" d="100"/>
        </p:scale>
        <p:origin x="-84" y="-8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00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Apollo\My%20Documents\languag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marker>
            <c:symbol val="none"/>
          </c:marker>
          <c:xVal>
            <c:numRef>
              <c:f>Sheet1!$C$4:$C$48</c:f>
              <c:numCache>
                <c:formatCode>[$-409]mmm\-yy;@</c:formatCode>
                <c:ptCount val="45"/>
                <c:pt idx="0">
                  <c:v>35034</c:v>
                </c:pt>
                <c:pt idx="1">
                  <c:v>35400</c:v>
                </c:pt>
                <c:pt idx="2">
                  <c:v>35765</c:v>
                </c:pt>
                <c:pt idx="3">
                  <c:v>36130</c:v>
                </c:pt>
                <c:pt idx="4">
                  <c:v>36495</c:v>
                </c:pt>
                <c:pt idx="5">
                  <c:v>36586</c:v>
                </c:pt>
                <c:pt idx="6">
                  <c:v>36708</c:v>
                </c:pt>
                <c:pt idx="7">
                  <c:v>36861</c:v>
                </c:pt>
                <c:pt idx="8">
                  <c:v>36951</c:v>
                </c:pt>
                <c:pt idx="9">
                  <c:v>37043</c:v>
                </c:pt>
                <c:pt idx="10">
                  <c:v>37104</c:v>
                </c:pt>
                <c:pt idx="11">
                  <c:v>37347</c:v>
                </c:pt>
                <c:pt idx="12">
                  <c:v>37438</c:v>
                </c:pt>
                <c:pt idx="13">
                  <c:v>37500</c:v>
                </c:pt>
                <c:pt idx="14">
                  <c:v>37681</c:v>
                </c:pt>
                <c:pt idx="15">
                  <c:v>37865</c:v>
                </c:pt>
                <c:pt idx="16">
                  <c:v>37895</c:v>
                </c:pt>
                <c:pt idx="17">
                  <c:v>37956</c:v>
                </c:pt>
                <c:pt idx="18">
                  <c:v>38018</c:v>
                </c:pt>
                <c:pt idx="19">
                  <c:v>38108</c:v>
                </c:pt>
                <c:pt idx="20">
                  <c:v>38261</c:v>
                </c:pt>
                <c:pt idx="21">
                  <c:v>38322</c:v>
                </c:pt>
                <c:pt idx="22">
                  <c:v>38412</c:v>
                </c:pt>
                <c:pt idx="23">
                  <c:v>38504</c:v>
                </c:pt>
                <c:pt idx="24">
                  <c:v>38596</c:v>
                </c:pt>
                <c:pt idx="25">
                  <c:v>38657</c:v>
                </c:pt>
                <c:pt idx="26">
                  <c:v>38687</c:v>
                </c:pt>
                <c:pt idx="27">
                  <c:v>38777</c:v>
                </c:pt>
                <c:pt idx="28">
                  <c:v>38869</c:v>
                </c:pt>
                <c:pt idx="29">
                  <c:v>38961</c:v>
                </c:pt>
                <c:pt idx="30">
                  <c:v>38991</c:v>
                </c:pt>
                <c:pt idx="31">
                  <c:v>39142</c:v>
                </c:pt>
                <c:pt idx="32">
                  <c:v>39234</c:v>
                </c:pt>
                <c:pt idx="33">
                  <c:v>39326</c:v>
                </c:pt>
                <c:pt idx="34">
                  <c:v>39417</c:v>
                </c:pt>
                <c:pt idx="35">
                  <c:v>39508</c:v>
                </c:pt>
                <c:pt idx="36">
                  <c:v>39600</c:v>
                </c:pt>
                <c:pt idx="37">
                  <c:v>39692</c:v>
                </c:pt>
                <c:pt idx="38">
                  <c:v>39783</c:v>
                </c:pt>
                <c:pt idx="39">
                  <c:v>39873</c:v>
                </c:pt>
                <c:pt idx="40">
                  <c:v>39965</c:v>
                </c:pt>
                <c:pt idx="41">
                  <c:v>40057</c:v>
                </c:pt>
                <c:pt idx="42">
                  <c:v>40148</c:v>
                </c:pt>
                <c:pt idx="43">
                  <c:v>40330</c:v>
                </c:pt>
                <c:pt idx="44">
                  <c:v>40422</c:v>
                </c:pt>
              </c:numCache>
            </c:numRef>
          </c:xVal>
          <c:yVal>
            <c:numRef>
              <c:f>Sheet1!$D$4:$D$48</c:f>
              <c:numCache>
                <c:formatCode>0.00%</c:formatCode>
                <c:ptCount val="45"/>
                <c:pt idx="0">
                  <c:v>4.0000000000000001E-3</c:v>
                </c:pt>
                <c:pt idx="1">
                  <c:v>8.9999999999999993E-3</c:v>
                </c:pt>
                <c:pt idx="2">
                  <c:v>1.7000000000000001E-2</c:v>
                </c:pt>
                <c:pt idx="3">
                  <c:v>3.5999999999999997E-2</c:v>
                </c:pt>
                <c:pt idx="4">
                  <c:v>4.1000000000000002E-2</c:v>
                </c:pt>
                <c:pt idx="5">
                  <c:v>0.05</c:v>
                </c:pt>
                <c:pt idx="6">
                  <c:v>5.8999999999999997E-2</c:v>
                </c:pt>
                <c:pt idx="7">
                  <c:v>5.8000000000000003E-2</c:v>
                </c:pt>
                <c:pt idx="8">
                  <c:v>7.5999999999999998E-2</c:v>
                </c:pt>
                <c:pt idx="9">
                  <c:v>7.9000000000000001E-2</c:v>
                </c:pt>
                <c:pt idx="10">
                  <c:v>8.5999999999999993E-2</c:v>
                </c:pt>
                <c:pt idx="11">
                  <c:v>8.5999999999999993E-2</c:v>
                </c:pt>
                <c:pt idx="12">
                  <c:v>9.0999999999999998E-2</c:v>
                </c:pt>
                <c:pt idx="13">
                  <c:v>9.4E-2</c:v>
                </c:pt>
                <c:pt idx="14">
                  <c:v>9.7000000000000003E-2</c:v>
                </c:pt>
                <c:pt idx="15">
                  <c:v>0.106</c:v>
                </c:pt>
                <c:pt idx="16">
                  <c:v>0.107</c:v>
                </c:pt>
                <c:pt idx="17">
                  <c:v>0.111</c:v>
                </c:pt>
                <c:pt idx="18">
                  <c:v>0.115</c:v>
                </c:pt>
                <c:pt idx="19">
                  <c:v>0.11700000000000001</c:v>
                </c:pt>
                <c:pt idx="20">
                  <c:v>0.127</c:v>
                </c:pt>
                <c:pt idx="21">
                  <c:v>0.127</c:v>
                </c:pt>
                <c:pt idx="22">
                  <c:v>0.13900000000000001</c:v>
                </c:pt>
                <c:pt idx="23">
                  <c:v>0.14599999999999999</c:v>
                </c:pt>
                <c:pt idx="24">
                  <c:v>0.14899999999999999</c:v>
                </c:pt>
                <c:pt idx="25">
                  <c:v>0.152</c:v>
                </c:pt>
                <c:pt idx="26">
                  <c:v>0.157</c:v>
                </c:pt>
                <c:pt idx="27">
                  <c:v>0.157</c:v>
                </c:pt>
                <c:pt idx="28">
                  <c:v>0.16</c:v>
                </c:pt>
                <c:pt idx="29">
                  <c:v>0.16700000000000001</c:v>
                </c:pt>
                <c:pt idx="30">
                  <c:v>0.16700000000000001</c:v>
                </c:pt>
                <c:pt idx="31">
                  <c:v>0.17199999999999999</c:v>
                </c:pt>
                <c:pt idx="32">
                  <c:v>0.17799999999999999</c:v>
                </c:pt>
                <c:pt idx="33">
                  <c:v>0.189</c:v>
                </c:pt>
                <c:pt idx="34">
                  <c:v>0.2</c:v>
                </c:pt>
                <c:pt idx="35">
                  <c:v>0.21099999999999999</c:v>
                </c:pt>
                <c:pt idx="36">
                  <c:v>0.219</c:v>
                </c:pt>
                <c:pt idx="37">
                  <c:v>0.22500000000000001</c:v>
                </c:pt>
                <c:pt idx="38">
                  <c:v>0.23499999999999999</c:v>
                </c:pt>
                <c:pt idx="39">
                  <c:v>0.23799999999999999</c:v>
                </c:pt>
                <c:pt idx="40">
                  <c:v>0.247</c:v>
                </c:pt>
                <c:pt idx="41">
                  <c:v>0.25600000000000001</c:v>
                </c:pt>
                <c:pt idx="42">
                  <c:v>0.26600000000000001</c:v>
                </c:pt>
                <c:pt idx="43">
                  <c:v>0.28699999999999998</c:v>
                </c:pt>
                <c:pt idx="44">
                  <c:v>0.28799999999999998</c:v>
                </c:pt>
              </c:numCache>
            </c:numRef>
          </c:yVal>
        </c:ser>
        <c:axId val="115477120"/>
        <c:axId val="133990656"/>
      </c:scatterChart>
      <c:valAx>
        <c:axId val="115477120"/>
        <c:scaling>
          <c:orientation val="minMax"/>
          <c:min val="34340"/>
        </c:scaling>
        <c:axPos val="b"/>
        <c:numFmt formatCode="[$-409]mmm\-yy;@" sourceLinked="1"/>
        <c:tickLblPos val="nextTo"/>
        <c:crossAx val="133990656"/>
        <c:crosses val="autoZero"/>
        <c:crossBetween val="midCat"/>
        <c:majorUnit val="730"/>
      </c:valAx>
      <c:valAx>
        <c:axId val="133990656"/>
        <c:scaling>
          <c:orientation val="minMax"/>
        </c:scaling>
        <c:axPos val="l"/>
        <c:majorGridlines/>
        <c:title>
          <c:tx>
            <c:rich>
              <a:bodyPr rot="-5400000" vert="horz"/>
              <a:lstStyle/>
              <a:p>
                <a:pPr>
                  <a:defRPr sz="2000" baseline="0"/>
                </a:pPr>
                <a:r>
                  <a:rPr lang="en-US" sz="2000" baseline="0" dirty="0" smtClean="0"/>
                  <a:t>Portion of the Global Population</a:t>
                </a:r>
                <a:endParaRPr lang="en-US" sz="2000" baseline="0" dirty="0"/>
              </a:p>
            </c:rich>
          </c:tx>
          <c:layout/>
        </c:title>
        <c:numFmt formatCode="0%" sourceLinked="0"/>
        <c:tickLblPos val="nextTo"/>
        <c:crossAx val="11547712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doughnutChart>
        <c:varyColors val="1"/>
        <c:ser>
          <c:idx val="1"/>
          <c:order val="0"/>
          <c:spPr>
            <a:ln>
              <a:solidFill>
                <a:schemeClr val="accent1"/>
              </a:solidFill>
            </a:ln>
          </c:spPr>
          <c:dLbls>
            <c:showPercent val="1"/>
            <c:showLeaderLines val="1"/>
          </c:dLbls>
          <c:cat>
            <c:strRef>
              <c:f>Sheet1!$A$1:$A$10</c:f>
              <c:strCache>
                <c:ptCount val="10"/>
                <c:pt idx="0">
                  <c:v>English</c:v>
                </c:pt>
                <c:pt idx="1">
                  <c:v>Chinese</c:v>
                </c:pt>
                <c:pt idx="2">
                  <c:v>Spanish</c:v>
                </c:pt>
                <c:pt idx="3">
                  <c:v>Japanese</c:v>
                </c:pt>
                <c:pt idx="4">
                  <c:v>Portuguese </c:v>
                </c:pt>
                <c:pt idx="5">
                  <c:v>German</c:v>
                </c:pt>
                <c:pt idx="6">
                  <c:v>Arabic</c:v>
                </c:pt>
                <c:pt idx="7">
                  <c:v>French</c:v>
                </c:pt>
                <c:pt idx="8">
                  <c:v>Russian</c:v>
                </c:pt>
                <c:pt idx="9">
                  <c:v>Korean</c:v>
                </c:pt>
              </c:strCache>
            </c:strRef>
          </c:cat>
          <c:val>
            <c:numRef>
              <c:f>Sheet1!$C$1:$C$10</c:f>
              <c:numCache>
                <c:formatCode>0.00%</c:formatCode>
                <c:ptCount val="10"/>
                <c:pt idx="0">
                  <c:v>0.57600000000000051</c:v>
                </c:pt>
                <c:pt idx="1">
                  <c:v>4.5000000000000033E-2</c:v>
                </c:pt>
                <c:pt idx="2">
                  <c:v>4.0000000000000029E-2</c:v>
                </c:pt>
                <c:pt idx="3">
                  <c:v>4.900000000000005E-2</c:v>
                </c:pt>
                <c:pt idx="4">
                  <c:v>1.6000000000000018E-2</c:v>
                </c:pt>
                <c:pt idx="5">
                  <c:v>7.5000000000000039E-2</c:v>
                </c:pt>
                <c:pt idx="6">
                  <c:v>1.6000000000000018E-2</c:v>
                </c:pt>
                <c:pt idx="7">
                  <c:v>3.4000000000000002E-2</c:v>
                </c:pt>
                <c:pt idx="8">
                  <c:v>4.3000000000000003E-2</c:v>
                </c:pt>
                <c:pt idx="9">
                  <c:v>3.0000000000000035E-3</c:v>
                </c:pt>
              </c:numCache>
            </c:numRef>
          </c:val>
        </c:ser>
        <c:ser>
          <c:idx val="0"/>
          <c:order val="1"/>
          <c:spPr>
            <a:ln>
              <a:solidFill>
                <a:srgbClr val="4F81BD"/>
              </a:solidFill>
            </a:ln>
          </c:spPr>
          <c:dLbls>
            <c:showPercent val="1"/>
            <c:showLeaderLines val="1"/>
          </c:dLbls>
          <c:cat>
            <c:strRef>
              <c:f>Sheet1!$A$1:$A$10</c:f>
              <c:strCache>
                <c:ptCount val="10"/>
                <c:pt idx="0">
                  <c:v>English</c:v>
                </c:pt>
                <c:pt idx="1">
                  <c:v>Chinese</c:v>
                </c:pt>
                <c:pt idx="2">
                  <c:v>Spanish</c:v>
                </c:pt>
                <c:pt idx="3">
                  <c:v>Japanese</c:v>
                </c:pt>
                <c:pt idx="4">
                  <c:v>Portuguese </c:v>
                </c:pt>
                <c:pt idx="5">
                  <c:v>German</c:v>
                </c:pt>
                <c:pt idx="6">
                  <c:v>Arabic</c:v>
                </c:pt>
                <c:pt idx="7">
                  <c:v>French</c:v>
                </c:pt>
                <c:pt idx="8">
                  <c:v>Russian</c:v>
                </c:pt>
                <c:pt idx="9">
                  <c:v>Korean</c:v>
                </c:pt>
              </c:strCache>
            </c:strRef>
          </c:cat>
          <c:val>
            <c:numRef>
              <c:f>Sheet1!$B$1:$B$10</c:f>
              <c:numCache>
                <c:formatCode>#,##0</c:formatCode>
                <c:ptCount val="10"/>
                <c:pt idx="0">
                  <c:v>536564837</c:v>
                </c:pt>
                <c:pt idx="1">
                  <c:v>444948013</c:v>
                </c:pt>
                <c:pt idx="2">
                  <c:v>153309074</c:v>
                </c:pt>
                <c:pt idx="3">
                  <c:v>99143700</c:v>
                </c:pt>
                <c:pt idx="4">
                  <c:v>82548200</c:v>
                </c:pt>
                <c:pt idx="5">
                  <c:v>75158584</c:v>
                </c:pt>
                <c:pt idx="6">
                  <c:v>65365400</c:v>
                </c:pt>
                <c:pt idx="7">
                  <c:v>59779525</c:v>
                </c:pt>
                <c:pt idx="8">
                  <c:v>59700000</c:v>
                </c:pt>
                <c:pt idx="9">
                  <c:v>39440000</c:v>
                </c:pt>
              </c:numCache>
            </c:numRef>
          </c:val>
        </c:ser>
        <c:firstSliceAng val="0"/>
        <c:holeSize val="50"/>
      </c:doughnutChart>
    </c:plotArea>
    <c:legend>
      <c:legendPos val="r"/>
      <c:layout/>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1813"/>
            <a:ext cx="5027613" cy="4114800"/>
          </a:xfrm>
          <a:prstGeom prst="rect">
            <a:avLst/>
          </a:prstGeom>
          <a:noFill/>
          <a:ln w="12700">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12</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23</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24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noTextEdit="1"/>
          </p:cNvSpPr>
          <p:nvPr>
            <p:ph type="sldImg"/>
          </p:nvPr>
        </p:nvSpPr>
        <p:spPr>
          <a:xfrm>
            <a:off x="1144588" y="685800"/>
            <a:ext cx="4572000" cy="3429000"/>
          </a:xfrm>
          <a:ln/>
        </p:spPr>
      </p:sp>
      <p:sp>
        <p:nvSpPr>
          <p:cNvPr id="183299" name="Rectangle 3"/>
          <p:cNvSpPr>
            <a:spLocks noGrp="1" noChangeArrowheads="1"/>
          </p:cNvSpPr>
          <p:nvPr>
            <p:ph type="body" idx="1"/>
          </p:nvPr>
        </p:nvSpPr>
        <p:spPr>
          <a:xfrm>
            <a:off x="685800" y="4343400"/>
            <a:ext cx="5486400" cy="4114800"/>
          </a:xfrm>
        </p:spPr>
        <p:txBody>
          <a:bodyPr/>
          <a:lstStyle/>
          <a:p>
            <a:r>
              <a:rPr lang="en-US"/>
              <a:t>Until the year 2000, more than half of all users of the Internet spoke English as their native language.  Although the total number of English speakers on the Internet continues to increase, the number of Internet users that speak a first language other than English is rising far more rapidly.  The consulting firm Global Reach estimates that more that two-thirds of all Internet users presently speak a first language other than English.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noTextEdit="1"/>
          </p:cNvSpPr>
          <p:nvPr>
            <p:ph type="sldImg"/>
          </p:nvPr>
        </p:nvSpPr>
        <p:spPr>
          <a:xfrm>
            <a:off x="1144588" y="685800"/>
            <a:ext cx="4572000" cy="3429000"/>
          </a:xfrm>
          <a:ln/>
        </p:spPr>
      </p:sp>
      <p:sp>
        <p:nvSpPr>
          <p:cNvPr id="185347" name="Rectangle 3"/>
          <p:cNvSpPr>
            <a:spLocks noGrp="1" noChangeArrowheads="1"/>
          </p:cNvSpPr>
          <p:nvPr>
            <p:ph type="body" idx="1"/>
          </p:nvPr>
        </p:nvSpPr>
        <p:spPr>
          <a:xfrm>
            <a:off x="685800" y="4343400"/>
            <a:ext cx="5486400" cy="4114800"/>
          </a:xfrm>
        </p:spPr>
        <p:txBody>
          <a:bodyPr/>
          <a:lstStyle/>
          <a:p>
            <a:r>
              <a:rPr lang="en-US"/>
              <a:t>However, English still dominates the information space.  As the inner ring illustrates, more than two-thirds of all Web pages are still written in English.  The same is true in our libraries; English is the principal language of international publishing.  In business, English is the language of commerce.  For these reasons, many people around the world have a working knowledge of English as a second language.  But many others do not.  If we aspire to universal access, we must build systems that help all of our citizens to access the full storehouse of the world’s information. In my talk this morning, I will review what we presently know how to do.  I’ll then close with a few remarks about how we might employ these capabilities.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a:xfrm>
            <a:off x="1143000" y="685800"/>
            <a:ext cx="4572000" cy="3429000"/>
          </a:xfrm>
          <a:ln/>
        </p:spPr>
      </p:sp>
      <p:sp>
        <p:nvSpPr>
          <p:cNvPr id="19046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noTextEdit="1"/>
          </p:cNvSpPr>
          <p:nvPr>
            <p:ph type="sldImg"/>
          </p:nvPr>
        </p:nvSpPr>
        <p:spPr>
          <a:xfrm>
            <a:off x="1143000" y="685800"/>
            <a:ext cx="4572000" cy="3429000"/>
          </a:xfrm>
          <a:ln/>
        </p:spPr>
      </p:sp>
      <p:sp>
        <p:nvSpPr>
          <p:cNvPr id="1945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13</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14</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15</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16</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xfrm>
            <a:off x="1149350" y="690563"/>
            <a:ext cx="4557713" cy="3417887"/>
          </a:xfrm>
          <a:ln/>
        </p:spPr>
      </p:sp>
      <p:sp>
        <p:nvSpPr>
          <p:cNvPr id="161795" name="Rectangle 3"/>
          <p:cNvSpPr>
            <a:spLocks noGrp="1" noChangeArrowheads="1"/>
          </p:cNvSpPr>
          <p:nvPr>
            <p:ph type="body" idx="1"/>
          </p:nvPr>
        </p:nvSpPr>
        <p:spPr>
          <a:xfrm>
            <a:off x="914400" y="4343400"/>
            <a:ext cx="5029200" cy="4116388"/>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21</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1842" name="Rectangle 10"/>
          <p:cNvSpPr>
            <a:spLocks noGrp="1" noChangeArrowheads="1"/>
          </p:cNvSpPr>
          <p:nvPr>
            <p:ph type="sldNum" sz="quarter"/>
          </p:nvPr>
        </p:nvSpPr>
        <p:spPr>
          <a:xfrm>
            <a:off x="3885903" y="8685894"/>
            <a:ext cx="2966144" cy="450548"/>
          </a:xfrm>
          <a:prstGeom prst="rect">
            <a:avLst/>
          </a:prstGeom>
          <a:noFill/>
        </p:spPr>
        <p:txBody>
          <a:bodyPr lIns="86493" tIns="43247" rIns="86493" bIns="43247"/>
          <a:lstStyle/>
          <a:p>
            <a:fld id="{7877EAF2-EF67-4E70-95E3-8FCEFB74D208}" type="slidenum">
              <a:rPr lang="en-US" smtClean="0">
                <a:ea typeface="ＭＳ Ｐゴシック" charset="-128"/>
              </a:rPr>
              <a:pPr/>
              <a:t>22</a:t>
            </a:fld>
            <a:endParaRPr lang="en-US" smtClean="0">
              <a:ea typeface="ＭＳ Ｐゴシック" charset="-128"/>
            </a:endParaRPr>
          </a:p>
        </p:txBody>
      </p:sp>
      <p:sp>
        <p:nvSpPr>
          <p:cNvPr id="291843" name="Rectangle 1"/>
          <p:cNvSpPr>
            <a:spLocks noGrp="1" noRot="1" noChangeAspect="1" noChangeArrowheads="1" noTextEdit="1"/>
          </p:cNvSpPr>
          <p:nvPr>
            <p:ph type="sldImg"/>
          </p:nvPr>
        </p:nvSpPr>
        <p:spPr>
          <a:xfrm>
            <a:off x="1144588" y="685800"/>
            <a:ext cx="4570412" cy="3429000"/>
          </a:xfrm>
          <a:solidFill>
            <a:srgbClr val="FFFFFF"/>
          </a:solidFill>
          <a:ln/>
        </p:spPr>
      </p:sp>
      <p:sp>
        <p:nvSpPr>
          <p:cNvPr id="291844" name="Rectangle 2"/>
          <p:cNvSpPr>
            <a:spLocks noGrp="1" noChangeArrowheads="1"/>
          </p:cNvSpPr>
          <p:nvPr>
            <p:ph type="body" idx="1"/>
          </p:nvPr>
        </p:nvSpPr>
        <p:spPr>
          <a:xfrm>
            <a:off x="913805" y="4343703"/>
            <a:ext cx="5025926" cy="4110869"/>
          </a:xfrm>
          <a:noFill/>
          <a:ln/>
        </p:spPr>
        <p:txBody>
          <a:bodyPr wrap="none" anchor="ct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ebsiteoptimization.com/speed/tweak/average-web-page/growth-average-web-page-2009.pn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2.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Excel_Chart3.xls"/></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4.xls"/></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5.xls"/></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p:txBody>
          <a:bodyPr/>
          <a:lstStyle/>
          <a:p>
            <a:r>
              <a:rPr lang="en-US"/>
              <a:t>Web Search</a:t>
            </a:r>
          </a:p>
        </p:txBody>
      </p:sp>
      <p:sp>
        <p:nvSpPr>
          <p:cNvPr id="164867" name="Rectangle 3"/>
          <p:cNvSpPr>
            <a:spLocks noGrp="1" noChangeArrowheads="1"/>
          </p:cNvSpPr>
          <p:nvPr>
            <p:ph type="subTitle" idx="1"/>
          </p:nvPr>
        </p:nvSpPr>
        <p:spPr/>
        <p:txBody>
          <a:bodyPr/>
          <a:lstStyle/>
          <a:p>
            <a:r>
              <a:rPr lang="en-US" dirty="0"/>
              <a:t>Week 6</a:t>
            </a:r>
          </a:p>
          <a:p>
            <a:r>
              <a:rPr lang="en-US" dirty="0"/>
              <a:t>LBSC 796/INFM 718R</a:t>
            </a:r>
          </a:p>
          <a:p>
            <a:r>
              <a:rPr lang="en-US" dirty="0" smtClean="0"/>
              <a:t>March 9, 2011</a:t>
            </a:r>
            <a:endParaRPr lang="en-US" dirty="0"/>
          </a:p>
        </p:txBody>
      </p:sp>
      <p:pic>
        <p:nvPicPr>
          <p:cNvPr id="164868" name="Picture 4" descr="head"/>
          <p:cNvPicPr>
            <a:picLocks noChangeAspect="1" noChangeArrowheads="1"/>
          </p:cNvPicPr>
          <p:nvPr/>
        </p:nvPicPr>
        <p:blipFill>
          <a:blip r:embed="rId2" cstate="print"/>
          <a:srcRect/>
          <a:stretch>
            <a:fillRect/>
          </a:stretch>
        </p:blipFill>
        <p:spPr bwMode="auto">
          <a:xfrm>
            <a:off x="1219200" y="304800"/>
            <a:ext cx="6985000" cy="1587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2" descr="growth of average web page">
            <a:hlinkClick r:id="rId2"/>
          </p:cNvPr>
          <p:cNvPicPr>
            <a:picLocks noChangeAspect="1" noChangeArrowheads="1"/>
          </p:cNvPicPr>
          <p:nvPr/>
        </p:nvPicPr>
        <p:blipFill>
          <a:blip r:embed="rId3" cstate="print"/>
          <a:srcRect l="3076" t="3407" r="3590" b="4985"/>
          <a:stretch>
            <a:fillRect/>
          </a:stretch>
        </p:blipFill>
        <p:spPr bwMode="auto">
          <a:xfrm>
            <a:off x="152400" y="-1"/>
            <a:ext cx="8697952" cy="68580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Crawling the Web</a:t>
            </a:r>
          </a:p>
        </p:txBody>
      </p:sp>
      <p:grpSp>
        <p:nvGrpSpPr>
          <p:cNvPr id="169987" name="Group 3"/>
          <p:cNvGrpSpPr>
            <a:grpSpLocks/>
          </p:cNvGrpSpPr>
          <p:nvPr/>
        </p:nvGrpSpPr>
        <p:grpSpPr bwMode="auto">
          <a:xfrm>
            <a:off x="914400" y="4191000"/>
            <a:ext cx="381000" cy="533400"/>
            <a:chOff x="1200" y="1536"/>
            <a:chExt cx="240" cy="336"/>
          </a:xfrm>
        </p:grpSpPr>
        <p:sp>
          <p:nvSpPr>
            <p:cNvPr id="169988" name="Rectangle 4"/>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69989" name="Line 5"/>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990" name="Line 6"/>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991" name="Line 7"/>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992" name="Line 8"/>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993" name="Line 9"/>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994" name="Line 10"/>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69995" name="Group 11"/>
          <p:cNvGrpSpPr>
            <a:grpSpLocks/>
          </p:cNvGrpSpPr>
          <p:nvPr/>
        </p:nvGrpSpPr>
        <p:grpSpPr bwMode="auto">
          <a:xfrm>
            <a:off x="2362200" y="5486400"/>
            <a:ext cx="381000" cy="533400"/>
            <a:chOff x="1200" y="1536"/>
            <a:chExt cx="240" cy="336"/>
          </a:xfrm>
        </p:grpSpPr>
        <p:sp>
          <p:nvSpPr>
            <p:cNvPr id="169996" name="Rectangle 1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69997" name="Line 1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998" name="Line 1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69999" name="Line 1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00" name="Line 1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01" name="Line 1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02" name="Line 1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70003" name="Group 19"/>
          <p:cNvGrpSpPr>
            <a:grpSpLocks/>
          </p:cNvGrpSpPr>
          <p:nvPr/>
        </p:nvGrpSpPr>
        <p:grpSpPr bwMode="auto">
          <a:xfrm>
            <a:off x="5486400" y="5562600"/>
            <a:ext cx="381000" cy="533400"/>
            <a:chOff x="1200" y="1536"/>
            <a:chExt cx="240" cy="336"/>
          </a:xfrm>
        </p:grpSpPr>
        <p:sp>
          <p:nvSpPr>
            <p:cNvPr id="170004" name="Rectangle 20"/>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05" name="Line 21"/>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06" name="Line 22"/>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07" name="Line 23"/>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08" name="Line 24"/>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09" name="Line 25"/>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10" name="Line 26"/>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70011" name="Group 27"/>
          <p:cNvGrpSpPr>
            <a:grpSpLocks/>
          </p:cNvGrpSpPr>
          <p:nvPr/>
        </p:nvGrpSpPr>
        <p:grpSpPr bwMode="auto">
          <a:xfrm>
            <a:off x="3124200" y="2438400"/>
            <a:ext cx="3657600" cy="1981200"/>
            <a:chOff x="1968" y="1536"/>
            <a:chExt cx="2304" cy="1248"/>
          </a:xfrm>
        </p:grpSpPr>
        <p:sp>
          <p:nvSpPr>
            <p:cNvPr id="170012" name="Line 28"/>
            <p:cNvSpPr>
              <a:spLocks noChangeShapeType="1"/>
            </p:cNvSpPr>
            <p:nvPr/>
          </p:nvSpPr>
          <p:spPr bwMode="auto">
            <a:xfrm flipH="1">
              <a:off x="1968" y="1632"/>
              <a:ext cx="960" cy="768"/>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nvGrpSpPr>
            <p:cNvPr id="170013" name="Group 29"/>
            <p:cNvGrpSpPr>
              <a:grpSpLocks/>
            </p:cNvGrpSpPr>
            <p:nvPr/>
          </p:nvGrpSpPr>
          <p:grpSpPr bwMode="auto">
            <a:xfrm>
              <a:off x="2928" y="1536"/>
              <a:ext cx="1344" cy="1248"/>
              <a:chOff x="2928" y="1536"/>
              <a:chExt cx="1344" cy="1248"/>
            </a:xfrm>
          </p:grpSpPr>
          <p:grpSp>
            <p:nvGrpSpPr>
              <p:cNvPr id="170014" name="Group 30"/>
              <p:cNvGrpSpPr>
                <a:grpSpLocks/>
              </p:cNvGrpSpPr>
              <p:nvPr/>
            </p:nvGrpSpPr>
            <p:grpSpPr bwMode="auto">
              <a:xfrm>
                <a:off x="4032" y="1824"/>
                <a:ext cx="240" cy="336"/>
                <a:chOff x="1200" y="1536"/>
                <a:chExt cx="240" cy="336"/>
              </a:xfrm>
            </p:grpSpPr>
            <p:sp>
              <p:nvSpPr>
                <p:cNvPr id="170015" name="Rectangle 31"/>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16" name="Line 32"/>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17" name="Line 33"/>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18" name="Line 34"/>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19" name="Line 35"/>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20" name="Line 36"/>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21" name="Line 37"/>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70022" name="Line 38"/>
              <p:cNvSpPr>
                <a:spLocks noChangeShapeType="1"/>
              </p:cNvSpPr>
              <p:nvPr/>
            </p:nvSpPr>
            <p:spPr bwMode="auto">
              <a:xfrm>
                <a:off x="2928" y="1728"/>
                <a:ext cx="912" cy="1056"/>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23" name="Line 39"/>
              <p:cNvSpPr>
                <a:spLocks noChangeShapeType="1"/>
              </p:cNvSpPr>
              <p:nvPr/>
            </p:nvSpPr>
            <p:spPr bwMode="auto">
              <a:xfrm>
                <a:off x="2928" y="1536"/>
                <a:ext cx="1104" cy="432"/>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grpSp>
        <p:nvGrpSpPr>
          <p:cNvPr id="170024" name="Group 40"/>
          <p:cNvGrpSpPr>
            <a:grpSpLocks/>
          </p:cNvGrpSpPr>
          <p:nvPr/>
        </p:nvGrpSpPr>
        <p:grpSpPr bwMode="auto">
          <a:xfrm>
            <a:off x="2057400" y="2286000"/>
            <a:ext cx="5029200" cy="3048000"/>
            <a:chOff x="1296" y="1440"/>
            <a:chExt cx="3168" cy="1920"/>
          </a:xfrm>
        </p:grpSpPr>
        <p:grpSp>
          <p:nvGrpSpPr>
            <p:cNvPr id="170025" name="Group 41"/>
            <p:cNvGrpSpPr>
              <a:grpSpLocks/>
            </p:cNvGrpSpPr>
            <p:nvPr/>
          </p:nvGrpSpPr>
          <p:grpSpPr bwMode="auto">
            <a:xfrm>
              <a:off x="2784" y="2256"/>
              <a:ext cx="240" cy="336"/>
              <a:chOff x="1200" y="1536"/>
              <a:chExt cx="240" cy="336"/>
            </a:xfrm>
          </p:grpSpPr>
          <p:sp>
            <p:nvSpPr>
              <p:cNvPr id="170026" name="Rectangle 4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27" name="Line 4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28" name="Line 4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29" name="Line 4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30" name="Line 4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31" name="Line 4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32" name="Line 4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70033" name="Group 49"/>
            <p:cNvGrpSpPr>
              <a:grpSpLocks/>
            </p:cNvGrpSpPr>
            <p:nvPr/>
          </p:nvGrpSpPr>
          <p:grpSpPr bwMode="auto">
            <a:xfrm>
              <a:off x="2832" y="1440"/>
              <a:ext cx="240" cy="336"/>
              <a:chOff x="1200" y="1536"/>
              <a:chExt cx="240" cy="336"/>
            </a:xfrm>
          </p:grpSpPr>
          <p:sp>
            <p:nvSpPr>
              <p:cNvPr id="170034" name="Rectangle 50"/>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35" name="Line 51"/>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36" name="Line 52"/>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37" name="Line 53"/>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38" name="Line 54"/>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39" name="Line 55"/>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40" name="Line 56"/>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70041" name="Group 57"/>
            <p:cNvGrpSpPr>
              <a:grpSpLocks/>
            </p:cNvGrpSpPr>
            <p:nvPr/>
          </p:nvGrpSpPr>
          <p:grpSpPr bwMode="auto">
            <a:xfrm>
              <a:off x="3840" y="2688"/>
              <a:ext cx="240" cy="336"/>
              <a:chOff x="1200" y="1536"/>
              <a:chExt cx="240" cy="336"/>
            </a:xfrm>
          </p:grpSpPr>
          <p:sp>
            <p:nvSpPr>
              <p:cNvPr id="170042" name="Rectangle 58"/>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43" name="Line 59"/>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44" name="Line 60"/>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45" name="Line 61"/>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46" name="Line 62"/>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47" name="Line 63"/>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48" name="Line 64"/>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70049" name="Line 65"/>
            <p:cNvSpPr>
              <a:spLocks noChangeShapeType="1"/>
            </p:cNvSpPr>
            <p:nvPr/>
          </p:nvSpPr>
          <p:spPr bwMode="auto">
            <a:xfrm flipV="1">
              <a:off x="1296" y="1584"/>
              <a:ext cx="1536" cy="14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50" name="Line 66"/>
            <p:cNvSpPr>
              <a:spLocks noChangeShapeType="1"/>
            </p:cNvSpPr>
            <p:nvPr/>
          </p:nvSpPr>
          <p:spPr bwMode="auto">
            <a:xfrm>
              <a:off x="1920" y="2640"/>
              <a:ext cx="576" cy="48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51" name="Line 67"/>
            <p:cNvSpPr>
              <a:spLocks noChangeShapeType="1"/>
            </p:cNvSpPr>
            <p:nvPr/>
          </p:nvSpPr>
          <p:spPr bwMode="auto">
            <a:xfrm flipV="1">
              <a:off x="1920" y="2400"/>
              <a:ext cx="864" cy="14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52" name="Line 68"/>
            <p:cNvSpPr>
              <a:spLocks noChangeShapeType="1"/>
            </p:cNvSpPr>
            <p:nvPr/>
          </p:nvSpPr>
          <p:spPr bwMode="auto">
            <a:xfrm>
              <a:off x="1968" y="2592"/>
              <a:ext cx="1872" cy="288"/>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53" name="Line 69"/>
            <p:cNvSpPr>
              <a:spLocks noChangeShapeType="1"/>
            </p:cNvSpPr>
            <p:nvPr/>
          </p:nvSpPr>
          <p:spPr bwMode="auto">
            <a:xfrm flipV="1">
              <a:off x="2496" y="2928"/>
              <a:ext cx="1344" cy="38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54" name="Line 70"/>
            <p:cNvSpPr>
              <a:spLocks noChangeShapeType="1"/>
            </p:cNvSpPr>
            <p:nvPr/>
          </p:nvSpPr>
          <p:spPr bwMode="auto">
            <a:xfrm flipV="1">
              <a:off x="2448" y="3264"/>
              <a:ext cx="2016" cy="96"/>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170055" name="Group 71"/>
          <p:cNvGrpSpPr>
            <a:grpSpLocks/>
          </p:cNvGrpSpPr>
          <p:nvPr/>
        </p:nvGrpSpPr>
        <p:grpSpPr bwMode="auto">
          <a:xfrm>
            <a:off x="1066800" y="2590800"/>
            <a:ext cx="2209800" cy="1981200"/>
            <a:chOff x="672" y="1632"/>
            <a:chExt cx="1392" cy="1248"/>
          </a:xfrm>
        </p:grpSpPr>
        <p:grpSp>
          <p:nvGrpSpPr>
            <p:cNvPr id="170056" name="Group 72"/>
            <p:cNvGrpSpPr>
              <a:grpSpLocks/>
            </p:cNvGrpSpPr>
            <p:nvPr/>
          </p:nvGrpSpPr>
          <p:grpSpPr bwMode="auto">
            <a:xfrm>
              <a:off x="1200" y="1632"/>
              <a:ext cx="240" cy="336"/>
              <a:chOff x="1200" y="1536"/>
              <a:chExt cx="240" cy="336"/>
            </a:xfrm>
          </p:grpSpPr>
          <p:sp>
            <p:nvSpPr>
              <p:cNvPr id="170057" name="Rectangle 73"/>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58" name="Line 74"/>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59" name="Line 75"/>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60" name="Line 76"/>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61" name="Line 77"/>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62" name="Line 78"/>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63" name="Line 79"/>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170064" name="Group 80"/>
            <p:cNvGrpSpPr>
              <a:grpSpLocks/>
            </p:cNvGrpSpPr>
            <p:nvPr/>
          </p:nvGrpSpPr>
          <p:grpSpPr bwMode="auto">
            <a:xfrm>
              <a:off x="1824" y="2400"/>
              <a:ext cx="240" cy="336"/>
              <a:chOff x="1200" y="1536"/>
              <a:chExt cx="240" cy="336"/>
            </a:xfrm>
          </p:grpSpPr>
          <p:sp>
            <p:nvSpPr>
              <p:cNvPr id="170065" name="Rectangle 81"/>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66" name="Line 82"/>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67" name="Line 83"/>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68" name="Line 84"/>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69" name="Line 85"/>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70" name="Line 86"/>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71" name="Line 87"/>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70072" name="Line 88"/>
            <p:cNvSpPr>
              <a:spLocks noChangeShapeType="1"/>
            </p:cNvSpPr>
            <p:nvPr/>
          </p:nvSpPr>
          <p:spPr bwMode="auto">
            <a:xfrm flipV="1">
              <a:off x="672" y="1776"/>
              <a:ext cx="528" cy="1008"/>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73" name="Line 89"/>
            <p:cNvSpPr>
              <a:spLocks noChangeShapeType="1"/>
            </p:cNvSpPr>
            <p:nvPr/>
          </p:nvSpPr>
          <p:spPr bwMode="auto">
            <a:xfrm flipV="1">
              <a:off x="720" y="2544"/>
              <a:ext cx="1104" cy="336"/>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170074" name="Group 90"/>
          <p:cNvGrpSpPr>
            <a:grpSpLocks/>
          </p:cNvGrpSpPr>
          <p:nvPr/>
        </p:nvGrpSpPr>
        <p:grpSpPr bwMode="auto">
          <a:xfrm>
            <a:off x="2514600" y="4343400"/>
            <a:ext cx="1600200" cy="1600200"/>
            <a:chOff x="1584" y="2736"/>
            <a:chExt cx="1008" cy="1008"/>
          </a:xfrm>
        </p:grpSpPr>
        <p:grpSp>
          <p:nvGrpSpPr>
            <p:cNvPr id="170075" name="Group 91"/>
            <p:cNvGrpSpPr>
              <a:grpSpLocks/>
            </p:cNvGrpSpPr>
            <p:nvPr/>
          </p:nvGrpSpPr>
          <p:grpSpPr bwMode="auto">
            <a:xfrm>
              <a:off x="2352" y="3120"/>
              <a:ext cx="240" cy="336"/>
              <a:chOff x="1200" y="1536"/>
              <a:chExt cx="240" cy="336"/>
            </a:xfrm>
          </p:grpSpPr>
          <p:sp>
            <p:nvSpPr>
              <p:cNvPr id="170076" name="Rectangle 9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77" name="Line 9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78" name="Line 9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79" name="Line 9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80" name="Line 9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81" name="Line 9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82" name="Line 9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70083" name="Line 99"/>
            <p:cNvSpPr>
              <a:spLocks noChangeShapeType="1"/>
            </p:cNvSpPr>
            <p:nvPr/>
          </p:nvSpPr>
          <p:spPr bwMode="auto">
            <a:xfrm flipV="1">
              <a:off x="1632" y="3360"/>
              <a:ext cx="720" cy="384"/>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170084" name="Line 100"/>
            <p:cNvSpPr>
              <a:spLocks noChangeShapeType="1"/>
            </p:cNvSpPr>
            <p:nvPr/>
          </p:nvSpPr>
          <p:spPr bwMode="auto">
            <a:xfrm flipV="1">
              <a:off x="1584" y="2736"/>
              <a:ext cx="288" cy="768"/>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170085" name="Group 101"/>
          <p:cNvGrpSpPr>
            <a:grpSpLocks/>
          </p:cNvGrpSpPr>
          <p:nvPr/>
        </p:nvGrpSpPr>
        <p:grpSpPr bwMode="auto">
          <a:xfrm>
            <a:off x="5715000" y="4953000"/>
            <a:ext cx="1752600" cy="914400"/>
            <a:chOff x="3600" y="3120"/>
            <a:chExt cx="1104" cy="576"/>
          </a:xfrm>
        </p:grpSpPr>
        <p:grpSp>
          <p:nvGrpSpPr>
            <p:cNvPr id="170086" name="Group 102"/>
            <p:cNvGrpSpPr>
              <a:grpSpLocks/>
            </p:cNvGrpSpPr>
            <p:nvPr/>
          </p:nvGrpSpPr>
          <p:grpSpPr bwMode="auto">
            <a:xfrm>
              <a:off x="4464" y="3120"/>
              <a:ext cx="240" cy="336"/>
              <a:chOff x="1200" y="1536"/>
              <a:chExt cx="240" cy="336"/>
            </a:xfrm>
          </p:grpSpPr>
          <p:sp>
            <p:nvSpPr>
              <p:cNvPr id="170087" name="Rectangle 103"/>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170088" name="Line 104"/>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89" name="Line 105"/>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90" name="Line 106"/>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91" name="Line 107"/>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92" name="Line 108"/>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70093" name="Line 109"/>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170094" name="Line 110"/>
            <p:cNvSpPr>
              <a:spLocks noChangeShapeType="1"/>
            </p:cNvSpPr>
            <p:nvPr/>
          </p:nvSpPr>
          <p:spPr bwMode="auto">
            <a:xfrm flipV="1">
              <a:off x="3600" y="3360"/>
              <a:ext cx="864" cy="336"/>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0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0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Basic crawl architecture</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8" name="Slide Number Placeholder 7"/>
          <p:cNvSpPr>
            <a:spLocks noGrp="1"/>
          </p:cNvSpPr>
          <p:nvPr>
            <p:ph type="sldNum" idx="4294967295"/>
          </p:nvPr>
        </p:nvSpPr>
        <p:spPr>
          <a:xfrm>
            <a:off x="6553200" y="6456363"/>
            <a:ext cx="2127250" cy="274637"/>
          </a:xfrm>
          <a:prstGeom prst="rect">
            <a:avLst/>
          </a:prstGeom>
        </p:spPr>
        <p:txBody>
          <a:bodyPr/>
          <a:lstStyle/>
          <a:p>
            <a:pPr>
              <a:defRPr/>
            </a:pPr>
            <a:fld id="{74BF2C0F-05D6-4882-A325-BE394602789D}" type="slidenum">
              <a:rPr lang="en-US" smtClean="0"/>
              <a:pPr>
                <a:defRPr/>
              </a:pPr>
              <a:t>12</a:t>
            </a:fld>
            <a:endParaRPr lang="en-US"/>
          </a:p>
        </p:txBody>
      </p:sp>
      <p:pic>
        <p:nvPicPr>
          <p:cNvPr id="7" name="Picture 6" descr="2021.png"/>
          <p:cNvPicPr>
            <a:picLocks noChangeAspect="1"/>
          </p:cNvPicPr>
          <p:nvPr/>
        </p:nvPicPr>
        <p:blipFill>
          <a:blip r:embed="rId3" cstate="print"/>
          <a:stretch>
            <a:fillRect/>
          </a:stretch>
        </p:blipFill>
        <p:spPr>
          <a:xfrm>
            <a:off x="785786" y="1643050"/>
            <a:ext cx="6921713" cy="469687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12700"/>
            <a:ext cx="8572560" cy="1403350"/>
          </a:xfrm>
          <a:prstGeom prst="rect">
            <a:avLst/>
          </a:prstGeom>
          <a:noFill/>
          <a:ln w="9525">
            <a:noFill/>
            <a:round/>
            <a:headEnd/>
            <a:tailEnd/>
          </a:ln>
        </p:spPr>
        <p:txBody>
          <a:bodyPr anchor="b"/>
          <a:lstStyle/>
          <a:p>
            <a:r>
              <a:rPr lang="en-US" sz="3600" dirty="0" smtClean="0">
                <a:solidFill>
                  <a:schemeClr val="tx1"/>
                </a:solidFill>
                <a:latin typeface="+mj-lt"/>
              </a:rPr>
              <a:t>URL frontier</a:t>
            </a:r>
          </a:p>
        </p:txBody>
      </p:sp>
      <p:sp>
        <p:nvSpPr>
          <p:cNvPr id="84996" name="Text Box 3"/>
          <p:cNvSpPr txBox="1">
            <a:spLocks noChangeArrowheads="1"/>
          </p:cNvSpPr>
          <p:nvPr/>
        </p:nvSpPr>
        <p:spPr bwMode="auto">
          <a:xfrm>
            <a:off x="214282" y="2500306"/>
            <a:ext cx="8501122" cy="4857784"/>
          </a:xfrm>
          <a:prstGeom prst="rect">
            <a:avLst/>
          </a:prstGeom>
          <a:noFill/>
          <a:ln w="9525">
            <a:noFill/>
            <a:round/>
            <a:headEnd/>
            <a:tailEnd/>
          </a:ln>
        </p:spPr>
        <p:txBody>
          <a:bodyPr/>
          <a:lstStyle/>
          <a:p>
            <a:pPr lvl="1">
              <a:spcBef>
                <a:spcPts val="700"/>
              </a:spcBef>
              <a:buClr>
                <a:srgbClr val="336699"/>
              </a:buClr>
              <a:buFont typeface="Wingdings" pitchFamily="2" charset="2"/>
              <a:buChar char="§"/>
            </a:pP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8" name="Slide Number Placeholder 7"/>
          <p:cNvSpPr>
            <a:spLocks noGrp="1"/>
          </p:cNvSpPr>
          <p:nvPr>
            <p:ph type="sldNum" idx="4294967295"/>
          </p:nvPr>
        </p:nvSpPr>
        <p:spPr>
          <a:xfrm>
            <a:off x="6553200" y="6456363"/>
            <a:ext cx="2127250" cy="274637"/>
          </a:xfrm>
          <a:prstGeom prst="rect">
            <a:avLst/>
          </a:prstGeom>
        </p:spPr>
        <p:txBody>
          <a:bodyPr/>
          <a:lstStyle/>
          <a:p>
            <a:pPr>
              <a:defRPr/>
            </a:pPr>
            <a:fld id="{74BF2C0F-05D6-4882-A325-BE394602789D}" type="slidenum">
              <a:rPr lang="en-US" smtClean="0"/>
              <a:pPr>
                <a:defRPr/>
              </a:pPr>
              <a:t>13</a:t>
            </a:fld>
            <a:endParaRPr lang="en-US"/>
          </a:p>
        </p:txBody>
      </p:sp>
      <p:pic>
        <p:nvPicPr>
          <p:cNvPr id="7" name="Picture 6" descr="2019.png"/>
          <p:cNvPicPr>
            <a:picLocks noChangeAspect="1"/>
          </p:cNvPicPr>
          <p:nvPr/>
        </p:nvPicPr>
        <p:blipFill>
          <a:blip r:embed="rId3" cstate="print"/>
          <a:stretch>
            <a:fillRect/>
          </a:stretch>
        </p:blipFill>
        <p:spPr>
          <a:xfrm>
            <a:off x="785786" y="2143116"/>
            <a:ext cx="7643866" cy="3961014"/>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0"/>
            <a:ext cx="8470931" cy="1403350"/>
          </a:xfrm>
          <a:prstGeom prst="rect">
            <a:avLst/>
          </a:prstGeom>
          <a:noFill/>
          <a:ln w="9525">
            <a:noFill/>
            <a:round/>
            <a:headEnd/>
            <a:tailEnd/>
          </a:ln>
        </p:spPr>
        <p:txBody>
          <a:bodyPr anchor="b"/>
          <a:lstStyle/>
          <a:p>
            <a:r>
              <a:rPr lang="de-DE" sz="3600" dirty="0" smtClean="0">
                <a:solidFill>
                  <a:schemeClr val="tx1"/>
                </a:solidFill>
                <a:latin typeface="+mj-lt"/>
              </a:rPr>
              <a:t>Mercator URL </a:t>
            </a:r>
            <a:r>
              <a:rPr lang="de-DE" sz="3600" dirty="0" err="1" smtClean="0">
                <a:solidFill>
                  <a:schemeClr val="tx1"/>
                </a:solidFill>
                <a:latin typeface="+mj-lt"/>
              </a:rPr>
              <a:t>frontier</a:t>
            </a:r>
            <a:endParaRPr lang="de-DE" sz="3600" dirty="0" smtClean="0">
              <a:solidFill>
                <a:schemeClr val="tx1"/>
              </a:solidFill>
              <a:latin typeface="+mj-lt"/>
            </a:endParaRPr>
          </a:p>
        </p:txBody>
      </p:sp>
      <p:sp>
        <p:nvSpPr>
          <p:cNvPr id="84996" name="Text Box 3"/>
          <p:cNvSpPr txBox="1">
            <a:spLocks noChangeArrowheads="1"/>
          </p:cNvSpPr>
          <p:nvPr/>
        </p:nvSpPr>
        <p:spPr bwMode="auto">
          <a:xfrm>
            <a:off x="4500562" y="2786058"/>
            <a:ext cx="4214842" cy="3857652"/>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URLs flow in from the top </a:t>
            </a:r>
            <a:r>
              <a:rPr lang="de-DE" dirty="0" err="1" smtClean="0">
                <a:solidFill>
                  <a:schemeClr val="tx1"/>
                </a:solidFill>
                <a:latin typeface="+mj-lt"/>
              </a:rPr>
              <a:t>into</a:t>
            </a:r>
            <a:r>
              <a:rPr lang="de-DE" dirty="0" smtClean="0">
                <a:solidFill>
                  <a:schemeClr val="tx1"/>
                </a:solidFill>
                <a:latin typeface="+mj-lt"/>
              </a:rPr>
              <a:t> </a:t>
            </a:r>
            <a:r>
              <a:rPr lang="de-DE" dirty="0" err="1" smtClean="0">
                <a:solidFill>
                  <a:schemeClr val="tx1"/>
                </a:solidFill>
                <a:latin typeface="+mj-lt"/>
              </a:rPr>
              <a:t>the</a:t>
            </a:r>
            <a:r>
              <a:rPr lang="de-DE" dirty="0" smtClean="0">
                <a:solidFill>
                  <a:schemeClr val="tx1"/>
                </a:solidFill>
                <a:latin typeface="+mj-lt"/>
              </a:rPr>
              <a:t> </a:t>
            </a:r>
            <a:r>
              <a:rPr lang="de-DE" dirty="0" err="1" smtClean="0">
                <a:solidFill>
                  <a:schemeClr val="tx1"/>
                </a:solidFill>
                <a:latin typeface="+mj-lt"/>
              </a:rPr>
              <a:t>frontier</a:t>
            </a:r>
            <a:r>
              <a:rPr lang="de-DE" dirty="0" smtClean="0">
                <a:solidFill>
                  <a:schemeClr val="tx1"/>
                </a:solidFill>
                <a:latin typeface="+mj-lt"/>
              </a:rPr>
              <a:t>.</a:t>
            </a:r>
          </a:p>
          <a:p>
            <a:pPr lvl="1">
              <a:spcBef>
                <a:spcPts val="700"/>
              </a:spcBef>
              <a:buClr>
                <a:srgbClr val="336699"/>
              </a:buClr>
              <a:buFont typeface="Wingdings" pitchFamily="2" charset="2"/>
              <a:buChar char="§"/>
            </a:pPr>
            <a:r>
              <a:rPr lang="de-DE" dirty="0" smtClean="0">
                <a:solidFill>
                  <a:schemeClr val="tx1"/>
                </a:solidFill>
                <a:latin typeface="+mj-lt"/>
              </a:rPr>
              <a:t>Front </a:t>
            </a:r>
            <a:r>
              <a:rPr lang="de-DE" dirty="0" err="1" smtClean="0">
                <a:solidFill>
                  <a:schemeClr val="tx1"/>
                </a:solidFill>
                <a:latin typeface="+mj-lt"/>
              </a:rPr>
              <a:t>queues</a:t>
            </a:r>
            <a:r>
              <a:rPr lang="de-DE" dirty="0" smtClean="0">
                <a:solidFill>
                  <a:schemeClr val="tx1"/>
                </a:solidFill>
                <a:latin typeface="+mj-lt"/>
              </a:rPr>
              <a:t> manage </a:t>
            </a:r>
            <a:r>
              <a:rPr lang="de-DE" dirty="0" err="1" smtClean="0">
                <a:solidFill>
                  <a:schemeClr val="tx1"/>
                </a:solidFill>
                <a:latin typeface="+mj-lt"/>
              </a:rPr>
              <a:t>prioritization</a:t>
            </a:r>
            <a:r>
              <a:rPr lang="de-DE" dirty="0" smtClean="0">
                <a:solidFill>
                  <a:schemeClr val="tx1"/>
                </a:solidFill>
                <a:latin typeface="+mj-lt"/>
              </a:rPr>
              <a:t>.</a:t>
            </a:r>
          </a:p>
          <a:p>
            <a:pPr lvl="1">
              <a:spcBef>
                <a:spcPts val="700"/>
              </a:spcBef>
              <a:buClr>
                <a:srgbClr val="336699"/>
              </a:buClr>
              <a:buFont typeface="Wingdings" pitchFamily="2" charset="2"/>
              <a:buChar char="§"/>
            </a:pPr>
            <a:r>
              <a:rPr lang="de-DE" dirty="0" smtClean="0">
                <a:solidFill>
                  <a:schemeClr val="tx1"/>
                </a:solidFill>
                <a:latin typeface="+mj-lt"/>
              </a:rPr>
              <a:t>Back </a:t>
            </a:r>
            <a:r>
              <a:rPr lang="de-DE" dirty="0" err="1" smtClean="0">
                <a:solidFill>
                  <a:schemeClr val="tx1"/>
                </a:solidFill>
                <a:latin typeface="+mj-lt"/>
              </a:rPr>
              <a:t>queues</a:t>
            </a:r>
            <a:r>
              <a:rPr lang="de-DE" dirty="0" smtClean="0">
                <a:solidFill>
                  <a:schemeClr val="tx1"/>
                </a:solidFill>
                <a:latin typeface="+mj-lt"/>
              </a:rPr>
              <a:t> </a:t>
            </a:r>
            <a:r>
              <a:rPr lang="de-DE" dirty="0" err="1" smtClean="0">
                <a:solidFill>
                  <a:schemeClr val="tx1"/>
                </a:solidFill>
                <a:latin typeface="+mj-lt"/>
              </a:rPr>
              <a:t>enforce</a:t>
            </a:r>
            <a:r>
              <a:rPr lang="de-DE" dirty="0" smtClean="0">
                <a:solidFill>
                  <a:schemeClr val="tx1"/>
                </a:solidFill>
                <a:latin typeface="+mj-lt"/>
              </a:rPr>
              <a:t> </a:t>
            </a:r>
            <a:r>
              <a:rPr lang="de-DE" dirty="0" err="1" smtClean="0">
                <a:solidFill>
                  <a:schemeClr val="tx1"/>
                </a:solidFill>
                <a:latin typeface="+mj-lt"/>
              </a:rPr>
              <a:t>politeness</a:t>
            </a:r>
            <a:r>
              <a:rPr lang="de-DE" dirty="0" smtClean="0">
                <a:solidFill>
                  <a:schemeClr val="tx1"/>
                </a:solidFill>
                <a:latin typeface="+mj-lt"/>
              </a:rPr>
              <a:t>.</a:t>
            </a:r>
          </a:p>
          <a:p>
            <a:pPr lvl="1">
              <a:spcBef>
                <a:spcPts val="700"/>
              </a:spcBef>
              <a:buClr>
                <a:srgbClr val="336699"/>
              </a:buClr>
              <a:buFont typeface="Wingdings" pitchFamily="2" charset="2"/>
              <a:buChar char="§"/>
            </a:pPr>
            <a:r>
              <a:rPr lang="de-DE" dirty="0" err="1" smtClean="0">
                <a:solidFill>
                  <a:schemeClr val="tx1"/>
                </a:solidFill>
                <a:latin typeface="+mj-lt"/>
              </a:rPr>
              <a:t>Each</a:t>
            </a:r>
            <a:r>
              <a:rPr lang="de-DE" dirty="0" smtClean="0">
                <a:solidFill>
                  <a:schemeClr val="tx1"/>
                </a:solidFill>
                <a:latin typeface="+mj-lt"/>
              </a:rPr>
              <a:t> </a:t>
            </a:r>
            <a:r>
              <a:rPr lang="de-DE" dirty="0" err="1" smtClean="0">
                <a:solidFill>
                  <a:schemeClr val="tx1"/>
                </a:solidFill>
                <a:latin typeface="+mj-lt"/>
              </a:rPr>
              <a:t>queue</a:t>
            </a:r>
            <a:r>
              <a:rPr lang="de-DE" dirty="0" smtClean="0">
                <a:solidFill>
                  <a:schemeClr val="tx1"/>
                </a:solidFill>
                <a:latin typeface="+mj-lt"/>
              </a:rPr>
              <a:t> </a:t>
            </a:r>
            <a:r>
              <a:rPr lang="de-DE" dirty="0" err="1" smtClean="0">
                <a:solidFill>
                  <a:schemeClr val="tx1"/>
                </a:solidFill>
                <a:latin typeface="+mj-lt"/>
              </a:rPr>
              <a:t>is</a:t>
            </a:r>
            <a:r>
              <a:rPr lang="de-DE" dirty="0" smtClean="0">
                <a:solidFill>
                  <a:schemeClr val="tx1"/>
                </a:solidFill>
                <a:latin typeface="+mj-lt"/>
              </a:rPr>
              <a:t> FIFO.</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6" name="Slide Number Placeholder 5"/>
          <p:cNvSpPr>
            <a:spLocks noGrp="1"/>
          </p:cNvSpPr>
          <p:nvPr>
            <p:ph type="sldNum" idx="4294967295"/>
          </p:nvPr>
        </p:nvSpPr>
        <p:spPr>
          <a:xfrm>
            <a:off x="6553200" y="6456363"/>
            <a:ext cx="2127250" cy="274637"/>
          </a:xfrm>
          <a:prstGeom prst="rect">
            <a:avLst/>
          </a:prstGeom>
        </p:spPr>
        <p:txBody>
          <a:bodyPr/>
          <a:lstStyle/>
          <a:p>
            <a:pPr>
              <a:defRPr/>
            </a:pPr>
            <a:fld id="{74BF2C0F-05D6-4882-A325-BE394602789D}" type="slidenum">
              <a:rPr lang="en-US" smtClean="0"/>
              <a:pPr>
                <a:defRPr/>
              </a:pPr>
              <a:t>14</a:t>
            </a:fld>
            <a:endParaRPr lang="en-US"/>
          </a:p>
        </p:txBody>
      </p:sp>
      <p:pic>
        <p:nvPicPr>
          <p:cNvPr id="7" name="Picture 6" descr="2028.png"/>
          <p:cNvPicPr>
            <a:picLocks noChangeAspect="1"/>
          </p:cNvPicPr>
          <p:nvPr/>
        </p:nvPicPr>
        <p:blipFill>
          <a:blip r:embed="rId3" cstate="print"/>
          <a:stretch>
            <a:fillRect/>
          </a:stretch>
        </p:blipFill>
        <p:spPr>
          <a:xfrm>
            <a:off x="1000100" y="1571612"/>
            <a:ext cx="3643338" cy="492072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0"/>
            <a:ext cx="8470931" cy="1403350"/>
          </a:xfrm>
          <a:prstGeom prst="rect">
            <a:avLst/>
          </a:prstGeom>
          <a:noFill/>
          <a:ln w="9525">
            <a:noFill/>
            <a:round/>
            <a:headEnd/>
            <a:tailEnd/>
          </a:ln>
        </p:spPr>
        <p:txBody>
          <a:bodyPr anchor="b"/>
          <a:lstStyle/>
          <a:p>
            <a:r>
              <a:rPr lang="de-DE" sz="3600" dirty="0" smtClean="0">
                <a:solidFill>
                  <a:schemeClr val="tx1"/>
                </a:solidFill>
                <a:latin typeface="+mj-lt"/>
              </a:rPr>
              <a:t>Mercator URL </a:t>
            </a:r>
            <a:r>
              <a:rPr lang="de-DE" sz="3600" dirty="0" err="1" smtClean="0">
                <a:solidFill>
                  <a:schemeClr val="tx1"/>
                </a:solidFill>
                <a:latin typeface="+mj-lt"/>
              </a:rPr>
              <a:t>frontier</a:t>
            </a:r>
            <a:r>
              <a:rPr lang="de-DE" sz="3600" dirty="0" smtClean="0">
                <a:solidFill>
                  <a:schemeClr val="tx1"/>
                </a:solidFill>
                <a:latin typeface="+mj-lt"/>
              </a:rPr>
              <a:t>: Front </a:t>
            </a:r>
            <a:r>
              <a:rPr lang="de-DE" sz="3600" dirty="0" err="1" smtClean="0">
                <a:solidFill>
                  <a:schemeClr val="tx1"/>
                </a:solidFill>
                <a:latin typeface="+mj-lt"/>
              </a:rPr>
              <a:t>queues</a:t>
            </a:r>
            <a:endParaRPr lang="de-DE" sz="3600" dirty="0" smtClean="0">
              <a:solidFill>
                <a:schemeClr val="tx1"/>
              </a:solidFill>
              <a:latin typeface="+mj-lt"/>
            </a:endParaRPr>
          </a:p>
        </p:txBody>
      </p:sp>
      <p:sp>
        <p:nvSpPr>
          <p:cNvPr id="84996" name="Text Box 3"/>
          <p:cNvSpPr txBox="1">
            <a:spLocks noChangeArrowheads="1"/>
          </p:cNvSpPr>
          <p:nvPr/>
        </p:nvSpPr>
        <p:spPr bwMode="auto">
          <a:xfrm>
            <a:off x="4714876" y="2000240"/>
            <a:ext cx="4000528" cy="3857652"/>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err="1" smtClean="0">
                <a:solidFill>
                  <a:schemeClr val="tx1"/>
                </a:solidFill>
                <a:latin typeface="+mj-lt"/>
              </a:rPr>
              <a:t>Selection</a:t>
            </a:r>
            <a:r>
              <a:rPr lang="de-DE" dirty="0" smtClean="0">
                <a:solidFill>
                  <a:schemeClr val="tx1"/>
                </a:solidFill>
                <a:latin typeface="+mj-lt"/>
              </a:rPr>
              <a:t> </a:t>
            </a:r>
            <a:r>
              <a:rPr lang="de-DE" dirty="0" err="1" smtClean="0">
                <a:solidFill>
                  <a:schemeClr val="tx1"/>
                </a:solidFill>
                <a:latin typeface="+mj-lt"/>
              </a:rPr>
              <a:t>from</a:t>
            </a:r>
            <a:r>
              <a:rPr lang="de-DE" dirty="0" smtClean="0">
                <a:solidFill>
                  <a:schemeClr val="tx1"/>
                </a:solidFill>
                <a:latin typeface="+mj-lt"/>
              </a:rPr>
              <a:t> front </a:t>
            </a:r>
            <a:r>
              <a:rPr lang="de-DE" dirty="0" err="1" smtClean="0">
                <a:solidFill>
                  <a:schemeClr val="tx1"/>
                </a:solidFill>
                <a:latin typeface="+mj-lt"/>
              </a:rPr>
              <a:t>queues</a:t>
            </a:r>
            <a:r>
              <a:rPr lang="de-DE" dirty="0" smtClean="0">
                <a:solidFill>
                  <a:schemeClr val="tx1"/>
                </a:solidFill>
                <a:latin typeface="+mj-lt"/>
              </a:rPr>
              <a:t> </a:t>
            </a:r>
            <a:r>
              <a:rPr lang="de-DE" dirty="0" err="1" smtClean="0">
                <a:solidFill>
                  <a:schemeClr val="tx1"/>
                </a:solidFill>
                <a:latin typeface="+mj-lt"/>
              </a:rPr>
              <a:t>is</a:t>
            </a:r>
            <a:r>
              <a:rPr lang="de-DE" dirty="0" smtClean="0">
                <a:solidFill>
                  <a:schemeClr val="tx1"/>
                </a:solidFill>
                <a:latin typeface="+mj-lt"/>
              </a:rPr>
              <a:t> </a:t>
            </a:r>
            <a:r>
              <a:rPr lang="de-DE" dirty="0" err="1" smtClean="0">
                <a:solidFill>
                  <a:schemeClr val="tx1"/>
                </a:solidFill>
                <a:latin typeface="+mj-lt"/>
              </a:rPr>
              <a:t>initiated</a:t>
            </a:r>
            <a:r>
              <a:rPr lang="de-DE" dirty="0" smtClean="0">
                <a:solidFill>
                  <a:schemeClr val="tx1"/>
                </a:solidFill>
                <a:latin typeface="+mj-lt"/>
              </a:rPr>
              <a:t> </a:t>
            </a:r>
            <a:r>
              <a:rPr lang="de-DE" dirty="0" err="1" smtClean="0">
                <a:solidFill>
                  <a:schemeClr val="tx1"/>
                </a:solidFill>
                <a:latin typeface="+mj-lt"/>
              </a:rPr>
              <a:t>by</a:t>
            </a:r>
            <a:r>
              <a:rPr lang="de-DE" dirty="0" smtClean="0">
                <a:solidFill>
                  <a:schemeClr val="tx1"/>
                </a:solidFill>
                <a:latin typeface="+mj-lt"/>
              </a:rPr>
              <a:t> back </a:t>
            </a:r>
            <a:r>
              <a:rPr lang="de-DE" dirty="0" err="1" smtClean="0">
                <a:solidFill>
                  <a:schemeClr val="tx1"/>
                </a:solidFill>
                <a:latin typeface="+mj-lt"/>
              </a:rPr>
              <a:t>queues</a:t>
            </a:r>
            <a:endParaRPr lang="de-DE" dirty="0" smtClean="0">
              <a:solidFill>
                <a:schemeClr val="tx1"/>
              </a:solidFill>
              <a:latin typeface="+mj-lt"/>
            </a:endParaRPr>
          </a:p>
          <a:p>
            <a:pPr lvl="1">
              <a:spcBef>
                <a:spcPts val="700"/>
              </a:spcBef>
              <a:buClr>
                <a:srgbClr val="336699"/>
              </a:buClr>
              <a:buFont typeface="Wingdings" pitchFamily="2" charset="2"/>
              <a:buChar char="§"/>
            </a:pPr>
            <a:r>
              <a:rPr lang="de-DE" dirty="0" smtClean="0">
                <a:solidFill>
                  <a:schemeClr val="tx1"/>
                </a:solidFill>
                <a:latin typeface="+mj-lt"/>
              </a:rPr>
              <a:t>Pick a front </a:t>
            </a:r>
            <a:r>
              <a:rPr lang="de-DE" dirty="0" err="1" smtClean="0">
                <a:solidFill>
                  <a:schemeClr val="tx1"/>
                </a:solidFill>
                <a:latin typeface="+mj-lt"/>
              </a:rPr>
              <a:t>queue</a:t>
            </a:r>
            <a:r>
              <a:rPr lang="de-DE" dirty="0" smtClean="0">
                <a:solidFill>
                  <a:schemeClr val="tx1"/>
                </a:solidFill>
                <a:latin typeface="+mj-lt"/>
              </a:rPr>
              <a:t> </a:t>
            </a:r>
            <a:r>
              <a:rPr lang="de-DE" dirty="0" err="1" smtClean="0">
                <a:solidFill>
                  <a:schemeClr val="tx1"/>
                </a:solidFill>
                <a:latin typeface="+mj-lt"/>
              </a:rPr>
              <a:t>from</a:t>
            </a:r>
            <a:r>
              <a:rPr lang="de-DE" dirty="0" smtClean="0">
                <a:solidFill>
                  <a:schemeClr val="tx1"/>
                </a:solidFill>
                <a:latin typeface="+mj-lt"/>
              </a:rPr>
              <a:t> </a:t>
            </a:r>
            <a:r>
              <a:rPr lang="de-DE" dirty="0" err="1" smtClean="0">
                <a:solidFill>
                  <a:schemeClr val="tx1"/>
                </a:solidFill>
                <a:latin typeface="+mj-lt"/>
              </a:rPr>
              <a:t>which</a:t>
            </a:r>
            <a:r>
              <a:rPr lang="de-DE" dirty="0" smtClean="0">
                <a:solidFill>
                  <a:schemeClr val="tx1"/>
                </a:solidFill>
                <a:latin typeface="+mj-lt"/>
              </a:rPr>
              <a:t> </a:t>
            </a:r>
            <a:r>
              <a:rPr lang="de-DE" dirty="0" err="1" smtClean="0">
                <a:solidFill>
                  <a:schemeClr val="tx1"/>
                </a:solidFill>
                <a:latin typeface="+mj-lt"/>
              </a:rPr>
              <a:t>to</a:t>
            </a:r>
            <a:r>
              <a:rPr lang="de-DE" dirty="0" smtClean="0">
                <a:solidFill>
                  <a:schemeClr val="tx1"/>
                </a:solidFill>
                <a:latin typeface="+mj-lt"/>
              </a:rPr>
              <a:t> </a:t>
            </a:r>
            <a:r>
              <a:rPr lang="de-DE" dirty="0" err="1" smtClean="0">
                <a:solidFill>
                  <a:schemeClr val="tx1"/>
                </a:solidFill>
                <a:latin typeface="+mj-lt"/>
              </a:rPr>
              <a:t>select</a:t>
            </a:r>
            <a:r>
              <a:rPr lang="de-DE" dirty="0" smtClean="0">
                <a:solidFill>
                  <a:schemeClr val="tx1"/>
                </a:solidFill>
                <a:latin typeface="+mj-lt"/>
              </a:rPr>
              <a:t> </a:t>
            </a:r>
            <a:r>
              <a:rPr lang="de-DE" dirty="0" err="1" smtClean="0">
                <a:solidFill>
                  <a:schemeClr val="tx1"/>
                </a:solidFill>
                <a:latin typeface="+mj-lt"/>
              </a:rPr>
              <a:t>next</a:t>
            </a:r>
            <a:r>
              <a:rPr lang="de-DE" dirty="0" smtClean="0">
                <a:solidFill>
                  <a:schemeClr val="tx1"/>
                </a:solidFill>
                <a:latin typeface="+mj-lt"/>
              </a:rPr>
              <a:t> URL: </a:t>
            </a:r>
            <a:r>
              <a:rPr lang="de-DE" dirty="0" err="1" smtClean="0">
                <a:solidFill>
                  <a:schemeClr val="tx1"/>
                </a:solidFill>
                <a:latin typeface="+mj-lt"/>
              </a:rPr>
              <a:t>Round</a:t>
            </a:r>
            <a:r>
              <a:rPr lang="de-DE" dirty="0" smtClean="0">
                <a:solidFill>
                  <a:schemeClr val="tx1"/>
                </a:solidFill>
                <a:latin typeface="+mj-lt"/>
              </a:rPr>
              <a:t> </a:t>
            </a:r>
            <a:r>
              <a:rPr lang="de-DE" dirty="0" err="1" smtClean="0">
                <a:solidFill>
                  <a:schemeClr val="tx1"/>
                </a:solidFill>
                <a:latin typeface="+mj-lt"/>
              </a:rPr>
              <a:t>robin</a:t>
            </a:r>
            <a:r>
              <a:rPr lang="de-DE" dirty="0" smtClean="0">
                <a:solidFill>
                  <a:schemeClr val="tx1"/>
                </a:solidFill>
                <a:latin typeface="+mj-lt"/>
              </a:rPr>
              <a:t>, </a:t>
            </a:r>
            <a:r>
              <a:rPr lang="de-DE" dirty="0" err="1" smtClean="0">
                <a:solidFill>
                  <a:schemeClr val="tx1"/>
                </a:solidFill>
                <a:latin typeface="+mj-lt"/>
              </a:rPr>
              <a:t>randomly</a:t>
            </a:r>
            <a:r>
              <a:rPr lang="de-DE" dirty="0" smtClean="0">
                <a:solidFill>
                  <a:schemeClr val="tx1"/>
                </a:solidFill>
                <a:latin typeface="+mj-lt"/>
              </a:rPr>
              <a:t>, </a:t>
            </a:r>
            <a:r>
              <a:rPr lang="de-DE" dirty="0" err="1" smtClean="0">
                <a:solidFill>
                  <a:schemeClr val="tx1"/>
                </a:solidFill>
                <a:latin typeface="+mj-lt"/>
              </a:rPr>
              <a:t>or</a:t>
            </a:r>
            <a:r>
              <a:rPr lang="de-DE" dirty="0" smtClean="0">
                <a:solidFill>
                  <a:schemeClr val="tx1"/>
                </a:solidFill>
                <a:latin typeface="+mj-lt"/>
              </a:rPr>
              <a:t> </a:t>
            </a:r>
            <a:r>
              <a:rPr lang="de-DE" dirty="0" err="1" smtClean="0">
                <a:solidFill>
                  <a:schemeClr val="tx1"/>
                </a:solidFill>
                <a:latin typeface="+mj-lt"/>
              </a:rPr>
              <a:t>more</a:t>
            </a:r>
            <a:r>
              <a:rPr lang="de-DE" dirty="0" smtClean="0">
                <a:solidFill>
                  <a:schemeClr val="tx1"/>
                </a:solidFill>
                <a:latin typeface="+mj-lt"/>
              </a:rPr>
              <a:t> </a:t>
            </a:r>
            <a:r>
              <a:rPr lang="de-DE" dirty="0" err="1" smtClean="0">
                <a:solidFill>
                  <a:schemeClr val="tx1"/>
                </a:solidFill>
                <a:latin typeface="+mj-lt"/>
              </a:rPr>
              <a:t>sophisticated</a:t>
            </a:r>
            <a:r>
              <a:rPr lang="de-DE" dirty="0" smtClean="0">
                <a:solidFill>
                  <a:schemeClr val="tx1"/>
                </a:solidFill>
                <a:latin typeface="+mj-lt"/>
              </a:rPr>
              <a:t> variant</a:t>
            </a:r>
          </a:p>
          <a:p>
            <a:pPr lvl="1">
              <a:spcBef>
                <a:spcPts val="700"/>
              </a:spcBef>
              <a:buClr>
                <a:srgbClr val="336699"/>
              </a:buClr>
              <a:buFont typeface="Wingdings" pitchFamily="2" charset="2"/>
              <a:buChar char="§"/>
            </a:pPr>
            <a:r>
              <a:rPr lang="en-US" dirty="0" smtClean="0">
                <a:solidFill>
                  <a:srgbClr val="0070C0"/>
                </a:solidFill>
                <a:latin typeface="+mj-lt"/>
              </a:rPr>
              <a:t>But with a bias </a:t>
            </a:r>
            <a:r>
              <a:rPr lang="en-US" dirty="0" smtClean="0">
                <a:solidFill>
                  <a:schemeClr val="tx1"/>
                </a:solidFill>
                <a:latin typeface="+mj-lt"/>
              </a:rPr>
              <a:t>in </a:t>
            </a:r>
            <a:r>
              <a:rPr lang="de-DE" dirty="0" err="1" smtClean="0">
                <a:solidFill>
                  <a:schemeClr val="tx1"/>
                </a:solidFill>
                <a:latin typeface="+mj-lt"/>
              </a:rPr>
              <a:t>favor</a:t>
            </a:r>
            <a:r>
              <a:rPr lang="de-DE" dirty="0" smtClean="0">
                <a:solidFill>
                  <a:schemeClr val="tx1"/>
                </a:solidFill>
                <a:latin typeface="+mj-lt"/>
              </a:rPr>
              <a:t> </a:t>
            </a:r>
            <a:r>
              <a:rPr lang="de-DE" dirty="0" err="1" smtClean="0">
                <a:solidFill>
                  <a:schemeClr val="tx1"/>
                </a:solidFill>
                <a:latin typeface="+mj-lt"/>
              </a:rPr>
              <a:t>of</a:t>
            </a:r>
            <a:r>
              <a:rPr lang="de-DE" dirty="0" smtClean="0">
                <a:solidFill>
                  <a:schemeClr val="tx1"/>
                </a:solidFill>
                <a:latin typeface="+mj-lt"/>
              </a:rPr>
              <a:t> </a:t>
            </a:r>
            <a:r>
              <a:rPr lang="de-DE" dirty="0" err="1" smtClean="0">
                <a:solidFill>
                  <a:schemeClr val="tx1"/>
                </a:solidFill>
                <a:latin typeface="+mj-lt"/>
              </a:rPr>
              <a:t>high-priority</a:t>
            </a:r>
            <a:r>
              <a:rPr lang="de-DE" dirty="0" smtClean="0">
                <a:solidFill>
                  <a:schemeClr val="tx1"/>
                </a:solidFill>
                <a:latin typeface="+mj-lt"/>
              </a:rPr>
              <a:t> front </a:t>
            </a:r>
            <a:r>
              <a:rPr lang="de-DE" dirty="0" err="1" smtClean="0">
                <a:solidFill>
                  <a:schemeClr val="tx1"/>
                </a:solidFill>
                <a:latin typeface="+mj-lt"/>
              </a:rPr>
              <a:t>queues</a:t>
            </a:r>
            <a:endParaRPr lang="de-DE"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6" name="Slide Number Placeholder 5"/>
          <p:cNvSpPr>
            <a:spLocks noGrp="1"/>
          </p:cNvSpPr>
          <p:nvPr>
            <p:ph type="sldNum" idx="4294967295"/>
          </p:nvPr>
        </p:nvSpPr>
        <p:spPr>
          <a:xfrm>
            <a:off x="6553200" y="6456363"/>
            <a:ext cx="2127250" cy="274637"/>
          </a:xfrm>
          <a:prstGeom prst="rect">
            <a:avLst/>
          </a:prstGeom>
        </p:spPr>
        <p:txBody>
          <a:bodyPr/>
          <a:lstStyle/>
          <a:p>
            <a:pPr>
              <a:defRPr/>
            </a:pPr>
            <a:fld id="{74BF2C0F-05D6-4882-A325-BE394602789D}" type="slidenum">
              <a:rPr lang="en-US" smtClean="0"/>
              <a:pPr>
                <a:defRPr/>
              </a:pPr>
              <a:t>15</a:t>
            </a:fld>
            <a:endParaRPr lang="en-US"/>
          </a:p>
        </p:txBody>
      </p:sp>
      <p:pic>
        <p:nvPicPr>
          <p:cNvPr id="8" name="Picture 7" descr="2033.png"/>
          <p:cNvPicPr>
            <a:picLocks noChangeAspect="1"/>
          </p:cNvPicPr>
          <p:nvPr/>
        </p:nvPicPr>
        <p:blipFill>
          <a:blip r:embed="rId3" cstate="print"/>
          <a:stretch>
            <a:fillRect/>
          </a:stretch>
        </p:blipFill>
        <p:spPr>
          <a:xfrm>
            <a:off x="285720" y="1571611"/>
            <a:ext cx="4643470" cy="3624971"/>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6553200" y="6477000"/>
            <a:ext cx="2133600" cy="244475"/>
          </a:xfrm>
          <a:prstGeom prst="rect">
            <a:avLst/>
          </a:prstGeom>
          <a:noFill/>
          <a:ln w="9525">
            <a:noFill/>
            <a:round/>
            <a:headEnd/>
            <a:tailEnd/>
          </a:ln>
        </p:spPr>
        <p:txBody>
          <a:bodyPr lIns="90000" tIns="46800" rIns="90000" bIns="46800" anchor="ct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8895EFF-1DBE-4654-84B8-EE5B6E2FA3CA}" type="slidenum">
              <a:rPr lang="en-US" sz="1200">
                <a:solidFill>
                  <a:srgbClr val="898989"/>
                </a:solidFill>
                <a:latin typeface="Calibri" charset="0"/>
              </a:rPr>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US" sz="1200">
              <a:solidFill>
                <a:srgbClr val="898989"/>
              </a:solidFill>
              <a:latin typeface="Calibri" charset="0"/>
            </a:endParaRPr>
          </a:p>
        </p:txBody>
      </p:sp>
      <p:sp>
        <p:nvSpPr>
          <p:cNvPr id="84995" name="Text Box 2"/>
          <p:cNvSpPr txBox="1">
            <a:spLocks noChangeArrowheads="1"/>
          </p:cNvSpPr>
          <p:nvPr/>
        </p:nvSpPr>
        <p:spPr bwMode="auto">
          <a:xfrm>
            <a:off x="285720" y="0"/>
            <a:ext cx="8470931" cy="1403350"/>
          </a:xfrm>
          <a:prstGeom prst="rect">
            <a:avLst/>
          </a:prstGeom>
          <a:noFill/>
          <a:ln w="9525">
            <a:noFill/>
            <a:round/>
            <a:headEnd/>
            <a:tailEnd/>
          </a:ln>
        </p:spPr>
        <p:txBody>
          <a:bodyPr anchor="b"/>
          <a:lstStyle/>
          <a:p>
            <a:r>
              <a:rPr lang="de-DE" sz="3600" dirty="0" smtClean="0">
                <a:solidFill>
                  <a:schemeClr val="tx1"/>
                </a:solidFill>
                <a:latin typeface="+mj-lt"/>
              </a:rPr>
              <a:t>Mercator URL </a:t>
            </a:r>
            <a:r>
              <a:rPr lang="de-DE" sz="3600" dirty="0" err="1" smtClean="0">
                <a:solidFill>
                  <a:schemeClr val="tx1"/>
                </a:solidFill>
                <a:latin typeface="+mj-lt"/>
              </a:rPr>
              <a:t>frontier</a:t>
            </a:r>
            <a:r>
              <a:rPr lang="de-DE" sz="3600" dirty="0" smtClean="0">
                <a:solidFill>
                  <a:schemeClr val="tx1"/>
                </a:solidFill>
                <a:latin typeface="+mj-lt"/>
              </a:rPr>
              <a:t>: Back </a:t>
            </a:r>
            <a:r>
              <a:rPr lang="de-DE" sz="3600" dirty="0" err="1" smtClean="0">
                <a:solidFill>
                  <a:schemeClr val="tx1"/>
                </a:solidFill>
                <a:latin typeface="+mj-lt"/>
              </a:rPr>
              <a:t>queues</a:t>
            </a:r>
            <a:endParaRPr lang="de-DE" sz="3600" dirty="0" smtClean="0">
              <a:solidFill>
                <a:schemeClr val="tx1"/>
              </a:solidFill>
              <a:latin typeface="+mj-lt"/>
            </a:endParaRPr>
          </a:p>
        </p:txBody>
      </p:sp>
      <p:sp>
        <p:nvSpPr>
          <p:cNvPr id="84996" name="Text Box 3"/>
          <p:cNvSpPr txBox="1">
            <a:spLocks noChangeArrowheads="1"/>
          </p:cNvSpPr>
          <p:nvPr/>
        </p:nvSpPr>
        <p:spPr bwMode="auto">
          <a:xfrm>
            <a:off x="4714876" y="1643050"/>
            <a:ext cx="4000528" cy="3857652"/>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de-DE" dirty="0" err="1" smtClean="0">
                <a:solidFill>
                  <a:schemeClr val="tx1"/>
                </a:solidFill>
                <a:latin typeface="+mj-lt"/>
              </a:rPr>
              <a:t>When</a:t>
            </a:r>
            <a:r>
              <a:rPr lang="de-DE" dirty="0" smtClean="0">
                <a:solidFill>
                  <a:schemeClr val="tx1"/>
                </a:solidFill>
                <a:latin typeface="+mj-lt"/>
              </a:rPr>
              <a:t> </a:t>
            </a:r>
            <a:r>
              <a:rPr lang="de-DE" dirty="0" err="1" smtClean="0">
                <a:solidFill>
                  <a:schemeClr val="tx1"/>
                </a:solidFill>
                <a:latin typeface="+mj-lt"/>
              </a:rPr>
              <a:t>we</a:t>
            </a:r>
            <a:r>
              <a:rPr lang="de-DE" dirty="0" smtClean="0">
                <a:solidFill>
                  <a:schemeClr val="tx1"/>
                </a:solidFill>
                <a:latin typeface="+mj-lt"/>
              </a:rPr>
              <a:t> </a:t>
            </a:r>
            <a:r>
              <a:rPr lang="de-DE" dirty="0" err="1" smtClean="0">
                <a:solidFill>
                  <a:schemeClr val="tx1"/>
                </a:solidFill>
                <a:latin typeface="+mj-lt"/>
              </a:rPr>
              <a:t>have</a:t>
            </a:r>
            <a:r>
              <a:rPr lang="de-DE" dirty="0" smtClean="0">
                <a:solidFill>
                  <a:schemeClr val="tx1"/>
                </a:solidFill>
                <a:latin typeface="+mj-lt"/>
              </a:rPr>
              <a:t> </a:t>
            </a:r>
            <a:r>
              <a:rPr lang="de-DE" dirty="0" err="1" smtClean="0">
                <a:solidFill>
                  <a:schemeClr val="tx1"/>
                </a:solidFill>
                <a:latin typeface="+mj-lt"/>
              </a:rPr>
              <a:t>emptied</a:t>
            </a:r>
            <a:r>
              <a:rPr lang="de-DE" dirty="0" smtClean="0">
                <a:solidFill>
                  <a:schemeClr val="tx1"/>
                </a:solidFill>
                <a:latin typeface="+mj-lt"/>
              </a:rPr>
              <a:t> a back </a:t>
            </a:r>
            <a:r>
              <a:rPr lang="de-DE" dirty="0" err="1" smtClean="0">
                <a:solidFill>
                  <a:schemeClr val="tx1"/>
                </a:solidFill>
                <a:latin typeface="+mj-lt"/>
              </a:rPr>
              <a:t>queue</a:t>
            </a:r>
            <a:r>
              <a:rPr lang="de-DE" dirty="0" smtClean="0">
                <a:solidFill>
                  <a:schemeClr val="tx1"/>
                </a:solidFill>
                <a:latin typeface="+mj-lt"/>
              </a:rPr>
              <a:t> </a:t>
            </a:r>
            <a:r>
              <a:rPr lang="de-DE" i="1" dirty="0" smtClean="0">
                <a:solidFill>
                  <a:schemeClr val="tx1"/>
                </a:solidFill>
                <a:latin typeface="+mj-lt"/>
              </a:rPr>
              <a:t>q</a:t>
            </a:r>
            <a:r>
              <a:rPr lang="de-DE" dirty="0" smtClean="0">
                <a:solidFill>
                  <a:schemeClr val="tx1"/>
                </a:solidFill>
                <a:latin typeface="+mj-lt"/>
              </a:rPr>
              <a:t>:</a:t>
            </a:r>
          </a:p>
          <a:p>
            <a:pPr lvl="1">
              <a:spcBef>
                <a:spcPts val="700"/>
              </a:spcBef>
              <a:buClr>
                <a:srgbClr val="336699"/>
              </a:buClr>
              <a:buFont typeface="Wingdings" pitchFamily="2" charset="2"/>
              <a:buChar char="§"/>
            </a:pPr>
            <a:r>
              <a:rPr lang="de-DE" dirty="0" smtClean="0">
                <a:solidFill>
                  <a:schemeClr val="tx1"/>
                </a:solidFill>
                <a:latin typeface="+mj-lt"/>
              </a:rPr>
              <a:t>Repeat (i) pull URLs </a:t>
            </a:r>
            <a:r>
              <a:rPr lang="de-DE" i="1" dirty="0" smtClean="0">
                <a:solidFill>
                  <a:schemeClr val="tx1"/>
                </a:solidFill>
                <a:latin typeface="+mj-lt"/>
              </a:rPr>
              <a:t>u</a:t>
            </a:r>
            <a:r>
              <a:rPr lang="de-DE" dirty="0" smtClean="0">
                <a:solidFill>
                  <a:schemeClr val="tx1"/>
                </a:solidFill>
                <a:latin typeface="+mj-lt"/>
              </a:rPr>
              <a:t> </a:t>
            </a:r>
            <a:r>
              <a:rPr lang="de-DE" dirty="0" err="1" smtClean="0">
                <a:solidFill>
                  <a:schemeClr val="tx1"/>
                </a:solidFill>
                <a:latin typeface="+mj-lt"/>
              </a:rPr>
              <a:t>from</a:t>
            </a:r>
            <a:r>
              <a:rPr lang="de-DE" dirty="0" smtClean="0">
                <a:solidFill>
                  <a:schemeClr val="tx1"/>
                </a:solidFill>
                <a:latin typeface="+mj-lt"/>
              </a:rPr>
              <a:t> front </a:t>
            </a:r>
            <a:r>
              <a:rPr lang="de-DE" dirty="0" err="1" smtClean="0">
                <a:solidFill>
                  <a:schemeClr val="tx1"/>
                </a:solidFill>
                <a:latin typeface="+mj-lt"/>
              </a:rPr>
              <a:t>queues</a:t>
            </a:r>
            <a:r>
              <a:rPr lang="de-DE" dirty="0" smtClean="0">
                <a:solidFill>
                  <a:schemeClr val="tx1"/>
                </a:solidFill>
                <a:latin typeface="+mj-lt"/>
              </a:rPr>
              <a:t> </a:t>
            </a:r>
            <a:r>
              <a:rPr lang="en-US" dirty="0" smtClean="0">
                <a:solidFill>
                  <a:schemeClr val="tx1"/>
                </a:solidFill>
                <a:latin typeface="+mj-lt"/>
              </a:rPr>
              <a:t>and (ii) add </a:t>
            </a:r>
            <a:r>
              <a:rPr lang="en-US" i="1" dirty="0" smtClean="0">
                <a:solidFill>
                  <a:schemeClr val="tx1"/>
                </a:solidFill>
                <a:latin typeface="+mj-lt"/>
              </a:rPr>
              <a:t>u</a:t>
            </a:r>
            <a:r>
              <a:rPr lang="en-US" dirty="0" smtClean="0">
                <a:solidFill>
                  <a:schemeClr val="tx1"/>
                </a:solidFill>
                <a:latin typeface="+mj-lt"/>
              </a:rPr>
              <a:t> to its </a:t>
            </a:r>
            <a:r>
              <a:rPr lang="de-DE" dirty="0" err="1" smtClean="0">
                <a:solidFill>
                  <a:schemeClr val="tx1"/>
                </a:solidFill>
                <a:latin typeface="+mj-lt"/>
              </a:rPr>
              <a:t>corresponding</a:t>
            </a:r>
            <a:r>
              <a:rPr lang="de-DE" dirty="0" smtClean="0">
                <a:solidFill>
                  <a:schemeClr val="tx1"/>
                </a:solidFill>
                <a:latin typeface="+mj-lt"/>
              </a:rPr>
              <a:t> back </a:t>
            </a:r>
            <a:r>
              <a:rPr lang="de-DE" dirty="0" err="1" smtClean="0">
                <a:solidFill>
                  <a:schemeClr val="tx1"/>
                </a:solidFill>
                <a:latin typeface="+mj-lt"/>
              </a:rPr>
              <a:t>queue</a:t>
            </a:r>
            <a:r>
              <a:rPr lang="de-DE" dirty="0" smtClean="0">
                <a:solidFill>
                  <a:schemeClr val="tx1"/>
                </a:solidFill>
                <a:latin typeface="+mj-lt"/>
              </a:rPr>
              <a:t> . . .</a:t>
            </a:r>
          </a:p>
          <a:p>
            <a:pPr lvl="1">
              <a:spcBef>
                <a:spcPts val="700"/>
              </a:spcBef>
              <a:buClr>
                <a:srgbClr val="336699"/>
              </a:buClr>
              <a:buFont typeface="Wingdings" pitchFamily="2" charset="2"/>
              <a:buChar char="§"/>
            </a:pPr>
            <a:r>
              <a:rPr lang="en-US" dirty="0" smtClean="0">
                <a:solidFill>
                  <a:schemeClr val="tx1"/>
                </a:solidFill>
                <a:latin typeface="+mj-lt"/>
              </a:rPr>
              <a:t>. . . until we get a </a:t>
            </a:r>
            <a:r>
              <a:rPr lang="en-US" i="1" dirty="0" smtClean="0">
                <a:solidFill>
                  <a:schemeClr val="tx1"/>
                </a:solidFill>
                <a:latin typeface="+mj-lt"/>
              </a:rPr>
              <a:t>u </a:t>
            </a:r>
            <a:r>
              <a:rPr lang="de-DE" dirty="0" err="1" smtClean="0">
                <a:solidFill>
                  <a:schemeClr val="tx1"/>
                </a:solidFill>
                <a:latin typeface="+mj-lt"/>
              </a:rPr>
              <a:t>whose</a:t>
            </a:r>
            <a:r>
              <a:rPr lang="de-DE" dirty="0" smtClean="0">
                <a:solidFill>
                  <a:schemeClr val="tx1"/>
                </a:solidFill>
                <a:latin typeface="+mj-lt"/>
              </a:rPr>
              <a:t> </a:t>
            </a:r>
            <a:r>
              <a:rPr lang="de-DE" dirty="0" err="1" smtClean="0">
                <a:solidFill>
                  <a:schemeClr val="tx1"/>
                </a:solidFill>
                <a:latin typeface="+mj-lt"/>
              </a:rPr>
              <a:t>host</a:t>
            </a:r>
            <a:r>
              <a:rPr lang="de-DE" dirty="0" smtClean="0">
                <a:solidFill>
                  <a:schemeClr val="tx1"/>
                </a:solidFill>
                <a:latin typeface="+mj-lt"/>
              </a:rPr>
              <a:t> </a:t>
            </a:r>
            <a:r>
              <a:rPr lang="de-DE" dirty="0" err="1" smtClean="0">
                <a:solidFill>
                  <a:schemeClr val="tx1"/>
                </a:solidFill>
                <a:latin typeface="+mj-lt"/>
              </a:rPr>
              <a:t>does</a:t>
            </a:r>
            <a:r>
              <a:rPr lang="de-DE" dirty="0" smtClean="0">
                <a:solidFill>
                  <a:schemeClr val="tx1"/>
                </a:solidFill>
                <a:latin typeface="+mj-lt"/>
              </a:rPr>
              <a:t> not </a:t>
            </a:r>
            <a:r>
              <a:rPr lang="de-DE" dirty="0" err="1" smtClean="0">
                <a:solidFill>
                  <a:schemeClr val="tx1"/>
                </a:solidFill>
                <a:latin typeface="+mj-lt"/>
              </a:rPr>
              <a:t>have</a:t>
            </a:r>
            <a:r>
              <a:rPr lang="de-DE" dirty="0" smtClean="0">
                <a:solidFill>
                  <a:schemeClr val="tx1"/>
                </a:solidFill>
                <a:latin typeface="+mj-lt"/>
              </a:rPr>
              <a:t> a back </a:t>
            </a:r>
            <a:r>
              <a:rPr lang="de-DE" dirty="0" err="1" smtClean="0">
                <a:solidFill>
                  <a:schemeClr val="tx1"/>
                </a:solidFill>
                <a:latin typeface="+mj-lt"/>
              </a:rPr>
              <a:t>queue</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Then put </a:t>
            </a:r>
            <a:r>
              <a:rPr lang="en-US" i="1" dirty="0" smtClean="0">
                <a:solidFill>
                  <a:schemeClr val="tx1"/>
                </a:solidFill>
                <a:latin typeface="+mj-lt"/>
              </a:rPr>
              <a:t>u</a:t>
            </a:r>
            <a:r>
              <a:rPr lang="en-US" dirty="0" smtClean="0">
                <a:solidFill>
                  <a:schemeClr val="tx1"/>
                </a:solidFill>
                <a:latin typeface="+mj-lt"/>
              </a:rPr>
              <a:t> in </a:t>
            </a:r>
            <a:r>
              <a:rPr lang="en-US" i="1" dirty="0" smtClean="0">
                <a:solidFill>
                  <a:schemeClr val="tx1"/>
                </a:solidFill>
                <a:latin typeface="+mj-lt"/>
              </a:rPr>
              <a:t>q</a:t>
            </a:r>
            <a:r>
              <a:rPr lang="en-US" dirty="0" smtClean="0">
                <a:solidFill>
                  <a:schemeClr val="tx1"/>
                </a:solidFill>
                <a:latin typeface="+mj-lt"/>
              </a:rPr>
              <a:t> and </a:t>
            </a:r>
            <a:r>
              <a:rPr lang="de-DE" dirty="0" err="1" smtClean="0">
                <a:solidFill>
                  <a:schemeClr val="tx1"/>
                </a:solidFill>
                <a:latin typeface="+mj-lt"/>
              </a:rPr>
              <a:t>create</a:t>
            </a:r>
            <a:r>
              <a:rPr lang="de-DE" dirty="0" smtClean="0">
                <a:solidFill>
                  <a:schemeClr val="tx1"/>
                </a:solidFill>
                <a:latin typeface="+mj-lt"/>
              </a:rPr>
              <a:t> </a:t>
            </a:r>
            <a:r>
              <a:rPr lang="de-DE" dirty="0" err="1" smtClean="0">
                <a:solidFill>
                  <a:schemeClr val="tx1"/>
                </a:solidFill>
                <a:latin typeface="+mj-lt"/>
              </a:rPr>
              <a:t>heap</a:t>
            </a:r>
            <a:r>
              <a:rPr lang="de-DE" dirty="0" smtClean="0">
                <a:solidFill>
                  <a:schemeClr val="tx1"/>
                </a:solidFill>
                <a:latin typeface="+mj-lt"/>
              </a:rPr>
              <a:t> </a:t>
            </a:r>
            <a:r>
              <a:rPr lang="de-DE" dirty="0" err="1" smtClean="0">
                <a:solidFill>
                  <a:schemeClr val="tx1"/>
                </a:solidFill>
                <a:latin typeface="+mj-lt"/>
              </a:rPr>
              <a:t>entry</a:t>
            </a:r>
            <a:r>
              <a:rPr lang="de-DE" dirty="0" smtClean="0">
                <a:solidFill>
                  <a:schemeClr val="tx1"/>
                </a:solidFill>
                <a:latin typeface="+mj-lt"/>
              </a:rPr>
              <a:t> </a:t>
            </a:r>
            <a:r>
              <a:rPr lang="de-DE" dirty="0" err="1" smtClean="0">
                <a:solidFill>
                  <a:schemeClr val="tx1"/>
                </a:solidFill>
                <a:latin typeface="+mj-lt"/>
              </a:rPr>
              <a:t>for</a:t>
            </a:r>
            <a:r>
              <a:rPr lang="de-DE" dirty="0" smtClean="0">
                <a:solidFill>
                  <a:schemeClr val="tx1"/>
                </a:solidFill>
                <a:latin typeface="+mj-lt"/>
              </a:rPr>
              <a:t> it.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
        <p:nvSpPr>
          <p:cNvPr id="6" name="Slide Number Placeholder 5"/>
          <p:cNvSpPr>
            <a:spLocks noGrp="1"/>
          </p:cNvSpPr>
          <p:nvPr>
            <p:ph type="sldNum" idx="4294967295"/>
          </p:nvPr>
        </p:nvSpPr>
        <p:spPr>
          <a:xfrm>
            <a:off x="6553200" y="6456363"/>
            <a:ext cx="2127250" cy="274637"/>
          </a:xfrm>
          <a:prstGeom prst="rect">
            <a:avLst/>
          </a:prstGeom>
        </p:spPr>
        <p:txBody>
          <a:bodyPr/>
          <a:lstStyle/>
          <a:p>
            <a:pPr>
              <a:defRPr/>
            </a:pPr>
            <a:fld id="{74BF2C0F-05D6-4882-A325-BE394602789D}" type="slidenum">
              <a:rPr lang="en-US" smtClean="0"/>
              <a:pPr>
                <a:defRPr/>
              </a:pPr>
              <a:t>16</a:t>
            </a:fld>
            <a:endParaRPr lang="en-US"/>
          </a:p>
        </p:txBody>
      </p:sp>
      <p:pic>
        <p:nvPicPr>
          <p:cNvPr id="9" name="Picture 8" descr="2038.png"/>
          <p:cNvPicPr>
            <a:picLocks noChangeAspect="1"/>
          </p:cNvPicPr>
          <p:nvPr/>
        </p:nvPicPr>
        <p:blipFill>
          <a:blip r:embed="rId3" cstate="print"/>
          <a:stretch>
            <a:fillRect/>
          </a:stretch>
        </p:blipFill>
        <p:spPr>
          <a:xfrm>
            <a:off x="214282" y="2071678"/>
            <a:ext cx="4837245" cy="3348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t>Web Crawling Algorithm</a:t>
            </a:r>
          </a:p>
        </p:txBody>
      </p:sp>
      <p:sp>
        <p:nvSpPr>
          <p:cNvPr id="160771" name="Rectangle 3"/>
          <p:cNvSpPr>
            <a:spLocks noGrp="1" noChangeArrowheads="1"/>
          </p:cNvSpPr>
          <p:nvPr>
            <p:ph type="body" idx="1"/>
          </p:nvPr>
        </p:nvSpPr>
        <p:spPr/>
        <p:txBody>
          <a:bodyPr/>
          <a:lstStyle/>
          <a:p>
            <a:r>
              <a:rPr lang="en-US"/>
              <a:t>Put a set of known sites on a queue</a:t>
            </a:r>
          </a:p>
          <a:p>
            <a:r>
              <a:rPr lang="en-US"/>
              <a:t>Repeat the until the queue is empty:</a:t>
            </a:r>
          </a:p>
          <a:p>
            <a:pPr lvl="1"/>
            <a:r>
              <a:rPr lang="en-US"/>
              <a:t>Take the first page off of the queue</a:t>
            </a:r>
          </a:p>
          <a:p>
            <a:pPr lvl="1"/>
            <a:r>
              <a:rPr lang="en-US"/>
              <a:t>Check to see if this page has been processed</a:t>
            </a:r>
          </a:p>
          <a:p>
            <a:pPr lvl="1"/>
            <a:r>
              <a:rPr lang="en-US"/>
              <a:t>If this page has not yet been processed:</a:t>
            </a:r>
          </a:p>
          <a:p>
            <a:pPr lvl="2"/>
            <a:r>
              <a:rPr lang="en-US"/>
              <a:t>Add this page to the index</a:t>
            </a:r>
          </a:p>
          <a:p>
            <a:pPr lvl="2"/>
            <a:r>
              <a:rPr lang="en-US"/>
              <a:t>Add each link on the current page to the queue</a:t>
            </a:r>
          </a:p>
          <a:p>
            <a:pPr lvl="2"/>
            <a:r>
              <a:rPr lang="en-US"/>
              <a:t>Record that this page has been processed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0"/>
            <a:ext cx="8229600" cy="1143000"/>
          </a:xfrm>
        </p:spPr>
        <p:txBody>
          <a:bodyPr/>
          <a:lstStyle/>
          <a:p>
            <a:r>
              <a:rPr lang="en-US"/>
              <a:t>Link Structure of the Web</a:t>
            </a:r>
          </a:p>
        </p:txBody>
      </p:sp>
      <p:pic>
        <p:nvPicPr>
          <p:cNvPr id="172035" name="Picture 3" descr="temp"/>
          <p:cNvPicPr>
            <a:picLocks noChangeAspect="1" noChangeArrowheads="1"/>
          </p:cNvPicPr>
          <p:nvPr>
            <p:ph idx="1"/>
          </p:nvPr>
        </p:nvPicPr>
        <p:blipFill>
          <a:blip r:embed="rId2" cstate="print"/>
          <a:srcRect/>
          <a:stretch>
            <a:fillRect/>
          </a:stretch>
        </p:blipFill>
        <p:spPr>
          <a:xfrm>
            <a:off x="762000" y="876300"/>
            <a:ext cx="7924800" cy="59817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152400"/>
            <a:ext cx="8229600" cy="1143000"/>
          </a:xfrm>
        </p:spPr>
        <p:txBody>
          <a:bodyPr/>
          <a:lstStyle/>
          <a:p>
            <a:r>
              <a:rPr lang="en-US"/>
              <a:t>Web Crawl Challenges</a:t>
            </a:r>
          </a:p>
        </p:txBody>
      </p:sp>
      <p:sp>
        <p:nvSpPr>
          <p:cNvPr id="171011" name="Rectangle 3"/>
          <p:cNvSpPr>
            <a:spLocks noGrp="1" noChangeArrowheads="1"/>
          </p:cNvSpPr>
          <p:nvPr>
            <p:ph type="body" idx="1"/>
          </p:nvPr>
        </p:nvSpPr>
        <p:spPr>
          <a:xfrm>
            <a:off x="457200" y="1219200"/>
            <a:ext cx="8229600" cy="5029200"/>
          </a:xfrm>
        </p:spPr>
        <p:txBody>
          <a:bodyPr/>
          <a:lstStyle/>
          <a:p>
            <a:pPr>
              <a:lnSpc>
                <a:spcPct val="90000"/>
              </a:lnSpc>
            </a:pPr>
            <a:r>
              <a:rPr lang="en-US" dirty="0" smtClean="0"/>
              <a:t>Politeness</a:t>
            </a:r>
          </a:p>
          <a:p>
            <a:pPr>
              <a:lnSpc>
                <a:spcPct val="90000"/>
              </a:lnSpc>
            </a:pPr>
            <a:r>
              <a:rPr lang="en-US" dirty="0" smtClean="0"/>
              <a:t>Discovering </a:t>
            </a:r>
            <a:r>
              <a:rPr lang="en-US" dirty="0"/>
              <a:t>“islands” and “peninsulas</a:t>
            </a:r>
            <a:r>
              <a:rPr lang="en-US" dirty="0" smtClean="0"/>
              <a:t>”</a:t>
            </a:r>
            <a:endParaRPr lang="en-US" sz="1600" dirty="0"/>
          </a:p>
          <a:p>
            <a:pPr>
              <a:lnSpc>
                <a:spcPct val="90000"/>
              </a:lnSpc>
            </a:pPr>
            <a:r>
              <a:rPr lang="en-US" dirty="0"/>
              <a:t>Duplicate and near-duplicate content</a:t>
            </a:r>
          </a:p>
          <a:p>
            <a:pPr lvl="1">
              <a:lnSpc>
                <a:spcPct val="90000"/>
              </a:lnSpc>
            </a:pPr>
            <a:r>
              <a:rPr lang="en-US" dirty="0"/>
              <a:t>30-40% of total </a:t>
            </a:r>
            <a:r>
              <a:rPr lang="en-US" dirty="0" smtClean="0"/>
              <a:t>content</a:t>
            </a:r>
            <a:endParaRPr lang="en-US" sz="1600" dirty="0"/>
          </a:p>
          <a:p>
            <a:pPr>
              <a:lnSpc>
                <a:spcPct val="90000"/>
              </a:lnSpc>
            </a:pPr>
            <a:r>
              <a:rPr lang="en-US" dirty="0"/>
              <a:t>Server and network loads </a:t>
            </a:r>
          </a:p>
          <a:p>
            <a:pPr>
              <a:lnSpc>
                <a:spcPct val="90000"/>
              </a:lnSpc>
            </a:pPr>
            <a:r>
              <a:rPr lang="en-US" dirty="0"/>
              <a:t>Dynamic content </a:t>
            </a:r>
            <a:r>
              <a:rPr lang="en-US" dirty="0" smtClean="0"/>
              <a:t>generation</a:t>
            </a:r>
            <a:endParaRPr lang="en-US" dirty="0"/>
          </a:p>
          <a:p>
            <a:pPr>
              <a:lnSpc>
                <a:spcPct val="90000"/>
              </a:lnSpc>
            </a:pPr>
            <a:r>
              <a:rPr lang="en-US" dirty="0"/>
              <a:t>Link rot</a:t>
            </a:r>
          </a:p>
          <a:p>
            <a:pPr lvl="1">
              <a:lnSpc>
                <a:spcPct val="90000"/>
              </a:lnSpc>
            </a:pPr>
            <a:r>
              <a:rPr lang="en-US" dirty="0"/>
              <a:t>Changes at </a:t>
            </a:r>
            <a:r>
              <a:rPr lang="en-US" dirty="0" smtClean="0"/>
              <a:t>~1</a:t>
            </a:r>
            <a:r>
              <a:rPr lang="en-US" dirty="0"/>
              <a:t>% per </a:t>
            </a:r>
            <a:r>
              <a:rPr lang="en-US" dirty="0" smtClean="0"/>
              <a:t>week</a:t>
            </a:r>
            <a:endParaRPr lang="en-US" sz="1600" dirty="0"/>
          </a:p>
          <a:p>
            <a:pPr>
              <a:lnSpc>
                <a:spcPct val="90000"/>
              </a:lnSpc>
            </a:pPr>
            <a:r>
              <a:rPr lang="en-US" dirty="0"/>
              <a:t>Temporary server </a:t>
            </a:r>
            <a:r>
              <a:rPr lang="en-US" dirty="0" smtClean="0"/>
              <a:t>interruptions</a:t>
            </a:r>
          </a:p>
          <a:p>
            <a:pPr>
              <a:lnSpc>
                <a:spcPct val="90000"/>
              </a:lnSpc>
            </a:pPr>
            <a:r>
              <a:rPr lang="en-US" dirty="0" smtClean="0"/>
              <a:t>Spider traps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a:blip r:embed="rId2" cstate="print"/>
          <a:srcRect/>
          <a:stretch>
            <a:fillRect/>
          </a:stretch>
        </p:blipFill>
        <p:spPr bwMode="auto">
          <a:xfrm>
            <a:off x="1295400" y="-1"/>
            <a:ext cx="6767415" cy="6837183"/>
          </a:xfrm>
          <a:prstGeom prst="rect">
            <a:avLst/>
          </a:prstGeom>
          <a:noFill/>
          <a:ln w="12700" cap="flat" cmpd="sng">
            <a:noFill/>
            <a:prstDash val="solid"/>
            <a:miter lim="800000"/>
            <a:headEnd/>
            <a:tailEnd/>
          </a:ln>
        </p:spPr>
      </p:pic>
      <p:sp>
        <p:nvSpPr>
          <p:cNvPr id="5" name="TextBox 4"/>
          <p:cNvSpPr txBox="1"/>
          <p:nvPr/>
        </p:nvSpPr>
        <p:spPr>
          <a:xfrm>
            <a:off x="0" y="6581001"/>
            <a:ext cx="2425279" cy="276999"/>
          </a:xfrm>
          <a:prstGeom prst="rect">
            <a:avLst/>
          </a:prstGeom>
          <a:noFill/>
        </p:spPr>
        <p:txBody>
          <a:bodyPr wrap="none" rtlCol="0">
            <a:spAutoFit/>
          </a:bodyPr>
          <a:lstStyle/>
          <a:p>
            <a:r>
              <a:rPr lang="en-US" sz="1200" dirty="0" smtClean="0"/>
              <a:t>Washington Post, February 10, 2011</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5800" y="228600"/>
            <a:ext cx="7772400" cy="1143000"/>
          </a:xfrm>
        </p:spPr>
        <p:txBody>
          <a:bodyPr/>
          <a:lstStyle/>
          <a:p>
            <a:r>
              <a:rPr lang="en-US"/>
              <a:t>Duplicate Detection</a:t>
            </a:r>
          </a:p>
        </p:txBody>
      </p:sp>
      <p:sp>
        <p:nvSpPr>
          <p:cNvPr id="173059" name="Rectangle 3"/>
          <p:cNvSpPr>
            <a:spLocks noGrp="1" noChangeArrowheads="1"/>
          </p:cNvSpPr>
          <p:nvPr>
            <p:ph type="body" idx="1"/>
          </p:nvPr>
        </p:nvSpPr>
        <p:spPr>
          <a:xfrm>
            <a:off x="228600" y="1524000"/>
            <a:ext cx="8458200" cy="4648200"/>
          </a:xfrm>
        </p:spPr>
        <p:txBody>
          <a:bodyPr/>
          <a:lstStyle/>
          <a:p>
            <a:pPr>
              <a:lnSpc>
                <a:spcPct val="90000"/>
              </a:lnSpc>
            </a:pPr>
            <a:r>
              <a:rPr lang="en-US"/>
              <a:t>Structural</a:t>
            </a:r>
          </a:p>
          <a:p>
            <a:pPr lvl="1">
              <a:lnSpc>
                <a:spcPct val="90000"/>
              </a:lnSpc>
            </a:pPr>
            <a:r>
              <a:rPr lang="en-US"/>
              <a:t>Identical directory structure (e.g., mirrors, aliases)</a:t>
            </a:r>
          </a:p>
          <a:p>
            <a:pPr>
              <a:lnSpc>
                <a:spcPct val="90000"/>
              </a:lnSpc>
            </a:pPr>
            <a:r>
              <a:rPr lang="en-US"/>
              <a:t>Syntactic</a:t>
            </a:r>
          </a:p>
          <a:p>
            <a:pPr lvl="1">
              <a:lnSpc>
                <a:spcPct val="90000"/>
              </a:lnSpc>
            </a:pPr>
            <a:r>
              <a:rPr lang="en-US"/>
              <a:t>Identical bytes</a:t>
            </a:r>
          </a:p>
          <a:p>
            <a:pPr lvl="1">
              <a:lnSpc>
                <a:spcPct val="90000"/>
              </a:lnSpc>
            </a:pPr>
            <a:r>
              <a:rPr lang="en-US"/>
              <a:t>Identical markup (HTML, XML, …)</a:t>
            </a:r>
          </a:p>
          <a:p>
            <a:pPr>
              <a:lnSpc>
                <a:spcPct val="90000"/>
              </a:lnSpc>
            </a:pPr>
            <a:r>
              <a:rPr lang="en-US"/>
              <a:t>Semantic</a:t>
            </a:r>
          </a:p>
          <a:p>
            <a:pPr lvl="1">
              <a:lnSpc>
                <a:spcPct val="90000"/>
              </a:lnSpc>
            </a:pPr>
            <a:r>
              <a:rPr lang="en-US"/>
              <a:t>Identical content</a:t>
            </a:r>
          </a:p>
          <a:p>
            <a:pPr lvl="1">
              <a:lnSpc>
                <a:spcPct val="90000"/>
              </a:lnSpc>
            </a:pPr>
            <a:r>
              <a:rPr lang="en-US"/>
              <a:t>Similar content (e.g., with a different banner ad)</a:t>
            </a:r>
          </a:p>
          <a:p>
            <a:pPr lvl="1">
              <a:lnSpc>
                <a:spcPct val="90000"/>
              </a:lnSpc>
            </a:pPr>
            <a:r>
              <a:rPr lang="en-US"/>
              <a:t>Related content (e.g., translated)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smtClean="0">
                <a:solidFill>
                  <a:schemeClr val="tx1"/>
                </a:solidFill>
                <a:latin typeface="+mj-lt"/>
              </a:rPr>
              <a:t> </a:t>
            </a:r>
            <a:r>
              <a:rPr lang="de-DE" sz="3600" dirty="0" err="1" smtClean="0">
                <a:solidFill>
                  <a:schemeClr val="tx1"/>
                </a:solidFill>
                <a:latin typeface="+mj-lt"/>
              </a:rPr>
              <a:t>Near-duplicates</a:t>
            </a:r>
            <a:r>
              <a:rPr lang="de-DE" sz="3600" dirty="0" smtClean="0">
                <a:solidFill>
                  <a:schemeClr val="tx1"/>
                </a:solidFill>
                <a:latin typeface="+mj-lt"/>
              </a:rPr>
              <a:t>: </a:t>
            </a:r>
            <a:r>
              <a:rPr lang="de-DE" sz="3600" dirty="0" err="1" smtClean="0">
                <a:solidFill>
                  <a:schemeClr val="tx1"/>
                </a:solidFill>
                <a:latin typeface="+mj-lt"/>
              </a:rPr>
              <a:t>Example</a:t>
            </a:r>
            <a:endParaRPr lang="de-DE" sz="3600" dirty="0" smtClean="0">
              <a:solidFill>
                <a:schemeClr val="tx1"/>
              </a:solidFill>
              <a:latin typeface="+mj-lt"/>
            </a:endParaRP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pic>
        <p:nvPicPr>
          <p:cNvPr id="7" name="Picture 6" descr="1934.png"/>
          <p:cNvPicPr>
            <a:picLocks noChangeAspect="1"/>
          </p:cNvPicPr>
          <p:nvPr/>
        </p:nvPicPr>
        <p:blipFill>
          <a:blip r:embed="rId3" cstate="print"/>
          <a:stretch>
            <a:fillRect/>
          </a:stretch>
        </p:blipFill>
        <p:spPr>
          <a:xfrm>
            <a:off x="142844" y="1714488"/>
            <a:ext cx="8853210" cy="428628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de-DE" sz="3600" dirty="0" smtClean="0">
                <a:solidFill>
                  <a:schemeClr val="tx1"/>
                </a:solidFill>
                <a:latin typeface="+mj-lt"/>
              </a:rPr>
              <a:t> </a:t>
            </a:r>
            <a:r>
              <a:rPr lang="de-DE" sz="3600" dirty="0" err="1" smtClean="0">
                <a:solidFill>
                  <a:schemeClr val="tx1"/>
                </a:solidFill>
                <a:latin typeface="+mj-lt"/>
              </a:rPr>
              <a:t>Detecting</a:t>
            </a:r>
            <a:r>
              <a:rPr lang="de-DE" sz="3600" dirty="0" smtClean="0">
                <a:solidFill>
                  <a:schemeClr val="tx1"/>
                </a:solidFill>
                <a:latin typeface="+mj-lt"/>
              </a:rPr>
              <a:t> </a:t>
            </a:r>
            <a:r>
              <a:rPr lang="de-DE" sz="3600" dirty="0" err="1" smtClean="0">
                <a:solidFill>
                  <a:schemeClr val="tx1"/>
                </a:solidFill>
                <a:latin typeface="+mj-lt"/>
              </a:rPr>
              <a:t>near-duplicates</a:t>
            </a:r>
            <a:endParaRPr lang="de-DE" sz="3600" dirty="0" smtClean="0">
              <a:solidFill>
                <a:schemeClr val="tx1"/>
              </a:solidFill>
              <a:latin typeface="+mj-lt"/>
            </a:endParaRPr>
          </a:p>
        </p:txBody>
      </p:sp>
      <p:sp>
        <p:nvSpPr>
          <p:cNvPr id="84996" name="Text Box 3"/>
          <p:cNvSpPr txBox="1">
            <a:spLocks noChangeArrowheads="1"/>
          </p:cNvSpPr>
          <p:nvPr/>
        </p:nvSpPr>
        <p:spPr bwMode="auto">
          <a:xfrm>
            <a:off x="357158" y="1714488"/>
            <a:ext cx="8286808" cy="507209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Compute similarity with an edit-distance measure</a:t>
            </a:r>
          </a:p>
          <a:p>
            <a:pPr lvl="1">
              <a:spcBef>
                <a:spcPts val="700"/>
              </a:spcBef>
              <a:buClr>
                <a:srgbClr val="336699"/>
              </a:buClr>
              <a:buFont typeface="Wingdings" pitchFamily="2" charset="2"/>
              <a:buChar char="§"/>
            </a:pPr>
            <a:r>
              <a:rPr lang="en-US" dirty="0" smtClean="0">
                <a:solidFill>
                  <a:schemeClr val="tx1"/>
                </a:solidFill>
                <a:latin typeface="+mj-lt"/>
              </a:rPr>
              <a:t>We want </a:t>
            </a:r>
            <a:r>
              <a:rPr lang="en-US" dirty="0" smtClean="0">
                <a:solidFill>
                  <a:srgbClr val="0070C0"/>
                </a:solidFill>
                <a:latin typeface="+mj-lt"/>
              </a:rPr>
              <a:t>“syntactic” </a:t>
            </a:r>
            <a:r>
              <a:rPr lang="en-US" dirty="0" smtClean="0">
                <a:solidFill>
                  <a:schemeClr val="tx1"/>
                </a:solidFill>
                <a:latin typeface="+mj-lt"/>
              </a:rPr>
              <a:t>(as opposed to</a:t>
            </a:r>
            <a:r>
              <a:rPr lang="en-US" dirty="0" smtClean="0">
                <a:solidFill>
                  <a:srgbClr val="0070C0"/>
                </a:solidFill>
                <a:latin typeface="+mj-lt"/>
              </a:rPr>
              <a:t> semantic</a:t>
            </a:r>
            <a:r>
              <a:rPr lang="en-US" dirty="0" smtClean="0">
                <a:solidFill>
                  <a:schemeClr val="tx1"/>
                </a:solidFill>
                <a:latin typeface="+mj-lt"/>
              </a:rPr>
              <a:t>) similarity.</a:t>
            </a:r>
          </a:p>
          <a:p>
            <a:pPr lvl="2">
              <a:spcBef>
                <a:spcPts val="700"/>
              </a:spcBef>
              <a:buClr>
                <a:srgbClr val="336699"/>
              </a:buClr>
              <a:buFont typeface="Wingdings" pitchFamily="2" charset="2"/>
              <a:buChar char="§"/>
            </a:pPr>
            <a:r>
              <a:rPr lang="en-US" sz="2200" dirty="0" smtClean="0">
                <a:solidFill>
                  <a:schemeClr val="tx1"/>
                </a:solidFill>
                <a:latin typeface="+mj-lt"/>
              </a:rPr>
              <a:t>True semantic similarity (similarity in content) is too difficult </a:t>
            </a:r>
            <a:r>
              <a:rPr lang="de-DE" sz="2200" dirty="0" err="1" smtClean="0">
                <a:solidFill>
                  <a:schemeClr val="tx1"/>
                </a:solidFill>
                <a:latin typeface="+mj-lt"/>
              </a:rPr>
              <a:t>to</a:t>
            </a:r>
            <a:r>
              <a:rPr lang="de-DE" sz="2200" dirty="0" smtClean="0">
                <a:solidFill>
                  <a:schemeClr val="tx1"/>
                </a:solidFill>
                <a:latin typeface="+mj-lt"/>
              </a:rPr>
              <a:t> </a:t>
            </a:r>
            <a:r>
              <a:rPr lang="de-DE" sz="2200" dirty="0" err="1" smtClean="0">
                <a:solidFill>
                  <a:schemeClr val="tx1"/>
                </a:solidFill>
                <a:latin typeface="+mj-lt"/>
              </a:rPr>
              <a:t>compute</a:t>
            </a:r>
            <a:r>
              <a:rPr lang="de-DE" sz="2200"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We do not consider documents near-duplicates if they have the same content, but express it with different words.</a:t>
            </a:r>
          </a:p>
          <a:p>
            <a:pPr lvl="1">
              <a:spcBef>
                <a:spcPts val="700"/>
              </a:spcBef>
              <a:buClr>
                <a:srgbClr val="336699"/>
              </a:buClr>
              <a:buFont typeface="Wingdings" pitchFamily="2" charset="2"/>
              <a:buChar char="§"/>
            </a:pPr>
            <a:r>
              <a:rPr lang="en-US" dirty="0" smtClean="0">
                <a:solidFill>
                  <a:schemeClr val="tx1"/>
                </a:solidFill>
                <a:latin typeface="+mj-lt"/>
              </a:rPr>
              <a:t>Use similarity threshold θ to make the call “is/isn’t a </a:t>
            </a:r>
            <a:r>
              <a:rPr lang="de-DE" dirty="0" err="1" smtClean="0">
                <a:solidFill>
                  <a:schemeClr val="tx1"/>
                </a:solidFill>
                <a:latin typeface="+mj-lt"/>
              </a:rPr>
              <a:t>near-duplicate</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E.g., two documents are near-duplicates if similarity</a:t>
            </a:r>
          </a:p>
          <a:p>
            <a:pPr lvl="1">
              <a:spcBef>
                <a:spcPts val="700"/>
              </a:spcBef>
              <a:buClr>
                <a:srgbClr val="336699"/>
              </a:buClr>
            </a:pPr>
            <a:r>
              <a:rPr lang="de-DE" dirty="0" smtClean="0">
                <a:solidFill>
                  <a:schemeClr val="tx1"/>
                </a:solidFill>
                <a:latin typeface="+mj-lt"/>
              </a:rPr>
              <a:t>    </a:t>
            </a:r>
            <a:r>
              <a:rPr lang="el-GR" dirty="0" smtClean="0">
                <a:solidFill>
                  <a:schemeClr val="tx1"/>
                </a:solidFill>
                <a:latin typeface="+mj-lt"/>
              </a:rPr>
              <a:t>&gt; θ = 80%.</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2"/>
          <p:cNvSpPr txBox="1">
            <a:spLocks noChangeArrowheads="1"/>
          </p:cNvSpPr>
          <p:nvPr/>
        </p:nvSpPr>
        <p:spPr bwMode="auto">
          <a:xfrm>
            <a:off x="214282" y="12700"/>
            <a:ext cx="8929750" cy="1403350"/>
          </a:xfrm>
          <a:prstGeom prst="rect">
            <a:avLst/>
          </a:prstGeom>
          <a:noFill/>
          <a:ln w="9525">
            <a:noFill/>
            <a:round/>
            <a:headEnd/>
            <a:tailEnd/>
          </a:ln>
        </p:spPr>
        <p:txBody>
          <a:bodyPr anchor="b"/>
          <a:lstStyle/>
          <a:p>
            <a:r>
              <a:rPr lang="en-US" sz="3600" dirty="0" smtClean="0">
                <a:solidFill>
                  <a:schemeClr val="tx1"/>
                </a:solidFill>
                <a:latin typeface="+mj-lt"/>
              </a:rPr>
              <a:t>Represent each document as set of </a:t>
            </a:r>
            <a:r>
              <a:rPr lang="en-US" sz="3600" b="1" dirty="0" smtClean="0">
                <a:solidFill>
                  <a:schemeClr val="tx1"/>
                </a:solidFill>
                <a:latin typeface="+mj-lt"/>
              </a:rPr>
              <a:t>shingles</a:t>
            </a:r>
          </a:p>
        </p:txBody>
      </p:sp>
      <p:sp>
        <p:nvSpPr>
          <p:cNvPr id="84996" name="Text Box 3"/>
          <p:cNvSpPr txBox="1">
            <a:spLocks noChangeArrowheads="1"/>
          </p:cNvSpPr>
          <p:nvPr/>
        </p:nvSpPr>
        <p:spPr bwMode="auto">
          <a:xfrm>
            <a:off x="357158" y="1714488"/>
            <a:ext cx="8286808" cy="5072098"/>
          </a:xfrm>
          <a:prstGeom prst="rect">
            <a:avLst/>
          </a:prstGeom>
          <a:noFill/>
          <a:ln w="9525">
            <a:noFill/>
            <a:round/>
            <a:headEnd/>
            <a:tailEnd/>
          </a:ln>
        </p:spPr>
        <p:txBody>
          <a:bodyPr/>
          <a:lstStyle/>
          <a:p>
            <a:pPr lvl="1">
              <a:spcBef>
                <a:spcPts val="700"/>
              </a:spcBef>
              <a:buClr>
                <a:srgbClr val="336699"/>
              </a:buClr>
              <a:buFont typeface="Wingdings" pitchFamily="2" charset="2"/>
              <a:buChar char="§"/>
            </a:pPr>
            <a:r>
              <a:rPr lang="en-US" dirty="0" smtClean="0">
                <a:solidFill>
                  <a:schemeClr val="tx1"/>
                </a:solidFill>
                <a:latin typeface="+mj-lt"/>
              </a:rPr>
              <a:t>A shingle is simply a </a:t>
            </a:r>
            <a:r>
              <a:rPr lang="en-US" dirty="0" smtClean="0">
                <a:solidFill>
                  <a:srgbClr val="0070C0"/>
                </a:solidFill>
                <a:latin typeface="+mj-lt"/>
              </a:rPr>
              <a:t>word n-gram</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Shingles are used as features to </a:t>
            </a:r>
            <a:r>
              <a:rPr lang="en-US" dirty="0" smtClean="0">
                <a:solidFill>
                  <a:srgbClr val="0070C0"/>
                </a:solidFill>
                <a:latin typeface="+mj-lt"/>
              </a:rPr>
              <a:t>measure syntactic similarity </a:t>
            </a:r>
            <a:r>
              <a:rPr lang="en-US" dirty="0" smtClean="0">
                <a:solidFill>
                  <a:schemeClr val="tx1"/>
                </a:solidFill>
                <a:latin typeface="+mj-lt"/>
              </a:rPr>
              <a:t>of </a:t>
            </a:r>
            <a:r>
              <a:rPr lang="de-DE" dirty="0" err="1" smtClean="0">
                <a:solidFill>
                  <a:schemeClr val="tx1"/>
                </a:solidFill>
                <a:latin typeface="+mj-lt"/>
              </a:rPr>
              <a:t>documents</a:t>
            </a:r>
            <a:r>
              <a:rPr lang="de-DE"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For example, for </a:t>
            </a:r>
            <a:r>
              <a:rPr lang="en-US" i="1" dirty="0" smtClean="0">
                <a:solidFill>
                  <a:schemeClr val="tx1"/>
                </a:solidFill>
                <a:latin typeface="+mj-lt"/>
              </a:rPr>
              <a:t>n</a:t>
            </a:r>
            <a:r>
              <a:rPr lang="en-US" dirty="0" smtClean="0">
                <a:solidFill>
                  <a:schemeClr val="tx1"/>
                </a:solidFill>
                <a:latin typeface="+mj-lt"/>
              </a:rPr>
              <a:t> = 3, “a rose is a rose is a rose” would be represented as this set of shingles:</a:t>
            </a:r>
          </a:p>
          <a:p>
            <a:pPr lvl="2">
              <a:spcBef>
                <a:spcPts val="700"/>
              </a:spcBef>
              <a:buClr>
                <a:srgbClr val="336699"/>
              </a:buClr>
              <a:buFont typeface="Wingdings" pitchFamily="2" charset="2"/>
              <a:buChar char="§"/>
            </a:pPr>
            <a:r>
              <a:rPr lang="de-DE" sz="2200" dirty="0" smtClean="0">
                <a:solidFill>
                  <a:schemeClr val="tx1"/>
                </a:solidFill>
                <a:latin typeface="+mj-lt"/>
              </a:rPr>
              <a:t>{ a-</a:t>
            </a:r>
            <a:r>
              <a:rPr lang="de-DE" sz="2200" dirty="0" err="1" smtClean="0">
                <a:solidFill>
                  <a:schemeClr val="tx1"/>
                </a:solidFill>
                <a:latin typeface="+mj-lt"/>
              </a:rPr>
              <a:t>rose</a:t>
            </a:r>
            <a:r>
              <a:rPr lang="de-DE" sz="2200" dirty="0" smtClean="0">
                <a:solidFill>
                  <a:schemeClr val="tx1"/>
                </a:solidFill>
                <a:latin typeface="+mj-lt"/>
              </a:rPr>
              <a:t>-</a:t>
            </a:r>
            <a:r>
              <a:rPr lang="de-DE" sz="2200" dirty="0" err="1" smtClean="0">
                <a:solidFill>
                  <a:schemeClr val="tx1"/>
                </a:solidFill>
                <a:latin typeface="+mj-lt"/>
              </a:rPr>
              <a:t>is</a:t>
            </a:r>
            <a:r>
              <a:rPr lang="de-DE" sz="2200" dirty="0" smtClean="0">
                <a:solidFill>
                  <a:schemeClr val="tx1"/>
                </a:solidFill>
                <a:latin typeface="+mj-lt"/>
              </a:rPr>
              <a:t>, </a:t>
            </a:r>
            <a:r>
              <a:rPr lang="de-DE" sz="2200" dirty="0" err="1" smtClean="0">
                <a:solidFill>
                  <a:schemeClr val="tx1"/>
                </a:solidFill>
                <a:latin typeface="+mj-lt"/>
              </a:rPr>
              <a:t>rose</a:t>
            </a:r>
            <a:r>
              <a:rPr lang="de-DE" sz="2200" dirty="0" smtClean="0">
                <a:solidFill>
                  <a:schemeClr val="tx1"/>
                </a:solidFill>
                <a:latin typeface="+mj-lt"/>
              </a:rPr>
              <a:t>-</a:t>
            </a:r>
            <a:r>
              <a:rPr lang="de-DE" sz="2200" dirty="0" err="1" smtClean="0">
                <a:solidFill>
                  <a:schemeClr val="tx1"/>
                </a:solidFill>
                <a:latin typeface="+mj-lt"/>
              </a:rPr>
              <a:t>is</a:t>
            </a:r>
            <a:r>
              <a:rPr lang="de-DE" sz="2200" dirty="0" smtClean="0">
                <a:solidFill>
                  <a:schemeClr val="tx1"/>
                </a:solidFill>
                <a:latin typeface="+mj-lt"/>
              </a:rPr>
              <a:t>-a, </a:t>
            </a:r>
            <a:r>
              <a:rPr lang="de-DE" sz="2200" dirty="0" err="1" smtClean="0">
                <a:solidFill>
                  <a:schemeClr val="tx1"/>
                </a:solidFill>
                <a:latin typeface="+mj-lt"/>
              </a:rPr>
              <a:t>is</a:t>
            </a:r>
            <a:r>
              <a:rPr lang="de-DE" sz="2200" dirty="0" smtClean="0">
                <a:solidFill>
                  <a:schemeClr val="tx1"/>
                </a:solidFill>
                <a:latin typeface="+mj-lt"/>
              </a:rPr>
              <a:t>-a-</a:t>
            </a:r>
            <a:r>
              <a:rPr lang="de-DE" sz="2200" dirty="0" err="1" smtClean="0">
                <a:solidFill>
                  <a:schemeClr val="tx1"/>
                </a:solidFill>
                <a:latin typeface="+mj-lt"/>
              </a:rPr>
              <a:t>rose</a:t>
            </a:r>
            <a:r>
              <a:rPr lang="de-DE" sz="2200" dirty="0" smtClean="0">
                <a:solidFill>
                  <a:schemeClr val="tx1"/>
                </a:solidFill>
                <a:latin typeface="+mj-lt"/>
              </a:rPr>
              <a:t> }</a:t>
            </a:r>
          </a:p>
          <a:p>
            <a:pPr lvl="1">
              <a:spcBef>
                <a:spcPts val="700"/>
              </a:spcBef>
              <a:buClr>
                <a:srgbClr val="336699"/>
              </a:buClr>
              <a:buFont typeface="Wingdings" pitchFamily="2" charset="2"/>
              <a:buChar char="§"/>
            </a:pPr>
            <a:r>
              <a:rPr lang="en-US" dirty="0" smtClean="0">
                <a:solidFill>
                  <a:schemeClr val="tx1"/>
                </a:solidFill>
                <a:latin typeface="+mj-lt"/>
              </a:rPr>
              <a:t>We can map shingles to 1..2</a:t>
            </a:r>
            <a:r>
              <a:rPr lang="en-US" i="1" baseline="30000" dirty="0" smtClean="0">
                <a:solidFill>
                  <a:schemeClr val="tx1"/>
                </a:solidFill>
                <a:latin typeface="+mj-lt"/>
              </a:rPr>
              <a:t>m</a:t>
            </a:r>
            <a:r>
              <a:rPr lang="en-US" dirty="0" smtClean="0">
                <a:solidFill>
                  <a:schemeClr val="tx1"/>
                </a:solidFill>
                <a:latin typeface="+mj-lt"/>
              </a:rPr>
              <a:t> (e.g.,</a:t>
            </a:r>
            <a:r>
              <a:rPr lang="en-US" i="1" dirty="0" smtClean="0">
                <a:solidFill>
                  <a:schemeClr val="tx1"/>
                </a:solidFill>
                <a:latin typeface="+mj-lt"/>
              </a:rPr>
              <a:t> m </a:t>
            </a:r>
            <a:r>
              <a:rPr lang="en-US" dirty="0" smtClean="0">
                <a:solidFill>
                  <a:schemeClr val="tx1"/>
                </a:solidFill>
                <a:latin typeface="+mj-lt"/>
              </a:rPr>
              <a:t>= 64) by fingerprinting.</a:t>
            </a:r>
          </a:p>
          <a:p>
            <a:pPr lvl="1">
              <a:spcBef>
                <a:spcPts val="700"/>
              </a:spcBef>
              <a:buClr>
                <a:srgbClr val="336699"/>
              </a:buClr>
              <a:buFont typeface="Wingdings" pitchFamily="2" charset="2"/>
              <a:buChar char="§"/>
            </a:pPr>
            <a:r>
              <a:rPr lang="en-US" dirty="0" smtClean="0">
                <a:solidFill>
                  <a:schemeClr val="tx1"/>
                </a:solidFill>
                <a:latin typeface="+mj-lt"/>
              </a:rPr>
              <a:t>From now on: </a:t>
            </a:r>
            <a:r>
              <a:rPr lang="en-US" i="1" dirty="0" err="1" smtClean="0">
                <a:solidFill>
                  <a:schemeClr val="tx1"/>
                </a:solidFill>
                <a:latin typeface="+mj-lt"/>
              </a:rPr>
              <a:t>s</a:t>
            </a:r>
            <a:r>
              <a:rPr lang="en-US" i="1" baseline="-25000" dirty="0" err="1" smtClean="0">
                <a:solidFill>
                  <a:schemeClr val="tx1"/>
                </a:solidFill>
                <a:latin typeface="+mj-lt"/>
              </a:rPr>
              <a:t>k</a:t>
            </a:r>
            <a:r>
              <a:rPr lang="en-US" dirty="0" smtClean="0">
                <a:solidFill>
                  <a:schemeClr val="tx1"/>
                </a:solidFill>
                <a:latin typeface="+mj-lt"/>
              </a:rPr>
              <a:t> refers to the shingle’s fingerprint in 1..2</a:t>
            </a:r>
            <a:r>
              <a:rPr lang="en-US" i="1" baseline="30000" dirty="0" smtClean="0">
                <a:solidFill>
                  <a:schemeClr val="tx1"/>
                </a:solidFill>
                <a:latin typeface="+mj-lt"/>
              </a:rPr>
              <a:t>m</a:t>
            </a:r>
            <a:r>
              <a:rPr lang="en-US" dirty="0" smtClean="0">
                <a:solidFill>
                  <a:schemeClr val="tx1"/>
                </a:solidFill>
                <a:latin typeface="+mj-lt"/>
              </a:rPr>
              <a:t>.</a:t>
            </a:r>
          </a:p>
          <a:p>
            <a:pPr lvl="1">
              <a:spcBef>
                <a:spcPts val="700"/>
              </a:spcBef>
              <a:buClr>
                <a:srgbClr val="336699"/>
              </a:buClr>
              <a:buFont typeface="Wingdings" pitchFamily="2" charset="2"/>
              <a:buChar char="§"/>
            </a:pPr>
            <a:r>
              <a:rPr lang="en-US" dirty="0" smtClean="0">
                <a:solidFill>
                  <a:schemeClr val="tx1"/>
                </a:solidFill>
                <a:latin typeface="+mj-lt"/>
              </a:rPr>
              <a:t>We define the similarity of two documents as the </a:t>
            </a:r>
            <a:r>
              <a:rPr lang="en-US" dirty="0" err="1" smtClean="0">
                <a:solidFill>
                  <a:srgbClr val="0070C0"/>
                </a:solidFill>
                <a:latin typeface="+mj-lt"/>
              </a:rPr>
              <a:t>Jaccard</a:t>
            </a:r>
            <a:r>
              <a:rPr lang="en-US" dirty="0" smtClean="0">
                <a:solidFill>
                  <a:srgbClr val="0070C0"/>
                </a:solidFill>
                <a:latin typeface="+mj-lt"/>
              </a:rPr>
              <a:t> coefficient of their shingle sets</a:t>
            </a:r>
            <a:r>
              <a:rPr lang="en-US" dirty="0" smtClean="0">
                <a:solidFill>
                  <a:schemeClr val="tx1"/>
                </a:solidFill>
                <a:latin typeface="+mj-lt"/>
              </a:rPr>
              <a:t>.</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2"/>
          <p:cNvSpPr txBox="1">
            <a:spLocks noChangeArrowheads="1"/>
          </p:cNvSpPr>
          <p:nvPr/>
        </p:nvSpPr>
        <p:spPr bwMode="auto">
          <a:xfrm>
            <a:off x="214250" y="0"/>
            <a:ext cx="8929750" cy="1403350"/>
          </a:xfrm>
          <a:prstGeom prst="rect">
            <a:avLst/>
          </a:prstGeom>
          <a:noFill/>
          <a:ln w="9525">
            <a:noFill/>
            <a:round/>
            <a:headEnd/>
            <a:tailEnd/>
          </a:ln>
        </p:spPr>
        <p:txBody>
          <a:bodyPr anchor="b"/>
          <a:lstStyle/>
          <a:p>
            <a:r>
              <a:rPr lang="de-DE" sz="3600" dirty="0" err="1" smtClean="0">
                <a:solidFill>
                  <a:schemeClr val="tx1"/>
                </a:solidFill>
                <a:latin typeface="+mj-lt"/>
              </a:rPr>
              <a:t>Shingling</a:t>
            </a:r>
            <a:r>
              <a:rPr lang="de-DE" sz="3600" dirty="0" smtClean="0">
                <a:solidFill>
                  <a:schemeClr val="tx1"/>
                </a:solidFill>
                <a:latin typeface="+mj-lt"/>
              </a:rPr>
              <a:t>: </a:t>
            </a:r>
            <a:r>
              <a:rPr lang="de-DE" sz="3600" dirty="0" err="1" smtClean="0">
                <a:solidFill>
                  <a:schemeClr val="tx1"/>
                </a:solidFill>
                <a:latin typeface="+mj-lt"/>
              </a:rPr>
              <a:t>Summary</a:t>
            </a:r>
            <a:endParaRPr lang="de-DE" sz="3600" dirty="0" smtClean="0">
              <a:solidFill>
                <a:schemeClr val="tx1"/>
              </a:solidFill>
              <a:latin typeface="+mj-lt"/>
            </a:endParaRPr>
          </a:p>
        </p:txBody>
      </p:sp>
      <p:sp>
        <p:nvSpPr>
          <p:cNvPr id="84996" name="Text Box 3"/>
          <p:cNvSpPr txBox="1">
            <a:spLocks noChangeArrowheads="1"/>
          </p:cNvSpPr>
          <p:nvPr/>
        </p:nvSpPr>
        <p:spPr bwMode="auto">
          <a:xfrm>
            <a:off x="357158" y="1428736"/>
            <a:ext cx="8286808" cy="4643470"/>
          </a:xfrm>
          <a:prstGeom prst="rect">
            <a:avLst/>
          </a:prstGeom>
          <a:noFill/>
          <a:ln w="9525">
            <a:noFill/>
            <a:round/>
            <a:headEnd/>
            <a:tailEnd/>
          </a:ln>
        </p:spPr>
        <p:txBody>
          <a:bodyPr/>
          <a:lstStyle/>
          <a:p>
            <a:pPr lvl="1">
              <a:spcBef>
                <a:spcPts val="700"/>
              </a:spcBef>
            </a:pPr>
            <a:r>
              <a:rPr lang="de-DE" dirty="0" smtClean="0">
                <a:solidFill>
                  <a:schemeClr val="tx1"/>
                </a:solidFill>
                <a:latin typeface="+mj-lt"/>
              </a:rPr>
              <a:t> </a:t>
            </a:r>
          </a:p>
          <a:p>
            <a:pPr lvl="1">
              <a:spcBef>
                <a:spcPts val="700"/>
              </a:spcBef>
              <a:buClr>
                <a:srgbClr val="336699"/>
              </a:buClr>
              <a:buFont typeface="Wingdings" pitchFamily="2" charset="2"/>
              <a:buChar char="§"/>
            </a:pPr>
            <a:r>
              <a:rPr lang="de-DE" dirty="0" smtClean="0">
                <a:solidFill>
                  <a:schemeClr val="tx1"/>
                </a:solidFill>
                <a:latin typeface="+mj-lt"/>
              </a:rPr>
              <a:t>Input: </a:t>
            </a:r>
            <a:r>
              <a:rPr lang="de-DE" i="1" dirty="0" smtClean="0">
                <a:solidFill>
                  <a:schemeClr val="tx1"/>
                </a:solidFill>
                <a:latin typeface="+mj-lt"/>
              </a:rPr>
              <a:t>N</a:t>
            </a:r>
            <a:r>
              <a:rPr lang="de-DE" dirty="0" smtClean="0">
                <a:solidFill>
                  <a:schemeClr val="tx1"/>
                </a:solidFill>
                <a:latin typeface="+mj-lt"/>
              </a:rPr>
              <a:t> </a:t>
            </a:r>
            <a:r>
              <a:rPr lang="de-DE" dirty="0" err="1" smtClean="0">
                <a:solidFill>
                  <a:schemeClr val="tx1"/>
                </a:solidFill>
                <a:latin typeface="+mj-lt"/>
              </a:rPr>
              <a:t>documents</a:t>
            </a:r>
            <a:endParaRPr lang="de-DE"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Choose n-gram size for shingling, e.g., </a:t>
            </a:r>
            <a:r>
              <a:rPr lang="en-US" i="1" dirty="0" smtClean="0">
                <a:solidFill>
                  <a:schemeClr val="tx1"/>
                </a:solidFill>
                <a:latin typeface="+mj-lt"/>
              </a:rPr>
              <a:t>n</a:t>
            </a:r>
            <a:r>
              <a:rPr lang="en-US" dirty="0" smtClean="0">
                <a:solidFill>
                  <a:schemeClr val="tx1"/>
                </a:solidFill>
                <a:latin typeface="+mj-lt"/>
              </a:rPr>
              <a:t> = 5</a:t>
            </a:r>
          </a:p>
          <a:p>
            <a:pPr lvl="1">
              <a:spcBef>
                <a:spcPts val="700"/>
              </a:spcBef>
              <a:buClr>
                <a:srgbClr val="336699"/>
              </a:buClr>
              <a:buFont typeface="Wingdings" pitchFamily="2" charset="2"/>
              <a:buChar char="§"/>
            </a:pPr>
            <a:r>
              <a:rPr lang="en-US" dirty="0" smtClean="0">
                <a:solidFill>
                  <a:schemeClr val="tx1"/>
                </a:solidFill>
                <a:latin typeface="+mj-lt"/>
              </a:rPr>
              <a:t>Pick 200 random permutations, represented as hash functions</a:t>
            </a:r>
          </a:p>
          <a:p>
            <a:pPr lvl="1">
              <a:spcBef>
                <a:spcPts val="700"/>
              </a:spcBef>
              <a:buClr>
                <a:srgbClr val="336699"/>
              </a:buClr>
              <a:buFont typeface="Wingdings" pitchFamily="2" charset="2"/>
              <a:buChar char="§"/>
            </a:pPr>
            <a:r>
              <a:rPr lang="en-US" dirty="0" smtClean="0">
                <a:solidFill>
                  <a:schemeClr val="tx1"/>
                </a:solidFill>
                <a:latin typeface="+mj-lt"/>
              </a:rPr>
              <a:t>Compute </a:t>
            </a:r>
            <a:r>
              <a:rPr lang="en-US" i="1" dirty="0" smtClean="0">
                <a:solidFill>
                  <a:schemeClr val="tx1"/>
                </a:solidFill>
                <a:latin typeface="+mj-lt"/>
              </a:rPr>
              <a:t>N</a:t>
            </a:r>
            <a:r>
              <a:rPr lang="en-US" dirty="0" smtClean="0">
                <a:solidFill>
                  <a:schemeClr val="tx1"/>
                </a:solidFill>
                <a:latin typeface="+mj-lt"/>
              </a:rPr>
              <a:t> sketches: 200 × </a:t>
            </a:r>
            <a:r>
              <a:rPr lang="en-US" i="1" dirty="0" smtClean="0">
                <a:solidFill>
                  <a:schemeClr val="tx1"/>
                </a:solidFill>
                <a:latin typeface="+mj-lt"/>
              </a:rPr>
              <a:t>N</a:t>
            </a:r>
            <a:r>
              <a:rPr lang="en-US" dirty="0" smtClean="0">
                <a:solidFill>
                  <a:schemeClr val="tx1"/>
                </a:solidFill>
                <a:latin typeface="+mj-lt"/>
              </a:rPr>
              <a:t> matrix shown on previous </a:t>
            </a:r>
            <a:r>
              <a:rPr lang="de-DE" dirty="0" err="1" smtClean="0">
                <a:solidFill>
                  <a:schemeClr val="tx1"/>
                </a:solidFill>
                <a:latin typeface="+mj-lt"/>
              </a:rPr>
              <a:t>slide</a:t>
            </a:r>
            <a:r>
              <a:rPr lang="de-DE" dirty="0" smtClean="0">
                <a:solidFill>
                  <a:schemeClr val="tx1"/>
                </a:solidFill>
                <a:latin typeface="+mj-lt"/>
              </a:rPr>
              <a:t>, </a:t>
            </a:r>
            <a:r>
              <a:rPr lang="de-DE" dirty="0" err="1" smtClean="0">
                <a:solidFill>
                  <a:schemeClr val="tx1"/>
                </a:solidFill>
                <a:latin typeface="+mj-lt"/>
              </a:rPr>
              <a:t>one</a:t>
            </a:r>
            <a:r>
              <a:rPr lang="de-DE" dirty="0" smtClean="0">
                <a:solidFill>
                  <a:schemeClr val="tx1"/>
                </a:solidFill>
                <a:latin typeface="+mj-lt"/>
              </a:rPr>
              <a:t> </a:t>
            </a:r>
            <a:r>
              <a:rPr lang="de-DE" dirty="0" err="1" smtClean="0">
                <a:solidFill>
                  <a:schemeClr val="tx1"/>
                </a:solidFill>
                <a:latin typeface="+mj-lt"/>
              </a:rPr>
              <a:t>row</a:t>
            </a:r>
            <a:r>
              <a:rPr lang="de-DE" dirty="0" smtClean="0">
                <a:solidFill>
                  <a:schemeClr val="tx1"/>
                </a:solidFill>
                <a:latin typeface="+mj-lt"/>
              </a:rPr>
              <a:t> per </a:t>
            </a:r>
            <a:r>
              <a:rPr lang="de-DE" dirty="0" err="1" smtClean="0">
                <a:solidFill>
                  <a:schemeClr val="tx1"/>
                </a:solidFill>
                <a:latin typeface="+mj-lt"/>
              </a:rPr>
              <a:t>permutation</a:t>
            </a:r>
            <a:r>
              <a:rPr lang="de-DE" dirty="0" smtClean="0">
                <a:solidFill>
                  <a:schemeClr val="tx1"/>
                </a:solidFill>
                <a:latin typeface="+mj-lt"/>
              </a:rPr>
              <a:t>, </a:t>
            </a:r>
            <a:r>
              <a:rPr lang="de-DE" dirty="0" err="1" smtClean="0">
                <a:solidFill>
                  <a:schemeClr val="tx1"/>
                </a:solidFill>
                <a:latin typeface="+mj-lt"/>
              </a:rPr>
              <a:t>one</a:t>
            </a:r>
            <a:r>
              <a:rPr lang="de-DE" dirty="0" smtClean="0">
                <a:solidFill>
                  <a:schemeClr val="tx1"/>
                </a:solidFill>
                <a:latin typeface="+mj-lt"/>
              </a:rPr>
              <a:t> </a:t>
            </a:r>
            <a:r>
              <a:rPr lang="de-DE" dirty="0" err="1" smtClean="0">
                <a:solidFill>
                  <a:schemeClr val="tx1"/>
                </a:solidFill>
                <a:latin typeface="+mj-lt"/>
              </a:rPr>
              <a:t>column</a:t>
            </a:r>
            <a:r>
              <a:rPr lang="de-DE" dirty="0" smtClean="0">
                <a:solidFill>
                  <a:schemeClr val="tx1"/>
                </a:solidFill>
                <a:latin typeface="+mj-lt"/>
              </a:rPr>
              <a:t> per </a:t>
            </a:r>
            <a:r>
              <a:rPr lang="de-DE" dirty="0" err="1" smtClean="0">
                <a:solidFill>
                  <a:schemeClr val="tx1"/>
                </a:solidFill>
                <a:latin typeface="+mj-lt"/>
              </a:rPr>
              <a:t>document</a:t>
            </a:r>
            <a:endParaRPr lang="de-DE" dirty="0" smtClean="0">
              <a:solidFill>
                <a:schemeClr val="tx1"/>
              </a:solidFill>
              <a:latin typeface="+mj-lt"/>
            </a:endParaRPr>
          </a:p>
          <a:p>
            <a:pPr lvl="1">
              <a:spcBef>
                <a:spcPts val="700"/>
              </a:spcBef>
              <a:buClr>
                <a:srgbClr val="336699"/>
              </a:buClr>
              <a:buFont typeface="Wingdings" pitchFamily="2" charset="2"/>
              <a:buChar char="§"/>
            </a:pPr>
            <a:r>
              <a:rPr lang="de-DE" dirty="0" err="1" smtClean="0">
                <a:solidFill>
                  <a:schemeClr val="tx1"/>
                </a:solidFill>
                <a:latin typeface="+mj-lt"/>
              </a:rPr>
              <a:t>Compute</a:t>
            </a:r>
            <a:r>
              <a:rPr lang="de-DE" dirty="0" smtClean="0">
                <a:solidFill>
                  <a:schemeClr val="tx1"/>
                </a:solidFill>
                <a:latin typeface="+mj-lt"/>
              </a:rPr>
              <a:t> </a:t>
            </a:r>
            <a:r>
              <a:rPr lang="de-DE" sz="1400" dirty="0" smtClean="0">
                <a:solidFill>
                  <a:schemeClr val="tx1"/>
                </a:solidFill>
                <a:latin typeface="+mj-lt"/>
              </a:rPr>
              <a:t>                              </a:t>
            </a:r>
            <a:r>
              <a:rPr lang="de-DE" dirty="0" err="1" smtClean="0">
                <a:solidFill>
                  <a:schemeClr val="tx1"/>
                </a:solidFill>
                <a:latin typeface="+mj-lt"/>
              </a:rPr>
              <a:t>pairwise</a:t>
            </a:r>
            <a:r>
              <a:rPr lang="de-DE" dirty="0" smtClean="0">
                <a:solidFill>
                  <a:schemeClr val="tx1"/>
                </a:solidFill>
                <a:latin typeface="+mj-lt"/>
              </a:rPr>
              <a:t> </a:t>
            </a:r>
            <a:r>
              <a:rPr lang="de-DE" dirty="0" err="1" smtClean="0">
                <a:solidFill>
                  <a:schemeClr val="tx1"/>
                </a:solidFill>
                <a:latin typeface="+mj-lt"/>
              </a:rPr>
              <a:t>similarities</a:t>
            </a:r>
            <a:endParaRPr lang="de-DE" dirty="0" smtClean="0">
              <a:solidFill>
                <a:schemeClr val="tx1"/>
              </a:solidFill>
              <a:latin typeface="+mj-lt"/>
            </a:endParaRPr>
          </a:p>
          <a:p>
            <a:pPr lvl="1">
              <a:spcBef>
                <a:spcPts val="700"/>
              </a:spcBef>
              <a:buClr>
                <a:srgbClr val="336699"/>
              </a:buClr>
              <a:buFont typeface="Wingdings" pitchFamily="2" charset="2"/>
              <a:buChar char="§"/>
            </a:pPr>
            <a:r>
              <a:rPr lang="en-US" dirty="0" smtClean="0">
                <a:solidFill>
                  <a:schemeClr val="tx1"/>
                </a:solidFill>
                <a:latin typeface="+mj-lt"/>
              </a:rPr>
              <a:t>Transitive closure of documents with similarity &gt; θ</a:t>
            </a:r>
          </a:p>
          <a:p>
            <a:pPr lvl="1">
              <a:spcBef>
                <a:spcPts val="700"/>
              </a:spcBef>
              <a:buClr>
                <a:srgbClr val="336699"/>
              </a:buClr>
              <a:buFont typeface="Wingdings" pitchFamily="2" charset="2"/>
              <a:buChar char="§"/>
            </a:pPr>
            <a:r>
              <a:rPr lang="en-US" dirty="0" smtClean="0">
                <a:solidFill>
                  <a:schemeClr val="tx1"/>
                </a:solidFill>
                <a:latin typeface="+mj-lt"/>
              </a:rPr>
              <a:t>Index only one document from each equivalence class</a:t>
            </a:r>
          </a:p>
        </p:txBody>
      </p:sp>
      <p:sp>
        <p:nvSpPr>
          <p:cNvPr id="84997" name="Text Box 4"/>
          <p:cNvSpPr txBox="1">
            <a:spLocks noChangeArrowheads="1"/>
          </p:cNvSpPr>
          <p:nvPr/>
        </p:nvSpPr>
        <p:spPr bwMode="auto">
          <a:xfrm>
            <a:off x="7640638" y="-33338"/>
            <a:ext cx="925512" cy="336551"/>
          </a:xfrm>
          <a:prstGeom prst="rect">
            <a:avLst/>
          </a:prstGeom>
          <a:noFill/>
          <a:ln w="9525">
            <a:noFill/>
            <a:round/>
            <a:headEnd/>
            <a:tailEnd/>
          </a:ln>
        </p:spPr>
        <p:txBody>
          <a:bodyPr wrap="none" anchor="ctr"/>
          <a:lstStyle/>
          <a:p>
            <a:pPr>
              <a:buClr>
                <a:srgbClr val="000000"/>
              </a:buClr>
              <a:buSzPct val="100000"/>
              <a:buFont typeface="Times New Roman" pitchFamily="16" charset="0"/>
              <a:buNone/>
            </a:pPr>
            <a:endParaRPr lang="de-DE"/>
          </a:p>
        </p:txBody>
      </p:sp>
      <p:pic>
        <p:nvPicPr>
          <p:cNvPr id="7" name="Picture 6" descr="1950.png"/>
          <p:cNvPicPr>
            <a:picLocks noChangeAspect="1"/>
          </p:cNvPicPr>
          <p:nvPr/>
        </p:nvPicPr>
        <p:blipFill>
          <a:blip r:embed="rId3" cstate="print"/>
          <a:stretch>
            <a:fillRect/>
          </a:stretch>
        </p:blipFill>
        <p:spPr>
          <a:xfrm>
            <a:off x="2286000" y="4114800"/>
            <a:ext cx="1065792" cy="540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381000"/>
            <a:ext cx="7772400" cy="1143000"/>
          </a:xfrm>
        </p:spPr>
        <p:txBody>
          <a:bodyPr/>
          <a:lstStyle/>
          <a:p>
            <a:r>
              <a:rPr lang="en-US"/>
              <a:t>Robots Exclusion Protocol</a:t>
            </a:r>
          </a:p>
        </p:txBody>
      </p:sp>
      <p:sp>
        <p:nvSpPr>
          <p:cNvPr id="174083" name="Rectangle 3"/>
          <p:cNvSpPr>
            <a:spLocks noGrp="1" noChangeArrowheads="1"/>
          </p:cNvSpPr>
          <p:nvPr>
            <p:ph type="body" idx="1"/>
          </p:nvPr>
        </p:nvSpPr>
        <p:spPr>
          <a:xfrm>
            <a:off x="228600" y="1600200"/>
            <a:ext cx="8763000" cy="4525963"/>
          </a:xfrm>
        </p:spPr>
        <p:txBody>
          <a:bodyPr/>
          <a:lstStyle/>
          <a:p>
            <a:pPr>
              <a:lnSpc>
                <a:spcPct val="90000"/>
              </a:lnSpc>
            </a:pPr>
            <a:r>
              <a:rPr lang="en-US"/>
              <a:t>Depends on voluntary compliance by crawlers</a:t>
            </a:r>
          </a:p>
          <a:p>
            <a:pPr lvl="4">
              <a:lnSpc>
                <a:spcPct val="90000"/>
              </a:lnSpc>
            </a:pPr>
            <a:endParaRPr lang="en-US"/>
          </a:p>
          <a:p>
            <a:pPr>
              <a:lnSpc>
                <a:spcPct val="90000"/>
              </a:lnSpc>
            </a:pPr>
            <a:r>
              <a:rPr lang="en-US"/>
              <a:t>Exclusion by site</a:t>
            </a:r>
          </a:p>
          <a:p>
            <a:pPr lvl="1">
              <a:lnSpc>
                <a:spcPct val="90000"/>
              </a:lnSpc>
            </a:pPr>
            <a:r>
              <a:rPr lang="en-US"/>
              <a:t>Create a robots.txt file at the </a:t>
            </a:r>
            <a:r>
              <a:rPr lang="en-US" u="sng"/>
              <a:t>server’s</a:t>
            </a:r>
            <a:r>
              <a:rPr lang="en-US"/>
              <a:t> top level</a:t>
            </a:r>
          </a:p>
          <a:p>
            <a:pPr lvl="1">
              <a:lnSpc>
                <a:spcPct val="90000"/>
              </a:lnSpc>
            </a:pPr>
            <a:r>
              <a:rPr lang="en-US"/>
              <a:t>Indicate which directories not to crawl</a:t>
            </a:r>
          </a:p>
          <a:p>
            <a:pPr lvl="1">
              <a:lnSpc>
                <a:spcPct val="90000"/>
              </a:lnSpc>
            </a:pPr>
            <a:endParaRPr lang="en-US"/>
          </a:p>
          <a:p>
            <a:pPr>
              <a:lnSpc>
                <a:spcPct val="90000"/>
              </a:lnSpc>
            </a:pPr>
            <a:r>
              <a:rPr lang="en-US"/>
              <a:t>Exclusion by document (in HTML head)</a:t>
            </a:r>
          </a:p>
          <a:p>
            <a:pPr lvl="1">
              <a:lnSpc>
                <a:spcPct val="90000"/>
              </a:lnSpc>
            </a:pPr>
            <a:r>
              <a:rPr lang="en-US"/>
              <a:t>Not implemented by all crawlers</a:t>
            </a:r>
          </a:p>
          <a:p>
            <a:pPr lvl="1">
              <a:lnSpc>
                <a:spcPct val="90000"/>
              </a:lnSpc>
              <a:buFontTx/>
              <a:buNone/>
            </a:pPr>
            <a:r>
              <a:rPr lang="en-US"/>
              <a:t>	</a:t>
            </a:r>
            <a:r>
              <a:rPr lang="en-US" sz="2400"/>
              <a:t>&lt;meta name="robots“ content="noindex,nofollow"&gt;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28600" y="274638"/>
            <a:ext cx="8686800" cy="1143000"/>
          </a:xfrm>
        </p:spPr>
        <p:txBody>
          <a:bodyPr/>
          <a:lstStyle/>
          <a:p>
            <a:r>
              <a:rPr lang="en-US"/>
              <a:t>Hands on:</a:t>
            </a:r>
            <a:br>
              <a:rPr lang="en-US"/>
            </a:br>
            <a:r>
              <a:rPr lang="en-US"/>
              <a:t>The Internet Archive</a:t>
            </a:r>
          </a:p>
        </p:txBody>
      </p:sp>
      <p:sp>
        <p:nvSpPr>
          <p:cNvPr id="175107" name="Rectangle 3"/>
          <p:cNvSpPr>
            <a:spLocks noGrp="1" noChangeArrowheads="1"/>
          </p:cNvSpPr>
          <p:nvPr>
            <p:ph type="body" idx="1"/>
          </p:nvPr>
        </p:nvSpPr>
        <p:spPr>
          <a:xfrm>
            <a:off x="381000" y="1981200"/>
            <a:ext cx="8229600" cy="4525963"/>
          </a:xfrm>
        </p:spPr>
        <p:txBody>
          <a:bodyPr/>
          <a:lstStyle/>
          <a:p>
            <a:r>
              <a:rPr lang="en-US" dirty="0"/>
              <a:t>Web crawls since 1997</a:t>
            </a:r>
          </a:p>
          <a:p>
            <a:pPr lvl="1"/>
            <a:r>
              <a:rPr lang="en-US" dirty="0"/>
              <a:t>http://archive.org</a:t>
            </a:r>
          </a:p>
          <a:p>
            <a:pPr lvl="1"/>
            <a:endParaRPr lang="en-US" dirty="0"/>
          </a:p>
          <a:p>
            <a:r>
              <a:rPr lang="en-US" dirty="0"/>
              <a:t>Check </a:t>
            </a:r>
            <a:r>
              <a:rPr lang="en-US" dirty="0" smtClean="0"/>
              <a:t>out the </a:t>
            </a:r>
            <a:r>
              <a:rPr lang="en-US" dirty="0" err="1" smtClean="0"/>
              <a:t>iSchool’s</a:t>
            </a:r>
            <a:r>
              <a:rPr lang="en-US" dirty="0" smtClean="0"/>
              <a:t> </a:t>
            </a:r>
            <a:r>
              <a:rPr lang="en-US" dirty="0"/>
              <a:t>Web site in 1997</a:t>
            </a:r>
          </a:p>
          <a:p>
            <a:endParaRPr lang="en-US" dirty="0"/>
          </a:p>
          <a:p>
            <a:r>
              <a:rPr lang="en-US" dirty="0"/>
              <a:t>Check out the history of your favorite site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Indexing Anchor Text</a:t>
            </a:r>
          </a:p>
        </p:txBody>
      </p:sp>
      <p:sp>
        <p:nvSpPr>
          <p:cNvPr id="34819" name="Rectangle 3"/>
          <p:cNvSpPr>
            <a:spLocks noGrp="1" noChangeArrowheads="1"/>
          </p:cNvSpPr>
          <p:nvPr>
            <p:ph type="body" sz="half" idx="1"/>
          </p:nvPr>
        </p:nvSpPr>
        <p:spPr>
          <a:xfrm>
            <a:off x="685800" y="1981200"/>
            <a:ext cx="7848600" cy="4114800"/>
          </a:xfrm>
        </p:spPr>
        <p:txBody>
          <a:bodyPr/>
          <a:lstStyle/>
          <a:p>
            <a:r>
              <a:rPr lang="en-US" sz="2800" smtClean="0"/>
              <a:t>A type of “document expansion”</a:t>
            </a:r>
          </a:p>
          <a:p>
            <a:pPr lvl="1"/>
            <a:r>
              <a:rPr lang="en-US" sz="2400" smtClean="0"/>
              <a:t>Terms near links describe content of the target</a:t>
            </a:r>
          </a:p>
          <a:p>
            <a:pPr lvl="4"/>
            <a:endParaRPr lang="en-US" sz="1800" smtClean="0"/>
          </a:p>
          <a:p>
            <a:r>
              <a:rPr lang="en-US" sz="2800" smtClean="0"/>
              <a:t>Works even when you can’t index content</a:t>
            </a:r>
          </a:p>
          <a:p>
            <a:pPr lvl="1"/>
            <a:r>
              <a:rPr lang="en-US" sz="2400" smtClean="0"/>
              <a:t>Image retrieval, uncrawled links, …</a:t>
            </a:r>
          </a:p>
        </p:txBody>
      </p:sp>
      <p:pic>
        <p:nvPicPr>
          <p:cNvPr id="34820" name="Picture 4" descr="a12"/>
          <p:cNvPicPr>
            <a:picLocks noChangeAspect="1" noChangeArrowheads="1"/>
          </p:cNvPicPr>
          <p:nvPr>
            <p:ph sz="quarter" idx="2"/>
          </p:nvPr>
        </p:nvPicPr>
        <p:blipFill>
          <a:blip r:embed="rId2" cstate="print"/>
          <a:srcRect l="16000" r="16000"/>
          <a:stretch>
            <a:fillRect/>
          </a:stretch>
        </p:blipFill>
        <p:spPr>
          <a:xfrm>
            <a:off x="6172200" y="3886200"/>
            <a:ext cx="2641600" cy="2971800"/>
          </a:xfrm>
          <a:noFill/>
        </p:spPr>
      </p:pic>
      <p:pic>
        <p:nvPicPr>
          <p:cNvPr id="34821" name="Picture 5"/>
          <p:cNvPicPr>
            <a:picLocks noChangeAspect="1" noChangeArrowheads="1"/>
          </p:cNvPicPr>
          <p:nvPr>
            <p:ph sz="quarter" idx="3"/>
          </p:nvPr>
        </p:nvPicPr>
        <p:blipFill>
          <a:blip r:embed="rId3" cstate="print"/>
          <a:srcRect l="4109" t="61644" r="41096" b="7306"/>
          <a:stretch>
            <a:fillRect/>
          </a:stretch>
        </p:blipFill>
        <p:spPr>
          <a:xfrm>
            <a:off x="228600" y="4343400"/>
            <a:ext cx="5486400" cy="2332038"/>
          </a:xfrm>
          <a:noFill/>
        </p:spPr>
      </p:pic>
      <p:sp>
        <p:nvSpPr>
          <p:cNvPr id="34822" name="AutoShape 6"/>
          <p:cNvSpPr>
            <a:spLocks noChangeArrowheads="1"/>
          </p:cNvSpPr>
          <p:nvPr/>
        </p:nvSpPr>
        <p:spPr bwMode="auto">
          <a:xfrm>
            <a:off x="1600200" y="4953000"/>
            <a:ext cx="4572000" cy="304800"/>
          </a:xfrm>
          <a:custGeom>
            <a:avLst/>
            <a:gdLst>
              <a:gd name="T0" fmla="*/ 3201670 w 21600"/>
              <a:gd name="T1" fmla="*/ 0 h 21600"/>
              <a:gd name="T2" fmla="*/ 3201670 w 21600"/>
              <a:gd name="T3" fmla="*/ 171563 h 21600"/>
              <a:gd name="T4" fmla="*/ 685165 w 21600"/>
              <a:gd name="T5" fmla="*/ 304800 h 21600"/>
              <a:gd name="T6" fmla="*/ 4572000 w 21600"/>
              <a:gd name="T7" fmla="*/ 8578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Estimating Authority from Links</a:t>
            </a:r>
          </a:p>
        </p:txBody>
      </p:sp>
      <p:grpSp>
        <p:nvGrpSpPr>
          <p:cNvPr id="99331" name="Group 3"/>
          <p:cNvGrpSpPr>
            <a:grpSpLocks/>
          </p:cNvGrpSpPr>
          <p:nvPr/>
        </p:nvGrpSpPr>
        <p:grpSpPr bwMode="auto">
          <a:xfrm>
            <a:off x="914400" y="4191000"/>
            <a:ext cx="381000" cy="533400"/>
            <a:chOff x="1200" y="1536"/>
            <a:chExt cx="240" cy="336"/>
          </a:xfrm>
        </p:grpSpPr>
        <p:sp>
          <p:nvSpPr>
            <p:cNvPr id="99332" name="Rectangle 4"/>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33" name="Line 5"/>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34" name="Line 6"/>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35" name="Line 7"/>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36" name="Line 8"/>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37" name="Line 9"/>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38" name="Line 10"/>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39" name="Group 11"/>
          <p:cNvGrpSpPr>
            <a:grpSpLocks/>
          </p:cNvGrpSpPr>
          <p:nvPr/>
        </p:nvGrpSpPr>
        <p:grpSpPr bwMode="auto">
          <a:xfrm>
            <a:off x="1905000" y="2590800"/>
            <a:ext cx="381000" cy="533400"/>
            <a:chOff x="1200" y="1536"/>
            <a:chExt cx="240" cy="336"/>
          </a:xfrm>
        </p:grpSpPr>
        <p:sp>
          <p:nvSpPr>
            <p:cNvPr id="99340" name="Rectangle 1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41" name="Line 1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42" name="Line 1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43" name="Line 1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44" name="Line 1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45" name="Line 1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46" name="Line 1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47" name="Group 19"/>
          <p:cNvGrpSpPr>
            <a:grpSpLocks/>
          </p:cNvGrpSpPr>
          <p:nvPr/>
        </p:nvGrpSpPr>
        <p:grpSpPr bwMode="auto">
          <a:xfrm>
            <a:off x="4419600" y="3581400"/>
            <a:ext cx="381000" cy="533400"/>
            <a:chOff x="1200" y="1536"/>
            <a:chExt cx="240" cy="336"/>
          </a:xfrm>
        </p:grpSpPr>
        <p:sp>
          <p:nvSpPr>
            <p:cNvPr id="99348" name="Rectangle 20"/>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49" name="Line 21"/>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50" name="Line 22"/>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51" name="Line 23"/>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52" name="Line 24"/>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53" name="Line 25"/>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54" name="Line 26"/>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55" name="Group 27"/>
          <p:cNvGrpSpPr>
            <a:grpSpLocks/>
          </p:cNvGrpSpPr>
          <p:nvPr/>
        </p:nvGrpSpPr>
        <p:grpSpPr bwMode="auto">
          <a:xfrm>
            <a:off x="2362200" y="5486400"/>
            <a:ext cx="381000" cy="533400"/>
            <a:chOff x="1200" y="1536"/>
            <a:chExt cx="240" cy="336"/>
          </a:xfrm>
        </p:grpSpPr>
        <p:sp>
          <p:nvSpPr>
            <p:cNvPr id="99356" name="Rectangle 28"/>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57" name="Line 29"/>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58" name="Line 30"/>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59" name="Line 31"/>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60" name="Line 32"/>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61" name="Line 33"/>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62" name="Line 34"/>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63" name="Group 35"/>
          <p:cNvGrpSpPr>
            <a:grpSpLocks/>
          </p:cNvGrpSpPr>
          <p:nvPr/>
        </p:nvGrpSpPr>
        <p:grpSpPr bwMode="auto">
          <a:xfrm>
            <a:off x="2895600" y="3810000"/>
            <a:ext cx="381000" cy="533400"/>
            <a:chOff x="1200" y="1536"/>
            <a:chExt cx="240" cy="336"/>
          </a:xfrm>
        </p:grpSpPr>
        <p:sp>
          <p:nvSpPr>
            <p:cNvPr id="99364" name="Rectangle 36"/>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65" name="Line 37"/>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66" name="Line 38"/>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67" name="Line 39"/>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68" name="Line 40"/>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69" name="Line 41"/>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70" name="Line 42"/>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71" name="Group 43"/>
          <p:cNvGrpSpPr>
            <a:grpSpLocks/>
          </p:cNvGrpSpPr>
          <p:nvPr/>
        </p:nvGrpSpPr>
        <p:grpSpPr bwMode="auto">
          <a:xfrm>
            <a:off x="4495800" y="2286000"/>
            <a:ext cx="381000" cy="533400"/>
            <a:chOff x="1200" y="1536"/>
            <a:chExt cx="240" cy="336"/>
          </a:xfrm>
        </p:grpSpPr>
        <p:sp>
          <p:nvSpPr>
            <p:cNvPr id="99372" name="Rectangle 44"/>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73" name="Line 45"/>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74" name="Line 46"/>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75" name="Line 47"/>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76" name="Line 48"/>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77" name="Line 49"/>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78" name="Line 50"/>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79" name="Group 51"/>
          <p:cNvGrpSpPr>
            <a:grpSpLocks/>
          </p:cNvGrpSpPr>
          <p:nvPr/>
        </p:nvGrpSpPr>
        <p:grpSpPr bwMode="auto">
          <a:xfrm>
            <a:off x="3733800" y="4953000"/>
            <a:ext cx="381000" cy="533400"/>
            <a:chOff x="1200" y="1536"/>
            <a:chExt cx="240" cy="336"/>
          </a:xfrm>
        </p:grpSpPr>
        <p:sp>
          <p:nvSpPr>
            <p:cNvPr id="99380" name="Rectangle 52"/>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81" name="Line 53"/>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82" name="Line 54"/>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83" name="Line 55"/>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84" name="Line 56"/>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85" name="Line 57"/>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86" name="Line 58"/>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87" name="Group 59"/>
          <p:cNvGrpSpPr>
            <a:grpSpLocks/>
          </p:cNvGrpSpPr>
          <p:nvPr/>
        </p:nvGrpSpPr>
        <p:grpSpPr bwMode="auto">
          <a:xfrm>
            <a:off x="6400800" y="2895600"/>
            <a:ext cx="381000" cy="533400"/>
            <a:chOff x="1200" y="1536"/>
            <a:chExt cx="240" cy="336"/>
          </a:xfrm>
        </p:grpSpPr>
        <p:sp>
          <p:nvSpPr>
            <p:cNvPr id="99388" name="Rectangle 60"/>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89" name="Line 61"/>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90" name="Line 62"/>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91" name="Line 63"/>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92" name="Line 64"/>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93" name="Line 65"/>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94" name="Line 66"/>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395" name="Group 67"/>
          <p:cNvGrpSpPr>
            <a:grpSpLocks/>
          </p:cNvGrpSpPr>
          <p:nvPr/>
        </p:nvGrpSpPr>
        <p:grpSpPr bwMode="auto">
          <a:xfrm>
            <a:off x="7086600" y="4953000"/>
            <a:ext cx="381000" cy="533400"/>
            <a:chOff x="1200" y="1536"/>
            <a:chExt cx="240" cy="336"/>
          </a:xfrm>
        </p:grpSpPr>
        <p:sp>
          <p:nvSpPr>
            <p:cNvPr id="99396" name="Rectangle 68"/>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397" name="Line 69"/>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98" name="Line 70"/>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399" name="Line 71"/>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00" name="Line 72"/>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01" name="Line 73"/>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02" name="Line 74"/>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403" name="Group 75"/>
          <p:cNvGrpSpPr>
            <a:grpSpLocks/>
          </p:cNvGrpSpPr>
          <p:nvPr/>
        </p:nvGrpSpPr>
        <p:grpSpPr bwMode="auto">
          <a:xfrm>
            <a:off x="6096000" y="4267200"/>
            <a:ext cx="381000" cy="533400"/>
            <a:chOff x="1200" y="1536"/>
            <a:chExt cx="240" cy="336"/>
          </a:xfrm>
        </p:grpSpPr>
        <p:sp>
          <p:nvSpPr>
            <p:cNvPr id="99404" name="Rectangle 76"/>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405" name="Line 77"/>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06" name="Line 78"/>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07" name="Line 79"/>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08" name="Line 80"/>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09" name="Line 81"/>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10" name="Line 82"/>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nvGrpSpPr>
          <p:cNvPr id="99411" name="Group 83"/>
          <p:cNvGrpSpPr>
            <a:grpSpLocks/>
          </p:cNvGrpSpPr>
          <p:nvPr/>
        </p:nvGrpSpPr>
        <p:grpSpPr bwMode="auto">
          <a:xfrm>
            <a:off x="5486400" y="5562600"/>
            <a:ext cx="381000" cy="533400"/>
            <a:chOff x="1200" y="1536"/>
            <a:chExt cx="240" cy="336"/>
          </a:xfrm>
        </p:grpSpPr>
        <p:sp>
          <p:nvSpPr>
            <p:cNvPr id="99412" name="Rectangle 84"/>
            <p:cNvSpPr>
              <a:spLocks noChangeArrowheads="1"/>
            </p:cNvSpPr>
            <p:nvPr/>
          </p:nvSpPr>
          <p:spPr bwMode="auto">
            <a:xfrm>
              <a:off x="1200" y="1536"/>
              <a:ext cx="240" cy="33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sp>
          <p:nvSpPr>
            <p:cNvPr id="99413" name="Line 85"/>
            <p:cNvSpPr>
              <a:spLocks noChangeShapeType="1"/>
            </p:cNvSpPr>
            <p:nvPr/>
          </p:nvSpPr>
          <p:spPr bwMode="auto">
            <a:xfrm>
              <a:off x="1248" y="158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14" name="Line 86"/>
            <p:cNvSpPr>
              <a:spLocks noChangeShapeType="1"/>
            </p:cNvSpPr>
            <p:nvPr/>
          </p:nvSpPr>
          <p:spPr bwMode="auto">
            <a:xfrm>
              <a:off x="1248" y="1632"/>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15" name="Line 87"/>
            <p:cNvSpPr>
              <a:spLocks noChangeShapeType="1"/>
            </p:cNvSpPr>
            <p:nvPr/>
          </p:nvSpPr>
          <p:spPr bwMode="auto">
            <a:xfrm>
              <a:off x="1248" y="1680"/>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16" name="Line 88"/>
            <p:cNvSpPr>
              <a:spLocks noChangeShapeType="1"/>
            </p:cNvSpPr>
            <p:nvPr/>
          </p:nvSpPr>
          <p:spPr bwMode="auto">
            <a:xfrm>
              <a:off x="1248" y="1728"/>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17" name="Line 89"/>
            <p:cNvSpPr>
              <a:spLocks noChangeShapeType="1"/>
            </p:cNvSpPr>
            <p:nvPr/>
          </p:nvSpPr>
          <p:spPr bwMode="auto">
            <a:xfrm>
              <a:off x="1248" y="1776"/>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99418" name="Line 90"/>
            <p:cNvSpPr>
              <a:spLocks noChangeShapeType="1"/>
            </p:cNvSpPr>
            <p:nvPr/>
          </p:nvSpPr>
          <p:spPr bwMode="auto">
            <a:xfrm>
              <a:off x="1248" y="1824"/>
              <a:ext cx="144"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99419" name="Line 91"/>
          <p:cNvSpPr>
            <a:spLocks noChangeShapeType="1"/>
          </p:cNvSpPr>
          <p:nvPr/>
        </p:nvSpPr>
        <p:spPr bwMode="auto">
          <a:xfrm flipV="1">
            <a:off x="1066800" y="2819400"/>
            <a:ext cx="838200" cy="16002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0" name="Line 92"/>
          <p:cNvSpPr>
            <a:spLocks noChangeShapeType="1"/>
          </p:cNvSpPr>
          <p:nvPr/>
        </p:nvSpPr>
        <p:spPr bwMode="auto">
          <a:xfrm flipV="1">
            <a:off x="2057400" y="2514600"/>
            <a:ext cx="243840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1" name="Line 93"/>
          <p:cNvSpPr>
            <a:spLocks noChangeShapeType="1"/>
          </p:cNvSpPr>
          <p:nvPr/>
        </p:nvSpPr>
        <p:spPr bwMode="auto">
          <a:xfrm flipH="1">
            <a:off x="3124200" y="2590800"/>
            <a:ext cx="1524000" cy="12192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2" name="Line 94"/>
          <p:cNvSpPr>
            <a:spLocks noChangeShapeType="1"/>
          </p:cNvSpPr>
          <p:nvPr/>
        </p:nvSpPr>
        <p:spPr bwMode="auto">
          <a:xfrm flipV="1">
            <a:off x="1143000" y="4038600"/>
            <a:ext cx="1752600" cy="5334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3" name="Line 95"/>
          <p:cNvSpPr>
            <a:spLocks noChangeShapeType="1"/>
          </p:cNvSpPr>
          <p:nvPr/>
        </p:nvSpPr>
        <p:spPr bwMode="auto">
          <a:xfrm>
            <a:off x="3048000" y="4191000"/>
            <a:ext cx="914400" cy="7620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4" name="Line 96"/>
          <p:cNvSpPr>
            <a:spLocks noChangeShapeType="1"/>
          </p:cNvSpPr>
          <p:nvPr/>
        </p:nvSpPr>
        <p:spPr bwMode="auto">
          <a:xfrm flipV="1">
            <a:off x="2590800" y="5334000"/>
            <a:ext cx="11430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5" name="Line 97"/>
          <p:cNvSpPr>
            <a:spLocks noChangeShapeType="1"/>
          </p:cNvSpPr>
          <p:nvPr/>
        </p:nvSpPr>
        <p:spPr bwMode="auto">
          <a:xfrm flipV="1">
            <a:off x="3048000" y="3810000"/>
            <a:ext cx="137160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6" name="Line 98"/>
          <p:cNvSpPr>
            <a:spLocks noChangeShapeType="1"/>
          </p:cNvSpPr>
          <p:nvPr/>
        </p:nvSpPr>
        <p:spPr bwMode="auto">
          <a:xfrm flipV="1">
            <a:off x="2514600" y="4343400"/>
            <a:ext cx="457200" cy="12192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7" name="Line 99"/>
          <p:cNvSpPr>
            <a:spLocks noChangeShapeType="1"/>
          </p:cNvSpPr>
          <p:nvPr/>
        </p:nvSpPr>
        <p:spPr bwMode="auto">
          <a:xfrm>
            <a:off x="3124200" y="4114800"/>
            <a:ext cx="2971800" cy="4572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8" name="Line 100"/>
          <p:cNvSpPr>
            <a:spLocks noChangeShapeType="1"/>
          </p:cNvSpPr>
          <p:nvPr/>
        </p:nvSpPr>
        <p:spPr bwMode="auto">
          <a:xfrm flipV="1">
            <a:off x="3962400" y="4648200"/>
            <a:ext cx="21336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29" name="Line 101"/>
          <p:cNvSpPr>
            <a:spLocks noChangeShapeType="1"/>
          </p:cNvSpPr>
          <p:nvPr/>
        </p:nvSpPr>
        <p:spPr bwMode="auto">
          <a:xfrm>
            <a:off x="4648200" y="2743200"/>
            <a:ext cx="1447800" cy="16764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30" name="Line 102"/>
          <p:cNvSpPr>
            <a:spLocks noChangeShapeType="1"/>
          </p:cNvSpPr>
          <p:nvPr/>
        </p:nvSpPr>
        <p:spPr bwMode="auto">
          <a:xfrm>
            <a:off x="4648200" y="2438400"/>
            <a:ext cx="1752600" cy="6858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31" name="Line 103"/>
          <p:cNvSpPr>
            <a:spLocks noChangeShapeType="1"/>
          </p:cNvSpPr>
          <p:nvPr/>
        </p:nvSpPr>
        <p:spPr bwMode="auto">
          <a:xfrm flipV="1">
            <a:off x="3886200" y="5181600"/>
            <a:ext cx="3200400" cy="1524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32" name="Line 104"/>
          <p:cNvSpPr>
            <a:spLocks noChangeShapeType="1"/>
          </p:cNvSpPr>
          <p:nvPr/>
        </p:nvSpPr>
        <p:spPr bwMode="auto">
          <a:xfrm flipV="1">
            <a:off x="5715000" y="5334000"/>
            <a:ext cx="1371600" cy="5334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99433" name="Oval 105"/>
          <p:cNvSpPr>
            <a:spLocks noChangeArrowheads="1"/>
          </p:cNvSpPr>
          <p:nvPr/>
        </p:nvSpPr>
        <p:spPr bwMode="auto">
          <a:xfrm>
            <a:off x="5638800" y="3886200"/>
            <a:ext cx="1219200" cy="1219200"/>
          </a:xfrm>
          <a:prstGeom prst="ellipse">
            <a:avLst/>
          </a:prstGeom>
          <a:noFill/>
          <a:ln w="12700">
            <a:solidFill>
              <a:schemeClr val="tx1"/>
            </a:solidFill>
            <a:round/>
            <a:headEnd type="none" w="sm" len="sm"/>
            <a:tailEnd type="none" w="sm" len="sm"/>
          </a:ln>
          <a:effectLst/>
        </p:spPr>
        <p:txBody>
          <a:bodyPr wrap="none" anchor="ctr"/>
          <a:lstStyle/>
          <a:p>
            <a:pPr algn="ctr"/>
            <a:endParaRPr lang="en-US"/>
          </a:p>
        </p:txBody>
      </p:sp>
      <p:sp>
        <p:nvSpPr>
          <p:cNvPr id="99434" name="Oval 106"/>
          <p:cNvSpPr>
            <a:spLocks noChangeArrowheads="1"/>
          </p:cNvSpPr>
          <p:nvPr/>
        </p:nvSpPr>
        <p:spPr bwMode="auto">
          <a:xfrm>
            <a:off x="4038600" y="1905000"/>
            <a:ext cx="1219200" cy="1219200"/>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99435" name="Oval 107"/>
          <p:cNvSpPr>
            <a:spLocks noChangeArrowheads="1"/>
          </p:cNvSpPr>
          <p:nvPr/>
        </p:nvSpPr>
        <p:spPr bwMode="auto">
          <a:xfrm>
            <a:off x="2514600" y="3429000"/>
            <a:ext cx="1219200" cy="1219200"/>
          </a:xfrm>
          <a:prstGeom prst="ellipse">
            <a:avLst/>
          </a:prstGeom>
          <a:noFill/>
          <a:ln w="12700">
            <a:solidFill>
              <a:schemeClr val="tx1"/>
            </a:solidFill>
            <a:round/>
            <a:headEnd type="none" w="sm" len="sm"/>
            <a:tailEnd type="none" w="sm" len="sm"/>
          </a:ln>
          <a:effectLst/>
        </p:spPr>
        <p:txBody>
          <a:bodyPr wrap="none" anchor="ctr"/>
          <a:lstStyle/>
          <a:p>
            <a:endParaRPr lang="en-US"/>
          </a:p>
        </p:txBody>
      </p:sp>
      <p:sp>
        <p:nvSpPr>
          <p:cNvPr id="99436" name="Text Box 108"/>
          <p:cNvSpPr txBox="1">
            <a:spLocks noChangeArrowheads="1"/>
          </p:cNvSpPr>
          <p:nvPr/>
        </p:nvSpPr>
        <p:spPr bwMode="auto">
          <a:xfrm>
            <a:off x="5715000" y="3505200"/>
            <a:ext cx="1169988" cy="396875"/>
          </a:xfrm>
          <a:prstGeom prst="rect">
            <a:avLst/>
          </a:prstGeom>
          <a:noFill/>
          <a:ln w="12700">
            <a:noFill/>
            <a:miter lim="800000"/>
            <a:headEnd type="none" w="sm" len="sm"/>
            <a:tailEnd type="none" w="sm" len="sm"/>
          </a:ln>
          <a:effectLst/>
        </p:spPr>
        <p:txBody>
          <a:bodyPr wrap="none">
            <a:spAutoFit/>
          </a:bodyPr>
          <a:lstStyle/>
          <a:p>
            <a:r>
              <a:rPr lang="en-US" sz="2000"/>
              <a:t>Authority</a:t>
            </a:r>
            <a:endParaRPr lang="en-US"/>
          </a:p>
        </p:txBody>
      </p:sp>
      <p:sp>
        <p:nvSpPr>
          <p:cNvPr id="99437" name="Text Box 109"/>
          <p:cNvSpPr txBox="1">
            <a:spLocks noChangeArrowheads="1"/>
          </p:cNvSpPr>
          <p:nvPr/>
        </p:nvSpPr>
        <p:spPr bwMode="auto">
          <a:xfrm>
            <a:off x="2514600" y="3048000"/>
            <a:ext cx="1169988" cy="396875"/>
          </a:xfrm>
          <a:prstGeom prst="rect">
            <a:avLst/>
          </a:prstGeom>
          <a:noFill/>
          <a:ln w="12700">
            <a:noFill/>
            <a:miter lim="800000"/>
            <a:headEnd type="none" w="sm" len="sm"/>
            <a:tailEnd type="none" w="sm" len="sm"/>
          </a:ln>
          <a:effectLst/>
        </p:spPr>
        <p:txBody>
          <a:bodyPr wrap="none">
            <a:spAutoFit/>
          </a:bodyPr>
          <a:lstStyle/>
          <a:p>
            <a:r>
              <a:rPr lang="en-US" sz="2000"/>
              <a:t>Authority</a:t>
            </a:r>
            <a:endParaRPr lang="en-US"/>
          </a:p>
        </p:txBody>
      </p:sp>
      <p:sp>
        <p:nvSpPr>
          <p:cNvPr id="99438" name="Text Box 110"/>
          <p:cNvSpPr txBox="1">
            <a:spLocks noChangeArrowheads="1"/>
          </p:cNvSpPr>
          <p:nvPr/>
        </p:nvSpPr>
        <p:spPr bwMode="auto">
          <a:xfrm>
            <a:off x="4343400" y="1524000"/>
            <a:ext cx="622300" cy="396875"/>
          </a:xfrm>
          <a:prstGeom prst="rect">
            <a:avLst/>
          </a:prstGeom>
          <a:noFill/>
          <a:ln w="12700">
            <a:noFill/>
            <a:miter lim="800000"/>
            <a:headEnd type="none" w="sm" len="sm"/>
            <a:tailEnd type="none" w="sm" len="sm"/>
          </a:ln>
          <a:effectLst/>
        </p:spPr>
        <p:txBody>
          <a:bodyPr wrap="none">
            <a:spAutoFit/>
          </a:bodyPr>
          <a:lstStyle/>
          <a:p>
            <a:r>
              <a:rPr lang="en-US" sz="2000"/>
              <a:t>Hub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43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943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943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94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9434"/>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99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3" grpId="0" animBg="1" autoUpdateAnimBg="0"/>
      <p:bldP spid="99434" grpId="0" animBg="1"/>
      <p:bldP spid="99435" grpId="0" animBg="1"/>
      <p:bldP spid="99436" grpId="0" autoUpdateAnimBg="0"/>
      <p:bldP spid="99437" grpId="0" autoUpdateAnimBg="0"/>
      <p:bldP spid="9943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900113" y="260350"/>
            <a:ext cx="7772400" cy="1143000"/>
          </a:xfrm>
        </p:spPr>
        <p:txBody>
          <a:bodyPr/>
          <a:lstStyle/>
          <a:p>
            <a:pPr eaLnBrk="1" hangingPunct="1"/>
            <a:r>
              <a:rPr lang="en-US" smtClean="0"/>
              <a:t>Simplified PageRank Algorithm</a:t>
            </a:r>
          </a:p>
        </p:txBody>
      </p:sp>
      <p:graphicFrame>
        <p:nvGraphicFramePr>
          <p:cNvPr id="1026" name="Object 3"/>
          <p:cNvGraphicFramePr>
            <a:graphicFrameLocks noChangeAspect="1"/>
          </p:cNvGraphicFramePr>
          <p:nvPr>
            <p:ph idx="1"/>
          </p:nvPr>
        </p:nvGraphicFramePr>
        <p:xfrm>
          <a:off x="2814638" y="1697038"/>
          <a:ext cx="3295650" cy="1373187"/>
        </p:xfrm>
        <a:graphic>
          <a:graphicData uri="http://schemas.openxmlformats.org/presentationml/2006/ole">
            <p:oleObj spid="_x0000_s261122" name="Equation" r:id="rId3" imgW="1066680" imgH="444240" progId="Equation.3">
              <p:embed/>
            </p:oleObj>
          </a:graphicData>
        </a:graphic>
      </p:graphicFrame>
      <p:sp>
        <p:nvSpPr>
          <p:cNvPr id="1028" name="Text Box 4"/>
          <p:cNvSpPr txBox="1">
            <a:spLocks noChangeArrowheads="1"/>
          </p:cNvSpPr>
          <p:nvPr/>
        </p:nvSpPr>
        <p:spPr bwMode="auto">
          <a:xfrm>
            <a:off x="1295400" y="3176588"/>
            <a:ext cx="6911975" cy="2246769"/>
          </a:xfrm>
          <a:prstGeom prst="rect">
            <a:avLst/>
          </a:prstGeom>
          <a:noFill/>
          <a:ln w="9525" algn="ctr">
            <a:noFill/>
            <a:miter lim="800000"/>
            <a:headEnd/>
            <a:tailEnd/>
          </a:ln>
        </p:spPr>
        <p:txBody>
          <a:bodyPr>
            <a:spAutoFit/>
          </a:bodyPr>
          <a:lstStyle/>
          <a:p>
            <a:pPr algn="l"/>
            <a:r>
              <a:rPr lang="en-US" sz="2800" i="1" dirty="0" smtClean="0"/>
              <a:t>R(u)</a:t>
            </a:r>
            <a:r>
              <a:rPr lang="en-US" sz="2800" dirty="0" smtClean="0"/>
              <a:t>: </a:t>
            </a:r>
            <a:r>
              <a:rPr lang="en-US" sz="2800" dirty="0" err="1" smtClean="0"/>
              <a:t>PageRank</a:t>
            </a:r>
            <a:r>
              <a:rPr lang="en-US" sz="2800" dirty="0" smtClean="0"/>
              <a:t> </a:t>
            </a:r>
            <a:r>
              <a:rPr lang="en-US" sz="2800" dirty="0"/>
              <a:t>score of page u</a:t>
            </a:r>
            <a:endParaRPr lang="en-US" sz="4000" dirty="0"/>
          </a:p>
          <a:p>
            <a:r>
              <a:rPr lang="en-US" sz="2800" i="1" dirty="0" smtClean="0"/>
              <a:t>B</a:t>
            </a:r>
            <a:r>
              <a:rPr lang="en-US" sz="2800" i="1" baseline="-25000" dirty="0" smtClean="0"/>
              <a:t>u</a:t>
            </a:r>
            <a:r>
              <a:rPr lang="en-US" sz="2800" dirty="0" smtClean="0"/>
              <a:t>: the set of pages that link to u</a:t>
            </a:r>
            <a:endParaRPr lang="en-US" sz="2800" baseline="-25000" dirty="0" smtClean="0"/>
          </a:p>
          <a:p>
            <a:r>
              <a:rPr lang="en-US" sz="2800" i="1" dirty="0" smtClean="0"/>
              <a:t>R(v)</a:t>
            </a:r>
            <a:r>
              <a:rPr lang="en-US" sz="2800" dirty="0" smtClean="0"/>
              <a:t>: </a:t>
            </a:r>
            <a:r>
              <a:rPr lang="en-US" sz="2800" dirty="0" err="1" smtClean="0"/>
              <a:t>PageRank</a:t>
            </a:r>
            <a:r>
              <a:rPr lang="en-US" sz="2800" dirty="0" smtClean="0"/>
              <a:t> score of page v</a:t>
            </a:r>
          </a:p>
          <a:p>
            <a:pPr algn="l"/>
            <a:r>
              <a:rPr lang="en-US" sz="2800" i="1" dirty="0" smtClean="0"/>
              <a:t>N</a:t>
            </a:r>
            <a:r>
              <a:rPr lang="en-US" sz="2800" i="1" baseline="-25000" dirty="0" smtClean="0"/>
              <a:t>V</a:t>
            </a:r>
            <a:r>
              <a:rPr lang="en-US" sz="2800" dirty="0"/>
              <a:t>: number of links from page v</a:t>
            </a:r>
          </a:p>
          <a:p>
            <a:pPr algn="l"/>
            <a:r>
              <a:rPr lang="en-US" sz="2800" i="1" dirty="0"/>
              <a:t>c</a:t>
            </a:r>
            <a:r>
              <a:rPr lang="en-US" sz="2800" dirty="0" smtClean="0"/>
              <a:t>: </a:t>
            </a:r>
            <a:r>
              <a:rPr lang="en-US" sz="2800" dirty="0"/>
              <a:t>normalization factor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914400" y="304800"/>
            <a:ext cx="7340600" cy="838200"/>
          </a:xfrm>
        </p:spPr>
        <p:txBody>
          <a:bodyPr/>
          <a:lstStyle/>
          <a:p>
            <a:r>
              <a:rPr lang="en-US"/>
              <a:t>What “Caused” the Web?</a:t>
            </a:r>
          </a:p>
        </p:txBody>
      </p:sp>
      <p:sp>
        <p:nvSpPr>
          <p:cNvPr id="165891" name="Rectangle 3"/>
          <p:cNvSpPr>
            <a:spLocks noGrp="1" noChangeArrowheads="1"/>
          </p:cNvSpPr>
          <p:nvPr>
            <p:ph type="body" idx="1"/>
          </p:nvPr>
        </p:nvSpPr>
        <p:spPr>
          <a:xfrm>
            <a:off x="685800" y="1447800"/>
            <a:ext cx="7772400" cy="4800600"/>
          </a:xfrm>
        </p:spPr>
        <p:txBody>
          <a:bodyPr/>
          <a:lstStyle/>
          <a:p>
            <a:r>
              <a:rPr lang="en-US" sz="2800"/>
              <a:t>Affordable storage</a:t>
            </a:r>
          </a:p>
          <a:p>
            <a:pPr lvl="1"/>
            <a:r>
              <a:rPr lang="en-US" sz="2400">
                <a:solidFill>
                  <a:schemeClr val="accent2"/>
                </a:solidFill>
              </a:rPr>
              <a:t>300,000 words/$ by 1995</a:t>
            </a:r>
          </a:p>
          <a:p>
            <a:r>
              <a:rPr lang="en-US" sz="2800"/>
              <a:t>Adequate backbone capacity</a:t>
            </a:r>
          </a:p>
          <a:p>
            <a:pPr lvl="1"/>
            <a:r>
              <a:rPr lang="en-US" sz="2400">
                <a:solidFill>
                  <a:schemeClr val="accent2"/>
                </a:solidFill>
              </a:rPr>
              <a:t>25,000 simultaneous transfers by 1995</a:t>
            </a:r>
          </a:p>
          <a:p>
            <a:r>
              <a:rPr lang="en-US" sz="2800"/>
              <a:t>Adequate “last mile” bandwidth</a:t>
            </a:r>
          </a:p>
          <a:p>
            <a:pPr lvl="1"/>
            <a:r>
              <a:rPr lang="en-US" sz="2400">
                <a:solidFill>
                  <a:schemeClr val="accent2"/>
                </a:solidFill>
              </a:rPr>
              <a:t>1 second/screen (of text) by 1995</a:t>
            </a:r>
          </a:p>
          <a:p>
            <a:r>
              <a:rPr lang="en-US" sz="2800"/>
              <a:t>Display capability</a:t>
            </a:r>
          </a:p>
          <a:p>
            <a:pPr lvl="1"/>
            <a:r>
              <a:rPr lang="en-US" sz="2400">
                <a:solidFill>
                  <a:schemeClr val="accent2"/>
                </a:solidFill>
              </a:rPr>
              <a:t>10% of US population could see images by 1995</a:t>
            </a:r>
          </a:p>
          <a:p>
            <a:r>
              <a:rPr lang="en-US" sz="2800"/>
              <a:t>Effective search capabilities</a:t>
            </a:r>
          </a:p>
          <a:p>
            <a:pPr lvl="1"/>
            <a:r>
              <a:rPr lang="en-US" sz="2400">
                <a:solidFill>
                  <a:schemeClr val="accent2"/>
                </a:solidFill>
              </a:rPr>
              <a:t>Lycos and Yahoo! achieved useful scale in 1994-1995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5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5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5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8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589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589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6589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589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65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2555875" y="1952625"/>
            <a:ext cx="620713" cy="617538"/>
          </a:xfrm>
          <a:prstGeom prst="ellipse">
            <a:avLst/>
          </a:prstGeom>
          <a:noFill/>
          <a:ln w="9525" algn="ctr">
            <a:solidFill>
              <a:schemeClr val="tx1"/>
            </a:solidFill>
            <a:round/>
            <a:headEnd/>
            <a:tailEnd/>
          </a:ln>
        </p:spPr>
        <p:txBody>
          <a:bodyPr anchor="ctr">
            <a:spAutoFit/>
          </a:bodyPr>
          <a:lstStyle/>
          <a:p>
            <a:r>
              <a:rPr lang="en-US" sz="2400" b="1"/>
              <a:t>A</a:t>
            </a:r>
          </a:p>
        </p:txBody>
      </p:sp>
      <p:sp>
        <p:nvSpPr>
          <p:cNvPr id="18435" name="Oval 3"/>
          <p:cNvSpPr>
            <a:spLocks noChangeArrowheads="1"/>
          </p:cNvSpPr>
          <p:nvPr/>
        </p:nvSpPr>
        <p:spPr bwMode="auto">
          <a:xfrm rot="-158511">
            <a:off x="2592388" y="4905375"/>
            <a:ext cx="620712" cy="617538"/>
          </a:xfrm>
          <a:prstGeom prst="ellipse">
            <a:avLst/>
          </a:prstGeom>
          <a:noFill/>
          <a:ln w="9525" algn="ctr">
            <a:solidFill>
              <a:schemeClr val="tx1"/>
            </a:solidFill>
            <a:round/>
            <a:headEnd/>
            <a:tailEnd/>
          </a:ln>
        </p:spPr>
        <p:txBody>
          <a:bodyPr anchor="ctr">
            <a:spAutoFit/>
          </a:bodyPr>
          <a:lstStyle/>
          <a:p>
            <a:r>
              <a:rPr lang="en-US" sz="2400" b="1"/>
              <a:t>C</a:t>
            </a:r>
          </a:p>
        </p:txBody>
      </p:sp>
      <p:sp>
        <p:nvSpPr>
          <p:cNvPr id="18436" name="Oval 4"/>
          <p:cNvSpPr>
            <a:spLocks noChangeArrowheads="1"/>
          </p:cNvSpPr>
          <p:nvPr/>
        </p:nvSpPr>
        <p:spPr bwMode="auto">
          <a:xfrm>
            <a:off x="6408738" y="4797425"/>
            <a:ext cx="620712" cy="617538"/>
          </a:xfrm>
          <a:prstGeom prst="ellipse">
            <a:avLst/>
          </a:prstGeom>
          <a:noFill/>
          <a:ln w="9525" algn="ctr">
            <a:solidFill>
              <a:schemeClr val="tx1"/>
            </a:solidFill>
            <a:round/>
            <a:headEnd/>
            <a:tailEnd/>
          </a:ln>
        </p:spPr>
        <p:txBody>
          <a:bodyPr anchor="ctr">
            <a:spAutoFit/>
          </a:bodyPr>
          <a:lstStyle/>
          <a:p>
            <a:r>
              <a:rPr lang="en-US" sz="2400" b="1"/>
              <a:t>D</a:t>
            </a:r>
          </a:p>
        </p:txBody>
      </p:sp>
      <p:sp>
        <p:nvSpPr>
          <p:cNvPr id="18437" name="Oval 5"/>
          <p:cNvSpPr>
            <a:spLocks noChangeArrowheads="1"/>
          </p:cNvSpPr>
          <p:nvPr/>
        </p:nvSpPr>
        <p:spPr bwMode="auto">
          <a:xfrm>
            <a:off x="6227763" y="1989138"/>
            <a:ext cx="620712" cy="617537"/>
          </a:xfrm>
          <a:prstGeom prst="ellipse">
            <a:avLst/>
          </a:prstGeom>
          <a:noFill/>
          <a:ln w="9525" algn="ctr">
            <a:solidFill>
              <a:schemeClr val="tx1"/>
            </a:solidFill>
            <a:round/>
            <a:headEnd/>
            <a:tailEnd/>
          </a:ln>
        </p:spPr>
        <p:txBody>
          <a:bodyPr anchor="ctr">
            <a:spAutoFit/>
          </a:bodyPr>
          <a:lstStyle/>
          <a:p>
            <a:r>
              <a:rPr lang="en-US" sz="2400" b="1"/>
              <a:t>B</a:t>
            </a:r>
          </a:p>
        </p:txBody>
      </p:sp>
      <p:cxnSp>
        <p:nvCxnSpPr>
          <p:cNvPr id="946182" name="AutoShape 6"/>
          <p:cNvCxnSpPr>
            <a:cxnSpLocks noChangeShapeType="1"/>
            <a:stCxn id="18434" idx="0"/>
            <a:endCxn id="18437" idx="1"/>
          </p:cNvCxnSpPr>
          <p:nvPr/>
        </p:nvCxnSpPr>
        <p:spPr bwMode="auto">
          <a:xfrm rot="5400000" flipV="1">
            <a:off x="4529138" y="290512"/>
            <a:ext cx="127000" cy="3451225"/>
          </a:xfrm>
          <a:prstGeom prst="curvedConnector3">
            <a:avLst>
              <a:gd name="adj1" fmla="val -180000"/>
            </a:avLst>
          </a:prstGeom>
          <a:noFill/>
          <a:ln w="25400">
            <a:solidFill>
              <a:schemeClr val="tx1"/>
            </a:solidFill>
            <a:round/>
            <a:headEnd/>
            <a:tailEnd type="triangle" w="lg" len="lg"/>
          </a:ln>
        </p:spPr>
      </p:cxnSp>
      <p:cxnSp>
        <p:nvCxnSpPr>
          <p:cNvPr id="946183" name="AutoShape 7"/>
          <p:cNvCxnSpPr>
            <a:cxnSpLocks noChangeShapeType="1"/>
            <a:stCxn id="18437" idx="2"/>
            <a:endCxn id="18434" idx="6"/>
          </p:cNvCxnSpPr>
          <p:nvPr/>
        </p:nvCxnSpPr>
        <p:spPr bwMode="auto">
          <a:xfrm rot="10800000">
            <a:off x="3176588" y="2262188"/>
            <a:ext cx="3051175" cy="36512"/>
          </a:xfrm>
          <a:prstGeom prst="curvedConnector3">
            <a:avLst>
              <a:gd name="adj1" fmla="val 50000"/>
            </a:avLst>
          </a:prstGeom>
          <a:noFill/>
          <a:ln w="25400">
            <a:solidFill>
              <a:schemeClr val="tx1"/>
            </a:solidFill>
            <a:round/>
            <a:headEnd/>
            <a:tailEnd type="triangle" w="lg" len="lg"/>
          </a:ln>
        </p:spPr>
      </p:cxnSp>
      <p:cxnSp>
        <p:nvCxnSpPr>
          <p:cNvPr id="946184" name="AutoShape 8"/>
          <p:cNvCxnSpPr>
            <a:cxnSpLocks noChangeShapeType="1"/>
            <a:stCxn id="18437" idx="6"/>
            <a:endCxn id="18436" idx="6"/>
          </p:cNvCxnSpPr>
          <p:nvPr/>
        </p:nvCxnSpPr>
        <p:spPr bwMode="auto">
          <a:xfrm>
            <a:off x="6848475" y="2298700"/>
            <a:ext cx="180975" cy="2808288"/>
          </a:xfrm>
          <a:prstGeom prst="curvedConnector3">
            <a:avLst>
              <a:gd name="adj1" fmla="val 225440"/>
            </a:avLst>
          </a:prstGeom>
          <a:noFill/>
          <a:ln w="25400">
            <a:solidFill>
              <a:schemeClr val="tx1"/>
            </a:solidFill>
            <a:round/>
            <a:headEnd/>
            <a:tailEnd type="triangle" w="lg" len="lg"/>
          </a:ln>
        </p:spPr>
      </p:cxnSp>
      <p:cxnSp>
        <p:nvCxnSpPr>
          <p:cNvPr id="946185" name="AutoShape 9"/>
          <p:cNvCxnSpPr>
            <a:cxnSpLocks noChangeShapeType="1"/>
            <a:stCxn id="18435" idx="0"/>
            <a:endCxn id="18434" idx="4"/>
          </p:cNvCxnSpPr>
          <p:nvPr/>
        </p:nvCxnSpPr>
        <p:spPr bwMode="auto">
          <a:xfrm rot="5400000" flipH="1">
            <a:off x="1709738" y="3727450"/>
            <a:ext cx="2335212" cy="20638"/>
          </a:xfrm>
          <a:prstGeom prst="curvedConnector3">
            <a:avLst>
              <a:gd name="adj1" fmla="val 50306"/>
            </a:avLst>
          </a:prstGeom>
          <a:noFill/>
          <a:ln w="25400">
            <a:solidFill>
              <a:schemeClr val="tx1"/>
            </a:solidFill>
            <a:round/>
            <a:headEnd/>
            <a:tailEnd type="triangle" w="lg" len="lg"/>
          </a:ln>
        </p:spPr>
      </p:cxnSp>
      <p:cxnSp>
        <p:nvCxnSpPr>
          <p:cNvPr id="946186" name="AutoShape 10"/>
          <p:cNvCxnSpPr>
            <a:cxnSpLocks noChangeShapeType="1"/>
            <a:stCxn id="18434" idx="2"/>
            <a:endCxn id="18435" idx="2"/>
          </p:cNvCxnSpPr>
          <p:nvPr/>
        </p:nvCxnSpPr>
        <p:spPr bwMode="auto">
          <a:xfrm rot="10800000" flipH="1" flipV="1">
            <a:off x="2555875" y="2262188"/>
            <a:ext cx="36513" cy="2965450"/>
          </a:xfrm>
          <a:prstGeom prst="curvedConnector3">
            <a:avLst>
              <a:gd name="adj1" fmla="val -626088"/>
            </a:avLst>
          </a:prstGeom>
          <a:noFill/>
          <a:ln w="25400">
            <a:solidFill>
              <a:schemeClr val="tx1"/>
            </a:solidFill>
            <a:round/>
            <a:headEnd/>
            <a:tailEnd type="triangle" w="lg" len="lg"/>
          </a:ln>
        </p:spPr>
      </p:cxnSp>
      <p:cxnSp>
        <p:nvCxnSpPr>
          <p:cNvPr id="946187" name="AutoShape 11"/>
          <p:cNvCxnSpPr>
            <a:cxnSpLocks noChangeShapeType="1"/>
            <a:stCxn id="18436" idx="1"/>
            <a:endCxn id="18434" idx="5"/>
          </p:cNvCxnSpPr>
          <p:nvPr/>
        </p:nvCxnSpPr>
        <p:spPr bwMode="auto">
          <a:xfrm flipH="1" flipV="1">
            <a:off x="3086100" y="2479675"/>
            <a:ext cx="3413125" cy="2408238"/>
          </a:xfrm>
          <a:prstGeom prst="straightConnector1">
            <a:avLst/>
          </a:prstGeom>
          <a:noFill/>
          <a:ln w="25400">
            <a:solidFill>
              <a:schemeClr val="tx1"/>
            </a:solidFill>
            <a:round/>
            <a:headEnd/>
            <a:tailEnd type="triangle" w="lg" len="lg"/>
          </a:ln>
        </p:spPr>
      </p:cxnSp>
      <p:sp>
        <p:nvSpPr>
          <p:cNvPr id="946188" name="Text Box 12"/>
          <p:cNvSpPr txBox="1">
            <a:spLocks noChangeArrowheads="1"/>
          </p:cNvSpPr>
          <p:nvPr/>
        </p:nvSpPr>
        <p:spPr bwMode="auto">
          <a:xfrm>
            <a:off x="4284663" y="13414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946189" name="Text Box 13"/>
          <p:cNvSpPr txBox="1">
            <a:spLocks noChangeArrowheads="1"/>
          </p:cNvSpPr>
          <p:nvPr/>
        </p:nvSpPr>
        <p:spPr bwMode="auto">
          <a:xfrm>
            <a:off x="1655763" y="3573463"/>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946190" name="Text Box 14"/>
          <p:cNvSpPr txBox="1">
            <a:spLocks noChangeArrowheads="1"/>
          </p:cNvSpPr>
          <p:nvPr/>
        </p:nvSpPr>
        <p:spPr bwMode="auto">
          <a:xfrm>
            <a:off x="2627313" y="3608388"/>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946191" name="Text Box 15"/>
          <p:cNvSpPr txBox="1">
            <a:spLocks noChangeArrowheads="1"/>
          </p:cNvSpPr>
          <p:nvPr/>
        </p:nvSpPr>
        <p:spPr bwMode="auto">
          <a:xfrm>
            <a:off x="7092950" y="3392488"/>
            <a:ext cx="792163"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946192" name="Text Box 16"/>
          <p:cNvSpPr txBox="1">
            <a:spLocks noChangeArrowheads="1"/>
          </p:cNvSpPr>
          <p:nvPr/>
        </p:nvSpPr>
        <p:spPr bwMode="auto">
          <a:xfrm>
            <a:off x="4319588" y="22050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946193" name="Text Box 17"/>
          <p:cNvSpPr txBox="1">
            <a:spLocks noChangeArrowheads="1"/>
          </p:cNvSpPr>
          <p:nvPr/>
        </p:nvSpPr>
        <p:spPr bwMode="auto">
          <a:xfrm>
            <a:off x="4716463" y="3357563"/>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18450" name="Rectangle 18"/>
          <p:cNvSpPr>
            <a:spLocks noChangeArrowheads="1"/>
          </p:cNvSpPr>
          <p:nvPr/>
        </p:nvSpPr>
        <p:spPr bwMode="auto">
          <a:xfrm>
            <a:off x="914400" y="274638"/>
            <a:ext cx="7772400" cy="1143000"/>
          </a:xfrm>
          <a:prstGeom prst="rect">
            <a:avLst/>
          </a:prstGeom>
          <a:noFill/>
          <a:ln w="9525">
            <a:noFill/>
            <a:miter lim="800000"/>
            <a:headEnd/>
            <a:tailEnd/>
          </a:ln>
        </p:spPr>
        <p:txBody>
          <a:bodyPr anchor="ctr"/>
          <a:lstStyle/>
          <a:p>
            <a:pPr>
              <a:spcBef>
                <a:spcPct val="0"/>
              </a:spcBef>
            </a:pPr>
            <a:r>
              <a:rPr lang="en-US" sz="4000">
                <a:solidFill>
                  <a:schemeClr val="bg2"/>
                </a:solidFill>
              </a:rPr>
              <a:t>PageRank Algorithm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946182"/>
                                        </p:tgtEl>
                                        <p:attrNameLst>
                                          <p:attrName>stroke.color</p:attrName>
                                        </p:attrNameLst>
                                      </p:cBhvr>
                                      <p:to>
                                        <a:srgbClr val="FF3300"/>
                                      </p:to>
                                    </p:animClr>
                                    <p:set>
                                      <p:cBhvr>
                                        <p:cTn id="7" dur="500" fill="hold"/>
                                        <p:tgtEl>
                                          <p:spTgt spid="946182"/>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946186"/>
                                        </p:tgtEl>
                                        <p:attrNameLst>
                                          <p:attrName>stroke.color</p:attrName>
                                        </p:attrNameLst>
                                      </p:cBhvr>
                                      <p:to>
                                        <a:srgbClr val="FF3300"/>
                                      </p:to>
                                    </p:animClr>
                                    <p:set>
                                      <p:cBhvr>
                                        <p:cTn id="10" dur="500" fill="hold"/>
                                        <p:tgtEl>
                                          <p:spTgt spid="946186"/>
                                        </p:tgtEl>
                                        <p:attrNameLst>
                                          <p:attrName>stroke.on</p:attrName>
                                        </p:attrNameLst>
                                      </p:cBhvr>
                                      <p:to>
                                        <p:strVal val="true"/>
                                      </p:to>
                                    </p:set>
                                  </p:childTnLst>
                                </p:cTn>
                              </p:par>
                              <p:par>
                                <p:cTn id="11" presetID="9" presetClass="entr" presetSubtype="0" fill="hold" grpId="0" nodeType="withEffect">
                                  <p:stCondLst>
                                    <p:cond delay="0"/>
                                  </p:stCondLst>
                                  <p:childTnLst>
                                    <p:set>
                                      <p:cBhvr>
                                        <p:cTn id="12" dur="1" fill="hold">
                                          <p:stCondLst>
                                            <p:cond delay="0"/>
                                          </p:stCondLst>
                                        </p:cTn>
                                        <p:tgtEl>
                                          <p:spTgt spid="946188"/>
                                        </p:tgtEl>
                                        <p:attrNameLst>
                                          <p:attrName>style.visibility</p:attrName>
                                        </p:attrNameLst>
                                      </p:cBhvr>
                                      <p:to>
                                        <p:strVal val="visible"/>
                                      </p:to>
                                    </p:set>
                                    <p:animEffect transition="in" filter="dissolve">
                                      <p:cBhvr>
                                        <p:cTn id="13" dur="500"/>
                                        <p:tgtEl>
                                          <p:spTgt spid="94618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46189"/>
                                        </p:tgtEl>
                                        <p:attrNameLst>
                                          <p:attrName>style.visibility</p:attrName>
                                        </p:attrNameLst>
                                      </p:cBhvr>
                                      <p:to>
                                        <p:strVal val="visible"/>
                                      </p:to>
                                    </p:set>
                                    <p:animEffect transition="in" filter="dissolve">
                                      <p:cBhvr>
                                        <p:cTn id="16" dur="500"/>
                                        <p:tgtEl>
                                          <p:spTgt spid="946189"/>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mph" presetSubtype="2" fill="hold" nodeType="clickEffect">
                                  <p:stCondLst>
                                    <p:cond delay="0"/>
                                  </p:stCondLst>
                                  <p:childTnLst>
                                    <p:animClr clrSpc="rgb" dir="cw">
                                      <p:cBhvr>
                                        <p:cTn id="20" dur="500" fill="hold"/>
                                        <p:tgtEl>
                                          <p:spTgt spid="946182"/>
                                        </p:tgtEl>
                                        <p:attrNameLst>
                                          <p:attrName>stroke.color</p:attrName>
                                        </p:attrNameLst>
                                      </p:cBhvr>
                                      <p:to>
                                        <a:schemeClr val="tx1"/>
                                      </p:to>
                                    </p:animClr>
                                    <p:set>
                                      <p:cBhvr>
                                        <p:cTn id="21" dur="500" fill="hold"/>
                                        <p:tgtEl>
                                          <p:spTgt spid="946182"/>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500" fill="hold"/>
                                        <p:tgtEl>
                                          <p:spTgt spid="946186"/>
                                        </p:tgtEl>
                                        <p:attrNameLst>
                                          <p:attrName>stroke.color</p:attrName>
                                        </p:attrNameLst>
                                      </p:cBhvr>
                                      <p:to>
                                        <a:schemeClr val="tx1"/>
                                      </p:to>
                                    </p:animClr>
                                    <p:set>
                                      <p:cBhvr>
                                        <p:cTn id="24" dur="500" fill="hold"/>
                                        <p:tgtEl>
                                          <p:spTgt spid="946186"/>
                                        </p:tgtEl>
                                        <p:attrNameLst>
                                          <p:attrName>stroke.on</p:attrName>
                                        </p:attrNameLst>
                                      </p:cBhvr>
                                      <p:to>
                                        <p:strVal val="true"/>
                                      </p:to>
                                    </p:set>
                                  </p:childTnLst>
                                </p:cTn>
                              </p:par>
                              <p:par>
                                <p:cTn id="25" presetID="7" presetClass="emph" presetSubtype="2" fill="hold" nodeType="withEffect">
                                  <p:stCondLst>
                                    <p:cond delay="0"/>
                                  </p:stCondLst>
                                  <p:childTnLst>
                                    <p:animClr clrSpc="rgb" dir="cw">
                                      <p:cBhvr>
                                        <p:cTn id="26" dur="500" fill="hold"/>
                                        <p:tgtEl>
                                          <p:spTgt spid="946184"/>
                                        </p:tgtEl>
                                        <p:attrNameLst>
                                          <p:attrName>stroke.color</p:attrName>
                                        </p:attrNameLst>
                                      </p:cBhvr>
                                      <p:to>
                                        <a:srgbClr val="FF3300"/>
                                      </p:to>
                                    </p:animClr>
                                    <p:set>
                                      <p:cBhvr>
                                        <p:cTn id="27" dur="500" fill="hold"/>
                                        <p:tgtEl>
                                          <p:spTgt spid="946184"/>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500" fill="hold"/>
                                        <p:tgtEl>
                                          <p:spTgt spid="946183"/>
                                        </p:tgtEl>
                                        <p:attrNameLst>
                                          <p:attrName>stroke.color</p:attrName>
                                        </p:attrNameLst>
                                      </p:cBhvr>
                                      <p:to>
                                        <a:srgbClr val="FF3300"/>
                                      </p:to>
                                    </p:animClr>
                                    <p:set>
                                      <p:cBhvr>
                                        <p:cTn id="30" dur="500" fill="hold"/>
                                        <p:tgtEl>
                                          <p:spTgt spid="946183"/>
                                        </p:tgtEl>
                                        <p:attrNameLst>
                                          <p:attrName>stroke.on</p:attrName>
                                        </p:attrNameLst>
                                      </p:cBhvr>
                                      <p:to>
                                        <p:strVal val="true"/>
                                      </p:to>
                                    </p:set>
                                  </p:childTnLst>
                                </p:cTn>
                              </p:par>
                              <p:par>
                                <p:cTn id="31" presetID="9" presetClass="entr" presetSubtype="0" fill="hold" grpId="0" nodeType="withEffect">
                                  <p:stCondLst>
                                    <p:cond delay="0"/>
                                  </p:stCondLst>
                                  <p:childTnLst>
                                    <p:set>
                                      <p:cBhvr>
                                        <p:cTn id="32" dur="1" fill="hold">
                                          <p:stCondLst>
                                            <p:cond delay="0"/>
                                          </p:stCondLst>
                                        </p:cTn>
                                        <p:tgtEl>
                                          <p:spTgt spid="946191"/>
                                        </p:tgtEl>
                                        <p:attrNameLst>
                                          <p:attrName>style.visibility</p:attrName>
                                        </p:attrNameLst>
                                      </p:cBhvr>
                                      <p:to>
                                        <p:strVal val="visible"/>
                                      </p:to>
                                    </p:set>
                                    <p:animEffect transition="in" filter="dissolve">
                                      <p:cBhvr>
                                        <p:cTn id="33" dur="500"/>
                                        <p:tgtEl>
                                          <p:spTgt spid="946191"/>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46192"/>
                                        </p:tgtEl>
                                        <p:attrNameLst>
                                          <p:attrName>style.visibility</p:attrName>
                                        </p:attrNameLst>
                                      </p:cBhvr>
                                      <p:to>
                                        <p:strVal val="visible"/>
                                      </p:to>
                                    </p:set>
                                    <p:animEffect transition="in" filter="dissolve">
                                      <p:cBhvr>
                                        <p:cTn id="36" dur="500"/>
                                        <p:tgtEl>
                                          <p:spTgt spid="946192"/>
                                        </p:tgtEl>
                                      </p:cBhvr>
                                    </p:animEffect>
                                  </p:childTnLst>
                                </p:cTn>
                              </p:par>
                            </p:childTnLst>
                          </p:cTn>
                        </p:par>
                      </p:childTnLst>
                    </p:cTn>
                  </p:par>
                  <p:par>
                    <p:cTn id="37" fill="hold">
                      <p:stCondLst>
                        <p:cond delay="indefinite"/>
                      </p:stCondLst>
                      <p:childTnLst>
                        <p:par>
                          <p:cTn id="38" fill="hold">
                            <p:stCondLst>
                              <p:cond delay="0"/>
                            </p:stCondLst>
                            <p:childTnLst>
                              <p:par>
                                <p:cTn id="39" presetID="7" presetClass="emph" presetSubtype="2" fill="hold" nodeType="clickEffect">
                                  <p:stCondLst>
                                    <p:cond delay="0"/>
                                  </p:stCondLst>
                                  <p:childTnLst>
                                    <p:animClr clrSpc="rgb" dir="cw">
                                      <p:cBhvr>
                                        <p:cTn id="40" dur="500" fill="hold"/>
                                        <p:tgtEl>
                                          <p:spTgt spid="946184"/>
                                        </p:tgtEl>
                                        <p:attrNameLst>
                                          <p:attrName>stroke.color</p:attrName>
                                        </p:attrNameLst>
                                      </p:cBhvr>
                                      <p:to>
                                        <a:schemeClr val="tx1"/>
                                      </p:to>
                                    </p:animClr>
                                    <p:set>
                                      <p:cBhvr>
                                        <p:cTn id="41" dur="500" fill="hold"/>
                                        <p:tgtEl>
                                          <p:spTgt spid="946184"/>
                                        </p:tgtEl>
                                        <p:attrNameLst>
                                          <p:attrName>stroke.on</p:attrName>
                                        </p:attrNameLst>
                                      </p:cBhvr>
                                      <p:to>
                                        <p:strVal val="true"/>
                                      </p:to>
                                    </p:set>
                                  </p:childTnLst>
                                </p:cTn>
                              </p:par>
                              <p:par>
                                <p:cTn id="42" presetID="7" presetClass="emph" presetSubtype="2" fill="hold" nodeType="withEffect">
                                  <p:stCondLst>
                                    <p:cond delay="0"/>
                                  </p:stCondLst>
                                  <p:childTnLst>
                                    <p:animClr clrSpc="rgb" dir="cw">
                                      <p:cBhvr>
                                        <p:cTn id="43" dur="500" fill="hold"/>
                                        <p:tgtEl>
                                          <p:spTgt spid="946183"/>
                                        </p:tgtEl>
                                        <p:attrNameLst>
                                          <p:attrName>stroke.color</p:attrName>
                                        </p:attrNameLst>
                                      </p:cBhvr>
                                      <p:to>
                                        <a:schemeClr val="tx1"/>
                                      </p:to>
                                    </p:animClr>
                                    <p:set>
                                      <p:cBhvr>
                                        <p:cTn id="44" dur="500" fill="hold"/>
                                        <p:tgtEl>
                                          <p:spTgt spid="946183"/>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946185"/>
                                        </p:tgtEl>
                                        <p:attrNameLst>
                                          <p:attrName>stroke.color</p:attrName>
                                        </p:attrNameLst>
                                      </p:cBhvr>
                                      <p:to>
                                        <a:srgbClr val="FF3300"/>
                                      </p:to>
                                    </p:animClr>
                                    <p:set>
                                      <p:cBhvr>
                                        <p:cTn id="47" dur="500" fill="hold"/>
                                        <p:tgtEl>
                                          <p:spTgt spid="946185"/>
                                        </p:tgtEl>
                                        <p:attrNameLst>
                                          <p:attrName>stroke.on</p:attrName>
                                        </p:attrNameLst>
                                      </p:cBhvr>
                                      <p:to>
                                        <p:strVal val="true"/>
                                      </p:to>
                                    </p:set>
                                  </p:childTnLst>
                                </p:cTn>
                              </p:par>
                              <p:par>
                                <p:cTn id="48" presetID="9" presetClass="entr" presetSubtype="0" fill="hold" grpId="0" nodeType="withEffect">
                                  <p:stCondLst>
                                    <p:cond delay="0"/>
                                  </p:stCondLst>
                                  <p:childTnLst>
                                    <p:set>
                                      <p:cBhvr>
                                        <p:cTn id="49" dur="1" fill="hold">
                                          <p:stCondLst>
                                            <p:cond delay="0"/>
                                          </p:stCondLst>
                                        </p:cTn>
                                        <p:tgtEl>
                                          <p:spTgt spid="946190"/>
                                        </p:tgtEl>
                                        <p:attrNameLst>
                                          <p:attrName>style.visibility</p:attrName>
                                        </p:attrNameLst>
                                      </p:cBhvr>
                                      <p:to>
                                        <p:strVal val="visible"/>
                                      </p:to>
                                    </p:set>
                                    <p:animEffect transition="in" filter="dissolve">
                                      <p:cBhvr>
                                        <p:cTn id="50" dur="500"/>
                                        <p:tgtEl>
                                          <p:spTgt spid="946190"/>
                                        </p:tgtEl>
                                      </p:cBhvr>
                                    </p:animEffect>
                                  </p:childTnLst>
                                </p:cTn>
                              </p:par>
                            </p:childTnLst>
                          </p:cTn>
                        </p:par>
                      </p:childTnLst>
                    </p:cTn>
                  </p:par>
                  <p:par>
                    <p:cTn id="51" fill="hold">
                      <p:stCondLst>
                        <p:cond delay="indefinite"/>
                      </p:stCondLst>
                      <p:childTnLst>
                        <p:par>
                          <p:cTn id="52" fill="hold">
                            <p:stCondLst>
                              <p:cond delay="0"/>
                            </p:stCondLst>
                            <p:childTnLst>
                              <p:par>
                                <p:cTn id="53" presetID="7" presetClass="emph" presetSubtype="2" fill="hold" nodeType="clickEffect">
                                  <p:stCondLst>
                                    <p:cond delay="0"/>
                                  </p:stCondLst>
                                  <p:childTnLst>
                                    <p:animClr clrSpc="rgb" dir="cw">
                                      <p:cBhvr>
                                        <p:cTn id="54" dur="500" fill="hold"/>
                                        <p:tgtEl>
                                          <p:spTgt spid="946185"/>
                                        </p:tgtEl>
                                        <p:attrNameLst>
                                          <p:attrName>stroke.color</p:attrName>
                                        </p:attrNameLst>
                                      </p:cBhvr>
                                      <p:to>
                                        <a:schemeClr val="tx1"/>
                                      </p:to>
                                    </p:animClr>
                                    <p:set>
                                      <p:cBhvr>
                                        <p:cTn id="55" dur="500" fill="hold"/>
                                        <p:tgtEl>
                                          <p:spTgt spid="946185"/>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500" fill="hold"/>
                                        <p:tgtEl>
                                          <p:spTgt spid="946187"/>
                                        </p:tgtEl>
                                        <p:attrNameLst>
                                          <p:attrName>stroke.color</p:attrName>
                                        </p:attrNameLst>
                                      </p:cBhvr>
                                      <p:to>
                                        <a:srgbClr val="FF3300"/>
                                      </p:to>
                                    </p:animClr>
                                    <p:set>
                                      <p:cBhvr>
                                        <p:cTn id="58" dur="500" fill="hold"/>
                                        <p:tgtEl>
                                          <p:spTgt spid="946187"/>
                                        </p:tgtEl>
                                        <p:attrNameLst>
                                          <p:attrName>stroke.on</p:attrName>
                                        </p:attrNameLst>
                                      </p:cBhvr>
                                      <p:to>
                                        <p:strVal val="true"/>
                                      </p:to>
                                    </p:set>
                                  </p:childTnLst>
                                </p:cTn>
                              </p:par>
                              <p:par>
                                <p:cTn id="59" presetID="9" presetClass="entr" presetSubtype="0" fill="hold" grpId="0" nodeType="withEffect">
                                  <p:stCondLst>
                                    <p:cond delay="0"/>
                                  </p:stCondLst>
                                  <p:childTnLst>
                                    <p:set>
                                      <p:cBhvr>
                                        <p:cTn id="60" dur="1" fill="hold">
                                          <p:stCondLst>
                                            <p:cond delay="0"/>
                                          </p:stCondLst>
                                        </p:cTn>
                                        <p:tgtEl>
                                          <p:spTgt spid="946193"/>
                                        </p:tgtEl>
                                        <p:attrNameLst>
                                          <p:attrName>style.visibility</p:attrName>
                                        </p:attrNameLst>
                                      </p:cBhvr>
                                      <p:to>
                                        <p:strVal val="visible"/>
                                      </p:to>
                                    </p:set>
                                    <p:animEffect transition="in" filter="dissolve">
                                      <p:cBhvr>
                                        <p:cTn id="61" dur="500"/>
                                        <p:tgtEl>
                                          <p:spTgt spid="946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8" grpId="0"/>
      <p:bldP spid="946189" grpId="0"/>
      <p:bldP spid="946190" grpId="0"/>
      <p:bldP spid="946191" grpId="0"/>
      <p:bldP spid="946192" grpId="0"/>
      <p:bldP spid="9461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2555875" y="2143125"/>
            <a:ext cx="620713" cy="617538"/>
          </a:xfrm>
          <a:prstGeom prst="ellipse">
            <a:avLst/>
          </a:prstGeom>
          <a:noFill/>
          <a:ln w="9525" algn="ctr">
            <a:solidFill>
              <a:schemeClr val="tx1"/>
            </a:solidFill>
            <a:round/>
            <a:headEnd/>
            <a:tailEnd/>
          </a:ln>
        </p:spPr>
        <p:txBody>
          <a:bodyPr anchor="ctr">
            <a:spAutoFit/>
          </a:bodyPr>
          <a:lstStyle/>
          <a:p>
            <a:r>
              <a:rPr lang="en-US" sz="2400" b="1"/>
              <a:t>A</a:t>
            </a:r>
          </a:p>
        </p:txBody>
      </p:sp>
      <p:sp>
        <p:nvSpPr>
          <p:cNvPr id="19459" name="Oval 3"/>
          <p:cNvSpPr>
            <a:spLocks noChangeArrowheads="1"/>
          </p:cNvSpPr>
          <p:nvPr/>
        </p:nvSpPr>
        <p:spPr bwMode="auto">
          <a:xfrm rot="-158511">
            <a:off x="2627313" y="4652963"/>
            <a:ext cx="620712" cy="617537"/>
          </a:xfrm>
          <a:prstGeom prst="ellipse">
            <a:avLst/>
          </a:prstGeom>
          <a:noFill/>
          <a:ln w="9525" algn="ctr">
            <a:solidFill>
              <a:schemeClr val="tx1"/>
            </a:solidFill>
            <a:round/>
            <a:headEnd/>
            <a:tailEnd/>
          </a:ln>
        </p:spPr>
        <p:txBody>
          <a:bodyPr anchor="ctr">
            <a:spAutoFit/>
          </a:bodyPr>
          <a:lstStyle/>
          <a:p>
            <a:r>
              <a:rPr lang="en-US" sz="2400" b="1"/>
              <a:t>C</a:t>
            </a:r>
          </a:p>
        </p:txBody>
      </p:sp>
      <p:sp>
        <p:nvSpPr>
          <p:cNvPr id="19460" name="Oval 4"/>
          <p:cNvSpPr>
            <a:spLocks noChangeArrowheads="1"/>
          </p:cNvSpPr>
          <p:nvPr/>
        </p:nvSpPr>
        <p:spPr bwMode="auto">
          <a:xfrm>
            <a:off x="6335713" y="4689475"/>
            <a:ext cx="620712" cy="617538"/>
          </a:xfrm>
          <a:prstGeom prst="ellipse">
            <a:avLst/>
          </a:prstGeom>
          <a:noFill/>
          <a:ln w="9525" algn="ctr">
            <a:solidFill>
              <a:schemeClr val="tx1"/>
            </a:solidFill>
            <a:round/>
            <a:headEnd/>
            <a:tailEnd/>
          </a:ln>
        </p:spPr>
        <p:txBody>
          <a:bodyPr anchor="ctr">
            <a:spAutoFit/>
          </a:bodyPr>
          <a:lstStyle/>
          <a:p>
            <a:r>
              <a:rPr lang="en-US" sz="2400" b="1"/>
              <a:t>D</a:t>
            </a:r>
          </a:p>
        </p:txBody>
      </p:sp>
      <p:sp>
        <p:nvSpPr>
          <p:cNvPr id="19461" name="Oval 5"/>
          <p:cNvSpPr>
            <a:spLocks noChangeArrowheads="1"/>
          </p:cNvSpPr>
          <p:nvPr/>
        </p:nvSpPr>
        <p:spPr bwMode="auto">
          <a:xfrm>
            <a:off x="6227763" y="2179638"/>
            <a:ext cx="620712" cy="617537"/>
          </a:xfrm>
          <a:prstGeom prst="ellipse">
            <a:avLst/>
          </a:prstGeom>
          <a:noFill/>
          <a:ln w="9525" algn="ctr">
            <a:solidFill>
              <a:schemeClr val="tx1"/>
            </a:solidFill>
            <a:round/>
            <a:headEnd/>
            <a:tailEnd/>
          </a:ln>
        </p:spPr>
        <p:txBody>
          <a:bodyPr anchor="ctr">
            <a:spAutoFit/>
          </a:bodyPr>
          <a:lstStyle/>
          <a:p>
            <a:r>
              <a:rPr lang="en-US" sz="2400" b="1"/>
              <a:t>B</a:t>
            </a:r>
          </a:p>
        </p:txBody>
      </p:sp>
      <p:cxnSp>
        <p:nvCxnSpPr>
          <p:cNvPr id="947206" name="AutoShape 6"/>
          <p:cNvCxnSpPr>
            <a:cxnSpLocks noChangeShapeType="1"/>
            <a:stCxn id="19458" idx="0"/>
            <a:endCxn id="19461" idx="1"/>
          </p:cNvCxnSpPr>
          <p:nvPr/>
        </p:nvCxnSpPr>
        <p:spPr bwMode="auto">
          <a:xfrm rot="5400000" flipV="1">
            <a:off x="4529138" y="481012"/>
            <a:ext cx="127000" cy="3451225"/>
          </a:xfrm>
          <a:prstGeom prst="curvedConnector3">
            <a:avLst>
              <a:gd name="adj1" fmla="val -180000"/>
            </a:avLst>
          </a:prstGeom>
          <a:noFill/>
          <a:ln w="25400">
            <a:solidFill>
              <a:schemeClr val="tx1"/>
            </a:solidFill>
            <a:round/>
            <a:headEnd/>
            <a:tailEnd type="triangle" w="lg" len="lg"/>
          </a:ln>
        </p:spPr>
      </p:cxnSp>
      <p:cxnSp>
        <p:nvCxnSpPr>
          <p:cNvPr id="947207" name="AutoShape 7"/>
          <p:cNvCxnSpPr>
            <a:cxnSpLocks noChangeShapeType="1"/>
            <a:stCxn id="19461" idx="2"/>
            <a:endCxn id="19458" idx="6"/>
          </p:cNvCxnSpPr>
          <p:nvPr/>
        </p:nvCxnSpPr>
        <p:spPr bwMode="auto">
          <a:xfrm rot="10800000">
            <a:off x="3176588" y="2452688"/>
            <a:ext cx="3051175" cy="36512"/>
          </a:xfrm>
          <a:prstGeom prst="curvedConnector3">
            <a:avLst>
              <a:gd name="adj1" fmla="val 50000"/>
            </a:avLst>
          </a:prstGeom>
          <a:noFill/>
          <a:ln w="25400">
            <a:solidFill>
              <a:schemeClr val="tx1"/>
            </a:solidFill>
            <a:round/>
            <a:headEnd/>
            <a:tailEnd type="triangle" w="lg" len="lg"/>
          </a:ln>
        </p:spPr>
      </p:cxnSp>
      <p:cxnSp>
        <p:nvCxnSpPr>
          <p:cNvPr id="947208" name="AutoShape 8"/>
          <p:cNvCxnSpPr>
            <a:cxnSpLocks noChangeShapeType="1"/>
            <a:stCxn id="19461" idx="6"/>
            <a:endCxn id="19460" idx="6"/>
          </p:cNvCxnSpPr>
          <p:nvPr/>
        </p:nvCxnSpPr>
        <p:spPr bwMode="auto">
          <a:xfrm>
            <a:off x="6848475" y="2489200"/>
            <a:ext cx="107950" cy="2509838"/>
          </a:xfrm>
          <a:prstGeom prst="curvedConnector3">
            <a:avLst>
              <a:gd name="adj1" fmla="val 310296"/>
            </a:avLst>
          </a:prstGeom>
          <a:noFill/>
          <a:ln w="25400">
            <a:solidFill>
              <a:schemeClr val="tx1"/>
            </a:solidFill>
            <a:round/>
            <a:headEnd/>
            <a:tailEnd type="triangle" w="lg" len="lg"/>
          </a:ln>
        </p:spPr>
      </p:cxnSp>
      <p:cxnSp>
        <p:nvCxnSpPr>
          <p:cNvPr id="947209" name="AutoShape 9"/>
          <p:cNvCxnSpPr>
            <a:cxnSpLocks noChangeShapeType="1"/>
            <a:stCxn id="19459" idx="0"/>
            <a:endCxn id="19458" idx="4"/>
          </p:cNvCxnSpPr>
          <p:nvPr/>
        </p:nvCxnSpPr>
        <p:spPr bwMode="auto">
          <a:xfrm rot="5400000" flipH="1">
            <a:off x="1948657" y="3679031"/>
            <a:ext cx="1892300" cy="55563"/>
          </a:xfrm>
          <a:prstGeom prst="curvedConnector3">
            <a:avLst>
              <a:gd name="adj1" fmla="val 50421"/>
            </a:avLst>
          </a:prstGeom>
          <a:noFill/>
          <a:ln w="25400">
            <a:solidFill>
              <a:schemeClr val="tx1"/>
            </a:solidFill>
            <a:round/>
            <a:headEnd/>
            <a:tailEnd type="triangle" w="lg" len="lg"/>
          </a:ln>
        </p:spPr>
      </p:cxnSp>
      <p:cxnSp>
        <p:nvCxnSpPr>
          <p:cNvPr id="947210" name="AutoShape 10"/>
          <p:cNvCxnSpPr>
            <a:cxnSpLocks noChangeShapeType="1"/>
            <a:stCxn id="19458" idx="2"/>
            <a:endCxn id="19459" idx="2"/>
          </p:cNvCxnSpPr>
          <p:nvPr/>
        </p:nvCxnSpPr>
        <p:spPr bwMode="auto">
          <a:xfrm rot="10800000" flipH="1" flipV="1">
            <a:off x="2555875" y="2452688"/>
            <a:ext cx="71438" cy="2522537"/>
          </a:xfrm>
          <a:prstGeom prst="curvedConnector3">
            <a:avLst>
              <a:gd name="adj1" fmla="val -320000"/>
            </a:avLst>
          </a:prstGeom>
          <a:noFill/>
          <a:ln w="25400">
            <a:solidFill>
              <a:schemeClr val="tx1"/>
            </a:solidFill>
            <a:round/>
            <a:headEnd/>
            <a:tailEnd type="triangle" w="lg" len="lg"/>
          </a:ln>
        </p:spPr>
      </p:cxnSp>
      <p:cxnSp>
        <p:nvCxnSpPr>
          <p:cNvPr id="947211" name="AutoShape 11"/>
          <p:cNvCxnSpPr>
            <a:cxnSpLocks noChangeShapeType="1"/>
            <a:stCxn id="19460" idx="1"/>
            <a:endCxn id="19458" idx="5"/>
          </p:cNvCxnSpPr>
          <p:nvPr/>
        </p:nvCxnSpPr>
        <p:spPr bwMode="auto">
          <a:xfrm flipH="1" flipV="1">
            <a:off x="3086100" y="2670175"/>
            <a:ext cx="3340100" cy="2109788"/>
          </a:xfrm>
          <a:prstGeom prst="straightConnector1">
            <a:avLst/>
          </a:prstGeom>
          <a:noFill/>
          <a:ln w="25400">
            <a:solidFill>
              <a:schemeClr val="tx1"/>
            </a:solidFill>
            <a:round/>
            <a:headEnd/>
            <a:tailEnd type="triangle" w="lg" len="lg"/>
          </a:ln>
        </p:spPr>
      </p:cxnSp>
      <p:sp>
        <p:nvSpPr>
          <p:cNvPr id="19468" name="Text Box 12"/>
          <p:cNvSpPr txBox="1">
            <a:spLocks noChangeArrowheads="1"/>
          </p:cNvSpPr>
          <p:nvPr/>
        </p:nvSpPr>
        <p:spPr bwMode="auto">
          <a:xfrm>
            <a:off x="4284663" y="15319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19469" name="Text Box 13"/>
          <p:cNvSpPr txBox="1">
            <a:spLocks noChangeArrowheads="1"/>
          </p:cNvSpPr>
          <p:nvPr/>
        </p:nvSpPr>
        <p:spPr bwMode="auto">
          <a:xfrm>
            <a:off x="1655763" y="3763963"/>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19470" name="Text Box 14"/>
          <p:cNvSpPr txBox="1">
            <a:spLocks noChangeArrowheads="1"/>
          </p:cNvSpPr>
          <p:nvPr/>
        </p:nvSpPr>
        <p:spPr bwMode="auto">
          <a:xfrm>
            <a:off x="2627313" y="3798888"/>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19471" name="Text Box 15"/>
          <p:cNvSpPr txBox="1">
            <a:spLocks noChangeArrowheads="1"/>
          </p:cNvSpPr>
          <p:nvPr/>
        </p:nvSpPr>
        <p:spPr bwMode="auto">
          <a:xfrm>
            <a:off x="7092950" y="3582988"/>
            <a:ext cx="792163"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19472" name="Text Box 16"/>
          <p:cNvSpPr txBox="1">
            <a:spLocks noChangeArrowheads="1"/>
          </p:cNvSpPr>
          <p:nvPr/>
        </p:nvSpPr>
        <p:spPr bwMode="auto">
          <a:xfrm>
            <a:off x="4319588" y="23955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19473" name="Text Box 17"/>
          <p:cNvSpPr txBox="1">
            <a:spLocks noChangeArrowheads="1"/>
          </p:cNvSpPr>
          <p:nvPr/>
        </p:nvSpPr>
        <p:spPr bwMode="auto">
          <a:xfrm>
            <a:off x="4716463" y="3548063"/>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947218" name="Text Box 18"/>
          <p:cNvSpPr txBox="1">
            <a:spLocks noChangeArrowheads="1"/>
          </p:cNvSpPr>
          <p:nvPr/>
        </p:nvSpPr>
        <p:spPr bwMode="auto">
          <a:xfrm>
            <a:off x="1584325" y="1531938"/>
            <a:ext cx="1439863" cy="457200"/>
          </a:xfrm>
          <a:prstGeom prst="rect">
            <a:avLst/>
          </a:prstGeom>
          <a:noFill/>
          <a:ln w="9525" algn="ctr">
            <a:noFill/>
            <a:miter lim="800000"/>
            <a:headEnd/>
            <a:tailEnd/>
          </a:ln>
        </p:spPr>
        <p:txBody>
          <a:bodyPr>
            <a:spAutoFit/>
          </a:bodyPr>
          <a:lstStyle/>
          <a:p>
            <a:r>
              <a:rPr lang="en-US" sz="2400" dirty="0" smtClean="0"/>
              <a:t>R1(A</a:t>
            </a:r>
            <a:r>
              <a:rPr lang="en-US" sz="2400" dirty="0"/>
              <a:t>) = 2</a:t>
            </a:r>
          </a:p>
        </p:txBody>
      </p:sp>
      <p:sp>
        <p:nvSpPr>
          <p:cNvPr id="947219" name="Text Box 19"/>
          <p:cNvSpPr txBox="1">
            <a:spLocks noChangeArrowheads="1"/>
          </p:cNvSpPr>
          <p:nvPr/>
        </p:nvSpPr>
        <p:spPr bwMode="auto">
          <a:xfrm>
            <a:off x="6408738" y="1531938"/>
            <a:ext cx="1439862" cy="457200"/>
          </a:xfrm>
          <a:prstGeom prst="rect">
            <a:avLst/>
          </a:prstGeom>
          <a:noFill/>
          <a:ln w="9525" algn="ctr">
            <a:noFill/>
            <a:miter lim="800000"/>
            <a:headEnd/>
            <a:tailEnd/>
          </a:ln>
        </p:spPr>
        <p:txBody>
          <a:bodyPr>
            <a:spAutoFit/>
          </a:bodyPr>
          <a:lstStyle/>
          <a:p>
            <a:r>
              <a:rPr lang="en-US" sz="2400" dirty="0" smtClean="0"/>
              <a:t>R1(B</a:t>
            </a:r>
            <a:r>
              <a:rPr lang="en-US" sz="2400" dirty="0"/>
              <a:t>) = 2</a:t>
            </a:r>
          </a:p>
        </p:txBody>
      </p:sp>
      <p:sp>
        <p:nvSpPr>
          <p:cNvPr id="947220" name="Text Box 20"/>
          <p:cNvSpPr txBox="1">
            <a:spLocks noChangeArrowheads="1"/>
          </p:cNvSpPr>
          <p:nvPr/>
        </p:nvSpPr>
        <p:spPr bwMode="auto">
          <a:xfrm>
            <a:off x="1692275" y="5194300"/>
            <a:ext cx="1439863" cy="457200"/>
          </a:xfrm>
          <a:prstGeom prst="rect">
            <a:avLst/>
          </a:prstGeom>
          <a:noFill/>
          <a:ln w="9525" algn="ctr">
            <a:noFill/>
            <a:miter lim="800000"/>
            <a:headEnd/>
            <a:tailEnd/>
          </a:ln>
        </p:spPr>
        <p:txBody>
          <a:bodyPr>
            <a:spAutoFit/>
          </a:bodyPr>
          <a:lstStyle/>
          <a:p>
            <a:r>
              <a:rPr lang="en-US" sz="2400" dirty="0" smtClean="0"/>
              <a:t>R2(C</a:t>
            </a:r>
            <a:r>
              <a:rPr lang="en-US" sz="2400" dirty="0"/>
              <a:t>) = 2</a:t>
            </a:r>
          </a:p>
        </p:txBody>
      </p:sp>
      <p:sp>
        <p:nvSpPr>
          <p:cNvPr id="947221" name="Text Box 21"/>
          <p:cNvSpPr txBox="1">
            <a:spLocks noChangeArrowheads="1"/>
          </p:cNvSpPr>
          <p:nvPr/>
        </p:nvSpPr>
        <p:spPr bwMode="auto">
          <a:xfrm>
            <a:off x="6629400" y="5257800"/>
            <a:ext cx="1592262" cy="457200"/>
          </a:xfrm>
          <a:prstGeom prst="rect">
            <a:avLst/>
          </a:prstGeom>
          <a:noFill/>
          <a:ln w="9525" algn="ctr">
            <a:noFill/>
            <a:miter lim="800000"/>
            <a:headEnd/>
            <a:tailEnd/>
          </a:ln>
        </p:spPr>
        <p:txBody>
          <a:bodyPr wrap="square">
            <a:spAutoFit/>
          </a:bodyPr>
          <a:lstStyle/>
          <a:p>
            <a:r>
              <a:rPr lang="en-US" sz="2400" dirty="0" smtClean="0"/>
              <a:t>R2(D</a:t>
            </a:r>
            <a:r>
              <a:rPr lang="en-US" sz="2400" dirty="0"/>
              <a:t>) = 2</a:t>
            </a:r>
          </a:p>
        </p:txBody>
      </p:sp>
      <p:sp>
        <p:nvSpPr>
          <p:cNvPr id="947222" name="Text Box 22"/>
          <p:cNvSpPr txBox="1">
            <a:spLocks noChangeArrowheads="1"/>
          </p:cNvSpPr>
          <p:nvPr/>
        </p:nvSpPr>
        <p:spPr bwMode="auto">
          <a:xfrm>
            <a:off x="1600200" y="1143000"/>
            <a:ext cx="4351337" cy="461665"/>
          </a:xfrm>
          <a:prstGeom prst="rect">
            <a:avLst/>
          </a:prstGeom>
          <a:noFill/>
          <a:ln w="9525" algn="ctr">
            <a:noFill/>
            <a:miter lim="800000"/>
            <a:headEnd/>
            <a:tailEnd/>
          </a:ln>
        </p:spPr>
        <p:txBody>
          <a:bodyPr wrap="square">
            <a:spAutoFit/>
          </a:bodyPr>
          <a:lstStyle/>
          <a:p>
            <a:r>
              <a:rPr lang="en-US" sz="2400" dirty="0" smtClean="0"/>
              <a:t>R2(A) </a:t>
            </a:r>
            <a:r>
              <a:rPr lang="en-US" sz="2400" dirty="0"/>
              <a:t>= ½ x 2 + 1 x 2 + 1 x 2 = 5</a:t>
            </a:r>
          </a:p>
        </p:txBody>
      </p:sp>
      <p:sp>
        <p:nvSpPr>
          <p:cNvPr id="947223" name="Text Box 23"/>
          <p:cNvSpPr txBox="1">
            <a:spLocks noChangeArrowheads="1"/>
          </p:cNvSpPr>
          <p:nvPr/>
        </p:nvSpPr>
        <p:spPr bwMode="auto">
          <a:xfrm>
            <a:off x="6400800" y="1143000"/>
            <a:ext cx="2514600" cy="461665"/>
          </a:xfrm>
          <a:prstGeom prst="rect">
            <a:avLst/>
          </a:prstGeom>
          <a:noFill/>
          <a:ln w="9525" algn="ctr">
            <a:noFill/>
            <a:miter lim="800000"/>
            <a:headEnd/>
            <a:tailEnd/>
          </a:ln>
        </p:spPr>
        <p:txBody>
          <a:bodyPr wrap="square">
            <a:spAutoFit/>
          </a:bodyPr>
          <a:lstStyle/>
          <a:p>
            <a:r>
              <a:rPr lang="en-US" sz="2400" dirty="0" smtClean="0"/>
              <a:t>R2(B</a:t>
            </a:r>
            <a:r>
              <a:rPr lang="en-US" sz="2400" dirty="0"/>
              <a:t>)’ = ½ x 2 = </a:t>
            </a:r>
            <a:r>
              <a:rPr lang="en-US" sz="2400" dirty="0" smtClean="0"/>
              <a:t>1</a:t>
            </a:r>
            <a:endParaRPr lang="en-US" sz="2400" dirty="0"/>
          </a:p>
        </p:txBody>
      </p:sp>
      <p:sp>
        <p:nvSpPr>
          <p:cNvPr id="947224" name="Text Box 24"/>
          <p:cNvSpPr txBox="1">
            <a:spLocks noChangeArrowheads="1"/>
          </p:cNvSpPr>
          <p:nvPr/>
        </p:nvSpPr>
        <p:spPr bwMode="auto">
          <a:xfrm>
            <a:off x="1676400" y="5638800"/>
            <a:ext cx="3995737" cy="457200"/>
          </a:xfrm>
          <a:prstGeom prst="rect">
            <a:avLst/>
          </a:prstGeom>
          <a:noFill/>
          <a:ln w="9525" algn="ctr">
            <a:noFill/>
            <a:miter lim="800000"/>
            <a:headEnd/>
            <a:tailEnd/>
          </a:ln>
        </p:spPr>
        <p:txBody>
          <a:bodyPr>
            <a:spAutoFit/>
          </a:bodyPr>
          <a:lstStyle/>
          <a:p>
            <a:r>
              <a:rPr lang="en-US" sz="2400" dirty="0" smtClean="0"/>
              <a:t>R1(C</a:t>
            </a:r>
            <a:r>
              <a:rPr lang="en-US" sz="2400" dirty="0"/>
              <a:t>)’ = ½ x 2 = 1</a:t>
            </a:r>
          </a:p>
        </p:txBody>
      </p:sp>
      <p:sp>
        <p:nvSpPr>
          <p:cNvPr id="947225" name="Text Box 25"/>
          <p:cNvSpPr txBox="1">
            <a:spLocks noChangeArrowheads="1"/>
          </p:cNvSpPr>
          <p:nvPr/>
        </p:nvSpPr>
        <p:spPr bwMode="auto">
          <a:xfrm>
            <a:off x="6629400" y="5638800"/>
            <a:ext cx="2624137" cy="461665"/>
          </a:xfrm>
          <a:prstGeom prst="rect">
            <a:avLst/>
          </a:prstGeom>
          <a:noFill/>
          <a:ln w="9525" algn="ctr">
            <a:noFill/>
            <a:miter lim="800000"/>
            <a:headEnd/>
            <a:tailEnd/>
          </a:ln>
        </p:spPr>
        <p:txBody>
          <a:bodyPr wrap="square">
            <a:spAutoFit/>
          </a:bodyPr>
          <a:lstStyle/>
          <a:p>
            <a:r>
              <a:rPr lang="en-US" sz="2400" dirty="0" smtClean="0"/>
              <a:t>R1(D</a:t>
            </a:r>
            <a:r>
              <a:rPr lang="en-US" sz="2400" dirty="0"/>
              <a:t>)’ = ½ x 2 =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947207"/>
                                        </p:tgtEl>
                                        <p:attrNameLst>
                                          <p:attrName>stroke.color</p:attrName>
                                        </p:attrNameLst>
                                      </p:cBhvr>
                                      <p:to>
                                        <a:srgbClr val="FF3300"/>
                                      </p:to>
                                    </p:animClr>
                                    <p:set>
                                      <p:cBhvr>
                                        <p:cTn id="7" dur="500" fill="hold"/>
                                        <p:tgtEl>
                                          <p:spTgt spid="947207"/>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947211"/>
                                        </p:tgtEl>
                                        <p:attrNameLst>
                                          <p:attrName>stroke.color</p:attrName>
                                        </p:attrNameLst>
                                      </p:cBhvr>
                                      <p:to>
                                        <a:srgbClr val="FF3300"/>
                                      </p:to>
                                    </p:animClr>
                                    <p:set>
                                      <p:cBhvr>
                                        <p:cTn id="10" dur="500" fill="hold"/>
                                        <p:tgtEl>
                                          <p:spTgt spid="947211"/>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947209"/>
                                        </p:tgtEl>
                                        <p:attrNameLst>
                                          <p:attrName>stroke.color</p:attrName>
                                        </p:attrNameLst>
                                      </p:cBhvr>
                                      <p:to>
                                        <a:srgbClr val="FF3300"/>
                                      </p:to>
                                    </p:animClr>
                                    <p:set>
                                      <p:cBhvr>
                                        <p:cTn id="13" dur="500" fill="hold"/>
                                        <p:tgtEl>
                                          <p:spTgt spid="947209"/>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500" fill="hold"/>
                                        <p:tgtEl>
                                          <p:spTgt spid="947221">
                                            <p:txEl>
                                              <p:pRg st="0" end="0"/>
                                            </p:txEl>
                                          </p:spTgt>
                                        </p:tgtEl>
                                        <p:attrNameLst>
                                          <p:attrName>style.color</p:attrName>
                                        </p:attrNameLst>
                                      </p:cBhvr>
                                      <p:to>
                                        <a:srgbClr val="FF3300"/>
                                      </p:to>
                                    </p:animClr>
                                  </p:childTnLst>
                                </p:cTn>
                              </p:par>
                              <p:par>
                                <p:cTn id="18" presetID="3" presetClass="emph" presetSubtype="2" fill="hold" nodeType="withEffect">
                                  <p:stCondLst>
                                    <p:cond delay="0"/>
                                  </p:stCondLst>
                                  <p:childTnLst>
                                    <p:animClr clrSpc="rgb" dir="cw">
                                      <p:cBhvr override="childStyle">
                                        <p:cTn id="19" dur="500" fill="hold"/>
                                        <p:tgtEl>
                                          <p:spTgt spid="947219">
                                            <p:txEl>
                                              <p:pRg st="0" end="0"/>
                                            </p:txEl>
                                          </p:spTgt>
                                        </p:tgtEl>
                                        <p:attrNameLst>
                                          <p:attrName>style.color</p:attrName>
                                        </p:attrNameLst>
                                      </p:cBhvr>
                                      <p:to>
                                        <a:srgbClr val="FF3300"/>
                                      </p:to>
                                    </p:animClr>
                                  </p:childTnLst>
                                </p:cTn>
                              </p:par>
                              <p:par>
                                <p:cTn id="20" presetID="3" presetClass="emph" presetSubtype="2" fill="hold" nodeType="withEffect">
                                  <p:stCondLst>
                                    <p:cond delay="0"/>
                                  </p:stCondLst>
                                  <p:childTnLst>
                                    <p:animClr clrSpc="rgb" dir="cw">
                                      <p:cBhvr override="childStyle">
                                        <p:cTn id="21" dur="500" fill="hold"/>
                                        <p:tgtEl>
                                          <p:spTgt spid="947220">
                                            <p:txEl>
                                              <p:pRg st="0" end="0"/>
                                            </p:txEl>
                                          </p:spTgt>
                                        </p:tgtEl>
                                        <p:attrNameLst>
                                          <p:attrName>style.color</p:attrName>
                                        </p:attrNameLst>
                                      </p:cBhvr>
                                      <p:to>
                                        <a:srgbClr val="FF3300"/>
                                      </p:to>
                                    </p:animClr>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47222"/>
                                        </p:tgtEl>
                                        <p:attrNameLst>
                                          <p:attrName>style.visibility</p:attrName>
                                        </p:attrNameLst>
                                      </p:cBhvr>
                                      <p:to>
                                        <p:strVal val="visible"/>
                                      </p:to>
                                    </p:set>
                                    <p:animEffect transition="in" filter="dissolve">
                                      <p:cBhvr>
                                        <p:cTn id="26" dur="500"/>
                                        <p:tgtEl>
                                          <p:spTgt spid="947222"/>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500" fill="hold"/>
                                        <p:tgtEl>
                                          <p:spTgt spid="947207"/>
                                        </p:tgtEl>
                                        <p:attrNameLst>
                                          <p:attrName>stroke.color</p:attrName>
                                        </p:attrNameLst>
                                      </p:cBhvr>
                                      <p:to>
                                        <a:schemeClr val="tx1"/>
                                      </p:to>
                                    </p:animClr>
                                    <p:set>
                                      <p:cBhvr>
                                        <p:cTn id="31" dur="500" fill="hold"/>
                                        <p:tgtEl>
                                          <p:spTgt spid="94720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947211"/>
                                        </p:tgtEl>
                                        <p:attrNameLst>
                                          <p:attrName>stroke.color</p:attrName>
                                        </p:attrNameLst>
                                      </p:cBhvr>
                                      <p:to>
                                        <a:schemeClr val="tx1"/>
                                      </p:to>
                                    </p:animClr>
                                    <p:set>
                                      <p:cBhvr>
                                        <p:cTn id="34" dur="500" fill="hold"/>
                                        <p:tgtEl>
                                          <p:spTgt spid="947211"/>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947209"/>
                                        </p:tgtEl>
                                        <p:attrNameLst>
                                          <p:attrName>stroke.color</p:attrName>
                                        </p:attrNameLst>
                                      </p:cBhvr>
                                      <p:to>
                                        <a:schemeClr val="tx1"/>
                                      </p:to>
                                    </p:animClr>
                                    <p:set>
                                      <p:cBhvr>
                                        <p:cTn id="37" dur="500" fill="hold"/>
                                        <p:tgtEl>
                                          <p:spTgt spid="947209"/>
                                        </p:tgtEl>
                                        <p:attrNameLst>
                                          <p:attrName>stroke.on</p:attrName>
                                        </p:attrNameLst>
                                      </p:cBhvr>
                                      <p:to>
                                        <p:strVal val="true"/>
                                      </p:to>
                                    </p:set>
                                  </p:childTnLst>
                                </p:cTn>
                              </p:par>
                              <p:par>
                                <p:cTn id="38" presetID="3" presetClass="emph" presetSubtype="2" fill="hold" grpId="0" nodeType="withEffect">
                                  <p:stCondLst>
                                    <p:cond delay="0"/>
                                  </p:stCondLst>
                                  <p:childTnLst>
                                    <p:animClr clrSpc="rgb" dir="cw">
                                      <p:cBhvr override="childStyle">
                                        <p:cTn id="39" dur="500" fill="hold"/>
                                        <p:tgtEl>
                                          <p:spTgt spid="947221">
                                            <p:txEl>
                                              <p:pRg st="0" end="0"/>
                                            </p:txEl>
                                          </p:spTgt>
                                        </p:tgtEl>
                                        <p:attrNameLst>
                                          <p:attrName>style.color</p:attrName>
                                        </p:attrNameLst>
                                      </p:cBhvr>
                                      <p:to>
                                        <a:schemeClr val="tx1"/>
                                      </p:to>
                                    </p:animClr>
                                  </p:childTnLst>
                                </p:cTn>
                              </p:par>
                              <p:par>
                                <p:cTn id="40" presetID="3" presetClass="emph" presetSubtype="2" fill="hold" grpId="0" nodeType="withEffect">
                                  <p:stCondLst>
                                    <p:cond delay="0"/>
                                  </p:stCondLst>
                                  <p:childTnLst>
                                    <p:animClr clrSpc="rgb" dir="cw">
                                      <p:cBhvr override="childStyle">
                                        <p:cTn id="41" dur="500" fill="hold"/>
                                        <p:tgtEl>
                                          <p:spTgt spid="947220">
                                            <p:txEl>
                                              <p:pRg st="0" end="0"/>
                                            </p:txEl>
                                          </p:spTgt>
                                        </p:tgtEl>
                                        <p:attrNameLst>
                                          <p:attrName>style.color</p:attrName>
                                        </p:attrNameLst>
                                      </p:cBhvr>
                                      <p:to>
                                        <a:schemeClr val="tx1"/>
                                      </p:to>
                                    </p:animClr>
                                  </p:childTnLst>
                                </p:cTn>
                              </p:par>
                              <p:par>
                                <p:cTn id="42" presetID="3" presetClass="emph" presetSubtype="2" fill="hold" grpId="0" nodeType="withEffect">
                                  <p:stCondLst>
                                    <p:cond delay="0"/>
                                  </p:stCondLst>
                                  <p:childTnLst>
                                    <p:animClr clrSpc="rgb" dir="cw">
                                      <p:cBhvr override="childStyle">
                                        <p:cTn id="43" dur="500" fill="hold"/>
                                        <p:tgtEl>
                                          <p:spTgt spid="947219">
                                            <p:txEl>
                                              <p:pRg st="0" end="0"/>
                                            </p:txEl>
                                          </p:spTgt>
                                        </p:tgtEl>
                                        <p:attrNameLst>
                                          <p:attrName>style.color</p:attrName>
                                        </p:attrNameLst>
                                      </p:cBhvr>
                                      <p:to>
                                        <a:schemeClr val="tx1"/>
                                      </p:to>
                                    </p:animClr>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500" fill="hold"/>
                                        <p:tgtEl>
                                          <p:spTgt spid="947206"/>
                                        </p:tgtEl>
                                        <p:attrNameLst>
                                          <p:attrName>stroke.color</p:attrName>
                                        </p:attrNameLst>
                                      </p:cBhvr>
                                      <p:to>
                                        <a:srgbClr val="FF3300"/>
                                      </p:to>
                                    </p:animClr>
                                    <p:set>
                                      <p:cBhvr>
                                        <p:cTn id="48" dur="500" fill="hold"/>
                                        <p:tgtEl>
                                          <p:spTgt spid="947206"/>
                                        </p:tgtEl>
                                        <p:attrNameLst>
                                          <p:attrName>stroke.on</p:attrName>
                                        </p:attrNameLst>
                                      </p:cBhvr>
                                      <p:to>
                                        <p:strVal val="true"/>
                                      </p:to>
                                    </p:set>
                                  </p:childTnLst>
                                </p:cTn>
                              </p:par>
                              <p:par>
                                <p:cTn id="49" presetID="3" presetClass="emph" presetSubtype="2" fill="hold" grpId="0" nodeType="withEffect">
                                  <p:stCondLst>
                                    <p:cond delay="0"/>
                                  </p:stCondLst>
                                  <p:childTnLst>
                                    <p:animClr clrSpc="rgb" dir="cw">
                                      <p:cBhvr override="childStyle">
                                        <p:cTn id="50" dur="500" fill="hold"/>
                                        <p:tgtEl>
                                          <p:spTgt spid="947218"/>
                                        </p:tgtEl>
                                        <p:attrNameLst>
                                          <p:attrName>style.color</p:attrName>
                                        </p:attrNameLst>
                                      </p:cBhvr>
                                      <p:to>
                                        <a:srgbClr val="FF3300"/>
                                      </p:to>
                                    </p:animClr>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47223"/>
                                        </p:tgtEl>
                                        <p:attrNameLst>
                                          <p:attrName>style.visibility</p:attrName>
                                        </p:attrNameLst>
                                      </p:cBhvr>
                                      <p:to>
                                        <p:strVal val="visible"/>
                                      </p:to>
                                    </p:set>
                                    <p:animEffect transition="in" filter="dissolve">
                                      <p:cBhvr>
                                        <p:cTn id="55" dur="500"/>
                                        <p:tgtEl>
                                          <p:spTgt spid="947223"/>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500" fill="hold"/>
                                        <p:tgtEl>
                                          <p:spTgt spid="947206"/>
                                        </p:tgtEl>
                                        <p:attrNameLst>
                                          <p:attrName>stroke.color</p:attrName>
                                        </p:attrNameLst>
                                      </p:cBhvr>
                                      <p:to>
                                        <a:schemeClr val="tx1"/>
                                      </p:to>
                                    </p:animClr>
                                    <p:set>
                                      <p:cBhvr>
                                        <p:cTn id="60" dur="500" fill="hold"/>
                                        <p:tgtEl>
                                          <p:spTgt spid="947206"/>
                                        </p:tgtEl>
                                        <p:attrNameLst>
                                          <p:attrName>stroke.on</p:attrName>
                                        </p:attrNameLst>
                                      </p:cBhvr>
                                      <p:to>
                                        <p:strVal val="true"/>
                                      </p:to>
                                    </p:set>
                                  </p:childTnLst>
                                </p:cTn>
                              </p:par>
                              <p:par>
                                <p:cTn id="61" presetID="3" presetClass="emph" presetSubtype="2" fill="hold" grpId="1" nodeType="withEffect">
                                  <p:stCondLst>
                                    <p:cond delay="0"/>
                                  </p:stCondLst>
                                  <p:childTnLst>
                                    <p:animClr clrSpc="rgb" dir="cw">
                                      <p:cBhvr override="childStyle">
                                        <p:cTn id="62" dur="500" fill="hold"/>
                                        <p:tgtEl>
                                          <p:spTgt spid="947218"/>
                                        </p:tgtEl>
                                        <p:attrNameLst>
                                          <p:attrName>style.color</p:attrName>
                                        </p:attrNameLst>
                                      </p:cBhvr>
                                      <p:to>
                                        <a:schemeClr val="tx1"/>
                                      </p:to>
                                    </p:animClr>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500" fill="hold"/>
                                        <p:tgtEl>
                                          <p:spTgt spid="947210"/>
                                        </p:tgtEl>
                                        <p:attrNameLst>
                                          <p:attrName>stroke.color</p:attrName>
                                        </p:attrNameLst>
                                      </p:cBhvr>
                                      <p:to>
                                        <a:srgbClr val="FF3300"/>
                                      </p:to>
                                    </p:animClr>
                                    <p:set>
                                      <p:cBhvr>
                                        <p:cTn id="67" dur="500" fill="hold"/>
                                        <p:tgtEl>
                                          <p:spTgt spid="947210"/>
                                        </p:tgtEl>
                                        <p:attrNameLst>
                                          <p:attrName>stroke.on</p:attrName>
                                        </p:attrNameLst>
                                      </p:cBhvr>
                                      <p:to>
                                        <p:strVal val="true"/>
                                      </p:to>
                                    </p:set>
                                  </p:childTnLst>
                                </p:cTn>
                              </p:par>
                              <p:par>
                                <p:cTn id="68" presetID="3" presetClass="emph" presetSubtype="2" fill="hold" grpId="2" nodeType="withEffect">
                                  <p:stCondLst>
                                    <p:cond delay="0"/>
                                  </p:stCondLst>
                                  <p:childTnLst>
                                    <p:animClr clrSpc="rgb" dir="cw">
                                      <p:cBhvr override="childStyle">
                                        <p:cTn id="69" dur="500" fill="hold"/>
                                        <p:tgtEl>
                                          <p:spTgt spid="947218"/>
                                        </p:tgtEl>
                                        <p:attrNameLst>
                                          <p:attrName>style.color</p:attrName>
                                        </p:attrNameLst>
                                      </p:cBhvr>
                                      <p:to>
                                        <a:srgbClr val="FF3300"/>
                                      </p:to>
                                    </p:animClr>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947224"/>
                                        </p:tgtEl>
                                        <p:attrNameLst>
                                          <p:attrName>style.visibility</p:attrName>
                                        </p:attrNameLst>
                                      </p:cBhvr>
                                      <p:to>
                                        <p:strVal val="visible"/>
                                      </p:to>
                                    </p:set>
                                    <p:animEffect transition="in" filter="dissolve">
                                      <p:cBhvr>
                                        <p:cTn id="74" dur="500"/>
                                        <p:tgtEl>
                                          <p:spTgt spid="947224"/>
                                        </p:tgtEl>
                                      </p:cBhvr>
                                    </p:animEffect>
                                  </p:childTnLst>
                                </p:cTn>
                              </p:par>
                            </p:childTnLst>
                          </p:cTn>
                        </p:par>
                      </p:childTnLst>
                    </p:cTn>
                  </p:par>
                  <p:par>
                    <p:cTn id="75" fill="hold">
                      <p:stCondLst>
                        <p:cond delay="indefinite"/>
                      </p:stCondLst>
                      <p:childTnLst>
                        <p:par>
                          <p:cTn id="76" fill="hold">
                            <p:stCondLst>
                              <p:cond delay="0"/>
                            </p:stCondLst>
                            <p:childTnLst>
                              <p:par>
                                <p:cTn id="77" presetID="7" presetClass="emph" presetSubtype="2" fill="hold" nodeType="clickEffect">
                                  <p:stCondLst>
                                    <p:cond delay="0"/>
                                  </p:stCondLst>
                                  <p:childTnLst>
                                    <p:animClr clrSpc="rgb" dir="cw">
                                      <p:cBhvr>
                                        <p:cTn id="78" dur="500" fill="hold"/>
                                        <p:tgtEl>
                                          <p:spTgt spid="947210"/>
                                        </p:tgtEl>
                                        <p:attrNameLst>
                                          <p:attrName>stroke.color</p:attrName>
                                        </p:attrNameLst>
                                      </p:cBhvr>
                                      <p:to>
                                        <a:schemeClr val="tx1"/>
                                      </p:to>
                                    </p:animClr>
                                    <p:set>
                                      <p:cBhvr>
                                        <p:cTn id="79" dur="500" fill="hold"/>
                                        <p:tgtEl>
                                          <p:spTgt spid="947210"/>
                                        </p:tgtEl>
                                        <p:attrNameLst>
                                          <p:attrName>stroke.on</p:attrName>
                                        </p:attrNameLst>
                                      </p:cBhvr>
                                      <p:to>
                                        <p:strVal val="true"/>
                                      </p:to>
                                    </p:set>
                                  </p:childTnLst>
                                </p:cTn>
                              </p:par>
                              <p:par>
                                <p:cTn id="80" presetID="3" presetClass="emph" presetSubtype="2" fill="hold" grpId="3" nodeType="withEffect">
                                  <p:stCondLst>
                                    <p:cond delay="0"/>
                                  </p:stCondLst>
                                  <p:childTnLst>
                                    <p:animClr clrSpc="rgb" dir="cw">
                                      <p:cBhvr override="childStyle">
                                        <p:cTn id="81" dur="500" fill="hold"/>
                                        <p:tgtEl>
                                          <p:spTgt spid="947218"/>
                                        </p:tgtEl>
                                        <p:attrNameLst>
                                          <p:attrName>style.color</p:attrName>
                                        </p:attrNameLst>
                                      </p:cBhvr>
                                      <p:to>
                                        <a:schemeClr val="tx1"/>
                                      </p:to>
                                    </p:animClr>
                                  </p:childTnLst>
                                </p:cTn>
                              </p:par>
                            </p:childTnLst>
                          </p:cTn>
                        </p:par>
                      </p:childTnLst>
                    </p:cTn>
                  </p:par>
                  <p:par>
                    <p:cTn id="82" fill="hold">
                      <p:stCondLst>
                        <p:cond delay="indefinite"/>
                      </p:stCondLst>
                      <p:childTnLst>
                        <p:par>
                          <p:cTn id="83" fill="hold">
                            <p:stCondLst>
                              <p:cond delay="0"/>
                            </p:stCondLst>
                            <p:childTnLst>
                              <p:par>
                                <p:cTn id="84" presetID="7" presetClass="emph" presetSubtype="2" fill="hold" nodeType="clickEffect">
                                  <p:stCondLst>
                                    <p:cond delay="0"/>
                                  </p:stCondLst>
                                  <p:childTnLst>
                                    <p:animClr clrSpc="rgb" dir="cw">
                                      <p:cBhvr>
                                        <p:cTn id="85" dur="500" fill="hold"/>
                                        <p:tgtEl>
                                          <p:spTgt spid="947208"/>
                                        </p:tgtEl>
                                        <p:attrNameLst>
                                          <p:attrName>stroke.color</p:attrName>
                                        </p:attrNameLst>
                                      </p:cBhvr>
                                      <p:to>
                                        <a:srgbClr val="FF3300"/>
                                      </p:to>
                                    </p:animClr>
                                    <p:set>
                                      <p:cBhvr>
                                        <p:cTn id="86" dur="500" fill="hold"/>
                                        <p:tgtEl>
                                          <p:spTgt spid="947208"/>
                                        </p:tgtEl>
                                        <p:attrNameLst>
                                          <p:attrName>stroke.on</p:attrName>
                                        </p:attrNameLst>
                                      </p:cBhvr>
                                      <p:to>
                                        <p:strVal val="true"/>
                                      </p:to>
                                    </p:set>
                                  </p:childTnLst>
                                </p:cTn>
                              </p:par>
                              <p:par>
                                <p:cTn id="87" presetID="3" presetClass="emph" presetSubtype="2" fill="hold" grpId="1" nodeType="withEffect">
                                  <p:stCondLst>
                                    <p:cond delay="0"/>
                                  </p:stCondLst>
                                  <p:childTnLst>
                                    <p:animClr clrSpc="rgb" dir="cw">
                                      <p:cBhvr override="childStyle">
                                        <p:cTn id="88" dur="500" fill="hold"/>
                                        <p:tgtEl>
                                          <p:spTgt spid="947219">
                                            <p:txEl>
                                              <p:pRg st="0" end="0"/>
                                            </p:txEl>
                                          </p:spTgt>
                                        </p:tgtEl>
                                        <p:attrNameLst>
                                          <p:attrName>style.color</p:attrName>
                                        </p:attrNameLst>
                                      </p:cBhvr>
                                      <p:to>
                                        <a:srgbClr val="FF3300"/>
                                      </p:to>
                                    </p:animClr>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947225"/>
                                        </p:tgtEl>
                                        <p:attrNameLst>
                                          <p:attrName>style.visibility</p:attrName>
                                        </p:attrNameLst>
                                      </p:cBhvr>
                                      <p:to>
                                        <p:strVal val="visible"/>
                                      </p:to>
                                    </p:set>
                                    <p:animEffect transition="in" filter="dissolve">
                                      <p:cBhvr>
                                        <p:cTn id="93" dur="500"/>
                                        <p:tgtEl>
                                          <p:spTgt spid="94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18" grpId="0"/>
      <p:bldP spid="947218" grpId="1"/>
      <p:bldP spid="947218" grpId="2"/>
      <p:bldP spid="947218" grpId="3"/>
      <p:bldP spid="947219" grpId="0" build="allAtOnce"/>
      <p:bldP spid="947219" grpId="1" build="allAtOnce"/>
      <p:bldP spid="947220" grpId="0" build="allAtOnce"/>
      <p:bldP spid="947221" grpId="0" build="allAtOnce"/>
      <p:bldP spid="947222" grpId="0"/>
      <p:bldP spid="947223" grpId="0"/>
      <p:bldP spid="947224" grpId="0"/>
      <p:bldP spid="9472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2555875" y="2143125"/>
            <a:ext cx="620713" cy="617538"/>
          </a:xfrm>
          <a:prstGeom prst="ellipse">
            <a:avLst/>
          </a:prstGeom>
          <a:noFill/>
          <a:ln w="9525" algn="ctr">
            <a:solidFill>
              <a:schemeClr val="tx1"/>
            </a:solidFill>
            <a:round/>
            <a:headEnd/>
            <a:tailEnd/>
          </a:ln>
        </p:spPr>
        <p:txBody>
          <a:bodyPr anchor="ctr">
            <a:spAutoFit/>
          </a:bodyPr>
          <a:lstStyle/>
          <a:p>
            <a:r>
              <a:rPr lang="en-US" sz="2400" b="1"/>
              <a:t>A</a:t>
            </a:r>
          </a:p>
        </p:txBody>
      </p:sp>
      <p:sp>
        <p:nvSpPr>
          <p:cNvPr id="20483" name="Oval 3"/>
          <p:cNvSpPr>
            <a:spLocks noChangeArrowheads="1"/>
          </p:cNvSpPr>
          <p:nvPr/>
        </p:nvSpPr>
        <p:spPr bwMode="auto">
          <a:xfrm rot="-158511">
            <a:off x="2627313" y="4652963"/>
            <a:ext cx="620712" cy="617537"/>
          </a:xfrm>
          <a:prstGeom prst="ellipse">
            <a:avLst/>
          </a:prstGeom>
          <a:noFill/>
          <a:ln w="9525" algn="ctr">
            <a:solidFill>
              <a:schemeClr val="tx1"/>
            </a:solidFill>
            <a:round/>
            <a:headEnd/>
            <a:tailEnd/>
          </a:ln>
        </p:spPr>
        <p:txBody>
          <a:bodyPr anchor="ctr">
            <a:spAutoFit/>
          </a:bodyPr>
          <a:lstStyle/>
          <a:p>
            <a:r>
              <a:rPr lang="en-US" sz="2400" b="1"/>
              <a:t>C</a:t>
            </a:r>
          </a:p>
        </p:txBody>
      </p:sp>
      <p:sp>
        <p:nvSpPr>
          <p:cNvPr id="20484" name="Oval 4"/>
          <p:cNvSpPr>
            <a:spLocks noChangeArrowheads="1"/>
          </p:cNvSpPr>
          <p:nvPr/>
        </p:nvSpPr>
        <p:spPr bwMode="auto">
          <a:xfrm>
            <a:off x="6335713" y="4689475"/>
            <a:ext cx="620712" cy="617538"/>
          </a:xfrm>
          <a:prstGeom prst="ellipse">
            <a:avLst/>
          </a:prstGeom>
          <a:noFill/>
          <a:ln w="9525" algn="ctr">
            <a:solidFill>
              <a:schemeClr val="tx1"/>
            </a:solidFill>
            <a:round/>
            <a:headEnd/>
            <a:tailEnd/>
          </a:ln>
        </p:spPr>
        <p:txBody>
          <a:bodyPr anchor="ctr">
            <a:spAutoFit/>
          </a:bodyPr>
          <a:lstStyle/>
          <a:p>
            <a:r>
              <a:rPr lang="en-US" sz="2400" b="1"/>
              <a:t>D</a:t>
            </a:r>
          </a:p>
        </p:txBody>
      </p:sp>
      <p:sp>
        <p:nvSpPr>
          <p:cNvPr id="20485" name="Oval 5"/>
          <p:cNvSpPr>
            <a:spLocks noChangeArrowheads="1"/>
          </p:cNvSpPr>
          <p:nvPr/>
        </p:nvSpPr>
        <p:spPr bwMode="auto">
          <a:xfrm>
            <a:off x="6227763" y="2179638"/>
            <a:ext cx="620712" cy="617537"/>
          </a:xfrm>
          <a:prstGeom prst="ellipse">
            <a:avLst/>
          </a:prstGeom>
          <a:noFill/>
          <a:ln w="9525" algn="ctr">
            <a:solidFill>
              <a:schemeClr val="tx1"/>
            </a:solidFill>
            <a:round/>
            <a:headEnd/>
            <a:tailEnd/>
          </a:ln>
        </p:spPr>
        <p:txBody>
          <a:bodyPr anchor="ctr">
            <a:spAutoFit/>
          </a:bodyPr>
          <a:lstStyle/>
          <a:p>
            <a:r>
              <a:rPr lang="en-US" sz="2400" b="1"/>
              <a:t>B</a:t>
            </a:r>
          </a:p>
        </p:txBody>
      </p:sp>
      <p:cxnSp>
        <p:nvCxnSpPr>
          <p:cNvPr id="948230" name="AutoShape 6"/>
          <p:cNvCxnSpPr>
            <a:cxnSpLocks noChangeShapeType="1"/>
            <a:stCxn id="20482" idx="0"/>
            <a:endCxn id="20485" idx="1"/>
          </p:cNvCxnSpPr>
          <p:nvPr/>
        </p:nvCxnSpPr>
        <p:spPr bwMode="auto">
          <a:xfrm rot="5400000" flipV="1">
            <a:off x="4529138" y="481012"/>
            <a:ext cx="127000" cy="3451225"/>
          </a:xfrm>
          <a:prstGeom prst="curvedConnector3">
            <a:avLst>
              <a:gd name="adj1" fmla="val -180000"/>
            </a:avLst>
          </a:prstGeom>
          <a:noFill/>
          <a:ln w="25400">
            <a:solidFill>
              <a:schemeClr val="tx1"/>
            </a:solidFill>
            <a:round/>
            <a:headEnd/>
            <a:tailEnd type="triangle" w="lg" len="lg"/>
          </a:ln>
        </p:spPr>
      </p:cxnSp>
      <p:cxnSp>
        <p:nvCxnSpPr>
          <p:cNvPr id="948231" name="AutoShape 7"/>
          <p:cNvCxnSpPr>
            <a:cxnSpLocks noChangeShapeType="1"/>
            <a:stCxn id="20485" idx="2"/>
            <a:endCxn id="20482" idx="6"/>
          </p:cNvCxnSpPr>
          <p:nvPr/>
        </p:nvCxnSpPr>
        <p:spPr bwMode="auto">
          <a:xfrm rot="10800000">
            <a:off x="3176588" y="2452688"/>
            <a:ext cx="3051175" cy="36512"/>
          </a:xfrm>
          <a:prstGeom prst="curvedConnector3">
            <a:avLst>
              <a:gd name="adj1" fmla="val 50000"/>
            </a:avLst>
          </a:prstGeom>
          <a:noFill/>
          <a:ln w="25400">
            <a:solidFill>
              <a:schemeClr val="tx1"/>
            </a:solidFill>
            <a:round/>
            <a:headEnd/>
            <a:tailEnd type="triangle" w="lg" len="lg"/>
          </a:ln>
        </p:spPr>
      </p:cxnSp>
      <p:cxnSp>
        <p:nvCxnSpPr>
          <p:cNvPr id="948232" name="AutoShape 8"/>
          <p:cNvCxnSpPr>
            <a:cxnSpLocks noChangeShapeType="1"/>
            <a:stCxn id="20485" idx="6"/>
            <a:endCxn id="20484" idx="6"/>
          </p:cNvCxnSpPr>
          <p:nvPr/>
        </p:nvCxnSpPr>
        <p:spPr bwMode="auto">
          <a:xfrm>
            <a:off x="6848475" y="2489200"/>
            <a:ext cx="107950" cy="2509838"/>
          </a:xfrm>
          <a:prstGeom prst="curvedConnector3">
            <a:avLst>
              <a:gd name="adj1" fmla="val 310296"/>
            </a:avLst>
          </a:prstGeom>
          <a:noFill/>
          <a:ln w="25400">
            <a:solidFill>
              <a:schemeClr val="tx1"/>
            </a:solidFill>
            <a:round/>
            <a:headEnd/>
            <a:tailEnd type="triangle" w="lg" len="lg"/>
          </a:ln>
        </p:spPr>
      </p:cxnSp>
      <p:cxnSp>
        <p:nvCxnSpPr>
          <p:cNvPr id="948233" name="AutoShape 9"/>
          <p:cNvCxnSpPr>
            <a:cxnSpLocks noChangeShapeType="1"/>
            <a:stCxn id="20483" idx="0"/>
            <a:endCxn id="20482" idx="4"/>
          </p:cNvCxnSpPr>
          <p:nvPr/>
        </p:nvCxnSpPr>
        <p:spPr bwMode="auto">
          <a:xfrm rot="5400000" flipH="1">
            <a:off x="1948657" y="3679031"/>
            <a:ext cx="1892300" cy="55563"/>
          </a:xfrm>
          <a:prstGeom prst="curvedConnector3">
            <a:avLst>
              <a:gd name="adj1" fmla="val 50421"/>
            </a:avLst>
          </a:prstGeom>
          <a:noFill/>
          <a:ln w="25400">
            <a:solidFill>
              <a:schemeClr val="tx1"/>
            </a:solidFill>
            <a:round/>
            <a:headEnd/>
            <a:tailEnd type="triangle" w="lg" len="lg"/>
          </a:ln>
        </p:spPr>
      </p:cxnSp>
      <p:cxnSp>
        <p:nvCxnSpPr>
          <p:cNvPr id="948234" name="AutoShape 10"/>
          <p:cNvCxnSpPr>
            <a:cxnSpLocks noChangeShapeType="1"/>
            <a:stCxn id="20482" idx="2"/>
            <a:endCxn id="20483" idx="2"/>
          </p:cNvCxnSpPr>
          <p:nvPr/>
        </p:nvCxnSpPr>
        <p:spPr bwMode="auto">
          <a:xfrm rot="10800000" flipH="1" flipV="1">
            <a:off x="2555875" y="2452688"/>
            <a:ext cx="71438" cy="2522537"/>
          </a:xfrm>
          <a:prstGeom prst="curvedConnector3">
            <a:avLst>
              <a:gd name="adj1" fmla="val -320000"/>
            </a:avLst>
          </a:prstGeom>
          <a:noFill/>
          <a:ln w="25400">
            <a:solidFill>
              <a:schemeClr val="tx1"/>
            </a:solidFill>
            <a:round/>
            <a:headEnd/>
            <a:tailEnd type="triangle" w="lg" len="lg"/>
          </a:ln>
        </p:spPr>
      </p:cxnSp>
      <p:cxnSp>
        <p:nvCxnSpPr>
          <p:cNvPr id="948235" name="AutoShape 11"/>
          <p:cNvCxnSpPr>
            <a:cxnSpLocks noChangeShapeType="1"/>
            <a:stCxn id="20484" idx="1"/>
            <a:endCxn id="20482" idx="5"/>
          </p:cNvCxnSpPr>
          <p:nvPr/>
        </p:nvCxnSpPr>
        <p:spPr bwMode="auto">
          <a:xfrm flipH="1" flipV="1">
            <a:off x="3086100" y="2670175"/>
            <a:ext cx="3340100" cy="2109788"/>
          </a:xfrm>
          <a:prstGeom prst="straightConnector1">
            <a:avLst/>
          </a:prstGeom>
          <a:noFill/>
          <a:ln w="25400">
            <a:solidFill>
              <a:schemeClr val="tx1"/>
            </a:solidFill>
            <a:round/>
            <a:headEnd/>
            <a:tailEnd type="triangle" w="lg" len="lg"/>
          </a:ln>
        </p:spPr>
      </p:cxnSp>
      <p:sp>
        <p:nvSpPr>
          <p:cNvPr id="20492" name="Text Box 12"/>
          <p:cNvSpPr txBox="1">
            <a:spLocks noChangeArrowheads="1"/>
          </p:cNvSpPr>
          <p:nvPr/>
        </p:nvSpPr>
        <p:spPr bwMode="auto">
          <a:xfrm>
            <a:off x="4284663" y="15319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0493" name="Text Box 13"/>
          <p:cNvSpPr txBox="1">
            <a:spLocks noChangeArrowheads="1"/>
          </p:cNvSpPr>
          <p:nvPr/>
        </p:nvSpPr>
        <p:spPr bwMode="auto">
          <a:xfrm>
            <a:off x="1655763" y="3763963"/>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0494" name="Text Box 14"/>
          <p:cNvSpPr txBox="1">
            <a:spLocks noChangeArrowheads="1"/>
          </p:cNvSpPr>
          <p:nvPr/>
        </p:nvSpPr>
        <p:spPr bwMode="auto">
          <a:xfrm>
            <a:off x="2627313" y="3798888"/>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20495" name="Text Box 15"/>
          <p:cNvSpPr txBox="1">
            <a:spLocks noChangeArrowheads="1"/>
          </p:cNvSpPr>
          <p:nvPr/>
        </p:nvSpPr>
        <p:spPr bwMode="auto">
          <a:xfrm>
            <a:off x="7092950" y="3582988"/>
            <a:ext cx="792163"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0496" name="Text Box 16"/>
          <p:cNvSpPr txBox="1">
            <a:spLocks noChangeArrowheads="1"/>
          </p:cNvSpPr>
          <p:nvPr/>
        </p:nvSpPr>
        <p:spPr bwMode="auto">
          <a:xfrm>
            <a:off x="4319588" y="23955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0497" name="Text Box 17"/>
          <p:cNvSpPr txBox="1">
            <a:spLocks noChangeArrowheads="1"/>
          </p:cNvSpPr>
          <p:nvPr/>
        </p:nvSpPr>
        <p:spPr bwMode="auto">
          <a:xfrm>
            <a:off x="4716463" y="3548063"/>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948242" name="Text Box 18"/>
          <p:cNvSpPr txBox="1">
            <a:spLocks noChangeArrowheads="1"/>
          </p:cNvSpPr>
          <p:nvPr/>
        </p:nvSpPr>
        <p:spPr bwMode="auto">
          <a:xfrm>
            <a:off x="1600200" y="1447800"/>
            <a:ext cx="1439863" cy="457200"/>
          </a:xfrm>
          <a:prstGeom prst="rect">
            <a:avLst/>
          </a:prstGeom>
          <a:noFill/>
          <a:ln w="9525" algn="ctr">
            <a:noFill/>
            <a:miter lim="800000"/>
            <a:headEnd/>
            <a:tailEnd/>
          </a:ln>
        </p:spPr>
        <p:txBody>
          <a:bodyPr>
            <a:spAutoFit/>
          </a:bodyPr>
          <a:lstStyle/>
          <a:p>
            <a:r>
              <a:rPr lang="en-US" sz="2400" dirty="0" smtClean="0"/>
              <a:t>R2(A</a:t>
            </a:r>
            <a:r>
              <a:rPr lang="en-US" sz="2400" dirty="0"/>
              <a:t>) = 5</a:t>
            </a:r>
          </a:p>
        </p:txBody>
      </p:sp>
      <p:sp>
        <p:nvSpPr>
          <p:cNvPr id="948243" name="Text Box 19"/>
          <p:cNvSpPr txBox="1">
            <a:spLocks noChangeArrowheads="1"/>
          </p:cNvSpPr>
          <p:nvPr/>
        </p:nvSpPr>
        <p:spPr bwMode="auto">
          <a:xfrm>
            <a:off x="6324600" y="1531938"/>
            <a:ext cx="1524000" cy="457200"/>
          </a:xfrm>
          <a:prstGeom prst="rect">
            <a:avLst/>
          </a:prstGeom>
          <a:noFill/>
          <a:ln w="9525" algn="ctr">
            <a:noFill/>
            <a:miter lim="800000"/>
            <a:headEnd/>
            <a:tailEnd/>
          </a:ln>
        </p:spPr>
        <p:txBody>
          <a:bodyPr wrap="square">
            <a:spAutoFit/>
          </a:bodyPr>
          <a:lstStyle/>
          <a:p>
            <a:r>
              <a:rPr lang="en-US" sz="2400" dirty="0" smtClean="0"/>
              <a:t>R2(B</a:t>
            </a:r>
            <a:r>
              <a:rPr lang="en-US" sz="2400" dirty="0"/>
              <a:t>) = 1</a:t>
            </a:r>
          </a:p>
        </p:txBody>
      </p:sp>
      <p:sp>
        <p:nvSpPr>
          <p:cNvPr id="948244" name="Text Box 20"/>
          <p:cNvSpPr txBox="1">
            <a:spLocks noChangeArrowheads="1"/>
          </p:cNvSpPr>
          <p:nvPr/>
        </p:nvSpPr>
        <p:spPr bwMode="auto">
          <a:xfrm>
            <a:off x="1692275" y="5194300"/>
            <a:ext cx="1439863" cy="457200"/>
          </a:xfrm>
          <a:prstGeom prst="rect">
            <a:avLst/>
          </a:prstGeom>
          <a:noFill/>
          <a:ln w="9525" algn="ctr">
            <a:noFill/>
            <a:miter lim="800000"/>
            <a:headEnd/>
            <a:tailEnd/>
          </a:ln>
        </p:spPr>
        <p:txBody>
          <a:bodyPr>
            <a:spAutoFit/>
          </a:bodyPr>
          <a:lstStyle/>
          <a:p>
            <a:r>
              <a:rPr lang="en-US" sz="2400" dirty="0" smtClean="0"/>
              <a:t>R2(C</a:t>
            </a:r>
            <a:r>
              <a:rPr lang="en-US" sz="2400" dirty="0"/>
              <a:t>) = 1</a:t>
            </a:r>
          </a:p>
        </p:txBody>
      </p:sp>
      <p:sp>
        <p:nvSpPr>
          <p:cNvPr id="948245" name="Text Box 21"/>
          <p:cNvSpPr txBox="1">
            <a:spLocks noChangeArrowheads="1"/>
          </p:cNvSpPr>
          <p:nvPr/>
        </p:nvSpPr>
        <p:spPr bwMode="auto">
          <a:xfrm>
            <a:off x="6477000" y="5257800"/>
            <a:ext cx="1439862" cy="457200"/>
          </a:xfrm>
          <a:prstGeom prst="rect">
            <a:avLst/>
          </a:prstGeom>
          <a:noFill/>
          <a:ln w="9525" algn="ctr">
            <a:noFill/>
            <a:miter lim="800000"/>
            <a:headEnd/>
            <a:tailEnd/>
          </a:ln>
        </p:spPr>
        <p:txBody>
          <a:bodyPr>
            <a:spAutoFit/>
          </a:bodyPr>
          <a:lstStyle/>
          <a:p>
            <a:r>
              <a:rPr lang="en-US" sz="2400" dirty="0" smtClean="0"/>
              <a:t>R2(D</a:t>
            </a:r>
            <a:r>
              <a:rPr lang="en-US" sz="2400" dirty="0"/>
              <a:t>) = 1</a:t>
            </a:r>
          </a:p>
        </p:txBody>
      </p:sp>
      <p:sp>
        <p:nvSpPr>
          <p:cNvPr id="948246" name="Text Box 22"/>
          <p:cNvSpPr txBox="1">
            <a:spLocks noChangeArrowheads="1"/>
          </p:cNvSpPr>
          <p:nvPr/>
        </p:nvSpPr>
        <p:spPr bwMode="auto">
          <a:xfrm>
            <a:off x="1600200" y="1066800"/>
            <a:ext cx="4579937" cy="461665"/>
          </a:xfrm>
          <a:prstGeom prst="rect">
            <a:avLst/>
          </a:prstGeom>
          <a:noFill/>
          <a:ln w="9525" algn="ctr">
            <a:noFill/>
            <a:miter lim="800000"/>
            <a:headEnd/>
            <a:tailEnd/>
          </a:ln>
        </p:spPr>
        <p:txBody>
          <a:bodyPr wrap="square">
            <a:spAutoFit/>
          </a:bodyPr>
          <a:lstStyle/>
          <a:p>
            <a:r>
              <a:rPr lang="en-US" sz="2400" dirty="0" smtClean="0"/>
              <a:t>R3(A) </a:t>
            </a:r>
            <a:r>
              <a:rPr lang="en-US" sz="2400" dirty="0"/>
              <a:t>= ½ x 1 + 1 x 1 + 1 x 1 = 2.5</a:t>
            </a:r>
          </a:p>
        </p:txBody>
      </p:sp>
      <p:sp>
        <p:nvSpPr>
          <p:cNvPr id="948247" name="Text Box 23"/>
          <p:cNvSpPr txBox="1">
            <a:spLocks noChangeArrowheads="1"/>
          </p:cNvSpPr>
          <p:nvPr/>
        </p:nvSpPr>
        <p:spPr bwMode="auto">
          <a:xfrm>
            <a:off x="6324600" y="1143000"/>
            <a:ext cx="2700338" cy="461665"/>
          </a:xfrm>
          <a:prstGeom prst="rect">
            <a:avLst/>
          </a:prstGeom>
          <a:noFill/>
          <a:ln w="9525" algn="ctr">
            <a:noFill/>
            <a:miter lim="800000"/>
            <a:headEnd/>
            <a:tailEnd/>
          </a:ln>
        </p:spPr>
        <p:txBody>
          <a:bodyPr wrap="square">
            <a:spAutoFit/>
          </a:bodyPr>
          <a:lstStyle/>
          <a:p>
            <a:r>
              <a:rPr lang="en-US" sz="2400" dirty="0" smtClean="0"/>
              <a:t>R3(B) </a:t>
            </a:r>
            <a:r>
              <a:rPr lang="en-US" sz="2400" dirty="0"/>
              <a:t>= ½ x 5 = 2.5</a:t>
            </a:r>
          </a:p>
        </p:txBody>
      </p:sp>
      <p:sp>
        <p:nvSpPr>
          <p:cNvPr id="948248" name="Text Box 24"/>
          <p:cNvSpPr txBox="1">
            <a:spLocks noChangeArrowheads="1"/>
          </p:cNvSpPr>
          <p:nvPr/>
        </p:nvSpPr>
        <p:spPr bwMode="auto">
          <a:xfrm>
            <a:off x="1676400" y="5638800"/>
            <a:ext cx="2819400" cy="461665"/>
          </a:xfrm>
          <a:prstGeom prst="rect">
            <a:avLst/>
          </a:prstGeom>
          <a:noFill/>
          <a:ln w="9525" algn="ctr">
            <a:noFill/>
            <a:miter lim="800000"/>
            <a:headEnd/>
            <a:tailEnd/>
          </a:ln>
        </p:spPr>
        <p:txBody>
          <a:bodyPr wrap="square">
            <a:spAutoFit/>
          </a:bodyPr>
          <a:lstStyle/>
          <a:p>
            <a:r>
              <a:rPr lang="en-US" sz="2400" dirty="0" smtClean="0"/>
              <a:t>R3(C) </a:t>
            </a:r>
            <a:r>
              <a:rPr lang="en-US" sz="2400" dirty="0"/>
              <a:t>= ½ x 5 = 2.5</a:t>
            </a:r>
          </a:p>
        </p:txBody>
      </p:sp>
      <p:sp>
        <p:nvSpPr>
          <p:cNvPr id="948249" name="Text Box 25"/>
          <p:cNvSpPr txBox="1">
            <a:spLocks noChangeArrowheads="1"/>
          </p:cNvSpPr>
          <p:nvPr/>
        </p:nvSpPr>
        <p:spPr bwMode="auto">
          <a:xfrm>
            <a:off x="6443663" y="5638800"/>
            <a:ext cx="2700337" cy="457200"/>
          </a:xfrm>
          <a:prstGeom prst="rect">
            <a:avLst/>
          </a:prstGeom>
          <a:noFill/>
          <a:ln w="9525" algn="ctr">
            <a:noFill/>
            <a:miter lim="800000"/>
            <a:headEnd/>
            <a:tailEnd/>
          </a:ln>
        </p:spPr>
        <p:txBody>
          <a:bodyPr wrap="square">
            <a:spAutoFit/>
          </a:bodyPr>
          <a:lstStyle/>
          <a:p>
            <a:r>
              <a:rPr lang="en-US" sz="2400" dirty="0" smtClean="0"/>
              <a:t>R3(D) </a:t>
            </a:r>
            <a:r>
              <a:rPr lang="en-US" sz="2400" dirty="0"/>
              <a:t>= ½ x 1 = 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948231"/>
                                        </p:tgtEl>
                                        <p:attrNameLst>
                                          <p:attrName>stroke.color</p:attrName>
                                        </p:attrNameLst>
                                      </p:cBhvr>
                                      <p:to>
                                        <a:srgbClr val="FF3300"/>
                                      </p:to>
                                    </p:animClr>
                                    <p:set>
                                      <p:cBhvr>
                                        <p:cTn id="7" dur="500" fill="hold"/>
                                        <p:tgtEl>
                                          <p:spTgt spid="948231"/>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948235"/>
                                        </p:tgtEl>
                                        <p:attrNameLst>
                                          <p:attrName>stroke.color</p:attrName>
                                        </p:attrNameLst>
                                      </p:cBhvr>
                                      <p:to>
                                        <a:srgbClr val="FF3300"/>
                                      </p:to>
                                    </p:animClr>
                                    <p:set>
                                      <p:cBhvr>
                                        <p:cTn id="10" dur="500" fill="hold"/>
                                        <p:tgtEl>
                                          <p:spTgt spid="948235"/>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948233"/>
                                        </p:tgtEl>
                                        <p:attrNameLst>
                                          <p:attrName>stroke.color</p:attrName>
                                        </p:attrNameLst>
                                      </p:cBhvr>
                                      <p:to>
                                        <a:srgbClr val="FF3300"/>
                                      </p:to>
                                    </p:animClr>
                                    <p:set>
                                      <p:cBhvr>
                                        <p:cTn id="13" dur="500" fill="hold"/>
                                        <p:tgtEl>
                                          <p:spTgt spid="948233"/>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500" fill="hold"/>
                                        <p:tgtEl>
                                          <p:spTgt spid="948245">
                                            <p:txEl>
                                              <p:pRg st="0" end="0"/>
                                            </p:txEl>
                                          </p:spTgt>
                                        </p:tgtEl>
                                        <p:attrNameLst>
                                          <p:attrName>style.color</p:attrName>
                                        </p:attrNameLst>
                                      </p:cBhvr>
                                      <p:to>
                                        <a:srgbClr val="FF3300"/>
                                      </p:to>
                                    </p:animClr>
                                  </p:childTnLst>
                                </p:cTn>
                              </p:par>
                              <p:par>
                                <p:cTn id="18" presetID="3" presetClass="emph" presetSubtype="2" fill="hold" nodeType="withEffect">
                                  <p:stCondLst>
                                    <p:cond delay="0"/>
                                  </p:stCondLst>
                                  <p:childTnLst>
                                    <p:animClr clrSpc="rgb" dir="cw">
                                      <p:cBhvr override="childStyle">
                                        <p:cTn id="19" dur="500" fill="hold"/>
                                        <p:tgtEl>
                                          <p:spTgt spid="948243">
                                            <p:txEl>
                                              <p:pRg st="0" end="0"/>
                                            </p:txEl>
                                          </p:spTgt>
                                        </p:tgtEl>
                                        <p:attrNameLst>
                                          <p:attrName>style.color</p:attrName>
                                        </p:attrNameLst>
                                      </p:cBhvr>
                                      <p:to>
                                        <a:srgbClr val="FF3300"/>
                                      </p:to>
                                    </p:animClr>
                                  </p:childTnLst>
                                </p:cTn>
                              </p:par>
                              <p:par>
                                <p:cTn id="20" presetID="3" presetClass="emph" presetSubtype="2" fill="hold" nodeType="withEffect">
                                  <p:stCondLst>
                                    <p:cond delay="0"/>
                                  </p:stCondLst>
                                  <p:childTnLst>
                                    <p:animClr clrSpc="rgb" dir="cw">
                                      <p:cBhvr override="childStyle">
                                        <p:cTn id="21" dur="500" fill="hold"/>
                                        <p:tgtEl>
                                          <p:spTgt spid="948244">
                                            <p:txEl>
                                              <p:pRg st="0" end="0"/>
                                            </p:txEl>
                                          </p:spTgt>
                                        </p:tgtEl>
                                        <p:attrNameLst>
                                          <p:attrName>style.color</p:attrName>
                                        </p:attrNameLst>
                                      </p:cBhvr>
                                      <p:to>
                                        <a:srgbClr val="FF3300"/>
                                      </p:to>
                                    </p:animClr>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48246"/>
                                        </p:tgtEl>
                                        <p:attrNameLst>
                                          <p:attrName>style.visibility</p:attrName>
                                        </p:attrNameLst>
                                      </p:cBhvr>
                                      <p:to>
                                        <p:strVal val="visible"/>
                                      </p:to>
                                    </p:set>
                                    <p:animEffect transition="in" filter="dissolve">
                                      <p:cBhvr>
                                        <p:cTn id="26" dur="500"/>
                                        <p:tgtEl>
                                          <p:spTgt spid="948246"/>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500" fill="hold"/>
                                        <p:tgtEl>
                                          <p:spTgt spid="948231"/>
                                        </p:tgtEl>
                                        <p:attrNameLst>
                                          <p:attrName>stroke.color</p:attrName>
                                        </p:attrNameLst>
                                      </p:cBhvr>
                                      <p:to>
                                        <a:schemeClr val="tx1"/>
                                      </p:to>
                                    </p:animClr>
                                    <p:set>
                                      <p:cBhvr>
                                        <p:cTn id="31" dur="500" fill="hold"/>
                                        <p:tgtEl>
                                          <p:spTgt spid="948231"/>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500" fill="hold"/>
                                        <p:tgtEl>
                                          <p:spTgt spid="948235"/>
                                        </p:tgtEl>
                                        <p:attrNameLst>
                                          <p:attrName>stroke.color</p:attrName>
                                        </p:attrNameLst>
                                      </p:cBhvr>
                                      <p:to>
                                        <a:schemeClr val="tx1"/>
                                      </p:to>
                                    </p:animClr>
                                    <p:set>
                                      <p:cBhvr>
                                        <p:cTn id="34" dur="500" fill="hold"/>
                                        <p:tgtEl>
                                          <p:spTgt spid="948235"/>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500" fill="hold"/>
                                        <p:tgtEl>
                                          <p:spTgt spid="948233"/>
                                        </p:tgtEl>
                                        <p:attrNameLst>
                                          <p:attrName>stroke.color</p:attrName>
                                        </p:attrNameLst>
                                      </p:cBhvr>
                                      <p:to>
                                        <a:schemeClr val="tx1"/>
                                      </p:to>
                                    </p:animClr>
                                    <p:set>
                                      <p:cBhvr>
                                        <p:cTn id="37" dur="500" fill="hold"/>
                                        <p:tgtEl>
                                          <p:spTgt spid="948233"/>
                                        </p:tgtEl>
                                        <p:attrNameLst>
                                          <p:attrName>stroke.on</p:attrName>
                                        </p:attrNameLst>
                                      </p:cBhvr>
                                      <p:to>
                                        <p:strVal val="true"/>
                                      </p:to>
                                    </p:set>
                                  </p:childTnLst>
                                </p:cTn>
                              </p:par>
                              <p:par>
                                <p:cTn id="38" presetID="3" presetClass="emph" presetSubtype="2" fill="hold" grpId="0" nodeType="withEffect">
                                  <p:stCondLst>
                                    <p:cond delay="0"/>
                                  </p:stCondLst>
                                  <p:childTnLst>
                                    <p:animClr clrSpc="rgb" dir="cw">
                                      <p:cBhvr override="childStyle">
                                        <p:cTn id="39" dur="500" fill="hold"/>
                                        <p:tgtEl>
                                          <p:spTgt spid="948245">
                                            <p:txEl>
                                              <p:pRg st="0" end="0"/>
                                            </p:txEl>
                                          </p:spTgt>
                                        </p:tgtEl>
                                        <p:attrNameLst>
                                          <p:attrName>style.color</p:attrName>
                                        </p:attrNameLst>
                                      </p:cBhvr>
                                      <p:to>
                                        <a:schemeClr val="tx1"/>
                                      </p:to>
                                    </p:animClr>
                                  </p:childTnLst>
                                </p:cTn>
                              </p:par>
                              <p:par>
                                <p:cTn id="40" presetID="3" presetClass="emph" presetSubtype="2" fill="hold" grpId="0" nodeType="withEffect">
                                  <p:stCondLst>
                                    <p:cond delay="0"/>
                                  </p:stCondLst>
                                  <p:childTnLst>
                                    <p:animClr clrSpc="rgb" dir="cw">
                                      <p:cBhvr override="childStyle">
                                        <p:cTn id="41" dur="500" fill="hold"/>
                                        <p:tgtEl>
                                          <p:spTgt spid="948244">
                                            <p:txEl>
                                              <p:pRg st="0" end="0"/>
                                            </p:txEl>
                                          </p:spTgt>
                                        </p:tgtEl>
                                        <p:attrNameLst>
                                          <p:attrName>style.color</p:attrName>
                                        </p:attrNameLst>
                                      </p:cBhvr>
                                      <p:to>
                                        <a:schemeClr val="tx1"/>
                                      </p:to>
                                    </p:animClr>
                                  </p:childTnLst>
                                </p:cTn>
                              </p:par>
                              <p:par>
                                <p:cTn id="42" presetID="3" presetClass="emph" presetSubtype="2" fill="hold" grpId="0" nodeType="withEffect">
                                  <p:stCondLst>
                                    <p:cond delay="0"/>
                                  </p:stCondLst>
                                  <p:childTnLst>
                                    <p:animClr clrSpc="rgb" dir="cw">
                                      <p:cBhvr override="childStyle">
                                        <p:cTn id="43" dur="500" fill="hold"/>
                                        <p:tgtEl>
                                          <p:spTgt spid="948243">
                                            <p:txEl>
                                              <p:pRg st="0" end="0"/>
                                            </p:txEl>
                                          </p:spTgt>
                                        </p:tgtEl>
                                        <p:attrNameLst>
                                          <p:attrName>style.color</p:attrName>
                                        </p:attrNameLst>
                                      </p:cBhvr>
                                      <p:to>
                                        <a:schemeClr val="tx1"/>
                                      </p:to>
                                    </p:animClr>
                                  </p:childTnLst>
                                </p:cTn>
                              </p:par>
                            </p:childTnLst>
                          </p:cTn>
                        </p:par>
                      </p:childTnLst>
                    </p:cTn>
                  </p:par>
                  <p:par>
                    <p:cTn id="44" fill="hold">
                      <p:stCondLst>
                        <p:cond delay="indefinite"/>
                      </p:stCondLst>
                      <p:childTnLst>
                        <p:par>
                          <p:cTn id="45" fill="hold">
                            <p:stCondLst>
                              <p:cond delay="0"/>
                            </p:stCondLst>
                            <p:childTnLst>
                              <p:par>
                                <p:cTn id="46" presetID="7" presetClass="emph" presetSubtype="2" fill="hold" nodeType="clickEffect">
                                  <p:stCondLst>
                                    <p:cond delay="0"/>
                                  </p:stCondLst>
                                  <p:childTnLst>
                                    <p:animClr clrSpc="rgb" dir="cw">
                                      <p:cBhvr>
                                        <p:cTn id="47" dur="500" fill="hold"/>
                                        <p:tgtEl>
                                          <p:spTgt spid="948230"/>
                                        </p:tgtEl>
                                        <p:attrNameLst>
                                          <p:attrName>stroke.color</p:attrName>
                                        </p:attrNameLst>
                                      </p:cBhvr>
                                      <p:to>
                                        <a:srgbClr val="FF3300"/>
                                      </p:to>
                                    </p:animClr>
                                    <p:set>
                                      <p:cBhvr>
                                        <p:cTn id="48" dur="500" fill="hold"/>
                                        <p:tgtEl>
                                          <p:spTgt spid="948230"/>
                                        </p:tgtEl>
                                        <p:attrNameLst>
                                          <p:attrName>stroke.on</p:attrName>
                                        </p:attrNameLst>
                                      </p:cBhvr>
                                      <p:to>
                                        <p:strVal val="true"/>
                                      </p:to>
                                    </p:set>
                                  </p:childTnLst>
                                </p:cTn>
                              </p:par>
                              <p:par>
                                <p:cTn id="49" presetID="3" presetClass="emph" presetSubtype="2" fill="hold" grpId="0" nodeType="withEffect">
                                  <p:stCondLst>
                                    <p:cond delay="0"/>
                                  </p:stCondLst>
                                  <p:childTnLst>
                                    <p:animClr clrSpc="rgb" dir="cw">
                                      <p:cBhvr override="childStyle">
                                        <p:cTn id="50" dur="500" fill="hold"/>
                                        <p:tgtEl>
                                          <p:spTgt spid="948242"/>
                                        </p:tgtEl>
                                        <p:attrNameLst>
                                          <p:attrName>style.color</p:attrName>
                                        </p:attrNameLst>
                                      </p:cBhvr>
                                      <p:to>
                                        <a:srgbClr val="FF3300"/>
                                      </p:to>
                                    </p:animClr>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48247"/>
                                        </p:tgtEl>
                                        <p:attrNameLst>
                                          <p:attrName>style.visibility</p:attrName>
                                        </p:attrNameLst>
                                      </p:cBhvr>
                                      <p:to>
                                        <p:strVal val="visible"/>
                                      </p:to>
                                    </p:set>
                                    <p:animEffect transition="in" filter="dissolve">
                                      <p:cBhvr>
                                        <p:cTn id="55" dur="500"/>
                                        <p:tgtEl>
                                          <p:spTgt spid="948247"/>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500" fill="hold"/>
                                        <p:tgtEl>
                                          <p:spTgt spid="948230"/>
                                        </p:tgtEl>
                                        <p:attrNameLst>
                                          <p:attrName>stroke.color</p:attrName>
                                        </p:attrNameLst>
                                      </p:cBhvr>
                                      <p:to>
                                        <a:schemeClr val="tx1"/>
                                      </p:to>
                                    </p:animClr>
                                    <p:set>
                                      <p:cBhvr>
                                        <p:cTn id="60" dur="500" fill="hold"/>
                                        <p:tgtEl>
                                          <p:spTgt spid="948230"/>
                                        </p:tgtEl>
                                        <p:attrNameLst>
                                          <p:attrName>stroke.on</p:attrName>
                                        </p:attrNameLst>
                                      </p:cBhvr>
                                      <p:to>
                                        <p:strVal val="true"/>
                                      </p:to>
                                    </p:set>
                                  </p:childTnLst>
                                </p:cTn>
                              </p:par>
                              <p:par>
                                <p:cTn id="61" presetID="3" presetClass="emph" presetSubtype="2" fill="hold" grpId="1" nodeType="withEffect">
                                  <p:stCondLst>
                                    <p:cond delay="0"/>
                                  </p:stCondLst>
                                  <p:childTnLst>
                                    <p:animClr clrSpc="rgb" dir="cw">
                                      <p:cBhvr override="childStyle">
                                        <p:cTn id="62" dur="500" fill="hold"/>
                                        <p:tgtEl>
                                          <p:spTgt spid="948242"/>
                                        </p:tgtEl>
                                        <p:attrNameLst>
                                          <p:attrName>style.color</p:attrName>
                                        </p:attrNameLst>
                                      </p:cBhvr>
                                      <p:to>
                                        <a:schemeClr val="tx1"/>
                                      </p:to>
                                    </p:animClr>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500" fill="hold"/>
                                        <p:tgtEl>
                                          <p:spTgt spid="948234"/>
                                        </p:tgtEl>
                                        <p:attrNameLst>
                                          <p:attrName>stroke.color</p:attrName>
                                        </p:attrNameLst>
                                      </p:cBhvr>
                                      <p:to>
                                        <a:srgbClr val="FF3300"/>
                                      </p:to>
                                    </p:animClr>
                                    <p:set>
                                      <p:cBhvr>
                                        <p:cTn id="67" dur="500" fill="hold"/>
                                        <p:tgtEl>
                                          <p:spTgt spid="948234"/>
                                        </p:tgtEl>
                                        <p:attrNameLst>
                                          <p:attrName>stroke.on</p:attrName>
                                        </p:attrNameLst>
                                      </p:cBhvr>
                                      <p:to>
                                        <p:strVal val="true"/>
                                      </p:to>
                                    </p:set>
                                  </p:childTnLst>
                                </p:cTn>
                              </p:par>
                              <p:par>
                                <p:cTn id="68" presetID="3" presetClass="emph" presetSubtype="2" fill="hold" grpId="2" nodeType="withEffect">
                                  <p:stCondLst>
                                    <p:cond delay="0"/>
                                  </p:stCondLst>
                                  <p:childTnLst>
                                    <p:animClr clrSpc="rgb" dir="cw">
                                      <p:cBhvr override="childStyle">
                                        <p:cTn id="69" dur="500" fill="hold"/>
                                        <p:tgtEl>
                                          <p:spTgt spid="948242"/>
                                        </p:tgtEl>
                                        <p:attrNameLst>
                                          <p:attrName>style.color</p:attrName>
                                        </p:attrNameLst>
                                      </p:cBhvr>
                                      <p:to>
                                        <a:srgbClr val="FF3300"/>
                                      </p:to>
                                    </p:animClr>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948248"/>
                                        </p:tgtEl>
                                        <p:attrNameLst>
                                          <p:attrName>style.visibility</p:attrName>
                                        </p:attrNameLst>
                                      </p:cBhvr>
                                      <p:to>
                                        <p:strVal val="visible"/>
                                      </p:to>
                                    </p:set>
                                    <p:animEffect transition="in" filter="dissolve">
                                      <p:cBhvr>
                                        <p:cTn id="74" dur="500"/>
                                        <p:tgtEl>
                                          <p:spTgt spid="948248"/>
                                        </p:tgtEl>
                                      </p:cBhvr>
                                    </p:animEffect>
                                  </p:childTnLst>
                                </p:cTn>
                              </p:par>
                            </p:childTnLst>
                          </p:cTn>
                        </p:par>
                      </p:childTnLst>
                    </p:cTn>
                  </p:par>
                  <p:par>
                    <p:cTn id="75" fill="hold">
                      <p:stCondLst>
                        <p:cond delay="indefinite"/>
                      </p:stCondLst>
                      <p:childTnLst>
                        <p:par>
                          <p:cTn id="76" fill="hold">
                            <p:stCondLst>
                              <p:cond delay="0"/>
                            </p:stCondLst>
                            <p:childTnLst>
                              <p:par>
                                <p:cTn id="77" presetID="7" presetClass="emph" presetSubtype="2" fill="hold" nodeType="clickEffect">
                                  <p:stCondLst>
                                    <p:cond delay="0"/>
                                  </p:stCondLst>
                                  <p:childTnLst>
                                    <p:animClr clrSpc="rgb" dir="cw">
                                      <p:cBhvr>
                                        <p:cTn id="78" dur="500" fill="hold"/>
                                        <p:tgtEl>
                                          <p:spTgt spid="948234"/>
                                        </p:tgtEl>
                                        <p:attrNameLst>
                                          <p:attrName>stroke.color</p:attrName>
                                        </p:attrNameLst>
                                      </p:cBhvr>
                                      <p:to>
                                        <a:schemeClr val="tx1"/>
                                      </p:to>
                                    </p:animClr>
                                    <p:set>
                                      <p:cBhvr>
                                        <p:cTn id="79" dur="500" fill="hold"/>
                                        <p:tgtEl>
                                          <p:spTgt spid="948234"/>
                                        </p:tgtEl>
                                        <p:attrNameLst>
                                          <p:attrName>stroke.on</p:attrName>
                                        </p:attrNameLst>
                                      </p:cBhvr>
                                      <p:to>
                                        <p:strVal val="true"/>
                                      </p:to>
                                    </p:set>
                                  </p:childTnLst>
                                </p:cTn>
                              </p:par>
                              <p:par>
                                <p:cTn id="80" presetID="3" presetClass="emph" presetSubtype="2" fill="hold" grpId="3" nodeType="withEffect">
                                  <p:stCondLst>
                                    <p:cond delay="0"/>
                                  </p:stCondLst>
                                  <p:childTnLst>
                                    <p:animClr clrSpc="rgb" dir="cw">
                                      <p:cBhvr override="childStyle">
                                        <p:cTn id="81" dur="500" fill="hold"/>
                                        <p:tgtEl>
                                          <p:spTgt spid="948242"/>
                                        </p:tgtEl>
                                        <p:attrNameLst>
                                          <p:attrName>style.color</p:attrName>
                                        </p:attrNameLst>
                                      </p:cBhvr>
                                      <p:to>
                                        <a:schemeClr val="tx1"/>
                                      </p:to>
                                    </p:animClr>
                                  </p:childTnLst>
                                </p:cTn>
                              </p:par>
                            </p:childTnLst>
                          </p:cTn>
                        </p:par>
                      </p:childTnLst>
                    </p:cTn>
                  </p:par>
                  <p:par>
                    <p:cTn id="82" fill="hold">
                      <p:stCondLst>
                        <p:cond delay="indefinite"/>
                      </p:stCondLst>
                      <p:childTnLst>
                        <p:par>
                          <p:cTn id="83" fill="hold">
                            <p:stCondLst>
                              <p:cond delay="0"/>
                            </p:stCondLst>
                            <p:childTnLst>
                              <p:par>
                                <p:cTn id="84" presetID="7" presetClass="emph" presetSubtype="2" fill="hold" nodeType="clickEffect">
                                  <p:stCondLst>
                                    <p:cond delay="0"/>
                                  </p:stCondLst>
                                  <p:childTnLst>
                                    <p:animClr clrSpc="rgb" dir="cw">
                                      <p:cBhvr>
                                        <p:cTn id="85" dur="500" fill="hold"/>
                                        <p:tgtEl>
                                          <p:spTgt spid="948232"/>
                                        </p:tgtEl>
                                        <p:attrNameLst>
                                          <p:attrName>stroke.color</p:attrName>
                                        </p:attrNameLst>
                                      </p:cBhvr>
                                      <p:to>
                                        <a:srgbClr val="FF3300"/>
                                      </p:to>
                                    </p:animClr>
                                    <p:set>
                                      <p:cBhvr>
                                        <p:cTn id="86" dur="500" fill="hold"/>
                                        <p:tgtEl>
                                          <p:spTgt spid="948232"/>
                                        </p:tgtEl>
                                        <p:attrNameLst>
                                          <p:attrName>stroke.on</p:attrName>
                                        </p:attrNameLst>
                                      </p:cBhvr>
                                      <p:to>
                                        <p:strVal val="true"/>
                                      </p:to>
                                    </p:set>
                                  </p:childTnLst>
                                </p:cTn>
                              </p:par>
                              <p:par>
                                <p:cTn id="87" presetID="3" presetClass="emph" presetSubtype="2" fill="hold" grpId="1" nodeType="withEffect">
                                  <p:stCondLst>
                                    <p:cond delay="0"/>
                                  </p:stCondLst>
                                  <p:childTnLst>
                                    <p:animClr clrSpc="rgb" dir="cw">
                                      <p:cBhvr override="childStyle">
                                        <p:cTn id="88" dur="500" fill="hold"/>
                                        <p:tgtEl>
                                          <p:spTgt spid="948243">
                                            <p:txEl>
                                              <p:pRg st="0" end="0"/>
                                            </p:txEl>
                                          </p:spTgt>
                                        </p:tgtEl>
                                        <p:attrNameLst>
                                          <p:attrName>style.color</p:attrName>
                                        </p:attrNameLst>
                                      </p:cBhvr>
                                      <p:to>
                                        <a:srgbClr val="FF3300"/>
                                      </p:to>
                                    </p:animClr>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948249"/>
                                        </p:tgtEl>
                                        <p:attrNameLst>
                                          <p:attrName>style.visibility</p:attrName>
                                        </p:attrNameLst>
                                      </p:cBhvr>
                                      <p:to>
                                        <p:strVal val="visible"/>
                                      </p:to>
                                    </p:set>
                                    <p:animEffect transition="in" filter="dissolve">
                                      <p:cBhvr>
                                        <p:cTn id="93" dur="500"/>
                                        <p:tgtEl>
                                          <p:spTgt spid="948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42" grpId="0"/>
      <p:bldP spid="948242" grpId="1"/>
      <p:bldP spid="948242" grpId="2"/>
      <p:bldP spid="948242" grpId="3"/>
      <p:bldP spid="948243" grpId="0" build="allAtOnce"/>
      <p:bldP spid="948243" grpId="1" build="allAtOnce"/>
      <p:bldP spid="948244" grpId="0" build="allAtOnce"/>
      <p:bldP spid="948245" grpId="0" build="allAtOnce"/>
      <p:bldP spid="948246" grpId="0"/>
      <p:bldP spid="948247" grpId="0"/>
      <p:bldP spid="948248" grpId="0"/>
      <p:bldP spid="9482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2555875" y="2143125"/>
            <a:ext cx="620713" cy="617538"/>
          </a:xfrm>
          <a:prstGeom prst="ellipse">
            <a:avLst/>
          </a:prstGeom>
          <a:noFill/>
          <a:ln w="9525" algn="ctr">
            <a:solidFill>
              <a:schemeClr val="tx1"/>
            </a:solidFill>
            <a:round/>
            <a:headEnd/>
            <a:tailEnd/>
          </a:ln>
        </p:spPr>
        <p:txBody>
          <a:bodyPr anchor="ctr">
            <a:spAutoFit/>
          </a:bodyPr>
          <a:lstStyle/>
          <a:p>
            <a:r>
              <a:rPr lang="en-US" sz="2400" b="1"/>
              <a:t>A</a:t>
            </a:r>
          </a:p>
        </p:txBody>
      </p:sp>
      <p:sp>
        <p:nvSpPr>
          <p:cNvPr id="22531" name="Oval 3"/>
          <p:cNvSpPr>
            <a:spLocks noChangeArrowheads="1"/>
          </p:cNvSpPr>
          <p:nvPr/>
        </p:nvSpPr>
        <p:spPr bwMode="auto">
          <a:xfrm rot="-158511">
            <a:off x="2627313" y="4652963"/>
            <a:ext cx="620712" cy="617537"/>
          </a:xfrm>
          <a:prstGeom prst="ellipse">
            <a:avLst/>
          </a:prstGeom>
          <a:noFill/>
          <a:ln w="9525" algn="ctr">
            <a:solidFill>
              <a:schemeClr val="tx1"/>
            </a:solidFill>
            <a:round/>
            <a:headEnd/>
            <a:tailEnd/>
          </a:ln>
        </p:spPr>
        <p:txBody>
          <a:bodyPr anchor="ctr">
            <a:spAutoFit/>
          </a:bodyPr>
          <a:lstStyle/>
          <a:p>
            <a:r>
              <a:rPr lang="en-US" sz="2400" b="1"/>
              <a:t>C</a:t>
            </a:r>
          </a:p>
        </p:txBody>
      </p:sp>
      <p:sp>
        <p:nvSpPr>
          <p:cNvPr id="22532" name="Oval 4"/>
          <p:cNvSpPr>
            <a:spLocks noChangeArrowheads="1"/>
          </p:cNvSpPr>
          <p:nvPr/>
        </p:nvSpPr>
        <p:spPr bwMode="auto">
          <a:xfrm>
            <a:off x="6335713" y="4689475"/>
            <a:ext cx="620712" cy="617538"/>
          </a:xfrm>
          <a:prstGeom prst="ellipse">
            <a:avLst/>
          </a:prstGeom>
          <a:noFill/>
          <a:ln w="9525" algn="ctr">
            <a:solidFill>
              <a:schemeClr val="tx1"/>
            </a:solidFill>
            <a:round/>
            <a:headEnd/>
            <a:tailEnd/>
          </a:ln>
        </p:spPr>
        <p:txBody>
          <a:bodyPr anchor="ctr">
            <a:spAutoFit/>
          </a:bodyPr>
          <a:lstStyle/>
          <a:p>
            <a:r>
              <a:rPr lang="en-US" sz="2400" b="1"/>
              <a:t>D</a:t>
            </a:r>
          </a:p>
        </p:txBody>
      </p:sp>
      <p:sp>
        <p:nvSpPr>
          <p:cNvPr id="22533" name="Oval 5"/>
          <p:cNvSpPr>
            <a:spLocks noChangeArrowheads="1"/>
          </p:cNvSpPr>
          <p:nvPr/>
        </p:nvSpPr>
        <p:spPr bwMode="auto">
          <a:xfrm>
            <a:off x="6227763" y="2179638"/>
            <a:ext cx="620712" cy="617537"/>
          </a:xfrm>
          <a:prstGeom prst="ellipse">
            <a:avLst/>
          </a:prstGeom>
          <a:noFill/>
          <a:ln w="9525" algn="ctr">
            <a:solidFill>
              <a:schemeClr val="tx1"/>
            </a:solidFill>
            <a:round/>
            <a:headEnd/>
            <a:tailEnd/>
          </a:ln>
        </p:spPr>
        <p:txBody>
          <a:bodyPr anchor="ctr">
            <a:spAutoFit/>
          </a:bodyPr>
          <a:lstStyle/>
          <a:p>
            <a:r>
              <a:rPr lang="en-US" sz="2400" b="1"/>
              <a:t>B</a:t>
            </a:r>
          </a:p>
        </p:txBody>
      </p:sp>
      <p:cxnSp>
        <p:nvCxnSpPr>
          <p:cNvPr id="22534" name="AutoShape 6"/>
          <p:cNvCxnSpPr>
            <a:cxnSpLocks noChangeShapeType="1"/>
            <a:stCxn id="22530" idx="0"/>
            <a:endCxn id="22533" idx="1"/>
          </p:cNvCxnSpPr>
          <p:nvPr/>
        </p:nvCxnSpPr>
        <p:spPr bwMode="auto">
          <a:xfrm rot="5400000" flipV="1">
            <a:off x="4529138" y="481012"/>
            <a:ext cx="127000" cy="3451225"/>
          </a:xfrm>
          <a:prstGeom prst="curvedConnector3">
            <a:avLst>
              <a:gd name="adj1" fmla="val -180000"/>
            </a:avLst>
          </a:prstGeom>
          <a:noFill/>
          <a:ln w="25400">
            <a:solidFill>
              <a:schemeClr val="tx1"/>
            </a:solidFill>
            <a:round/>
            <a:headEnd/>
            <a:tailEnd type="triangle" w="lg" len="lg"/>
          </a:ln>
        </p:spPr>
      </p:cxnSp>
      <p:cxnSp>
        <p:nvCxnSpPr>
          <p:cNvPr id="22535" name="AutoShape 7"/>
          <p:cNvCxnSpPr>
            <a:cxnSpLocks noChangeShapeType="1"/>
            <a:stCxn id="22533" idx="2"/>
            <a:endCxn id="22530" idx="6"/>
          </p:cNvCxnSpPr>
          <p:nvPr/>
        </p:nvCxnSpPr>
        <p:spPr bwMode="auto">
          <a:xfrm rot="10800000">
            <a:off x="3176588" y="2452688"/>
            <a:ext cx="3051175" cy="36512"/>
          </a:xfrm>
          <a:prstGeom prst="curvedConnector3">
            <a:avLst>
              <a:gd name="adj1" fmla="val 50000"/>
            </a:avLst>
          </a:prstGeom>
          <a:noFill/>
          <a:ln w="25400">
            <a:solidFill>
              <a:schemeClr val="tx1"/>
            </a:solidFill>
            <a:round/>
            <a:headEnd/>
            <a:tailEnd type="triangle" w="lg" len="lg"/>
          </a:ln>
        </p:spPr>
      </p:cxnSp>
      <p:cxnSp>
        <p:nvCxnSpPr>
          <p:cNvPr id="22536" name="AutoShape 8"/>
          <p:cNvCxnSpPr>
            <a:cxnSpLocks noChangeShapeType="1"/>
            <a:stCxn id="22533" idx="6"/>
            <a:endCxn id="22532" idx="6"/>
          </p:cNvCxnSpPr>
          <p:nvPr/>
        </p:nvCxnSpPr>
        <p:spPr bwMode="auto">
          <a:xfrm>
            <a:off x="6848475" y="2489200"/>
            <a:ext cx="107950" cy="2509838"/>
          </a:xfrm>
          <a:prstGeom prst="curvedConnector3">
            <a:avLst>
              <a:gd name="adj1" fmla="val 310296"/>
            </a:avLst>
          </a:prstGeom>
          <a:noFill/>
          <a:ln w="25400">
            <a:solidFill>
              <a:schemeClr val="tx1"/>
            </a:solidFill>
            <a:round/>
            <a:headEnd/>
            <a:tailEnd type="triangle" w="lg" len="lg"/>
          </a:ln>
        </p:spPr>
      </p:cxnSp>
      <p:cxnSp>
        <p:nvCxnSpPr>
          <p:cNvPr id="22537" name="AutoShape 9"/>
          <p:cNvCxnSpPr>
            <a:cxnSpLocks noChangeShapeType="1"/>
            <a:stCxn id="22531" idx="0"/>
            <a:endCxn id="22530" idx="4"/>
          </p:cNvCxnSpPr>
          <p:nvPr/>
        </p:nvCxnSpPr>
        <p:spPr bwMode="auto">
          <a:xfrm rot="5400000" flipH="1">
            <a:off x="1948657" y="3679031"/>
            <a:ext cx="1892300" cy="55563"/>
          </a:xfrm>
          <a:prstGeom prst="curvedConnector3">
            <a:avLst>
              <a:gd name="adj1" fmla="val 50421"/>
            </a:avLst>
          </a:prstGeom>
          <a:noFill/>
          <a:ln w="25400">
            <a:solidFill>
              <a:schemeClr val="tx1"/>
            </a:solidFill>
            <a:round/>
            <a:headEnd/>
            <a:tailEnd type="triangle" w="lg" len="lg"/>
          </a:ln>
        </p:spPr>
      </p:cxnSp>
      <p:cxnSp>
        <p:nvCxnSpPr>
          <p:cNvPr id="22538" name="AutoShape 10"/>
          <p:cNvCxnSpPr>
            <a:cxnSpLocks noChangeShapeType="1"/>
            <a:stCxn id="22530" idx="2"/>
            <a:endCxn id="22531" idx="2"/>
          </p:cNvCxnSpPr>
          <p:nvPr/>
        </p:nvCxnSpPr>
        <p:spPr bwMode="auto">
          <a:xfrm rot="10800000" flipH="1" flipV="1">
            <a:off x="2555875" y="2452688"/>
            <a:ext cx="71438" cy="2522537"/>
          </a:xfrm>
          <a:prstGeom prst="curvedConnector3">
            <a:avLst>
              <a:gd name="adj1" fmla="val -320000"/>
            </a:avLst>
          </a:prstGeom>
          <a:noFill/>
          <a:ln w="25400">
            <a:solidFill>
              <a:schemeClr val="tx1"/>
            </a:solidFill>
            <a:round/>
            <a:headEnd/>
            <a:tailEnd type="triangle" w="lg" len="lg"/>
          </a:ln>
        </p:spPr>
      </p:cxnSp>
      <p:cxnSp>
        <p:nvCxnSpPr>
          <p:cNvPr id="22539" name="AutoShape 11"/>
          <p:cNvCxnSpPr>
            <a:cxnSpLocks noChangeShapeType="1"/>
            <a:stCxn id="22532" idx="1"/>
            <a:endCxn id="22530" idx="5"/>
          </p:cNvCxnSpPr>
          <p:nvPr/>
        </p:nvCxnSpPr>
        <p:spPr bwMode="auto">
          <a:xfrm flipH="1" flipV="1">
            <a:off x="3086100" y="2670175"/>
            <a:ext cx="3340100" cy="2109788"/>
          </a:xfrm>
          <a:prstGeom prst="straightConnector1">
            <a:avLst/>
          </a:prstGeom>
          <a:noFill/>
          <a:ln w="25400">
            <a:solidFill>
              <a:schemeClr val="tx1"/>
            </a:solidFill>
            <a:round/>
            <a:headEnd/>
            <a:tailEnd type="triangle" w="lg" len="lg"/>
          </a:ln>
        </p:spPr>
      </p:cxnSp>
      <p:sp>
        <p:nvSpPr>
          <p:cNvPr id="22540" name="Text Box 12"/>
          <p:cNvSpPr txBox="1">
            <a:spLocks noChangeArrowheads="1"/>
          </p:cNvSpPr>
          <p:nvPr/>
        </p:nvSpPr>
        <p:spPr bwMode="auto">
          <a:xfrm>
            <a:off x="4284663" y="15319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2541" name="Text Box 13"/>
          <p:cNvSpPr txBox="1">
            <a:spLocks noChangeArrowheads="1"/>
          </p:cNvSpPr>
          <p:nvPr/>
        </p:nvSpPr>
        <p:spPr bwMode="auto">
          <a:xfrm>
            <a:off x="1655763" y="3763963"/>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2542" name="Text Box 14"/>
          <p:cNvSpPr txBox="1">
            <a:spLocks noChangeArrowheads="1"/>
          </p:cNvSpPr>
          <p:nvPr/>
        </p:nvSpPr>
        <p:spPr bwMode="auto">
          <a:xfrm>
            <a:off x="2627313" y="3798888"/>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22543" name="Text Box 15"/>
          <p:cNvSpPr txBox="1">
            <a:spLocks noChangeArrowheads="1"/>
          </p:cNvSpPr>
          <p:nvPr/>
        </p:nvSpPr>
        <p:spPr bwMode="auto">
          <a:xfrm>
            <a:off x="7092950" y="3582988"/>
            <a:ext cx="792163"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2544" name="Text Box 16"/>
          <p:cNvSpPr txBox="1">
            <a:spLocks noChangeArrowheads="1"/>
          </p:cNvSpPr>
          <p:nvPr/>
        </p:nvSpPr>
        <p:spPr bwMode="auto">
          <a:xfrm>
            <a:off x="4319588" y="2395538"/>
            <a:ext cx="792162" cy="457200"/>
          </a:xfrm>
          <a:prstGeom prst="rect">
            <a:avLst/>
          </a:prstGeom>
          <a:noFill/>
          <a:ln w="9525" algn="ctr">
            <a:noFill/>
            <a:miter lim="800000"/>
            <a:headEnd/>
            <a:tailEnd/>
          </a:ln>
        </p:spPr>
        <p:txBody>
          <a:bodyPr>
            <a:spAutoFit/>
          </a:bodyPr>
          <a:lstStyle/>
          <a:p>
            <a:r>
              <a:rPr lang="en-US" sz="2400" b="1">
                <a:solidFill>
                  <a:srgbClr val="FF3300"/>
                </a:solidFill>
              </a:rPr>
              <a:t>1/2</a:t>
            </a:r>
          </a:p>
        </p:txBody>
      </p:sp>
      <p:sp>
        <p:nvSpPr>
          <p:cNvPr id="22545" name="Text Box 17"/>
          <p:cNvSpPr txBox="1">
            <a:spLocks noChangeArrowheads="1"/>
          </p:cNvSpPr>
          <p:nvPr/>
        </p:nvSpPr>
        <p:spPr bwMode="auto">
          <a:xfrm>
            <a:off x="4716463" y="3548063"/>
            <a:ext cx="792162" cy="457200"/>
          </a:xfrm>
          <a:prstGeom prst="rect">
            <a:avLst/>
          </a:prstGeom>
          <a:noFill/>
          <a:ln w="9525" algn="ctr">
            <a:noFill/>
            <a:miter lim="800000"/>
            <a:headEnd/>
            <a:tailEnd/>
          </a:ln>
        </p:spPr>
        <p:txBody>
          <a:bodyPr>
            <a:spAutoFit/>
          </a:bodyPr>
          <a:lstStyle/>
          <a:p>
            <a:r>
              <a:rPr lang="en-US" sz="2400" b="1">
                <a:solidFill>
                  <a:srgbClr val="FF3300"/>
                </a:solidFill>
              </a:rPr>
              <a:t>1</a:t>
            </a:r>
          </a:p>
        </p:txBody>
      </p:sp>
      <p:sp>
        <p:nvSpPr>
          <p:cNvPr id="22546" name="Text Box 18"/>
          <p:cNvSpPr txBox="1">
            <a:spLocks noChangeArrowheads="1"/>
          </p:cNvSpPr>
          <p:nvPr/>
        </p:nvSpPr>
        <p:spPr bwMode="auto">
          <a:xfrm>
            <a:off x="1584325" y="1531938"/>
            <a:ext cx="1439863" cy="457200"/>
          </a:xfrm>
          <a:prstGeom prst="rect">
            <a:avLst/>
          </a:prstGeom>
          <a:noFill/>
          <a:ln w="9525" algn="ctr">
            <a:noFill/>
            <a:miter lim="800000"/>
            <a:headEnd/>
            <a:tailEnd/>
          </a:ln>
        </p:spPr>
        <p:txBody>
          <a:bodyPr>
            <a:spAutoFit/>
          </a:bodyPr>
          <a:lstStyle/>
          <a:p>
            <a:r>
              <a:rPr lang="en-US" sz="2400"/>
              <a:t>R(A) = 4</a:t>
            </a:r>
          </a:p>
        </p:txBody>
      </p:sp>
      <p:sp>
        <p:nvSpPr>
          <p:cNvPr id="22547" name="Text Box 19"/>
          <p:cNvSpPr txBox="1">
            <a:spLocks noChangeArrowheads="1"/>
          </p:cNvSpPr>
          <p:nvPr/>
        </p:nvSpPr>
        <p:spPr bwMode="auto">
          <a:xfrm>
            <a:off x="6408738" y="1531938"/>
            <a:ext cx="1439862" cy="457200"/>
          </a:xfrm>
          <a:prstGeom prst="rect">
            <a:avLst/>
          </a:prstGeom>
          <a:noFill/>
          <a:ln w="9525" algn="ctr">
            <a:noFill/>
            <a:miter lim="800000"/>
            <a:headEnd/>
            <a:tailEnd/>
          </a:ln>
        </p:spPr>
        <p:txBody>
          <a:bodyPr>
            <a:spAutoFit/>
          </a:bodyPr>
          <a:lstStyle/>
          <a:p>
            <a:r>
              <a:rPr lang="en-US" sz="2400"/>
              <a:t>R(B) = 2</a:t>
            </a:r>
          </a:p>
        </p:txBody>
      </p:sp>
      <p:sp>
        <p:nvSpPr>
          <p:cNvPr id="22548" name="Text Box 20"/>
          <p:cNvSpPr txBox="1">
            <a:spLocks noChangeArrowheads="1"/>
          </p:cNvSpPr>
          <p:nvPr/>
        </p:nvSpPr>
        <p:spPr bwMode="auto">
          <a:xfrm>
            <a:off x="1692275" y="5194300"/>
            <a:ext cx="1439863" cy="457200"/>
          </a:xfrm>
          <a:prstGeom prst="rect">
            <a:avLst/>
          </a:prstGeom>
          <a:noFill/>
          <a:ln w="9525" algn="ctr">
            <a:noFill/>
            <a:miter lim="800000"/>
            <a:headEnd/>
            <a:tailEnd/>
          </a:ln>
        </p:spPr>
        <p:txBody>
          <a:bodyPr>
            <a:spAutoFit/>
          </a:bodyPr>
          <a:lstStyle/>
          <a:p>
            <a:r>
              <a:rPr lang="en-US" sz="2400"/>
              <a:t>R(C) = 2</a:t>
            </a:r>
          </a:p>
        </p:txBody>
      </p:sp>
      <p:sp>
        <p:nvSpPr>
          <p:cNvPr id="22549" name="Text Box 21"/>
          <p:cNvSpPr txBox="1">
            <a:spLocks noChangeArrowheads="1"/>
          </p:cNvSpPr>
          <p:nvPr/>
        </p:nvSpPr>
        <p:spPr bwMode="auto">
          <a:xfrm>
            <a:off x="6767513" y="5157788"/>
            <a:ext cx="1439862" cy="457200"/>
          </a:xfrm>
          <a:prstGeom prst="rect">
            <a:avLst/>
          </a:prstGeom>
          <a:noFill/>
          <a:ln w="9525" algn="ctr">
            <a:noFill/>
            <a:miter lim="800000"/>
            <a:headEnd/>
            <a:tailEnd/>
          </a:ln>
        </p:spPr>
        <p:txBody>
          <a:bodyPr>
            <a:spAutoFit/>
          </a:bodyPr>
          <a:lstStyle/>
          <a:p>
            <a:r>
              <a:rPr lang="en-US" sz="2400"/>
              <a:t>R(D) = 1</a:t>
            </a:r>
          </a:p>
        </p:txBody>
      </p:sp>
      <p:sp>
        <p:nvSpPr>
          <p:cNvPr id="950294" name="Text Box 22"/>
          <p:cNvSpPr txBox="1">
            <a:spLocks noChangeArrowheads="1"/>
          </p:cNvSpPr>
          <p:nvPr/>
        </p:nvSpPr>
        <p:spPr bwMode="auto">
          <a:xfrm>
            <a:off x="1600200" y="1143000"/>
            <a:ext cx="4572000" cy="457200"/>
          </a:xfrm>
          <a:prstGeom prst="rect">
            <a:avLst/>
          </a:prstGeom>
          <a:noFill/>
          <a:ln w="9525" algn="ctr">
            <a:noFill/>
            <a:miter lim="800000"/>
            <a:headEnd/>
            <a:tailEnd/>
          </a:ln>
        </p:spPr>
        <p:txBody>
          <a:bodyPr>
            <a:spAutoFit/>
          </a:bodyPr>
          <a:lstStyle/>
          <a:p>
            <a:r>
              <a:rPr lang="en-US" sz="2400" dirty="0"/>
              <a:t>R(A)’ = ½ x 2 + 1 x 2 + 1 x 1 = 4</a:t>
            </a:r>
          </a:p>
        </p:txBody>
      </p:sp>
      <p:sp>
        <p:nvSpPr>
          <p:cNvPr id="950295" name="Text Box 23"/>
          <p:cNvSpPr txBox="1">
            <a:spLocks noChangeArrowheads="1"/>
          </p:cNvSpPr>
          <p:nvPr/>
        </p:nvSpPr>
        <p:spPr bwMode="auto">
          <a:xfrm>
            <a:off x="6400800" y="1066800"/>
            <a:ext cx="2471737" cy="461665"/>
          </a:xfrm>
          <a:prstGeom prst="rect">
            <a:avLst/>
          </a:prstGeom>
          <a:noFill/>
          <a:ln w="9525" algn="ctr">
            <a:noFill/>
            <a:miter lim="800000"/>
            <a:headEnd/>
            <a:tailEnd/>
          </a:ln>
        </p:spPr>
        <p:txBody>
          <a:bodyPr wrap="square">
            <a:spAutoFit/>
          </a:bodyPr>
          <a:lstStyle/>
          <a:p>
            <a:r>
              <a:rPr lang="en-US" sz="2400" dirty="0"/>
              <a:t>R(B)’ = ½ x 4 = 2</a:t>
            </a:r>
          </a:p>
        </p:txBody>
      </p:sp>
      <p:sp>
        <p:nvSpPr>
          <p:cNvPr id="950296" name="Text Box 24"/>
          <p:cNvSpPr txBox="1">
            <a:spLocks noChangeArrowheads="1"/>
          </p:cNvSpPr>
          <p:nvPr/>
        </p:nvSpPr>
        <p:spPr bwMode="auto">
          <a:xfrm>
            <a:off x="1676400" y="5638800"/>
            <a:ext cx="2417762" cy="457200"/>
          </a:xfrm>
          <a:prstGeom prst="rect">
            <a:avLst/>
          </a:prstGeom>
          <a:noFill/>
          <a:ln w="9525" algn="ctr">
            <a:noFill/>
            <a:miter lim="800000"/>
            <a:headEnd/>
            <a:tailEnd/>
          </a:ln>
        </p:spPr>
        <p:txBody>
          <a:bodyPr wrap="square">
            <a:spAutoFit/>
          </a:bodyPr>
          <a:lstStyle/>
          <a:p>
            <a:r>
              <a:rPr lang="en-US" sz="2400" dirty="0"/>
              <a:t>R(C)’ = ½ x 4 = 2</a:t>
            </a:r>
          </a:p>
        </p:txBody>
      </p:sp>
      <p:sp>
        <p:nvSpPr>
          <p:cNvPr id="950297" name="Text Box 25"/>
          <p:cNvSpPr txBox="1">
            <a:spLocks noChangeArrowheads="1"/>
          </p:cNvSpPr>
          <p:nvPr/>
        </p:nvSpPr>
        <p:spPr bwMode="auto">
          <a:xfrm>
            <a:off x="6748463" y="5638800"/>
            <a:ext cx="2395537" cy="457200"/>
          </a:xfrm>
          <a:prstGeom prst="rect">
            <a:avLst/>
          </a:prstGeom>
          <a:noFill/>
          <a:ln w="9525" algn="ctr">
            <a:noFill/>
            <a:miter lim="800000"/>
            <a:headEnd/>
            <a:tailEnd/>
          </a:ln>
        </p:spPr>
        <p:txBody>
          <a:bodyPr wrap="square">
            <a:spAutoFit/>
          </a:bodyPr>
          <a:lstStyle/>
          <a:p>
            <a:r>
              <a:rPr lang="en-US" sz="2400" dirty="0"/>
              <a:t>R(D)’ = ½ x 2 = 1</a:t>
            </a:r>
          </a:p>
        </p:txBody>
      </p:sp>
      <p:sp>
        <p:nvSpPr>
          <p:cNvPr id="22554" name="Text Box 26"/>
          <p:cNvSpPr txBox="1">
            <a:spLocks noChangeArrowheads="1"/>
          </p:cNvSpPr>
          <p:nvPr/>
        </p:nvSpPr>
        <p:spPr bwMode="auto">
          <a:xfrm>
            <a:off x="1187450" y="388938"/>
            <a:ext cx="6661150" cy="519112"/>
          </a:xfrm>
          <a:prstGeom prst="rect">
            <a:avLst/>
          </a:prstGeom>
          <a:noFill/>
          <a:ln w="9525" algn="ctr">
            <a:noFill/>
            <a:miter lim="800000"/>
            <a:headEnd/>
            <a:tailEnd/>
          </a:ln>
        </p:spPr>
        <p:txBody>
          <a:bodyPr>
            <a:spAutoFit/>
          </a:bodyPr>
          <a:lstStyle/>
          <a:p>
            <a:r>
              <a:rPr lang="en-US" sz="2800" dirty="0" smtClean="0">
                <a:solidFill>
                  <a:schemeClr val="bg2"/>
                </a:solidFill>
              </a:rPr>
              <a:t>Convergence</a:t>
            </a:r>
            <a:endParaRPr lang="en-US" sz="28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50294"/>
                                        </p:tgtEl>
                                        <p:attrNameLst>
                                          <p:attrName>style.visibility</p:attrName>
                                        </p:attrNameLst>
                                      </p:cBhvr>
                                      <p:to>
                                        <p:strVal val="visible"/>
                                      </p:to>
                                    </p:set>
                                    <p:animEffect transition="in" filter="dissolve">
                                      <p:cBhvr>
                                        <p:cTn id="7" dur="500"/>
                                        <p:tgtEl>
                                          <p:spTgt spid="9502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50295"/>
                                        </p:tgtEl>
                                        <p:attrNameLst>
                                          <p:attrName>style.visibility</p:attrName>
                                        </p:attrNameLst>
                                      </p:cBhvr>
                                      <p:to>
                                        <p:strVal val="visible"/>
                                      </p:to>
                                    </p:set>
                                    <p:animEffect transition="in" filter="dissolve">
                                      <p:cBhvr>
                                        <p:cTn id="10" dur="500"/>
                                        <p:tgtEl>
                                          <p:spTgt spid="9502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50297"/>
                                        </p:tgtEl>
                                        <p:attrNameLst>
                                          <p:attrName>style.visibility</p:attrName>
                                        </p:attrNameLst>
                                      </p:cBhvr>
                                      <p:to>
                                        <p:strVal val="visible"/>
                                      </p:to>
                                    </p:set>
                                    <p:animEffect transition="in" filter="dissolve">
                                      <p:cBhvr>
                                        <p:cTn id="13" dur="500"/>
                                        <p:tgtEl>
                                          <p:spTgt spid="95029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50296"/>
                                        </p:tgtEl>
                                        <p:attrNameLst>
                                          <p:attrName>style.visibility</p:attrName>
                                        </p:attrNameLst>
                                      </p:cBhvr>
                                      <p:to>
                                        <p:strVal val="visible"/>
                                      </p:to>
                                    </p:set>
                                    <p:animEffect transition="in" filter="dissolve">
                                      <p:cBhvr>
                                        <p:cTn id="16" dur="500"/>
                                        <p:tgtEl>
                                          <p:spTgt spid="950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94" grpId="0"/>
      <p:bldP spid="950295" grpId="0"/>
      <p:bldP spid="950296" grpId="0"/>
      <p:bldP spid="9502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Index Spam</a:t>
            </a:r>
          </a:p>
        </p:txBody>
      </p:sp>
      <p:sp>
        <p:nvSpPr>
          <p:cNvPr id="204803" name="Rectangle 3"/>
          <p:cNvSpPr>
            <a:spLocks noGrp="1" noChangeArrowheads="1"/>
          </p:cNvSpPr>
          <p:nvPr>
            <p:ph type="body" idx="1"/>
          </p:nvPr>
        </p:nvSpPr>
        <p:spPr>
          <a:xfrm>
            <a:off x="685800" y="1981200"/>
            <a:ext cx="7924800" cy="4114800"/>
          </a:xfrm>
        </p:spPr>
        <p:txBody>
          <a:bodyPr/>
          <a:lstStyle/>
          <a:p>
            <a:r>
              <a:rPr lang="en-US" dirty="0"/>
              <a:t>Goal: Manipulate rankings of an IR system</a:t>
            </a:r>
          </a:p>
          <a:p>
            <a:endParaRPr lang="en-US" dirty="0"/>
          </a:p>
          <a:p>
            <a:r>
              <a:rPr lang="en-US" dirty="0"/>
              <a:t>Multiple strategies:</a:t>
            </a:r>
          </a:p>
          <a:p>
            <a:pPr lvl="1"/>
            <a:r>
              <a:rPr lang="en-US" dirty="0"/>
              <a:t>Create bogus user-assigned metadata</a:t>
            </a:r>
          </a:p>
          <a:p>
            <a:pPr lvl="1"/>
            <a:r>
              <a:rPr lang="en-US" dirty="0"/>
              <a:t>Add invisible text (font in background color, …)</a:t>
            </a:r>
          </a:p>
          <a:p>
            <a:pPr lvl="1"/>
            <a:r>
              <a:rPr lang="en-US" dirty="0"/>
              <a:t>Alter your text to include desired query terms</a:t>
            </a:r>
          </a:p>
          <a:p>
            <a:pPr lvl="1"/>
            <a:r>
              <a:rPr lang="en-US" dirty="0"/>
              <a:t>“Link exchanges” create links to your </a:t>
            </a:r>
            <a:r>
              <a:rPr lang="en-US" dirty="0" smtClean="0"/>
              <a:t>page</a:t>
            </a:r>
          </a:p>
          <a:p>
            <a:pPr lvl="1"/>
            <a:r>
              <a:rPr lang="en-US" dirty="0" smtClean="0"/>
              <a:t>Cloaking</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p:spPr>
        <p:txBody>
          <a:bodyPr/>
          <a:lstStyle/>
          <a:p>
            <a:pPr eaLnBrk="1" hangingPunct="1"/>
            <a:r>
              <a:rPr lang="en-US" dirty="0" smtClean="0"/>
              <a:t>Spamming with Link Farms</a:t>
            </a:r>
            <a:endParaRPr lang="en-US" dirty="0" smtClean="0"/>
          </a:p>
        </p:txBody>
      </p:sp>
      <p:sp>
        <p:nvSpPr>
          <p:cNvPr id="23555" name="Oval 3"/>
          <p:cNvSpPr>
            <a:spLocks noChangeArrowheads="1"/>
          </p:cNvSpPr>
          <p:nvPr/>
        </p:nvSpPr>
        <p:spPr bwMode="auto">
          <a:xfrm>
            <a:off x="3095625" y="2168525"/>
            <a:ext cx="620713" cy="617538"/>
          </a:xfrm>
          <a:prstGeom prst="ellipse">
            <a:avLst/>
          </a:prstGeom>
          <a:noFill/>
          <a:ln w="9525" algn="ctr">
            <a:solidFill>
              <a:schemeClr val="tx1"/>
            </a:solidFill>
            <a:round/>
            <a:headEnd/>
            <a:tailEnd/>
          </a:ln>
        </p:spPr>
        <p:txBody>
          <a:bodyPr anchor="ctr">
            <a:spAutoFit/>
          </a:bodyPr>
          <a:lstStyle/>
          <a:p>
            <a:r>
              <a:rPr lang="en-US" sz="2400" b="1"/>
              <a:t>A</a:t>
            </a:r>
          </a:p>
        </p:txBody>
      </p:sp>
      <p:sp>
        <p:nvSpPr>
          <p:cNvPr id="23556" name="Oval 4"/>
          <p:cNvSpPr>
            <a:spLocks noChangeArrowheads="1"/>
          </p:cNvSpPr>
          <p:nvPr/>
        </p:nvSpPr>
        <p:spPr bwMode="auto">
          <a:xfrm>
            <a:off x="1538288" y="2168525"/>
            <a:ext cx="620712" cy="617538"/>
          </a:xfrm>
          <a:prstGeom prst="ellipse">
            <a:avLst/>
          </a:prstGeom>
          <a:noFill/>
          <a:ln w="9525" algn="ctr">
            <a:solidFill>
              <a:schemeClr val="tx1"/>
            </a:solidFill>
            <a:round/>
            <a:headEnd/>
            <a:tailEnd/>
          </a:ln>
        </p:spPr>
        <p:txBody>
          <a:bodyPr anchor="ctr">
            <a:spAutoFit/>
          </a:bodyPr>
          <a:lstStyle/>
          <a:p>
            <a:r>
              <a:rPr lang="en-US" sz="2400" b="1"/>
              <a:t>C</a:t>
            </a:r>
          </a:p>
        </p:txBody>
      </p:sp>
      <p:sp>
        <p:nvSpPr>
          <p:cNvPr id="23557" name="Oval 5"/>
          <p:cNvSpPr>
            <a:spLocks noChangeArrowheads="1"/>
          </p:cNvSpPr>
          <p:nvPr/>
        </p:nvSpPr>
        <p:spPr bwMode="auto">
          <a:xfrm>
            <a:off x="6480175" y="2205038"/>
            <a:ext cx="620713" cy="617537"/>
          </a:xfrm>
          <a:prstGeom prst="ellipse">
            <a:avLst/>
          </a:prstGeom>
          <a:noFill/>
          <a:ln w="9525" algn="ctr">
            <a:solidFill>
              <a:schemeClr val="tx1"/>
            </a:solidFill>
            <a:round/>
            <a:headEnd/>
            <a:tailEnd/>
          </a:ln>
        </p:spPr>
        <p:txBody>
          <a:bodyPr anchor="ctr">
            <a:spAutoFit/>
          </a:bodyPr>
          <a:lstStyle/>
          <a:p>
            <a:r>
              <a:rPr lang="en-US" sz="2400" b="1"/>
              <a:t>B</a:t>
            </a:r>
          </a:p>
        </p:txBody>
      </p:sp>
      <p:cxnSp>
        <p:nvCxnSpPr>
          <p:cNvPr id="951302" name="AutoShape 6"/>
          <p:cNvCxnSpPr>
            <a:cxnSpLocks noChangeShapeType="1"/>
            <a:stCxn id="23555" idx="0"/>
            <a:endCxn id="23557" idx="0"/>
          </p:cNvCxnSpPr>
          <p:nvPr/>
        </p:nvCxnSpPr>
        <p:spPr bwMode="auto">
          <a:xfrm rot="5400000" flipV="1">
            <a:off x="5080793" y="494507"/>
            <a:ext cx="36513" cy="3384550"/>
          </a:xfrm>
          <a:prstGeom prst="curvedConnector3">
            <a:avLst>
              <a:gd name="adj1" fmla="val -626088"/>
            </a:avLst>
          </a:prstGeom>
          <a:noFill/>
          <a:ln w="25400">
            <a:solidFill>
              <a:schemeClr val="tx1"/>
            </a:solidFill>
            <a:round/>
            <a:headEnd/>
            <a:tailEnd type="triangle" w="lg" len="lg"/>
          </a:ln>
        </p:spPr>
      </p:cxnSp>
      <p:cxnSp>
        <p:nvCxnSpPr>
          <p:cNvPr id="951303" name="AutoShape 7"/>
          <p:cNvCxnSpPr>
            <a:cxnSpLocks noChangeShapeType="1"/>
            <a:stCxn id="23557" idx="3"/>
            <a:endCxn id="23555" idx="4"/>
          </p:cNvCxnSpPr>
          <p:nvPr/>
        </p:nvCxnSpPr>
        <p:spPr bwMode="auto">
          <a:xfrm rot="5400000">
            <a:off x="4961731" y="1177132"/>
            <a:ext cx="53975" cy="3163888"/>
          </a:xfrm>
          <a:prstGeom prst="curvedConnector3">
            <a:avLst>
              <a:gd name="adj1" fmla="val 588236"/>
            </a:avLst>
          </a:prstGeom>
          <a:noFill/>
          <a:ln w="25400">
            <a:solidFill>
              <a:schemeClr val="tx1"/>
            </a:solidFill>
            <a:round/>
            <a:headEnd/>
            <a:tailEnd type="triangle" w="lg" len="lg"/>
          </a:ln>
        </p:spPr>
      </p:cxnSp>
      <p:sp>
        <p:nvSpPr>
          <p:cNvPr id="23560" name="Text Box 9"/>
          <p:cNvSpPr txBox="1">
            <a:spLocks noChangeArrowheads="1"/>
          </p:cNvSpPr>
          <p:nvPr/>
        </p:nvSpPr>
        <p:spPr bwMode="auto">
          <a:xfrm>
            <a:off x="2438400" y="2438400"/>
            <a:ext cx="381000" cy="457200"/>
          </a:xfrm>
          <a:prstGeom prst="rect">
            <a:avLst/>
          </a:prstGeom>
          <a:noFill/>
          <a:ln w="9525" algn="ctr">
            <a:noFill/>
            <a:miter lim="800000"/>
            <a:headEnd/>
            <a:tailEnd/>
          </a:ln>
        </p:spPr>
        <p:txBody>
          <a:bodyPr wrap="square">
            <a:spAutoFit/>
          </a:bodyPr>
          <a:lstStyle/>
          <a:p>
            <a:r>
              <a:rPr lang="en-US" sz="2400" b="1" dirty="0">
                <a:solidFill>
                  <a:srgbClr val="FF3300"/>
                </a:solidFill>
              </a:rPr>
              <a:t>1</a:t>
            </a:r>
          </a:p>
        </p:txBody>
      </p:sp>
      <p:sp>
        <p:nvSpPr>
          <p:cNvPr id="23561" name="Text Box 10"/>
          <p:cNvSpPr txBox="1">
            <a:spLocks noChangeArrowheads="1"/>
          </p:cNvSpPr>
          <p:nvPr/>
        </p:nvSpPr>
        <p:spPr bwMode="auto">
          <a:xfrm>
            <a:off x="4800600" y="3048000"/>
            <a:ext cx="792163" cy="457200"/>
          </a:xfrm>
          <a:prstGeom prst="rect">
            <a:avLst/>
          </a:prstGeom>
          <a:noFill/>
          <a:ln w="9525" algn="ctr">
            <a:noFill/>
            <a:miter lim="800000"/>
            <a:headEnd/>
            <a:tailEnd/>
          </a:ln>
        </p:spPr>
        <p:txBody>
          <a:bodyPr>
            <a:spAutoFit/>
          </a:bodyPr>
          <a:lstStyle/>
          <a:p>
            <a:r>
              <a:rPr lang="en-US" sz="2400" b="1" dirty="0">
                <a:solidFill>
                  <a:srgbClr val="FF3300"/>
                </a:solidFill>
              </a:rPr>
              <a:t>1</a:t>
            </a:r>
          </a:p>
        </p:txBody>
      </p:sp>
      <p:sp>
        <p:nvSpPr>
          <p:cNvPr id="23562" name="Text Box 11"/>
          <p:cNvSpPr txBox="1">
            <a:spLocks noChangeArrowheads="1"/>
          </p:cNvSpPr>
          <p:nvPr/>
        </p:nvSpPr>
        <p:spPr bwMode="auto">
          <a:xfrm>
            <a:off x="4876800" y="1447800"/>
            <a:ext cx="792162" cy="457200"/>
          </a:xfrm>
          <a:prstGeom prst="rect">
            <a:avLst/>
          </a:prstGeom>
          <a:noFill/>
          <a:ln w="9525" algn="ctr">
            <a:noFill/>
            <a:miter lim="800000"/>
            <a:headEnd/>
            <a:tailEnd/>
          </a:ln>
        </p:spPr>
        <p:txBody>
          <a:bodyPr>
            <a:spAutoFit/>
          </a:bodyPr>
          <a:lstStyle/>
          <a:p>
            <a:r>
              <a:rPr lang="en-US" sz="2400" b="1" dirty="0">
                <a:solidFill>
                  <a:srgbClr val="FF3300"/>
                </a:solidFill>
              </a:rPr>
              <a:t>1</a:t>
            </a:r>
          </a:p>
        </p:txBody>
      </p:sp>
      <p:sp>
        <p:nvSpPr>
          <p:cNvPr id="23563" name="Text Box 12"/>
          <p:cNvSpPr txBox="1">
            <a:spLocks noChangeArrowheads="1"/>
          </p:cNvSpPr>
          <p:nvPr/>
        </p:nvSpPr>
        <p:spPr bwMode="auto">
          <a:xfrm>
            <a:off x="1219200" y="1676400"/>
            <a:ext cx="1439862" cy="457200"/>
          </a:xfrm>
          <a:prstGeom prst="rect">
            <a:avLst/>
          </a:prstGeom>
          <a:noFill/>
          <a:ln w="9525" algn="ctr">
            <a:noFill/>
            <a:miter lim="800000"/>
            <a:headEnd/>
            <a:tailEnd/>
          </a:ln>
        </p:spPr>
        <p:txBody>
          <a:bodyPr>
            <a:spAutoFit/>
          </a:bodyPr>
          <a:lstStyle/>
          <a:p>
            <a:r>
              <a:rPr lang="en-US" sz="2400" dirty="0"/>
              <a:t>R(C) = 1</a:t>
            </a:r>
          </a:p>
        </p:txBody>
      </p:sp>
      <p:sp>
        <p:nvSpPr>
          <p:cNvPr id="23564" name="Text Box 13"/>
          <p:cNvSpPr txBox="1">
            <a:spLocks noChangeArrowheads="1"/>
          </p:cNvSpPr>
          <p:nvPr/>
        </p:nvSpPr>
        <p:spPr bwMode="auto">
          <a:xfrm>
            <a:off x="6119813" y="3033713"/>
            <a:ext cx="1439862" cy="457200"/>
          </a:xfrm>
          <a:prstGeom prst="rect">
            <a:avLst/>
          </a:prstGeom>
          <a:noFill/>
          <a:ln w="9525" algn="ctr">
            <a:noFill/>
            <a:miter lim="800000"/>
            <a:headEnd/>
            <a:tailEnd/>
          </a:ln>
        </p:spPr>
        <p:txBody>
          <a:bodyPr>
            <a:spAutoFit/>
          </a:bodyPr>
          <a:lstStyle/>
          <a:p>
            <a:r>
              <a:rPr lang="en-US" sz="2400"/>
              <a:t>R(B) = 1</a:t>
            </a:r>
          </a:p>
        </p:txBody>
      </p:sp>
      <p:sp>
        <p:nvSpPr>
          <p:cNvPr id="23565" name="Text Box 14"/>
          <p:cNvSpPr txBox="1">
            <a:spLocks noChangeArrowheads="1"/>
          </p:cNvSpPr>
          <p:nvPr/>
        </p:nvSpPr>
        <p:spPr bwMode="auto">
          <a:xfrm>
            <a:off x="2376488" y="3070225"/>
            <a:ext cx="1439862" cy="457200"/>
          </a:xfrm>
          <a:prstGeom prst="rect">
            <a:avLst/>
          </a:prstGeom>
          <a:noFill/>
          <a:ln w="9525" algn="ctr">
            <a:noFill/>
            <a:miter lim="800000"/>
            <a:headEnd/>
            <a:tailEnd/>
          </a:ln>
        </p:spPr>
        <p:txBody>
          <a:bodyPr>
            <a:spAutoFit/>
          </a:bodyPr>
          <a:lstStyle/>
          <a:p>
            <a:r>
              <a:rPr lang="en-US" sz="2400"/>
              <a:t>R(A) = 1</a:t>
            </a:r>
          </a:p>
        </p:txBody>
      </p:sp>
      <p:sp>
        <p:nvSpPr>
          <p:cNvPr id="951311" name="Text Box 15"/>
          <p:cNvSpPr txBox="1">
            <a:spLocks noChangeArrowheads="1"/>
          </p:cNvSpPr>
          <p:nvPr/>
        </p:nvSpPr>
        <p:spPr bwMode="auto">
          <a:xfrm>
            <a:off x="2879725" y="3441700"/>
            <a:ext cx="1079500" cy="457200"/>
          </a:xfrm>
          <a:prstGeom prst="rect">
            <a:avLst/>
          </a:prstGeom>
          <a:noFill/>
          <a:ln w="9525" algn="ctr">
            <a:noFill/>
            <a:miter lim="800000"/>
            <a:headEnd/>
            <a:tailEnd/>
          </a:ln>
        </p:spPr>
        <p:txBody>
          <a:bodyPr>
            <a:spAutoFit/>
          </a:bodyPr>
          <a:lstStyle/>
          <a:p>
            <a:r>
              <a:rPr lang="en-US" sz="2400"/>
              <a:t>2</a:t>
            </a:r>
          </a:p>
        </p:txBody>
      </p:sp>
      <p:sp>
        <p:nvSpPr>
          <p:cNvPr id="951312" name="Text Box 16"/>
          <p:cNvSpPr txBox="1">
            <a:spLocks noChangeArrowheads="1"/>
          </p:cNvSpPr>
          <p:nvPr/>
        </p:nvSpPr>
        <p:spPr bwMode="auto">
          <a:xfrm>
            <a:off x="6624638" y="3430588"/>
            <a:ext cx="1079500" cy="457200"/>
          </a:xfrm>
          <a:prstGeom prst="rect">
            <a:avLst/>
          </a:prstGeom>
          <a:noFill/>
          <a:ln w="9525" algn="ctr">
            <a:noFill/>
            <a:miter lim="800000"/>
            <a:headEnd/>
            <a:tailEnd/>
          </a:ln>
        </p:spPr>
        <p:txBody>
          <a:bodyPr>
            <a:spAutoFit/>
          </a:bodyPr>
          <a:lstStyle/>
          <a:p>
            <a:r>
              <a:rPr lang="en-US" sz="2400"/>
              <a:t>1</a:t>
            </a:r>
          </a:p>
        </p:txBody>
      </p:sp>
      <p:sp>
        <p:nvSpPr>
          <p:cNvPr id="951313" name="Text Box 17"/>
          <p:cNvSpPr txBox="1">
            <a:spLocks noChangeArrowheads="1"/>
          </p:cNvSpPr>
          <p:nvPr/>
        </p:nvSpPr>
        <p:spPr bwMode="auto">
          <a:xfrm>
            <a:off x="2879725" y="3836988"/>
            <a:ext cx="1079500" cy="457200"/>
          </a:xfrm>
          <a:prstGeom prst="rect">
            <a:avLst/>
          </a:prstGeom>
          <a:noFill/>
          <a:ln w="9525" algn="ctr">
            <a:noFill/>
            <a:miter lim="800000"/>
            <a:headEnd/>
            <a:tailEnd/>
          </a:ln>
        </p:spPr>
        <p:txBody>
          <a:bodyPr>
            <a:spAutoFit/>
          </a:bodyPr>
          <a:lstStyle/>
          <a:p>
            <a:r>
              <a:rPr lang="en-US" sz="2400"/>
              <a:t>2</a:t>
            </a:r>
          </a:p>
        </p:txBody>
      </p:sp>
      <p:sp>
        <p:nvSpPr>
          <p:cNvPr id="951314" name="Text Box 18"/>
          <p:cNvSpPr txBox="1">
            <a:spLocks noChangeArrowheads="1"/>
          </p:cNvSpPr>
          <p:nvPr/>
        </p:nvSpPr>
        <p:spPr bwMode="auto">
          <a:xfrm>
            <a:off x="6624638" y="3824288"/>
            <a:ext cx="1079500" cy="457200"/>
          </a:xfrm>
          <a:prstGeom prst="rect">
            <a:avLst/>
          </a:prstGeom>
          <a:noFill/>
          <a:ln w="9525" algn="ctr">
            <a:noFill/>
            <a:miter lim="800000"/>
            <a:headEnd/>
            <a:tailEnd/>
          </a:ln>
        </p:spPr>
        <p:txBody>
          <a:bodyPr>
            <a:spAutoFit/>
          </a:bodyPr>
          <a:lstStyle/>
          <a:p>
            <a:r>
              <a:rPr lang="en-US" sz="2400"/>
              <a:t>2</a:t>
            </a:r>
          </a:p>
        </p:txBody>
      </p:sp>
      <p:sp>
        <p:nvSpPr>
          <p:cNvPr id="951315" name="Text Box 19"/>
          <p:cNvSpPr txBox="1">
            <a:spLocks noChangeArrowheads="1"/>
          </p:cNvSpPr>
          <p:nvPr/>
        </p:nvSpPr>
        <p:spPr bwMode="auto">
          <a:xfrm>
            <a:off x="2879725" y="4221163"/>
            <a:ext cx="1079500" cy="457200"/>
          </a:xfrm>
          <a:prstGeom prst="rect">
            <a:avLst/>
          </a:prstGeom>
          <a:noFill/>
          <a:ln w="9525" algn="ctr">
            <a:noFill/>
            <a:miter lim="800000"/>
            <a:headEnd/>
            <a:tailEnd/>
          </a:ln>
        </p:spPr>
        <p:txBody>
          <a:bodyPr>
            <a:spAutoFit/>
          </a:bodyPr>
          <a:lstStyle/>
          <a:p>
            <a:r>
              <a:rPr lang="en-US" sz="2400"/>
              <a:t>3</a:t>
            </a:r>
          </a:p>
        </p:txBody>
      </p:sp>
      <p:sp>
        <p:nvSpPr>
          <p:cNvPr id="951316" name="Text Box 20"/>
          <p:cNvSpPr txBox="1">
            <a:spLocks noChangeArrowheads="1"/>
          </p:cNvSpPr>
          <p:nvPr/>
        </p:nvSpPr>
        <p:spPr bwMode="auto">
          <a:xfrm>
            <a:off x="6624638" y="4221163"/>
            <a:ext cx="1079500" cy="457200"/>
          </a:xfrm>
          <a:prstGeom prst="rect">
            <a:avLst/>
          </a:prstGeom>
          <a:noFill/>
          <a:ln w="9525" algn="ctr">
            <a:noFill/>
            <a:miter lim="800000"/>
            <a:headEnd/>
            <a:tailEnd/>
          </a:ln>
        </p:spPr>
        <p:txBody>
          <a:bodyPr>
            <a:spAutoFit/>
          </a:bodyPr>
          <a:lstStyle/>
          <a:p>
            <a:r>
              <a:rPr lang="en-US" sz="2400"/>
              <a:t>2</a:t>
            </a:r>
          </a:p>
        </p:txBody>
      </p:sp>
      <p:sp>
        <p:nvSpPr>
          <p:cNvPr id="951317" name="Text Box 21"/>
          <p:cNvSpPr txBox="1">
            <a:spLocks noChangeArrowheads="1"/>
          </p:cNvSpPr>
          <p:nvPr/>
        </p:nvSpPr>
        <p:spPr bwMode="auto">
          <a:xfrm>
            <a:off x="2879725" y="4581525"/>
            <a:ext cx="1079500" cy="457200"/>
          </a:xfrm>
          <a:prstGeom prst="rect">
            <a:avLst/>
          </a:prstGeom>
          <a:noFill/>
          <a:ln w="9525" algn="ctr">
            <a:noFill/>
            <a:miter lim="800000"/>
            <a:headEnd/>
            <a:tailEnd/>
          </a:ln>
        </p:spPr>
        <p:txBody>
          <a:bodyPr>
            <a:spAutoFit/>
          </a:bodyPr>
          <a:lstStyle/>
          <a:p>
            <a:r>
              <a:rPr lang="en-US" sz="2400"/>
              <a:t>3</a:t>
            </a:r>
          </a:p>
        </p:txBody>
      </p:sp>
      <p:sp>
        <p:nvSpPr>
          <p:cNvPr id="951318" name="Text Box 22"/>
          <p:cNvSpPr txBox="1">
            <a:spLocks noChangeArrowheads="1"/>
          </p:cNvSpPr>
          <p:nvPr/>
        </p:nvSpPr>
        <p:spPr bwMode="auto">
          <a:xfrm>
            <a:off x="6624638" y="4581525"/>
            <a:ext cx="1079500" cy="457200"/>
          </a:xfrm>
          <a:prstGeom prst="rect">
            <a:avLst/>
          </a:prstGeom>
          <a:noFill/>
          <a:ln w="9525" algn="ctr">
            <a:noFill/>
            <a:miter lim="800000"/>
            <a:headEnd/>
            <a:tailEnd/>
          </a:ln>
        </p:spPr>
        <p:txBody>
          <a:bodyPr>
            <a:spAutoFit/>
          </a:bodyPr>
          <a:lstStyle/>
          <a:p>
            <a:r>
              <a:rPr lang="en-US" sz="2400"/>
              <a:t>3</a:t>
            </a:r>
          </a:p>
        </p:txBody>
      </p:sp>
      <p:sp>
        <p:nvSpPr>
          <p:cNvPr id="951319" name="Text Box 23"/>
          <p:cNvSpPr txBox="1">
            <a:spLocks noChangeArrowheads="1"/>
          </p:cNvSpPr>
          <p:nvPr/>
        </p:nvSpPr>
        <p:spPr bwMode="auto">
          <a:xfrm>
            <a:off x="2843213" y="4987925"/>
            <a:ext cx="1079500" cy="457200"/>
          </a:xfrm>
          <a:prstGeom prst="rect">
            <a:avLst/>
          </a:prstGeom>
          <a:noFill/>
          <a:ln w="9525" algn="ctr">
            <a:noFill/>
            <a:miter lim="800000"/>
            <a:headEnd/>
            <a:tailEnd/>
          </a:ln>
        </p:spPr>
        <p:txBody>
          <a:bodyPr>
            <a:spAutoFit/>
          </a:bodyPr>
          <a:lstStyle/>
          <a:p>
            <a:r>
              <a:rPr lang="en-US" sz="2400"/>
              <a:t>…</a:t>
            </a:r>
          </a:p>
        </p:txBody>
      </p:sp>
      <p:sp>
        <p:nvSpPr>
          <p:cNvPr id="951320" name="Text Box 24"/>
          <p:cNvSpPr txBox="1">
            <a:spLocks noChangeArrowheads="1"/>
          </p:cNvSpPr>
          <p:nvPr/>
        </p:nvSpPr>
        <p:spPr bwMode="auto">
          <a:xfrm>
            <a:off x="6588125" y="4987925"/>
            <a:ext cx="1079500" cy="457200"/>
          </a:xfrm>
          <a:prstGeom prst="rect">
            <a:avLst/>
          </a:prstGeom>
          <a:noFill/>
          <a:ln w="9525" algn="ctr">
            <a:noFill/>
            <a:miter lim="800000"/>
            <a:headEnd/>
            <a:tailEnd/>
          </a:ln>
        </p:spPr>
        <p:txBody>
          <a:bodyPr>
            <a:spAutoFit/>
          </a:bodyPr>
          <a:lstStyle/>
          <a:p>
            <a:r>
              <a:rPr lang="en-US" sz="2400"/>
              <a:t>…</a:t>
            </a:r>
          </a:p>
        </p:txBody>
      </p:sp>
      <p:sp>
        <p:nvSpPr>
          <p:cNvPr id="23576" name="Line 26"/>
          <p:cNvSpPr>
            <a:spLocks noChangeShapeType="1"/>
          </p:cNvSpPr>
          <p:nvPr/>
        </p:nvSpPr>
        <p:spPr bwMode="auto">
          <a:xfrm>
            <a:off x="2195513" y="2420938"/>
            <a:ext cx="900112" cy="0"/>
          </a:xfrm>
          <a:prstGeom prst="line">
            <a:avLst/>
          </a:prstGeom>
          <a:noFill/>
          <a:ln w="38100">
            <a:solidFill>
              <a:schemeClr val="tx1"/>
            </a:solidFill>
            <a:round/>
            <a:headEnd/>
            <a:tailEnd type="triangle" w="med" len="med"/>
          </a:ln>
        </p:spPr>
        <p:txBody>
          <a:bodyPr>
            <a:spAutoFit/>
          </a:bodyPr>
          <a:lstStyle/>
          <a:p>
            <a:endParaRPr lang="en-US"/>
          </a:p>
        </p:txBody>
      </p:sp>
      <p:sp>
        <p:nvSpPr>
          <p:cNvPr id="23577" name="Line 27"/>
          <p:cNvSpPr>
            <a:spLocks noChangeShapeType="1"/>
          </p:cNvSpPr>
          <p:nvPr/>
        </p:nvSpPr>
        <p:spPr bwMode="auto">
          <a:xfrm>
            <a:off x="647700" y="2492375"/>
            <a:ext cx="900113" cy="0"/>
          </a:xfrm>
          <a:prstGeom prst="line">
            <a:avLst/>
          </a:prstGeom>
          <a:noFill/>
          <a:ln w="38100">
            <a:solidFill>
              <a:schemeClr val="tx1"/>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500" fill="hold"/>
                                        <p:tgtEl>
                                          <p:spTgt spid="951303"/>
                                        </p:tgtEl>
                                        <p:attrNameLst>
                                          <p:attrName>stroke.color</p:attrName>
                                        </p:attrNameLst>
                                      </p:cBhvr>
                                      <p:to>
                                        <a:srgbClr val="FF3300"/>
                                      </p:to>
                                    </p:animClr>
                                    <p:set>
                                      <p:cBhvr>
                                        <p:cTn id="7" dur="500" fill="hold"/>
                                        <p:tgtEl>
                                          <p:spTgt spid="951303"/>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51311"/>
                                        </p:tgtEl>
                                        <p:attrNameLst>
                                          <p:attrName>style.visibility</p:attrName>
                                        </p:attrNameLst>
                                      </p:cBhvr>
                                      <p:to>
                                        <p:strVal val="visible"/>
                                      </p:to>
                                    </p:set>
                                    <p:animEffect transition="in" filter="dissolve">
                                      <p:cBhvr>
                                        <p:cTn id="12" dur="500"/>
                                        <p:tgtEl>
                                          <p:spTgt spid="951311"/>
                                        </p:tgtEl>
                                      </p:cBhvr>
                                    </p:animEffect>
                                  </p:childTnLst>
                                </p:cTn>
                              </p:par>
                              <p:par>
                                <p:cTn id="13" presetID="7" presetClass="emph" presetSubtype="2" fill="hold" nodeType="withEffect">
                                  <p:stCondLst>
                                    <p:cond delay="0"/>
                                  </p:stCondLst>
                                  <p:childTnLst>
                                    <p:animClr clrSpc="rgb" dir="cw">
                                      <p:cBhvr>
                                        <p:cTn id="14" dur="500" fill="hold"/>
                                        <p:tgtEl>
                                          <p:spTgt spid="951303"/>
                                        </p:tgtEl>
                                        <p:attrNameLst>
                                          <p:attrName>stroke.color</p:attrName>
                                        </p:attrNameLst>
                                      </p:cBhvr>
                                      <p:to>
                                        <a:schemeClr val="tx1"/>
                                      </p:to>
                                    </p:animClr>
                                    <p:set>
                                      <p:cBhvr>
                                        <p:cTn id="15" dur="500" fill="hold"/>
                                        <p:tgtEl>
                                          <p:spTgt spid="951303"/>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951302"/>
                                        </p:tgtEl>
                                        <p:attrNameLst>
                                          <p:attrName>stroke.color</p:attrName>
                                        </p:attrNameLst>
                                      </p:cBhvr>
                                      <p:to>
                                        <a:srgbClr val="FF3300"/>
                                      </p:to>
                                    </p:animClr>
                                    <p:set>
                                      <p:cBhvr>
                                        <p:cTn id="18" dur="500" fill="hold"/>
                                        <p:tgtEl>
                                          <p:spTgt spid="951302"/>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51312"/>
                                        </p:tgtEl>
                                        <p:attrNameLst>
                                          <p:attrName>style.visibility</p:attrName>
                                        </p:attrNameLst>
                                      </p:cBhvr>
                                      <p:to>
                                        <p:strVal val="visible"/>
                                      </p:to>
                                    </p:set>
                                    <p:animEffect transition="in" filter="dissolve">
                                      <p:cBhvr>
                                        <p:cTn id="23" dur="500"/>
                                        <p:tgtEl>
                                          <p:spTgt spid="951312"/>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mph" presetSubtype="2" fill="hold" nodeType="clickEffect">
                                  <p:stCondLst>
                                    <p:cond delay="0"/>
                                  </p:stCondLst>
                                  <p:childTnLst>
                                    <p:animClr clrSpc="rgb" dir="cw">
                                      <p:cBhvr>
                                        <p:cTn id="27" dur="500" fill="hold"/>
                                        <p:tgtEl>
                                          <p:spTgt spid="951302"/>
                                        </p:tgtEl>
                                        <p:attrNameLst>
                                          <p:attrName>stroke.color</p:attrName>
                                        </p:attrNameLst>
                                      </p:cBhvr>
                                      <p:to>
                                        <a:schemeClr val="tx1"/>
                                      </p:to>
                                    </p:animClr>
                                    <p:set>
                                      <p:cBhvr>
                                        <p:cTn id="28" dur="500" fill="hold"/>
                                        <p:tgtEl>
                                          <p:spTgt spid="951302"/>
                                        </p:tgtEl>
                                        <p:attrNameLst>
                                          <p:attrName>stroke.on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51313"/>
                                        </p:tgtEl>
                                        <p:attrNameLst>
                                          <p:attrName>style.visibility</p:attrName>
                                        </p:attrNameLst>
                                      </p:cBhvr>
                                      <p:to>
                                        <p:strVal val="visible"/>
                                      </p:to>
                                    </p:set>
                                    <p:animEffect transition="in" filter="dissolve">
                                      <p:cBhvr>
                                        <p:cTn id="33" dur="500"/>
                                        <p:tgtEl>
                                          <p:spTgt spid="95131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51314"/>
                                        </p:tgtEl>
                                        <p:attrNameLst>
                                          <p:attrName>style.visibility</p:attrName>
                                        </p:attrNameLst>
                                      </p:cBhvr>
                                      <p:to>
                                        <p:strVal val="visible"/>
                                      </p:to>
                                    </p:set>
                                    <p:animEffect transition="in" filter="dissolve">
                                      <p:cBhvr>
                                        <p:cTn id="36" dur="500"/>
                                        <p:tgtEl>
                                          <p:spTgt spid="951314"/>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51315"/>
                                        </p:tgtEl>
                                        <p:attrNameLst>
                                          <p:attrName>style.visibility</p:attrName>
                                        </p:attrNameLst>
                                      </p:cBhvr>
                                      <p:to>
                                        <p:strVal val="visible"/>
                                      </p:to>
                                    </p:set>
                                    <p:animEffect transition="in" filter="dissolve">
                                      <p:cBhvr>
                                        <p:cTn id="41" dur="500"/>
                                        <p:tgtEl>
                                          <p:spTgt spid="951315"/>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51316"/>
                                        </p:tgtEl>
                                        <p:attrNameLst>
                                          <p:attrName>style.visibility</p:attrName>
                                        </p:attrNameLst>
                                      </p:cBhvr>
                                      <p:to>
                                        <p:strVal val="visible"/>
                                      </p:to>
                                    </p:set>
                                    <p:animEffect transition="in" filter="dissolve">
                                      <p:cBhvr>
                                        <p:cTn id="44" dur="500"/>
                                        <p:tgtEl>
                                          <p:spTgt spid="95131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51317"/>
                                        </p:tgtEl>
                                        <p:attrNameLst>
                                          <p:attrName>style.visibility</p:attrName>
                                        </p:attrNameLst>
                                      </p:cBhvr>
                                      <p:to>
                                        <p:strVal val="visible"/>
                                      </p:to>
                                    </p:set>
                                    <p:animEffect transition="in" filter="dissolve">
                                      <p:cBhvr>
                                        <p:cTn id="49" dur="500"/>
                                        <p:tgtEl>
                                          <p:spTgt spid="95131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51318"/>
                                        </p:tgtEl>
                                        <p:attrNameLst>
                                          <p:attrName>style.visibility</p:attrName>
                                        </p:attrNameLst>
                                      </p:cBhvr>
                                      <p:to>
                                        <p:strVal val="visible"/>
                                      </p:to>
                                    </p:set>
                                    <p:animEffect transition="in" filter="dissolve">
                                      <p:cBhvr>
                                        <p:cTn id="52" dur="500"/>
                                        <p:tgtEl>
                                          <p:spTgt spid="95131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51319"/>
                                        </p:tgtEl>
                                        <p:attrNameLst>
                                          <p:attrName>style.visibility</p:attrName>
                                        </p:attrNameLst>
                                      </p:cBhvr>
                                      <p:to>
                                        <p:strVal val="visible"/>
                                      </p:to>
                                    </p:set>
                                    <p:animEffect transition="in" filter="dissolve">
                                      <p:cBhvr>
                                        <p:cTn id="57" dur="500"/>
                                        <p:tgtEl>
                                          <p:spTgt spid="95131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951320"/>
                                        </p:tgtEl>
                                        <p:attrNameLst>
                                          <p:attrName>style.visibility</p:attrName>
                                        </p:attrNameLst>
                                      </p:cBhvr>
                                      <p:to>
                                        <p:strVal val="visible"/>
                                      </p:to>
                                    </p:set>
                                    <p:animEffect transition="in" filter="dissolve">
                                      <p:cBhvr>
                                        <p:cTn id="60" dur="500"/>
                                        <p:tgtEl>
                                          <p:spTgt spid="95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311" grpId="0"/>
      <p:bldP spid="951312" grpId="0"/>
      <p:bldP spid="951313" grpId="0"/>
      <p:bldP spid="951314" grpId="0"/>
      <p:bldP spid="951315" grpId="0"/>
      <p:bldP spid="951316" grpId="0"/>
      <p:bldP spid="951317" grpId="0"/>
      <p:bldP spid="951318" grpId="0"/>
      <p:bldP spid="951319" grpId="0"/>
      <p:bldP spid="9513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t>Adversarial IR</a:t>
            </a:r>
          </a:p>
        </p:txBody>
      </p:sp>
      <p:sp>
        <p:nvSpPr>
          <p:cNvPr id="203779" name="Rectangle 3"/>
          <p:cNvSpPr>
            <a:spLocks noGrp="1" noChangeArrowheads="1"/>
          </p:cNvSpPr>
          <p:nvPr>
            <p:ph type="body" idx="1"/>
          </p:nvPr>
        </p:nvSpPr>
        <p:spPr>
          <a:xfrm>
            <a:off x="685800" y="1981200"/>
            <a:ext cx="8153400" cy="4114800"/>
          </a:xfrm>
        </p:spPr>
        <p:txBody>
          <a:bodyPr/>
          <a:lstStyle/>
          <a:p>
            <a:r>
              <a:rPr lang="en-US" dirty="0"/>
              <a:t>Search is user-controlled suppression</a:t>
            </a:r>
          </a:p>
          <a:p>
            <a:pPr lvl="1"/>
            <a:r>
              <a:rPr lang="en-US" dirty="0"/>
              <a:t>Everything is known to the search system</a:t>
            </a:r>
          </a:p>
          <a:p>
            <a:pPr lvl="1"/>
            <a:r>
              <a:rPr lang="en-US" dirty="0"/>
              <a:t>Goal: avoid showing things the user doesn’t want</a:t>
            </a:r>
          </a:p>
          <a:p>
            <a:pPr lvl="3"/>
            <a:endParaRPr lang="en-US" dirty="0"/>
          </a:p>
          <a:p>
            <a:r>
              <a:rPr lang="en-US" dirty="0"/>
              <a:t>Other stakeholders have different goals</a:t>
            </a:r>
          </a:p>
          <a:p>
            <a:pPr lvl="1"/>
            <a:r>
              <a:rPr lang="en-US" dirty="0"/>
              <a:t>Authors risk little by wasting your time</a:t>
            </a:r>
          </a:p>
          <a:p>
            <a:pPr lvl="1"/>
            <a:r>
              <a:rPr lang="en-US" dirty="0"/>
              <a:t>Marketers hope for serendipitous interest</a:t>
            </a:r>
          </a:p>
          <a:p>
            <a:pPr lvl="3"/>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609600"/>
            <a:ext cx="8305800" cy="1143000"/>
          </a:xfrm>
        </p:spPr>
        <p:txBody>
          <a:bodyPr/>
          <a:lstStyle/>
          <a:p>
            <a:r>
              <a:rPr lang="en-US" dirty="0" smtClean="0"/>
              <a:t>“Safe Search”</a:t>
            </a:r>
            <a:endParaRPr lang="en-US" dirty="0" smtClean="0"/>
          </a:p>
        </p:txBody>
      </p:sp>
      <p:sp>
        <p:nvSpPr>
          <p:cNvPr id="33795" name="Rectangle 3"/>
          <p:cNvSpPr>
            <a:spLocks noGrp="1" noChangeArrowheads="1"/>
          </p:cNvSpPr>
          <p:nvPr>
            <p:ph type="body" idx="1"/>
          </p:nvPr>
        </p:nvSpPr>
        <p:spPr/>
        <p:txBody>
          <a:bodyPr/>
          <a:lstStyle/>
          <a:p>
            <a:r>
              <a:rPr lang="en-US" dirty="0" smtClean="0"/>
              <a:t>Text</a:t>
            </a:r>
          </a:p>
          <a:p>
            <a:r>
              <a:rPr lang="en-US" dirty="0" err="1" smtClean="0"/>
              <a:t>Whitelists</a:t>
            </a:r>
            <a:r>
              <a:rPr lang="en-US" dirty="0" smtClean="0"/>
              <a:t> and blacklists</a:t>
            </a:r>
            <a:endParaRPr lang="en-US" dirty="0" smtClean="0"/>
          </a:p>
          <a:p>
            <a:r>
              <a:rPr lang="en-US" dirty="0" smtClean="0"/>
              <a:t>Link structure</a:t>
            </a:r>
          </a:p>
          <a:p>
            <a:r>
              <a:rPr lang="en-US" dirty="0" smtClean="0"/>
              <a:t>Image analysis</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Computational Advertizing</a:t>
            </a:r>
            <a:endParaRPr lang="en-US" dirty="0"/>
          </a:p>
        </p:txBody>
      </p:sp>
      <p:sp>
        <p:nvSpPr>
          <p:cNvPr id="4" name="Content Placeholder 3"/>
          <p:cNvSpPr>
            <a:spLocks noGrp="1"/>
          </p:cNvSpPr>
          <p:nvPr>
            <p:ph idx="1"/>
          </p:nvPr>
        </p:nvSpPr>
        <p:spPr/>
        <p:txBody>
          <a:bodyPr/>
          <a:lstStyle/>
          <a:p>
            <a:r>
              <a:rPr lang="en-US" dirty="0" smtClean="0"/>
              <a:t>Variant of a search problem</a:t>
            </a:r>
          </a:p>
          <a:p>
            <a:pPr lvl="1"/>
            <a:r>
              <a:rPr lang="en-US" dirty="0" smtClean="0"/>
              <a:t>Jointly optimize relevance and revenue</a:t>
            </a:r>
          </a:p>
          <a:p>
            <a:r>
              <a:rPr lang="en-US" dirty="0" smtClean="0"/>
              <a:t>Triangulating features</a:t>
            </a:r>
          </a:p>
          <a:p>
            <a:pPr lvl="1"/>
            <a:r>
              <a:rPr lang="en-US" dirty="0" smtClean="0"/>
              <a:t>Queries</a:t>
            </a:r>
          </a:p>
          <a:p>
            <a:pPr lvl="1"/>
            <a:r>
              <a:rPr lang="en-US" dirty="0" smtClean="0"/>
              <a:t>Clicks</a:t>
            </a:r>
          </a:p>
          <a:p>
            <a:pPr lvl="1"/>
            <a:r>
              <a:rPr lang="en-US" dirty="0" smtClean="0"/>
              <a:t>Page visits</a:t>
            </a:r>
          </a:p>
          <a:p>
            <a:r>
              <a:rPr lang="en-US" dirty="0" smtClean="0"/>
              <a:t>Auction markers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Internet Users</a:t>
            </a:r>
            <a:endParaRPr lang="en-US" dirty="0"/>
          </a:p>
        </p:txBody>
      </p:sp>
      <p:graphicFrame>
        <p:nvGraphicFramePr>
          <p:cNvPr id="3" name="Chart 2"/>
          <p:cNvGraphicFramePr/>
          <p:nvPr/>
        </p:nvGraphicFramePr>
        <p:xfrm>
          <a:off x="152400" y="1524000"/>
          <a:ext cx="8763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774825" y="6581001"/>
            <a:ext cx="2369175" cy="276999"/>
          </a:xfrm>
          <a:prstGeom prst="rect">
            <a:avLst/>
          </a:prstGeom>
          <a:noFill/>
        </p:spPr>
        <p:txBody>
          <a:bodyPr wrap="none" rtlCol="0">
            <a:spAutoFit/>
          </a:bodyPr>
          <a:lstStyle/>
          <a:p>
            <a:r>
              <a:rPr lang="en-US" sz="1200" dirty="0" smtClean="0"/>
              <a:t>http://www.internetworldstats.com/</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Defining the Web</a:t>
            </a:r>
          </a:p>
        </p:txBody>
      </p:sp>
      <p:sp>
        <p:nvSpPr>
          <p:cNvPr id="166915" name="Rectangle 3"/>
          <p:cNvSpPr>
            <a:spLocks noGrp="1" noChangeArrowheads="1"/>
          </p:cNvSpPr>
          <p:nvPr>
            <p:ph type="body" idx="1"/>
          </p:nvPr>
        </p:nvSpPr>
        <p:spPr/>
        <p:txBody>
          <a:bodyPr/>
          <a:lstStyle/>
          <a:p>
            <a:r>
              <a:rPr lang="en-US"/>
              <a:t>HTTP, HTML, or URL?</a:t>
            </a:r>
          </a:p>
          <a:p>
            <a:endParaRPr lang="en-US"/>
          </a:p>
          <a:p>
            <a:r>
              <a:rPr lang="en-US"/>
              <a:t>Static, dynamic or streaming?</a:t>
            </a:r>
          </a:p>
          <a:p>
            <a:endParaRPr lang="en-US"/>
          </a:p>
          <a:p>
            <a:r>
              <a:rPr lang="en-US"/>
              <a:t>Public, protected, or internal?</a:t>
            </a:r>
          </a:p>
          <a:p>
            <a:endParaRPr lang="en-US"/>
          </a:p>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533400"/>
          <a:ext cx="8077199" cy="6324600"/>
        </p:xfrm>
        <a:graphic>
          <a:graphicData uri="http://schemas.openxmlformats.org/drawingml/2006/chart">
            <c:chart xmlns:c="http://schemas.openxmlformats.org/drawingml/2006/chart" xmlns:r="http://schemas.openxmlformats.org/officeDocument/2006/relationships" r:id="rId2"/>
          </a:graphicData>
        </a:graphic>
      </p:graphicFrame>
      <p:sp>
        <p:nvSpPr>
          <p:cNvPr id="3" name="WordArt 4"/>
          <p:cNvSpPr>
            <a:spLocks noChangeArrowheads="1" noChangeShapeType="1" noTextEdit="1"/>
          </p:cNvSpPr>
          <p:nvPr/>
        </p:nvSpPr>
        <p:spPr bwMode="auto">
          <a:xfrm>
            <a:off x="3094477" y="3391302"/>
            <a:ext cx="2038350" cy="523875"/>
          </a:xfrm>
          <a:prstGeom prst="rect">
            <a:avLst/>
          </a:prstGeom>
        </p:spPr>
        <p:txBody>
          <a:bodyPr wrap="none" fromWordArt="1">
            <a:prstTxWarp prst="textPlain">
              <a:avLst>
                <a:gd name="adj" fmla="val 50000"/>
              </a:avLst>
            </a:prstTxWarp>
          </a:bodyPr>
          <a:lstStyle/>
          <a:p>
            <a:r>
              <a:rPr lang="en-US" sz="3600"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Web Pages</a:t>
            </a:r>
          </a:p>
        </p:txBody>
      </p:sp>
      <p:sp>
        <p:nvSpPr>
          <p:cNvPr id="5" name="Rectangle 5"/>
          <p:cNvSpPr txBox="1">
            <a:spLocks noChangeArrowheads="1"/>
          </p:cNvSpPr>
          <p:nvPr/>
        </p:nvSpPr>
        <p:spPr>
          <a:xfrm>
            <a:off x="380999" y="317305"/>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accent2"/>
                </a:solidFill>
                <a:effectLst/>
                <a:uLnTx/>
                <a:uFillTx/>
                <a:latin typeface="+mj-lt"/>
                <a:ea typeface="+mj-ea"/>
                <a:cs typeface="+mj-cs"/>
              </a:rPr>
              <a:t>Global Internet Users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274" name="Object 2"/>
          <p:cNvGraphicFramePr>
            <a:graphicFrameLocks noChangeAspect="1"/>
          </p:cNvGraphicFramePr>
          <p:nvPr/>
        </p:nvGraphicFramePr>
        <p:xfrm>
          <a:off x="990600" y="514350"/>
          <a:ext cx="7200900" cy="6343650"/>
        </p:xfrm>
        <a:graphic>
          <a:graphicData uri="http://schemas.openxmlformats.org/presentationml/2006/ole">
            <p:oleObj spid="_x0000_s182274" name="Chart" r:id="rId4" imgW="7201080" imgH="6343560" progId="Excel.Chart.8">
              <p:embed/>
            </p:oleObj>
          </a:graphicData>
        </a:graphic>
      </p:graphicFrame>
      <p:sp>
        <p:nvSpPr>
          <p:cNvPr id="182275" name="Text Box 3"/>
          <p:cNvSpPr txBox="1">
            <a:spLocks noChangeArrowheads="1"/>
          </p:cNvSpPr>
          <p:nvPr/>
        </p:nvSpPr>
        <p:spPr bwMode="auto">
          <a:xfrm>
            <a:off x="3541713" y="6553200"/>
            <a:ext cx="5602287" cy="304800"/>
          </a:xfrm>
          <a:prstGeom prst="rect">
            <a:avLst/>
          </a:prstGeom>
          <a:noFill/>
          <a:ln w="9525">
            <a:noFill/>
            <a:miter lim="800000"/>
            <a:headEnd/>
            <a:tailEnd/>
          </a:ln>
          <a:effectLst/>
        </p:spPr>
        <p:txBody>
          <a:bodyPr wrap="none">
            <a:spAutoFit/>
          </a:bodyPr>
          <a:lstStyle/>
          <a:p>
            <a:pPr eaLnBrk="1" hangingPunct="1"/>
            <a:r>
              <a:rPr lang="en-US" sz="1400">
                <a:latin typeface="Arial" pitchFamily="34" charset="0"/>
                <a:cs typeface="Arial" pitchFamily="34" charset="0"/>
              </a:rPr>
              <a:t>Native speakers, Global Reach projection for 2004 (as of Sept, 2003)</a:t>
            </a:r>
          </a:p>
        </p:txBody>
      </p:sp>
      <p:sp>
        <p:nvSpPr>
          <p:cNvPr id="182276" name="Rectangle 4"/>
          <p:cNvSpPr>
            <a:spLocks noGrp="1" noChangeArrowheads="1"/>
          </p:cNvSpPr>
          <p:nvPr>
            <p:ph type="title"/>
          </p:nvPr>
        </p:nvSpPr>
        <p:spPr>
          <a:xfrm>
            <a:off x="0" y="0"/>
            <a:ext cx="8229600" cy="1143000"/>
          </a:xfrm>
          <a:noFill/>
          <a:ln/>
        </p:spPr>
        <p:txBody>
          <a:bodyPr/>
          <a:lstStyle/>
          <a:p>
            <a:r>
              <a:rPr lang="en-US"/>
              <a:t>Global Internet Users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22" name="Object 2"/>
          <p:cNvGraphicFramePr>
            <a:graphicFrameLocks noChangeAspect="1"/>
          </p:cNvGraphicFramePr>
          <p:nvPr/>
        </p:nvGraphicFramePr>
        <p:xfrm>
          <a:off x="990600" y="514350"/>
          <a:ext cx="7200900" cy="6343650"/>
        </p:xfrm>
        <a:graphic>
          <a:graphicData uri="http://schemas.openxmlformats.org/presentationml/2006/ole">
            <p:oleObj spid="_x0000_s184322" name="Chart" r:id="rId4" imgW="7201080" imgH="6343560" progId="Excel.Chart.8">
              <p:embed/>
            </p:oleObj>
          </a:graphicData>
        </a:graphic>
      </p:graphicFrame>
      <p:sp>
        <p:nvSpPr>
          <p:cNvPr id="184323" name="Text Box 3"/>
          <p:cNvSpPr txBox="1">
            <a:spLocks noChangeArrowheads="1"/>
          </p:cNvSpPr>
          <p:nvPr/>
        </p:nvSpPr>
        <p:spPr bwMode="auto">
          <a:xfrm>
            <a:off x="3541713" y="6553200"/>
            <a:ext cx="5602287" cy="304800"/>
          </a:xfrm>
          <a:prstGeom prst="rect">
            <a:avLst/>
          </a:prstGeom>
          <a:noFill/>
          <a:ln w="9525">
            <a:noFill/>
            <a:miter lim="800000"/>
            <a:headEnd/>
            <a:tailEnd/>
          </a:ln>
          <a:effectLst/>
        </p:spPr>
        <p:txBody>
          <a:bodyPr wrap="none">
            <a:spAutoFit/>
          </a:bodyPr>
          <a:lstStyle/>
          <a:p>
            <a:pPr eaLnBrk="1" hangingPunct="1"/>
            <a:r>
              <a:rPr lang="en-US" sz="1400">
                <a:latin typeface="Arial" pitchFamily="34" charset="0"/>
                <a:cs typeface="Arial" pitchFamily="34" charset="0"/>
              </a:rPr>
              <a:t>Native speakers, Global Reach projection for 2004 (as of Sept, 2003)</a:t>
            </a:r>
          </a:p>
        </p:txBody>
      </p:sp>
      <p:sp>
        <p:nvSpPr>
          <p:cNvPr id="184324" name="WordArt 4"/>
          <p:cNvSpPr>
            <a:spLocks noChangeArrowheads="1" noChangeShapeType="1" noTextEdit="1"/>
          </p:cNvSpPr>
          <p:nvPr/>
        </p:nvSpPr>
        <p:spPr bwMode="auto">
          <a:xfrm>
            <a:off x="3048000" y="3352800"/>
            <a:ext cx="2038350" cy="5238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Web Pages</a:t>
            </a:r>
          </a:p>
        </p:txBody>
      </p:sp>
      <p:sp>
        <p:nvSpPr>
          <p:cNvPr id="184325" name="Rectangle 5"/>
          <p:cNvSpPr>
            <a:spLocks noGrp="1" noChangeArrowheads="1"/>
          </p:cNvSpPr>
          <p:nvPr>
            <p:ph type="title"/>
          </p:nvPr>
        </p:nvSpPr>
        <p:spPr>
          <a:xfrm>
            <a:off x="0" y="0"/>
            <a:ext cx="8229600" cy="1143000"/>
          </a:xfrm>
        </p:spPr>
        <p:txBody>
          <a:bodyPr/>
          <a:lstStyle/>
          <a:p>
            <a:r>
              <a:rPr lang="en-US"/>
              <a:t>Global Internet Users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800" y="304800"/>
            <a:ext cx="4953000" cy="1143000"/>
          </a:xfrm>
        </p:spPr>
        <p:txBody>
          <a:bodyPr/>
          <a:lstStyle/>
          <a:p>
            <a:r>
              <a:rPr lang="en-US"/>
              <a:t>Search Engine</a:t>
            </a:r>
            <a:br>
              <a:rPr lang="en-US"/>
            </a:br>
            <a:r>
              <a:rPr lang="en-US"/>
              <a:t>Query Logs</a:t>
            </a:r>
          </a:p>
        </p:txBody>
      </p:sp>
      <p:pic>
        <p:nvPicPr>
          <p:cNvPr id="192517" name="Picture 5" descr="viz?q=earthquake&amp;date=all&amp;geo=all&amp;graph=weekly_img&amp;ctab=0&amp;sa=N"/>
          <p:cNvPicPr>
            <a:picLocks noChangeAspect="1" noChangeArrowheads="1"/>
          </p:cNvPicPr>
          <p:nvPr/>
        </p:nvPicPr>
        <p:blipFill>
          <a:blip r:embed="rId2" cstate="print"/>
          <a:srcRect/>
          <a:stretch>
            <a:fillRect/>
          </a:stretch>
        </p:blipFill>
        <p:spPr bwMode="auto">
          <a:xfrm>
            <a:off x="0" y="2438400"/>
            <a:ext cx="9144000" cy="4098925"/>
          </a:xfrm>
          <a:prstGeom prst="rect">
            <a:avLst/>
          </a:prstGeom>
          <a:noFill/>
        </p:spPr>
      </p:pic>
      <p:sp>
        <p:nvSpPr>
          <p:cNvPr id="192518" name="Text Box 6"/>
          <p:cNvSpPr txBox="1">
            <a:spLocks noChangeArrowheads="1"/>
          </p:cNvSpPr>
          <p:nvPr/>
        </p:nvSpPr>
        <p:spPr bwMode="auto">
          <a:xfrm>
            <a:off x="5588000" y="228600"/>
            <a:ext cx="3556000" cy="1739900"/>
          </a:xfrm>
          <a:prstGeom prst="rect">
            <a:avLst/>
          </a:prstGeom>
          <a:noFill/>
          <a:ln w="12700">
            <a:noFill/>
            <a:miter lim="800000"/>
            <a:headEnd/>
            <a:tailEnd/>
          </a:ln>
          <a:effectLst/>
        </p:spPr>
        <p:txBody>
          <a:bodyPr wrap="none">
            <a:spAutoFit/>
          </a:bodyPr>
          <a:lstStyle/>
          <a:p>
            <a:r>
              <a:rPr lang="en-US" sz="1800"/>
              <a:t>A: Southeast Asia (Dec 27, 2004)     </a:t>
            </a:r>
          </a:p>
          <a:p>
            <a:r>
              <a:rPr lang="en-US" sz="1800"/>
              <a:t>B: Indonesia (Mar 29, 2005)      </a:t>
            </a:r>
          </a:p>
          <a:p>
            <a:r>
              <a:rPr lang="en-US" sz="1800"/>
              <a:t>C; Pakistan (Oct 10, 2005)      </a:t>
            </a:r>
          </a:p>
          <a:p>
            <a:r>
              <a:rPr lang="en-US" sz="1800"/>
              <a:t>D; Hawaii (Oct 16, 2006)      </a:t>
            </a:r>
          </a:p>
          <a:p>
            <a:r>
              <a:rPr lang="en-US" sz="1800"/>
              <a:t>E: Indonesia (Aug 8, 2007) </a:t>
            </a:r>
            <a:br>
              <a:rPr lang="en-US" sz="1800"/>
            </a:br>
            <a:r>
              <a:rPr lang="en-US" sz="1800"/>
              <a:t>F: Peru (Aug 16, 2007)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9612" y="0"/>
            <a:ext cx="7772400" cy="1143000"/>
          </a:xfrm>
        </p:spPr>
        <p:txBody>
          <a:bodyPr/>
          <a:lstStyle/>
          <a:p>
            <a:r>
              <a:rPr lang="en-US" dirty="0" smtClean="0"/>
              <a:t>Query Statistics</a:t>
            </a:r>
            <a:endParaRPr lang="en-US" dirty="0"/>
          </a:p>
        </p:txBody>
      </p:sp>
      <p:pic>
        <p:nvPicPr>
          <p:cNvPr id="291842" name="Picture 2"/>
          <p:cNvPicPr>
            <a:picLocks noChangeAspect="1" noChangeArrowheads="1"/>
          </p:cNvPicPr>
          <p:nvPr/>
        </p:nvPicPr>
        <p:blipFill>
          <a:blip r:embed="rId2" cstate="print"/>
          <a:srcRect l="15000" t="30667" r="16250" b="37333"/>
          <a:stretch>
            <a:fillRect/>
          </a:stretch>
        </p:blipFill>
        <p:spPr bwMode="auto">
          <a:xfrm>
            <a:off x="0" y="3581400"/>
            <a:ext cx="9167812" cy="2667000"/>
          </a:xfrm>
          <a:prstGeom prst="rect">
            <a:avLst/>
          </a:prstGeom>
          <a:noFill/>
          <a:ln w="12700" cap="flat" cmpd="sng">
            <a:noFill/>
            <a:prstDash val="solid"/>
            <a:miter lim="800000"/>
            <a:headEnd/>
            <a:tailEnd/>
          </a:ln>
        </p:spPr>
      </p:pic>
      <p:pic>
        <p:nvPicPr>
          <p:cNvPr id="291843" name="Picture 3"/>
          <p:cNvPicPr>
            <a:picLocks noChangeAspect="1" noChangeArrowheads="1"/>
          </p:cNvPicPr>
          <p:nvPr/>
        </p:nvPicPr>
        <p:blipFill>
          <a:blip r:embed="rId3" cstate="print"/>
          <a:srcRect l="15000" t="7333" r="13333" b="68000"/>
          <a:stretch>
            <a:fillRect/>
          </a:stretch>
        </p:blipFill>
        <p:spPr bwMode="auto">
          <a:xfrm>
            <a:off x="23812" y="1447800"/>
            <a:ext cx="9144000" cy="1967023"/>
          </a:xfrm>
          <a:prstGeom prst="rect">
            <a:avLst/>
          </a:prstGeom>
          <a:noFill/>
          <a:ln w="12700" cap="flat" cmpd="sng">
            <a:noFill/>
            <a:prstDash val="solid"/>
            <a:miter lim="800000"/>
            <a:headEnd/>
            <a:tailEnd/>
          </a:ln>
        </p:spPr>
      </p:pic>
      <p:sp>
        <p:nvSpPr>
          <p:cNvPr id="7" name="TextBox 6"/>
          <p:cNvSpPr txBox="1"/>
          <p:nvPr/>
        </p:nvSpPr>
        <p:spPr>
          <a:xfrm>
            <a:off x="6505585" y="6581001"/>
            <a:ext cx="2638415" cy="276999"/>
          </a:xfrm>
          <a:prstGeom prst="rect">
            <a:avLst/>
          </a:prstGeom>
          <a:noFill/>
        </p:spPr>
        <p:txBody>
          <a:bodyPr wrap="none" rtlCol="0">
            <a:spAutoFit/>
          </a:bodyPr>
          <a:lstStyle/>
          <a:p>
            <a:r>
              <a:rPr lang="en-US" sz="1200" dirty="0" smtClean="0"/>
              <a:t>Pass, et al., “A Picture of Search,” 2007</a:t>
            </a:r>
            <a:endParaRPr 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ChangeAspect="1" noChangeArrowheads="1"/>
          </p:cNvPicPr>
          <p:nvPr/>
        </p:nvPicPr>
        <p:blipFill>
          <a:blip r:embed="rId2" cstate="print"/>
          <a:srcRect l="14583" t="34667" r="51250" b="8000"/>
          <a:stretch>
            <a:fillRect/>
          </a:stretch>
        </p:blipFill>
        <p:spPr bwMode="auto">
          <a:xfrm>
            <a:off x="1371600" y="0"/>
            <a:ext cx="6248400" cy="6553200"/>
          </a:xfrm>
          <a:prstGeom prst="rect">
            <a:avLst/>
          </a:prstGeom>
          <a:noFill/>
          <a:ln w="12700" cap="flat" cmpd="sng">
            <a:noFill/>
            <a:prstDash val="solid"/>
            <a:miter lim="800000"/>
            <a:headEnd/>
            <a:tailEnd/>
          </a:ln>
        </p:spPr>
      </p:pic>
      <p:sp>
        <p:nvSpPr>
          <p:cNvPr id="4" name="TextBox 3"/>
          <p:cNvSpPr txBox="1"/>
          <p:nvPr/>
        </p:nvSpPr>
        <p:spPr>
          <a:xfrm>
            <a:off x="6505585" y="6581001"/>
            <a:ext cx="2638415" cy="276999"/>
          </a:xfrm>
          <a:prstGeom prst="rect">
            <a:avLst/>
          </a:prstGeom>
          <a:noFill/>
        </p:spPr>
        <p:txBody>
          <a:bodyPr wrap="none" rtlCol="0">
            <a:spAutoFit/>
          </a:bodyPr>
          <a:lstStyle/>
          <a:p>
            <a:r>
              <a:rPr lang="en-US" sz="1200" dirty="0" smtClean="0"/>
              <a:t>Pass, et al., “A Picture of Search,” 2007</a:t>
            </a:r>
            <a:endParaRPr lang="en-US" sz="12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Variation</a:t>
            </a:r>
            <a:endParaRPr lang="en-US" dirty="0"/>
          </a:p>
        </p:txBody>
      </p:sp>
      <p:pic>
        <p:nvPicPr>
          <p:cNvPr id="293890" name="Picture 2"/>
          <p:cNvPicPr>
            <a:picLocks noChangeAspect="1" noChangeArrowheads="1"/>
          </p:cNvPicPr>
          <p:nvPr/>
        </p:nvPicPr>
        <p:blipFill>
          <a:blip r:embed="rId2" cstate="print"/>
          <a:srcRect l="54167" t="8000" r="14167" b="64667"/>
          <a:stretch>
            <a:fillRect/>
          </a:stretch>
        </p:blipFill>
        <p:spPr bwMode="auto">
          <a:xfrm>
            <a:off x="304800" y="1905000"/>
            <a:ext cx="8616176" cy="4648200"/>
          </a:xfrm>
          <a:prstGeom prst="rect">
            <a:avLst/>
          </a:prstGeom>
          <a:noFill/>
          <a:ln w="12700" cap="flat" cmpd="sng">
            <a:noFill/>
            <a:prstDash val="solid"/>
            <a:miter lim="800000"/>
            <a:headEnd/>
            <a:tailEnd/>
          </a:ln>
        </p:spPr>
      </p:pic>
      <p:sp>
        <p:nvSpPr>
          <p:cNvPr id="4" name="TextBox 3"/>
          <p:cNvSpPr txBox="1"/>
          <p:nvPr/>
        </p:nvSpPr>
        <p:spPr>
          <a:xfrm>
            <a:off x="6505585" y="6581001"/>
            <a:ext cx="2638415" cy="276999"/>
          </a:xfrm>
          <a:prstGeom prst="rect">
            <a:avLst/>
          </a:prstGeom>
          <a:noFill/>
        </p:spPr>
        <p:txBody>
          <a:bodyPr wrap="none" rtlCol="0">
            <a:spAutoFit/>
          </a:bodyPr>
          <a:lstStyle/>
          <a:p>
            <a:r>
              <a:rPr lang="en-US" sz="1200" dirty="0" smtClean="0"/>
              <a:t>Pass, et al., “A Picture of Search,” 2007</a:t>
            </a:r>
            <a:endParaRPr 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2" cstate="print"/>
          <a:srcRect l="51667" t="38000" r="14583" b="3333"/>
          <a:stretch>
            <a:fillRect/>
          </a:stretch>
        </p:blipFill>
        <p:spPr bwMode="auto">
          <a:xfrm>
            <a:off x="1219200" y="152400"/>
            <a:ext cx="6172200" cy="6705600"/>
          </a:xfrm>
          <a:prstGeom prst="rect">
            <a:avLst/>
          </a:prstGeom>
          <a:noFill/>
          <a:ln w="12700" cap="flat" cmpd="sng">
            <a:noFill/>
            <a:prstDash val="solid"/>
            <a:miter lim="800000"/>
            <a:headEnd/>
            <a:tailEnd/>
          </a:ln>
        </p:spPr>
      </p:pic>
      <p:sp>
        <p:nvSpPr>
          <p:cNvPr id="4" name="TextBox 3"/>
          <p:cNvSpPr txBox="1"/>
          <p:nvPr/>
        </p:nvSpPr>
        <p:spPr>
          <a:xfrm>
            <a:off x="6505585" y="6581001"/>
            <a:ext cx="2638415" cy="276999"/>
          </a:xfrm>
          <a:prstGeom prst="rect">
            <a:avLst/>
          </a:prstGeom>
          <a:noFill/>
        </p:spPr>
        <p:txBody>
          <a:bodyPr wrap="none" rtlCol="0">
            <a:spAutoFit/>
          </a:bodyPr>
          <a:lstStyle/>
          <a:p>
            <a:r>
              <a:rPr lang="en-US" sz="1200" dirty="0" smtClean="0"/>
              <a:t>Pass, et al., “A Picture of Search,” 2007</a:t>
            </a:r>
            <a:endParaRPr lang="en-US" sz="1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t>28% of Queries are Reformulations</a:t>
            </a:r>
            <a:endParaRPr lang="en-US" dirty="0"/>
          </a:p>
        </p:txBody>
      </p:sp>
      <p:pic>
        <p:nvPicPr>
          <p:cNvPr id="295938" name="Picture 2"/>
          <p:cNvPicPr>
            <a:picLocks noChangeAspect="1" noChangeArrowheads="1"/>
          </p:cNvPicPr>
          <p:nvPr/>
        </p:nvPicPr>
        <p:blipFill>
          <a:blip r:embed="rId2" cstate="print"/>
          <a:srcRect l="30000" t="24000" r="10833" b="24667"/>
          <a:stretch>
            <a:fillRect/>
          </a:stretch>
        </p:blipFill>
        <p:spPr bwMode="auto">
          <a:xfrm>
            <a:off x="1" y="1518634"/>
            <a:ext cx="9144000" cy="4958366"/>
          </a:xfrm>
          <a:prstGeom prst="rect">
            <a:avLst/>
          </a:prstGeom>
          <a:noFill/>
          <a:ln w="12700" cap="flat" cmpd="sng">
            <a:noFill/>
            <a:prstDash val="solid"/>
            <a:miter lim="800000"/>
            <a:headEnd/>
            <a:tailEnd/>
          </a:ln>
        </p:spPr>
      </p:pic>
      <p:sp>
        <p:nvSpPr>
          <p:cNvPr id="5" name="TextBox 4"/>
          <p:cNvSpPr txBox="1"/>
          <p:nvPr/>
        </p:nvSpPr>
        <p:spPr>
          <a:xfrm>
            <a:off x="6505585" y="6581001"/>
            <a:ext cx="2638415" cy="276999"/>
          </a:xfrm>
          <a:prstGeom prst="rect">
            <a:avLst/>
          </a:prstGeom>
          <a:noFill/>
        </p:spPr>
        <p:txBody>
          <a:bodyPr wrap="none" rtlCol="0">
            <a:spAutoFit/>
          </a:bodyPr>
          <a:lstStyle/>
          <a:p>
            <a:r>
              <a:rPr lang="en-US" sz="1200" dirty="0" smtClean="0"/>
              <a:t>Pass, et al., “A Picture of Search,” 2007</a:t>
            </a:r>
            <a:endParaRPr lang="en-US" sz="1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Tracking Ecosystem</a:t>
            </a:r>
            <a:endParaRPr lang="en-US" dirty="0"/>
          </a:p>
        </p:txBody>
      </p:sp>
      <p:pic>
        <p:nvPicPr>
          <p:cNvPr id="296962" name="Picture 2"/>
          <p:cNvPicPr>
            <a:picLocks noChangeAspect="1" noChangeArrowheads="1"/>
          </p:cNvPicPr>
          <p:nvPr/>
        </p:nvPicPr>
        <p:blipFill>
          <a:blip r:embed="rId2" cstate="print"/>
          <a:srcRect l="24583" t="31909" r="39623" b="21368"/>
          <a:stretch>
            <a:fillRect/>
          </a:stretch>
        </p:blipFill>
        <p:spPr bwMode="auto">
          <a:xfrm>
            <a:off x="33337" y="2867027"/>
            <a:ext cx="3142161" cy="2499446"/>
          </a:xfrm>
          <a:prstGeom prst="rect">
            <a:avLst/>
          </a:prstGeom>
          <a:noFill/>
          <a:ln w="12700" cap="flat" cmpd="sng">
            <a:noFill/>
            <a:prstDash val="solid"/>
            <a:miter lim="800000"/>
            <a:headEnd/>
            <a:tailEnd/>
          </a:ln>
        </p:spPr>
      </p:pic>
      <p:pic>
        <p:nvPicPr>
          <p:cNvPr id="296963" name="Picture 3"/>
          <p:cNvPicPr>
            <a:picLocks noChangeAspect="1" noChangeArrowheads="1"/>
          </p:cNvPicPr>
          <p:nvPr/>
        </p:nvPicPr>
        <p:blipFill>
          <a:blip r:embed="rId3" cstate="print"/>
          <a:srcRect l="33957" t="30000" r="25000" b="23333"/>
          <a:stretch>
            <a:fillRect/>
          </a:stretch>
        </p:blipFill>
        <p:spPr bwMode="auto">
          <a:xfrm>
            <a:off x="5548313" y="2809246"/>
            <a:ext cx="3595688" cy="2555257"/>
          </a:xfrm>
          <a:prstGeom prst="rect">
            <a:avLst/>
          </a:prstGeom>
          <a:noFill/>
          <a:ln w="12700" cap="flat" cmpd="sng">
            <a:noFill/>
            <a:prstDash val="solid"/>
            <a:miter lim="800000"/>
            <a:headEnd/>
            <a:tailEnd/>
          </a:ln>
        </p:spPr>
      </p:pic>
      <p:pic>
        <p:nvPicPr>
          <p:cNvPr id="296964" name="Picture 4"/>
          <p:cNvPicPr>
            <a:picLocks noChangeAspect="1" noChangeArrowheads="1"/>
          </p:cNvPicPr>
          <p:nvPr/>
        </p:nvPicPr>
        <p:blipFill>
          <a:blip r:embed="rId4" cstate="print"/>
          <a:srcRect l="32191" t="30965" r="40074" b="23694"/>
          <a:stretch>
            <a:fillRect/>
          </a:stretch>
        </p:blipFill>
        <p:spPr bwMode="auto">
          <a:xfrm>
            <a:off x="3171825" y="2857500"/>
            <a:ext cx="2437793" cy="2490788"/>
          </a:xfrm>
          <a:prstGeom prst="rect">
            <a:avLst/>
          </a:prstGeom>
          <a:noFill/>
          <a:ln w="12700" cap="flat" cmpd="sng">
            <a:noFill/>
            <a:prstDash val="solid"/>
            <a:miter lim="800000"/>
            <a:headEnd/>
            <a:tailEnd/>
          </a:ln>
        </p:spPr>
      </p:pic>
      <p:sp>
        <p:nvSpPr>
          <p:cNvPr id="6" name="TextBox 5"/>
          <p:cNvSpPr txBox="1"/>
          <p:nvPr/>
        </p:nvSpPr>
        <p:spPr>
          <a:xfrm>
            <a:off x="7797156" y="6581001"/>
            <a:ext cx="1346844" cy="276999"/>
          </a:xfrm>
          <a:prstGeom prst="rect">
            <a:avLst/>
          </a:prstGeom>
          <a:noFill/>
        </p:spPr>
        <p:txBody>
          <a:bodyPr wrap="none" rtlCol="0">
            <a:spAutoFit/>
          </a:bodyPr>
          <a:lstStyle/>
          <a:p>
            <a:r>
              <a:rPr lang="en-US" sz="1200" dirty="0" smtClean="0"/>
              <a:t>http://wsj.com/wtk</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228600"/>
            <a:ext cx="7772400" cy="1143000"/>
          </a:xfrm>
        </p:spPr>
        <p:txBody>
          <a:bodyPr/>
          <a:lstStyle/>
          <a:p>
            <a:r>
              <a:rPr lang="en-US"/>
              <a:t>Number of Web Sites</a:t>
            </a:r>
          </a:p>
        </p:txBody>
      </p:sp>
      <p:pic>
        <p:nvPicPr>
          <p:cNvPr id="167939" name="Picture 3" descr="fig1"/>
          <p:cNvPicPr>
            <a:picLocks noChangeAspect="1" noChangeArrowheads="1"/>
          </p:cNvPicPr>
          <p:nvPr>
            <p:ph idx="1"/>
          </p:nvPr>
        </p:nvPicPr>
        <p:blipFill>
          <a:blip r:embed="rId2" cstate="print"/>
          <a:srcRect r="21718" b="41074"/>
          <a:stretch>
            <a:fillRect/>
          </a:stretch>
        </p:blipFill>
        <p:spPr>
          <a:xfrm>
            <a:off x="304800" y="1295400"/>
            <a:ext cx="8686800" cy="5230813"/>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type="title"/>
          </p:nvPr>
        </p:nvSpPr>
        <p:spPr>
          <a:xfrm>
            <a:off x="685800" y="0"/>
            <a:ext cx="7772400" cy="762000"/>
          </a:xfrm>
        </p:spPr>
        <p:txBody>
          <a:bodyPr/>
          <a:lstStyle/>
          <a:p>
            <a:r>
              <a:rPr lang="en-US"/>
              <a:t>AOL User 4417749</a:t>
            </a:r>
          </a:p>
        </p:txBody>
      </p:sp>
      <p:pic>
        <p:nvPicPr>
          <p:cNvPr id="193542" name="Picture 6" descr="09aol"/>
          <p:cNvPicPr>
            <a:picLocks noChangeAspect="1" noChangeArrowheads="1"/>
          </p:cNvPicPr>
          <p:nvPr/>
        </p:nvPicPr>
        <p:blipFill>
          <a:blip r:embed="rId2" cstate="print"/>
          <a:srcRect/>
          <a:stretch>
            <a:fillRect/>
          </a:stretch>
        </p:blipFill>
        <p:spPr bwMode="auto">
          <a:xfrm>
            <a:off x="2462213" y="762000"/>
            <a:ext cx="4241800" cy="6096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2" name="Object 2"/>
          <p:cNvGraphicFramePr>
            <a:graphicFrameLocks noChangeAspect="1"/>
          </p:cNvGraphicFramePr>
          <p:nvPr/>
        </p:nvGraphicFramePr>
        <p:xfrm>
          <a:off x="227013" y="604838"/>
          <a:ext cx="8677275" cy="5932487"/>
        </p:xfrm>
        <a:graphic>
          <a:graphicData uri="http://schemas.openxmlformats.org/presentationml/2006/ole">
            <p:oleObj spid="_x0000_s189442" name="Worksheet" r:id="rId4" imgW="8674608" imgH="5931408" progId="Excel.Sheet.8">
              <p:embed/>
            </p:oleObj>
          </a:graphicData>
        </a:graphic>
      </p:graphicFrame>
      <p:sp>
        <p:nvSpPr>
          <p:cNvPr id="189443" name="Line 3"/>
          <p:cNvSpPr>
            <a:spLocks noChangeShapeType="1"/>
          </p:cNvSpPr>
          <p:nvPr/>
        </p:nvSpPr>
        <p:spPr bwMode="auto">
          <a:xfrm flipH="1">
            <a:off x="7010400" y="1143000"/>
            <a:ext cx="1600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89444" name="Line 4"/>
          <p:cNvSpPr>
            <a:spLocks noChangeShapeType="1"/>
          </p:cNvSpPr>
          <p:nvPr/>
        </p:nvSpPr>
        <p:spPr bwMode="auto">
          <a:xfrm flipH="1">
            <a:off x="3886200" y="4648200"/>
            <a:ext cx="16764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89445" name="Text Box 5"/>
          <p:cNvSpPr txBox="1">
            <a:spLocks noChangeArrowheads="1"/>
          </p:cNvSpPr>
          <p:nvPr/>
        </p:nvSpPr>
        <p:spPr bwMode="auto">
          <a:xfrm>
            <a:off x="4419600" y="4267200"/>
            <a:ext cx="819150" cy="274638"/>
          </a:xfrm>
          <a:prstGeom prst="rect">
            <a:avLst/>
          </a:prstGeom>
          <a:noFill/>
          <a:ln w="9525">
            <a:noFill/>
            <a:miter lim="800000"/>
            <a:headEnd/>
            <a:tailEnd/>
          </a:ln>
          <a:effectLst/>
        </p:spPr>
        <p:txBody>
          <a:bodyPr wrap="none">
            <a:spAutoFit/>
          </a:bodyPr>
          <a:lstStyle/>
          <a:p>
            <a:r>
              <a:rPr lang="en-US" sz="1200">
                <a:latin typeface="Arial" pitchFamily="34" charset="0"/>
                <a:ea typeface="MS Pゴシック" charset="-128"/>
                <a:cs typeface="Arial" pitchFamily="34" charset="0"/>
              </a:rPr>
              <a:t>Doubling</a:t>
            </a:r>
            <a:endParaRPr lang="en-US">
              <a:latin typeface="Arial" pitchFamily="34" charset="0"/>
              <a:ea typeface="MS Pゴシック" charset="-128"/>
              <a:cs typeface="Arial" pitchFamily="34" charset="0"/>
            </a:endParaRPr>
          </a:p>
        </p:txBody>
      </p:sp>
      <p:sp>
        <p:nvSpPr>
          <p:cNvPr id="189446" name="Text Box 6"/>
          <p:cNvSpPr txBox="1">
            <a:spLocks noChangeArrowheads="1"/>
          </p:cNvSpPr>
          <p:nvPr/>
        </p:nvSpPr>
        <p:spPr bwMode="auto">
          <a:xfrm>
            <a:off x="6019800" y="3200400"/>
            <a:ext cx="819150" cy="274638"/>
          </a:xfrm>
          <a:prstGeom prst="rect">
            <a:avLst/>
          </a:prstGeom>
          <a:noFill/>
          <a:ln w="9525">
            <a:noFill/>
            <a:miter lim="800000"/>
            <a:headEnd/>
            <a:tailEnd/>
          </a:ln>
          <a:effectLst/>
        </p:spPr>
        <p:txBody>
          <a:bodyPr wrap="none">
            <a:spAutoFit/>
          </a:bodyPr>
          <a:lstStyle/>
          <a:p>
            <a:r>
              <a:rPr lang="en-US" sz="1200">
                <a:latin typeface="Arial" pitchFamily="34" charset="0"/>
                <a:ea typeface="MS Pゴシック" charset="-128"/>
                <a:cs typeface="Arial" pitchFamily="34" charset="0"/>
              </a:rPr>
              <a:t>Doubling</a:t>
            </a:r>
            <a:endParaRPr lang="en-US">
              <a:latin typeface="Arial" pitchFamily="34" charset="0"/>
              <a:ea typeface="MS Pゴシック" charset="-128"/>
              <a:cs typeface="Arial" pitchFamily="34" charset="0"/>
            </a:endParaRPr>
          </a:p>
        </p:txBody>
      </p:sp>
      <p:sp>
        <p:nvSpPr>
          <p:cNvPr id="189447" name="Line 7"/>
          <p:cNvSpPr>
            <a:spLocks noChangeShapeType="1"/>
          </p:cNvSpPr>
          <p:nvPr/>
        </p:nvSpPr>
        <p:spPr bwMode="auto">
          <a:xfrm flipH="1">
            <a:off x="2438400" y="5410200"/>
            <a:ext cx="1447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89448" name="Text Box 8"/>
          <p:cNvSpPr txBox="1">
            <a:spLocks noChangeArrowheads="1"/>
          </p:cNvSpPr>
          <p:nvPr/>
        </p:nvSpPr>
        <p:spPr bwMode="auto">
          <a:xfrm>
            <a:off x="2971800" y="4953000"/>
            <a:ext cx="819150" cy="274638"/>
          </a:xfrm>
          <a:prstGeom prst="rect">
            <a:avLst/>
          </a:prstGeom>
          <a:noFill/>
          <a:ln w="9525">
            <a:noFill/>
            <a:miter lim="800000"/>
            <a:headEnd/>
            <a:tailEnd/>
          </a:ln>
          <a:effectLst/>
        </p:spPr>
        <p:txBody>
          <a:bodyPr wrap="none">
            <a:spAutoFit/>
          </a:bodyPr>
          <a:lstStyle/>
          <a:p>
            <a:r>
              <a:rPr lang="en-US" sz="1200">
                <a:latin typeface="Arial" pitchFamily="34" charset="0"/>
                <a:ea typeface="MS Pゴシック" charset="-128"/>
                <a:cs typeface="Arial" pitchFamily="34" charset="0"/>
              </a:rPr>
              <a:t>Doubling</a:t>
            </a:r>
            <a:endParaRPr lang="en-US">
              <a:latin typeface="Arial" pitchFamily="34" charset="0"/>
              <a:ea typeface="MS Pゴシック" charset="-128"/>
              <a:cs typeface="Arial" pitchFamily="34" charset="0"/>
            </a:endParaRPr>
          </a:p>
        </p:txBody>
      </p:sp>
      <p:sp>
        <p:nvSpPr>
          <p:cNvPr id="189449" name="Text Box 9"/>
          <p:cNvSpPr txBox="1">
            <a:spLocks noChangeArrowheads="1"/>
          </p:cNvSpPr>
          <p:nvPr/>
        </p:nvSpPr>
        <p:spPr bwMode="auto">
          <a:xfrm>
            <a:off x="1295400" y="2895600"/>
            <a:ext cx="4267200" cy="744538"/>
          </a:xfrm>
          <a:prstGeom prst="rect">
            <a:avLst/>
          </a:prstGeom>
          <a:noFill/>
          <a:ln w="9525">
            <a:noFill/>
            <a:miter lim="800000"/>
            <a:headEnd/>
            <a:tailEnd/>
          </a:ln>
          <a:effectLst/>
        </p:spPr>
        <p:txBody>
          <a:bodyPr>
            <a:spAutoFit/>
          </a:bodyPr>
          <a:lstStyle/>
          <a:p>
            <a:r>
              <a:rPr lang="en-US" sz="1400">
                <a:latin typeface="Verdana" pitchFamily="34" charset="0"/>
                <a:ea typeface="MS Pゴシック" charset="-128"/>
                <a:cs typeface="Arial" pitchFamily="34" charset="0"/>
              </a:rPr>
              <a:t>18.9 Million Weblogs Tracked</a:t>
            </a:r>
          </a:p>
          <a:p>
            <a:r>
              <a:rPr lang="en-US" sz="1400">
                <a:latin typeface="Verdana" pitchFamily="34" charset="0"/>
                <a:ea typeface="MS Pゴシック" charset="-128"/>
                <a:cs typeface="Arial" pitchFamily="34" charset="0"/>
              </a:rPr>
              <a:t>Doubling in size approx. every 5 months</a:t>
            </a:r>
          </a:p>
          <a:p>
            <a:r>
              <a:rPr lang="en-US" sz="1400">
                <a:latin typeface="Verdana" pitchFamily="34" charset="0"/>
                <a:ea typeface="MS Pゴシック" charset="-128"/>
                <a:cs typeface="Arial" pitchFamily="34" charset="0"/>
              </a:rPr>
              <a:t>Consistent doubling over the last 36 months</a:t>
            </a:r>
          </a:p>
        </p:txBody>
      </p:sp>
      <p:sp>
        <p:nvSpPr>
          <p:cNvPr id="189450" name="Rectangle 10"/>
          <p:cNvSpPr>
            <a:spLocks noGrp="1" noChangeArrowheads="1"/>
          </p:cNvSpPr>
          <p:nvPr>
            <p:ph type="title"/>
          </p:nvPr>
        </p:nvSpPr>
        <p:spPr>
          <a:xfrm>
            <a:off x="228600" y="228600"/>
            <a:ext cx="8534400" cy="533400"/>
          </a:xfrm>
        </p:spPr>
        <p:txBody>
          <a:bodyPr/>
          <a:lstStyle/>
          <a:p>
            <a:r>
              <a:rPr lang="en-US"/>
              <a:t>Blogs</a:t>
            </a:r>
          </a:p>
        </p:txBody>
      </p:sp>
      <p:sp>
        <p:nvSpPr>
          <p:cNvPr id="189451" name="Text Box 11"/>
          <p:cNvSpPr txBox="1">
            <a:spLocks noChangeArrowheads="1"/>
          </p:cNvSpPr>
          <p:nvPr/>
        </p:nvSpPr>
        <p:spPr bwMode="auto">
          <a:xfrm>
            <a:off x="7467600" y="990600"/>
            <a:ext cx="819150" cy="274638"/>
          </a:xfrm>
          <a:prstGeom prst="rect">
            <a:avLst/>
          </a:prstGeom>
          <a:noFill/>
          <a:ln w="9525">
            <a:noFill/>
            <a:miter lim="800000"/>
            <a:headEnd/>
            <a:tailEnd/>
          </a:ln>
          <a:effectLst/>
        </p:spPr>
        <p:txBody>
          <a:bodyPr wrap="none">
            <a:spAutoFit/>
          </a:bodyPr>
          <a:lstStyle/>
          <a:p>
            <a:r>
              <a:rPr lang="en-US" sz="1200">
                <a:latin typeface="Arial" pitchFamily="34" charset="0"/>
                <a:ea typeface="MS Pゴシック" charset="-128"/>
                <a:cs typeface="Arial" pitchFamily="34" charset="0"/>
              </a:rPr>
              <a:t>Doubling</a:t>
            </a:r>
            <a:endParaRPr lang="en-US">
              <a:latin typeface="Arial" pitchFamily="34" charset="0"/>
              <a:ea typeface="MS Pゴシック" charset="-128"/>
              <a:cs typeface="Arial" pitchFamily="34" charset="0"/>
            </a:endParaRPr>
          </a:p>
        </p:txBody>
      </p:sp>
      <p:sp>
        <p:nvSpPr>
          <p:cNvPr id="189452" name="Line 12"/>
          <p:cNvSpPr>
            <a:spLocks noChangeShapeType="1"/>
          </p:cNvSpPr>
          <p:nvPr/>
        </p:nvSpPr>
        <p:spPr bwMode="auto">
          <a:xfrm flipH="1">
            <a:off x="5562600" y="3581400"/>
            <a:ext cx="16002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descr="20051108184953bbV71zShQvokLWYSlieg"/>
          <p:cNvPicPr>
            <a:picLocks noChangeAspect="1" noChangeArrowheads="1"/>
          </p:cNvPicPr>
          <p:nvPr/>
        </p:nvPicPr>
        <p:blipFill>
          <a:blip r:embed="rId2" cstate="print"/>
          <a:srcRect/>
          <a:stretch>
            <a:fillRect/>
          </a:stretch>
        </p:blipFill>
        <p:spPr bwMode="auto">
          <a:xfrm>
            <a:off x="0" y="914400"/>
            <a:ext cx="9144000" cy="5486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3538" name="Object 2"/>
          <p:cNvGraphicFramePr>
            <a:graphicFrameLocks noChangeAspect="1"/>
          </p:cNvGraphicFramePr>
          <p:nvPr/>
        </p:nvGraphicFramePr>
        <p:xfrm>
          <a:off x="230188" y="927100"/>
          <a:ext cx="8677275" cy="5932488"/>
        </p:xfrm>
        <a:graphic>
          <a:graphicData uri="http://schemas.openxmlformats.org/presentationml/2006/ole">
            <p:oleObj spid="_x0000_s193538" name="Worksheet" r:id="rId4" imgW="8674608" imgH="5931408" progId="Excel.Sheet.8">
              <p:embed/>
            </p:oleObj>
          </a:graphicData>
        </a:graphic>
      </p:graphicFrame>
      <p:sp>
        <p:nvSpPr>
          <p:cNvPr id="193539" name="Text Box 3"/>
          <p:cNvSpPr txBox="1">
            <a:spLocks noChangeArrowheads="1"/>
          </p:cNvSpPr>
          <p:nvPr/>
        </p:nvSpPr>
        <p:spPr bwMode="auto">
          <a:xfrm>
            <a:off x="914400" y="2667000"/>
            <a:ext cx="1377950" cy="457200"/>
          </a:xfrm>
          <a:prstGeom prst="rect">
            <a:avLst/>
          </a:prstGeom>
          <a:noFill/>
          <a:ln w="9525">
            <a:noFill/>
            <a:miter lim="800000"/>
            <a:headEnd/>
            <a:tailEnd/>
          </a:ln>
          <a:effectLst/>
        </p:spPr>
        <p:txBody>
          <a:bodyPr wrap="none">
            <a:spAutoFit/>
          </a:bodyPr>
          <a:lstStyle/>
          <a:p>
            <a:pPr algn="ctr"/>
            <a:r>
              <a:rPr lang="en-US" sz="1200">
                <a:latin typeface="Arial" pitchFamily="34" charset="0"/>
                <a:ea typeface="MS Pゴシック" charset="-128"/>
                <a:cs typeface="Arial" pitchFamily="34" charset="0"/>
              </a:rPr>
              <a:t>Kryptonite</a:t>
            </a:r>
          </a:p>
          <a:p>
            <a:pPr algn="ctr"/>
            <a:r>
              <a:rPr lang="en-US" sz="1200">
                <a:latin typeface="Arial" pitchFamily="34" charset="0"/>
                <a:ea typeface="MS Pゴシック" charset="-128"/>
                <a:cs typeface="Arial" pitchFamily="34" charset="0"/>
              </a:rPr>
              <a:t>Lock Controversy</a:t>
            </a:r>
          </a:p>
        </p:txBody>
      </p:sp>
      <p:sp>
        <p:nvSpPr>
          <p:cNvPr id="193540" name="Line 4"/>
          <p:cNvSpPr>
            <a:spLocks noChangeShapeType="1"/>
          </p:cNvSpPr>
          <p:nvPr/>
        </p:nvSpPr>
        <p:spPr bwMode="auto">
          <a:xfrm flipH="1">
            <a:off x="1371600" y="3276600"/>
            <a:ext cx="76200" cy="1219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41" name="Line 5"/>
          <p:cNvSpPr>
            <a:spLocks noChangeShapeType="1"/>
          </p:cNvSpPr>
          <p:nvPr/>
        </p:nvSpPr>
        <p:spPr bwMode="auto">
          <a:xfrm>
            <a:off x="1447800" y="3200400"/>
            <a:ext cx="0" cy="1447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42" name="Text Box 6"/>
          <p:cNvSpPr txBox="1">
            <a:spLocks noChangeArrowheads="1"/>
          </p:cNvSpPr>
          <p:nvPr/>
        </p:nvSpPr>
        <p:spPr bwMode="auto">
          <a:xfrm>
            <a:off x="1752600" y="3276600"/>
            <a:ext cx="1301750" cy="274638"/>
          </a:xfrm>
          <a:prstGeom prst="rect">
            <a:avLst/>
          </a:prstGeom>
          <a:noFill/>
          <a:ln w="9525">
            <a:noFill/>
            <a:miter lim="800000"/>
            <a:headEnd/>
            <a:tailEnd/>
          </a:ln>
          <a:effectLst/>
        </p:spPr>
        <p:txBody>
          <a:bodyPr wrap="none">
            <a:spAutoFit/>
          </a:bodyPr>
          <a:lstStyle/>
          <a:p>
            <a:r>
              <a:rPr lang="en-US" sz="1200">
                <a:latin typeface="Arial" pitchFamily="34" charset="0"/>
                <a:ea typeface="MS Pゴシック" charset="-128"/>
                <a:cs typeface="Arial" pitchFamily="34" charset="0"/>
              </a:rPr>
              <a:t>US Election Day</a:t>
            </a:r>
          </a:p>
        </p:txBody>
      </p:sp>
      <p:sp>
        <p:nvSpPr>
          <p:cNvPr id="193543" name="Line 7"/>
          <p:cNvSpPr>
            <a:spLocks noChangeShapeType="1"/>
          </p:cNvSpPr>
          <p:nvPr/>
        </p:nvSpPr>
        <p:spPr bwMode="auto">
          <a:xfrm>
            <a:off x="2133600" y="36576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44" name="Text Box 8"/>
          <p:cNvSpPr txBox="1">
            <a:spLocks noChangeArrowheads="1"/>
          </p:cNvSpPr>
          <p:nvPr/>
        </p:nvSpPr>
        <p:spPr bwMode="auto">
          <a:xfrm>
            <a:off x="2286000" y="3886200"/>
            <a:ext cx="1828800" cy="274638"/>
          </a:xfrm>
          <a:prstGeom prst="rect">
            <a:avLst/>
          </a:prstGeom>
          <a:noFill/>
          <a:ln w="9525">
            <a:noFill/>
            <a:miter lim="800000"/>
            <a:headEnd/>
            <a:tailEnd/>
          </a:ln>
          <a:effectLst/>
        </p:spPr>
        <p:txBody>
          <a:bodyPr>
            <a:spAutoFit/>
          </a:bodyPr>
          <a:lstStyle/>
          <a:p>
            <a:r>
              <a:rPr lang="en-US" sz="1200">
                <a:latin typeface="Arial" pitchFamily="34" charset="0"/>
                <a:ea typeface="MS Pゴシック" charset="-128"/>
                <a:cs typeface="Arial" pitchFamily="34" charset="0"/>
              </a:rPr>
              <a:t>Indian Ocean Tsunami</a:t>
            </a:r>
          </a:p>
        </p:txBody>
      </p:sp>
      <p:sp>
        <p:nvSpPr>
          <p:cNvPr id="193545" name="Line 9"/>
          <p:cNvSpPr>
            <a:spLocks noChangeShapeType="1"/>
          </p:cNvSpPr>
          <p:nvPr/>
        </p:nvSpPr>
        <p:spPr bwMode="auto">
          <a:xfrm>
            <a:off x="2895600" y="4267200"/>
            <a:ext cx="1524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46" name="Text Box 10"/>
          <p:cNvSpPr txBox="1">
            <a:spLocks noChangeArrowheads="1"/>
          </p:cNvSpPr>
          <p:nvPr/>
        </p:nvSpPr>
        <p:spPr bwMode="auto">
          <a:xfrm>
            <a:off x="3276600" y="3429000"/>
            <a:ext cx="933450" cy="274638"/>
          </a:xfrm>
          <a:prstGeom prst="rect">
            <a:avLst/>
          </a:prstGeom>
          <a:noFill/>
          <a:ln w="9525">
            <a:noFill/>
            <a:miter lim="800000"/>
            <a:headEnd/>
            <a:tailEnd/>
          </a:ln>
          <a:effectLst/>
        </p:spPr>
        <p:txBody>
          <a:bodyPr wrap="none">
            <a:spAutoFit/>
          </a:bodyPr>
          <a:lstStyle/>
          <a:p>
            <a:r>
              <a:rPr lang="en-US" sz="1200">
                <a:latin typeface="Arial" pitchFamily="34" charset="0"/>
                <a:ea typeface="MS Pゴシック" charset="-128"/>
                <a:cs typeface="Arial" pitchFamily="34" charset="0"/>
              </a:rPr>
              <a:t>Superbowl</a:t>
            </a:r>
          </a:p>
        </p:txBody>
      </p:sp>
      <p:sp>
        <p:nvSpPr>
          <p:cNvPr id="193547" name="Line 11"/>
          <p:cNvSpPr>
            <a:spLocks noChangeShapeType="1"/>
          </p:cNvSpPr>
          <p:nvPr/>
        </p:nvSpPr>
        <p:spPr bwMode="auto">
          <a:xfrm>
            <a:off x="3886200" y="3657600"/>
            <a:ext cx="1524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48" name="Line 12"/>
          <p:cNvSpPr>
            <a:spLocks noChangeShapeType="1"/>
          </p:cNvSpPr>
          <p:nvPr/>
        </p:nvSpPr>
        <p:spPr bwMode="auto">
          <a:xfrm>
            <a:off x="4495800" y="3505200"/>
            <a:ext cx="7620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49" name="Text Box 13"/>
          <p:cNvSpPr txBox="1">
            <a:spLocks noChangeArrowheads="1"/>
          </p:cNvSpPr>
          <p:nvPr/>
        </p:nvSpPr>
        <p:spPr bwMode="auto">
          <a:xfrm>
            <a:off x="3886200" y="3200400"/>
            <a:ext cx="1143000" cy="274638"/>
          </a:xfrm>
          <a:prstGeom prst="rect">
            <a:avLst/>
          </a:prstGeom>
          <a:noFill/>
          <a:ln w="9525">
            <a:noFill/>
            <a:miter lim="800000"/>
            <a:headEnd/>
            <a:tailEnd/>
          </a:ln>
          <a:effectLst/>
        </p:spPr>
        <p:txBody>
          <a:bodyPr>
            <a:spAutoFit/>
          </a:bodyPr>
          <a:lstStyle/>
          <a:p>
            <a:r>
              <a:rPr lang="en-US" sz="1200">
                <a:latin typeface="Arial" pitchFamily="34" charset="0"/>
                <a:ea typeface="MS Pゴシック" charset="-128"/>
                <a:cs typeface="Arial" pitchFamily="34" charset="0"/>
              </a:rPr>
              <a:t>Schiavo Dies</a:t>
            </a:r>
          </a:p>
        </p:txBody>
      </p:sp>
      <p:sp>
        <p:nvSpPr>
          <p:cNvPr id="193550" name="Text Box 14"/>
          <p:cNvSpPr txBox="1">
            <a:spLocks noChangeArrowheads="1"/>
          </p:cNvSpPr>
          <p:nvPr/>
        </p:nvSpPr>
        <p:spPr bwMode="auto">
          <a:xfrm>
            <a:off x="4419600" y="2971800"/>
            <a:ext cx="1447800" cy="274638"/>
          </a:xfrm>
          <a:prstGeom prst="rect">
            <a:avLst/>
          </a:prstGeom>
          <a:noFill/>
          <a:ln w="9525">
            <a:noFill/>
            <a:miter lim="800000"/>
            <a:headEnd/>
            <a:tailEnd/>
          </a:ln>
          <a:effectLst/>
        </p:spPr>
        <p:txBody>
          <a:bodyPr>
            <a:spAutoFit/>
          </a:bodyPr>
          <a:lstStyle/>
          <a:p>
            <a:r>
              <a:rPr lang="en-US" sz="1200">
                <a:latin typeface="Arial" pitchFamily="34" charset="0"/>
                <a:ea typeface="MS Pゴシック" charset="-128"/>
                <a:cs typeface="Arial" pitchFamily="34" charset="0"/>
              </a:rPr>
              <a:t>Newsweek Koran</a:t>
            </a:r>
          </a:p>
        </p:txBody>
      </p:sp>
      <p:sp>
        <p:nvSpPr>
          <p:cNvPr id="193551" name="Line 15"/>
          <p:cNvSpPr>
            <a:spLocks noChangeShapeType="1"/>
          </p:cNvSpPr>
          <p:nvPr/>
        </p:nvSpPr>
        <p:spPr bwMode="auto">
          <a:xfrm>
            <a:off x="5257800" y="3276600"/>
            <a:ext cx="15240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52" name="Text Box 16"/>
          <p:cNvSpPr txBox="1">
            <a:spLocks noChangeArrowheads="1"/>
          </p:cNvSpPr>
          <p:nvPr/>
        </p:nvSpPr>
        <p:spPr bwMode="auto">
          <a:xfrm>
            <a:off x="4800600" y="2362200"/>
            <a:ext cx="1752600" cy="274638"/>
          </a:xfrm>
          <a:prstGeom prst="rect">
            <a:avLst/>
          </a:prstGeom>
          <a:noFill/>
          <a:ln w="9525">
            <a:noFill/>
            <a:miter lim="800000"/>
            <a:headEnd/>
            <a:tailEnd/>
          </a:ln>
          <a:effectLst/>
        </p:spPr>
        <p:txBody>
          <a:bodyPr>
            <a:spAutoFit/>
          </a:bodyPr>
          <a:lstStyle/>
          <a:p>
            <a:r>
              <a:rPr lang="en-US" sz="1200">
                <a:latin typeface="Arial" pitchFamily="34" charset="0"/>
                <a:ea typeface="MS Pゴシック" charset="-128"/>
                <a:cs typeface="Arial" pitchFamily="34" charset="0"/>
              </a:rPr>
              <a:t>Deepthroat Revealed</a:t>
            </a:r>
          </a:p>
        </p:txBody>
      </p:sp>
      <p:sp>
        <p:nvSpPr>
          <p:cNvPr id="193553" name="Line 17"/>
          <p:cNvSpPr>
            <a:spLocks noChangeShapeType="1"/>
          </p:cNvSpPr>
          <p:nvPr/>
        </p:nvSpPr>
        <p:spPr bwMode="auto">
          <a:xfrm>
            <a:off x="5638800" y="2667000"/>
            <a:ext cx="6858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54" name="Text Box 18"/>
          <p:cNvSpPr txBox="1">
            <a:spLocks noChangeArrowheads="1"/>
          </p:cNvSpPr>
          <p:nvPr/>
        </p:nvSpPr>
        <p:spPr bwMode="auto">
          <a:xfrm>
            <a:off x="5410200" y="1676400"/>
            <a:ext cx="1447800" cy="457200"/>
          </a:xfrm>
          <a:prstGeom prst="rect">
            <a:avLst/>
          </a:prstGeom>
          <a:noFill/>
          <a:ln w="9525">
            <a:noFill/>
            <a:miter lim="800000"/>
            <a:headEnd/>
            <a:tailEnd/>
          </a:ln>
          <a:effectLst/>
        </p:spPr>
        <p:txBody>
          <a:bodyPr>
            <a:spAutoFit/>
          </a:bodyPr>
          <a:lstStyle/>
          <a:p>
            <a:r>
              <a:rPr lang="en-US" sz="1200">
                <a:latin typeface="Arial" pitchFamily="34" charset="0"/>
                <a:ea typeface="MS Pゴシック" charset="-128"/>
                <a:cs typeface="Arial" pitchFamily="34" charset="0"/>
              </a:rPr>
              <a:t>Justice O’Connor</a:t>
            </a:r>
          </a:p>
          <a:p>
            <a:r>
              <a:rPr lang="en-US" sz="1200">
                <a:latin typeface="Arial" pitchFamily="34" charset="0"/>
                <a:ea typeface="MS Pゴシック" charset="-128"/>
                <a:cs typeface="Arial" pitchFamily="34" charset="0"/>
              </a:rPr>
              <a:t>Live 8 Concerts</a:t>
            </a:r>
          </a:p>
        </p:txBody>
      </p:sp>
      <p:sp>
        <p:nvSpPr>
          <p:cNvPr id="193555" name="Line 19"/>
          <p:cNvSpPr>
            <a:spLocks noChangeShapeType="1"/>
          </p:cNvSpPr>
          <p:nvPr/>
        </p:nvSpPr>
        <p:spPr bwMode="auto">
          <a:xfrm>
            <a:off x="6705600" y="1981200"/>
            <a:ext cx="838200" cy="762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56" name="Text Box 20"/>
          <p:cNvSpPr txBox="1">
            <a:spLocks noChangeArrowheads="1"/>
          </p:cNvSpPr>
          <p:nvPr/>
        </p:nvSpPr>
        <p:spPr bwMode="auto">
          <a:xfrm>
            <a:off x="5943600" y="1371600"/>
            <a:ext cx="1524000" cy="274638"/>
          </a:xfrm>
          <a:prstGeom prst="rect">
            <a:avLst/>
          </a:prstGeom>
          <a:noFill/>
          <a:ln w="9525">
            <a:noFill/>
            <a:miter lim="800000"/>
            <a:headEnd/>
            <a:tailEnd/>
          </a:ln>
          <a:effectLst/>
        </p:spPr>
        <p:txBody>
          <a:bodyPr>
            <a:spAutoFit/>
          </a:bodyPr>
          <a:lstStyle/>
          <a:p>
            <a:r>
              <a:rPr lang="en-US" sz="1200">
                <a:latin typeface="Arial" pitchFamily="34" charset="0"/>
                <a:ea typeface="MS Pゴシック" charset="-128"/>
                <a:cs typeface="Arial" pitchFamily="34" charset="0"/>
              </a:rPr>
              <a:t>London Bombings</a:t>
            </a:r>
          </a:p>
        </p:txBody>
      </p:sp>
      <p:sp>
        <p:nvSpPr>
          <p:cNvPr id="193557" name="Line 21"/>
          <p:cNvSpPr>
            <a:spLocks noChangeShapeType="1"/>
          </p:cNvSpPr>
          <p:nvPr/>
        </p:nvSpPr>
        <p:spPr bwMode="auto">
          <a:xfrm>
            <a:off x="7010400" y="1600200"/>
            <a:ext cx="68580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58" name="Text Box 22"/>
          <p:cNvSpPr txBox="1">
            <a:spLocks noChangeArrowheads="1"/>
          </p:cNvSpPr>
          <p:nvPr/>
        </p:nvSpPr>
        <p:spPr bwMode="auto">
          <a:xfrm>
            <a:off x="7848600" y="1295400"/>
            <a:ext cx="762000" cy="274638"/>
          </a:xfrm>
          <a:prstGeom prst="rect">
            <a:avLst/>
          </a:prstGeom>
          <a:noFill/>
          <a:ln w="9525">
            <a:noFill/>
            <a:miter lim="800000"/>
            <a:headEnd/>
            <a:tailEnd/>
          </a:ln>
          <a:effectLst/>
        </p:spPr>
        <p:txBody>
          <a:bodyPr>
            <a:spAutoFit/>
          </a:bodyPr>
          <a:lstStyle/>
          <a:p>
            <a:r>
              <a:rPr lang="en-US" sz="1200">
                <a:latin typeface="Arial" pitchFamily="34" charset="0"/>
                <a:ea typeface="MS Pゴシック" charset="-128"/>
                <a:cs typeface="Arial" pitchFamily="34" charset="0"/>
              </a:rPr>
              <a:t>Katrina</a:t>
            </a:r>
          </a:p>
        </p:txBody>
      </p:sp>
      <p:sp>
        <p:nvSpPr>
          <p:cNvPr id="193559" name="Line 23"/>
          <p:cNvSpPr>
            <a:spLocks noChangeShapeType="1"/>
          </p:cNvSpPr>
          <p:nvPr/>
        </p:nvSpPr>
        <p:spPr bwMode="auto">
          <a:xfrm>
            <a:off x="8229600" y="1600200"/>
            <a:ext cx="22860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93560" name="Text Box 24"/>
          <p:cNvSpPr txBox="1">
            <a:spLocks noChangeArrowheads="1"/>
          </p:cNvSpPr>
          <p:nvPr/>
        </p:nvSpPr>
        <p:spPr bwMode="auto">
          <a:xfrm>
            <a:off x="2667000" y="304800"/>
            <a:ext cx="3081338" cy="457200"/>
          </a:xfrm>
          <a:prstGeom prst="rect">
            <a:avLst/>
          </a:prstGeom>
          <a:noFill/>
          <a:ln w="9525">
            <a:noFill/>
            <a:miter lim="800000"/>
            <a:headEnd/>
            <a:tailEnd/>
          </a:ln>
        </p:spPr>
        <p:txBody>
          <a:bodyPr wrap="none">
            <a:spAutoFit/>
          </a:bodyPr>
          <a:lstStyle/>
          <a:p>
            <a:r>
              <a:rPr lang="en-US">
                <a:latin typeface="Arial" pitchFamily="34" charset="0"/>
                <a:ea typeface="MS PGothic" pitchFamily="34" charset="-128"/>
                <a:cs typeface="Arial" pitchFamily="34" charset="0"/>
              </a:rPr>
              <a:t>Daily Posting Volume</a:t>
            </a:r>
          </a:p>
        </p:txBody>
      </p:sp>
      <p:sp>
        <p:nvSpPr>
          <p:cNvPr id="193561" name="Text Box 25"/>
          <p:cNvSpPr txBox="1">
            <a:spLocks noChangeArrowheads="1"/>
          </p:cNvSpPr>
          <p:nvPr/>
        </p:nvSpPr>
        <p:spPr bwMode="auto">
          <a:xfrm>
            <a:off x="1219200" y="1295400"/>
            <a:ext cx="4251325" cy="1069975"/>
          </a:xfrm>
          <a:prstGeom prst="rect">
            <a:avLst/>
          </a:prstGeom>
          <a:noFill/>
          <a:ln w="9525">
            <a:noFill/>
            <a:miter lim="800000"/>
            <a:headEnd/>
            <a:tailEnd/>
          </a:ln>
        </p:spPr>
        <p:txBody>
          <a:bodyPr wrap="none">
            <a:spAutoFit/>
          </a:bodyPr>
          <a:lstStyle/>
          <a:p>
            <a:r>
              <a:rPr lang="en-US" sz="1600">
                <a:latin typeface="Arial" pitchFamily="34" charset="0"/>
                <a:ea typeface="MS PGothic" pitchFamily="34" charset="-128"/>
                <a:cs typeface="Arial" pitchFamily="34" charset="0"/>
              </a:rPr>
              <a:t>1.2 Million legitimate Posts/Day</a:t>
            </a:r>
          </a:p>
          <a:p>
            <a:r>
              <a:rPr lang="en-US" sz="1600">
                <a:latin typeface="Arial" pitchFamily="34" charset="0"/>
                <a:ea typeface="MS PGothic" pitchFamily="34" charset="-128"/>
                <a:cs typeface="Arial" pitchFamily="34" charset="0"/>
              </a:rPr>
              <a:t>Spam posts marked in red</a:t>
            </a:r>
          </a:p>
          <a:p>
            <a:r>
              <a:rPr lang="en-US" sz="1600">
                <a:latin typeface="Arial" pitchFamily="34" charset="0"/>
                <a:ea typeface="MS PGothic" pitchFamily="34" charset="-128"/>
                <a:cs typeface="Arial" pitchFamily="34" charset="0"/>
              </a:rPr>
              <a:t>On average, additional 5.8% are spam posts </a:t>
            </a:r>
          </a:p>
          <a:p>
            <a:r>
              <a:rPr lang="en-US" sz="1600">
                <a:latin typeface="Arial" pitchFamily="34" charset="0"/>
                <a:ea typeface="MS PGothic" pitchFamily="34" charset="-128"/>
                <a:cs typeface="Arial" pitchFamily="34" charset="0"/>
              </a:rPr>
              <a:t>Some spam spikes as high as 18%</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52400"/>
            <a:ext cx="8229600" cy="1143000"/>
          </a:xfrm>
        </p:spPr>
        <p:txBody>
          <a:bodyPr/>
          <a:lstStyle/>
          <a:p>
            <a:r>
              <a:rPr lang="en-US"/>
              <a:t>The “Deep Web”</a:t>
            </a:r>
          </a:p>
        </p:txBody>
      </p:sp>
      <p:sp>
        <p:nvSpPr>
          <p:cNvPr id="177155" name="Rectangle 3"/>
          <p:cNvSpPr>
            <a:spLocks noGrp="1" noChangeArrowheads="1"/>
          </p:cNvSpPr>
          <p:nvPr>
            <p:ph type="body" idx="1"/>
          </p:nvPr>
        </p:nvSpPr>
        <p:spPr>
          <a:xfrm>
            <a:off x="457200" y="1371600"/>
            <a:ext cx="8534400" cy="4525963"/>
          </a:xfrm>
        </p:spPr>
        <p:txBody>
          <a:bodyPr/>
          <a:lstStyle/>
          <a:p>
            <a:r>
              <a:rPr lang="en-US"/>
              <a:t>Dynamic pages, generated from databases</a:t>
            </a:r>
          </a:p>
          <a:p>
            <a:endParaRPr lang="en-US"/>
          </a:p>
          <a:p>
            <a:r>
              <a:rPr lang="en-US"/>
              <a:t>Not easily discovered using crawling </a:t>
            </a:r>
          </a:p>
          <a:p>
            <a:endParaRPr lang="en-US"/>
          </a:p>
          <a:p>
            <a:r>
              <a:rPr lang="en-US"/>
              <a:t>Perhaps 400-500 times larger than surface Web</a:t>
            </a:r>
          </a:p>
          <a:p>
            <a:endParaRPr lang="en-US"/>
          </a:p>
          <a:p>
            <a:r>
              <a:rPr lang="en-US"/>
              <a:t>Fastest growing source of new information</a:t>
            </a:r>
          </a:p>
        </p:txBody>
      </p:sp>
      <p:sp>
        <p:nvSpPr>
          <p:cNvPr id="177156" name="AutoShape 4" descr="Search Engines: Dragging a Net Across the Web's Surface"/>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7157" name="AutoShape 5" descr="Search Engines: Dragging a Net Across the Web's Surface"/>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7158" name="AutoShape 6" descr="Search Engines: Dragging a Net Across the Web's Surface"/>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7159" name="AutoShape 7" descr="boat with a shallow net"/>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7160" name="AutoShape 8" descr="boat with a shallow net"/>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7161" name="AutoShape 9" descr="PIE CHART"/>
          <p:cNvSpPr>
            <a:spLocks noChangeAspect="1" noChangeArrowheads="1"/>
          </p:cNvSpPr>
          <p:nvPr/>
        </p:nvSpPr>
        <p:spPr bwMode="auto">
          <a:xfrm>
            <a:off x="1954213" y="1497013"/>
            <a:ext cx="5235575" cy="3863975"/>
          </a:xfrm>
          <a:prstGeom prst="rect">
            <a:avLst/>
          </a:prstGeom>
          <a:noFill/>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0"/>
            <a:ext cx="8229600" cy="1143000"/>
          </a:xfrm>
        </p:spPr>
        <p:txBody>
          <a:bodyPr/>
          <a:lstStyle/>
          <a:p>
            <a:r>
              <a:rPr lang="en-US"/>
              <a:t>Deep Web</a:t>
            </a:r>
          </a:p>
        </p:txBody>
      </p:sp>
      <p:sp>
        <p:nvSpPr>
          <p:cNvPr id="180227" name="Rectangle 3"/>
          <p:cNvSpPr>
            <a:spLocks noGrp="1" noChangeArrowheads="1"/>
          </p:cNvSpPr>
          <p:nvPr>
            <p:ph type="body" idx="1"/>
          </p:nvPr>
        </p:nvSpPr>
        <p:spPr>
          <a:xfrm>
            <a:off x="457200" y="990600"/>
            <a:ext cx="8229600" cy="914400"/>
          </a:xfrm>
        </p:spPr>
        <p:txBody>
          <a:bodyPr/>
          <a:lstStyle/>
          <a:p>
            <a:r>
              <a:rPr lang="en-US" sz="2800" b="1"/>
              <a:t>60 Deep Sites Exceed Surface Web by 40 Times</a:t>
            </a:r>
            <a:endParaRPr lang="en-US" sz="2800"/>
          </a:p>
        </p:txBody>
      </p:sp>
      <p:sp>
        <p:nvSpPr>
          <p:cNvPr id="180228" name="Rectangle 4"/>
          <p:cNvSpPr>
            <a:spLocks noChangeArrowheads="1"/>
          </p:cNvSpPr>
          <p:nvPr/>
        </p:nvSpPr>
        <p:spPr bwMode="auto">
          <a:xfrm>
            <a:off x="-669925" y="1960563"/>
            <a:ext cx="9144000" cy="0"/>
          </a:xfrm>
          <a:prstGeom prst="rect">
            <a:avLst/>
          </a:prstGeom>
          <a:noFill/>
          <a:ln w="9525">
            <a:noFill/>
            <a:miter lim="800000"/>
            <a:headEnd/>
            <a:tailEnd/>
          </a:ln>
          <a:effectLst/>
        </p:spPr>
        <p:txBody>
          <a:bodyPr>
            <a:spAutoFit/>
          </a:bodyPr>
          <a:lstStyle/>
          <a:p>
            <a:endParaRPr lang="en-US"/>
          </a:p>
        </p:txBody>
      </p:sp>
      <p:grpSp>
        <p:nvGrpSpPr>
          <p:cNvPr id="180229" name="Group 5"/>
          <p:cNvGrpSpPr>
            <a:grpSpLocks/>
          </p:cNvGrpSpPr>
          <p:nvPr/>
        </p:nvGrpSpPr>
        <p:grpSpPr bwMode="auto">
          <a:xfrm>
            <a:off x="0" y="1828800"/>
            <a:ext cx="9144000" cy="4800600"/>
            <a:chOff x="-4" y="-4"/>
            <a:chExt cx="6613" cy="1858"/>
          </a:xfrm>
        </p:grpSpPr>
        <p:grpSp>
          <p:nvGrpSpPr>
            <p:cNvPr id="180230" name="Group 6"/>
            <p:cNvGrpSpPr>
              <a:grpSpLocks/>
            </p:cNvGrpSpPr>
            <p:nvPr/>
          </p:nvGrpSpPr>
          <p:grpSpPr bwMode="auto">
            <a:xfrm>
              <a:off x="0" y="0"/>
              <a:ext cx="6605" cy="1850"/>
              <a:chOff x="0" y="0"/>
              <a:chExt cx="6605" cy="1850"/>
            </a:xfrm>
          </p:grpSpPr>
          <p:grpSp>
            <p:nvGrpSpPr>
              <p:cNvPr id="180231" name="Group 7"/>
              <p:cNvGrpSpPr>
                <a:grpSpLocks/>
              </p:cNvGrpSpPr>
              <p:nvPr/>
            </p:nvGrpSpPr>
            <p:grpSpPr bwMode="auto">
              <a:xfrm>
                <a:off x="0" y="0"/>
                <a:ext cx="2191" cy="289"/>
                <a:chOff x="0" y="0"/>
                <a:chExt cx="2191" cy="289"/>
              </a:xfrm>
            </p:grpSpPr>
            <p:sp>
              <p:nvSpPr>
                <p:cNvPr id="180232" name="Rectangle 8"/>
                <p:cNvSpPr>
                  <a:spLocks noChangeArrowheads="1"/>
                </p:cNvSpPr>
                <p:nvPr/>
              </p:nvSpPr>
              <p:spPr bwMode="auto">
                <a:xfrm>
                  <a:off x="0" y="0"/>
                  <a:ext cx="2191" cy="289"/>
                </a:xfrm>
                <a:prstGeom prst="rect">
                  <a:avLst/>
                </a:prstGeom>
                <a:solidFill>
                  <a:srgbClr val="C0C0C0"/>
                </a:solidFill>
                <a:ln w="9525">
                  <a:noFill/>
                  <a:miter lim="800000"/>
                  <a:headEnd/>
                  <a:tailEnd/>
                </a:ln>
                <a:effectLst/>
              </p:spPr>
              <p:txBody>
                <a:bodyPr/>
                <a:lstStyle/>
                <a:p>
                  <a:endParaRPr lang="en-US"/>
                </a:p>
              </p:txBody>
            </p:sp>
            <p:grpSp>
              <p:nvGrpSpPr>
                <p:cNvPr id="180233" name="Group 9"/>
                <p:cNvGrpSpPr>
                  <a:grpSpLocks/>
                </p:cNvGrpSpPr>
                <p:nvPr/>
              </p:nvGrpSpPr>
              <p:grpSpPr bwMode="auto">
                <a:xfrm>
                  <a:off x="0" y="0"/>
                  <a:ext cx="2191" cy="289"/>
                  <a:chOff x="0" y="0"/>
                  <a:chExt cx="2191" cy="289"/>
                </a:xfrm>
              </p:grpSpPr>
              <p:sp>
                <p:nvSpPr>
                  <p:cNvPr id="180234" name="Rectangle 10"/>
                  <p:cNvSpPr>
                    <a:spLocks noChangeArrowheads="1"/>
                  </p:cNvSpPr>
                  <p:nvPr/>
                </p:nvSpPr>
                <p:spPr bwMode="auto">
                  <a:xfrm>
                    <a:off x="0" y="0"/>
                    <a:ext cx="2191" cy="289"/>
                  </a:xfrm>
                  <a:prstGeom prst="rect">
                    <a:avLst/>
                  </a:prstGeom>
                  <a:solidFill>
                    <a:srgbClr val="C0C0C0"/>
                  </a:solidFill>
                  <a:ln w="9525">
                    <a:noFill/>
                    <a:miter lim="800000"/>
                    <a:headEnd/>
                    <a:tailEnd/>
                  </a:ln>
                  <a:effectLst/>
                </p:spPr>
                <p:txBody>
                  <a:bodyPr anchor="ctr"/>
                  <a:lstStyle/>
                  <a:p>
                    <a:pPr algn="ctr" eaLnBrk="1" hangingPunct="1"/>
                    <a:r>
                      <a:rPr lang="en-US" sz="1400" b="1">
                        <a:latin typeface="Arial" pitchFamily="34" charset="0"/>
                        <a:cs typeface="Arial" pitchFamily="34" charset="0"/>
                      </a:rPr>
                      <a:t>Name</a:t>
                    </a:r>
                    <a:endParaRPr lang="en-US" sz="1400">
                      <a:latin typeface="Arial" pitchFamily="34" charset="0"/>
                      <a:cs typeface="Arial" pitchFamily="34" charset="0"/>
                    </a:endParaRPr>
                  </a:p>
                </p:txBody>
              </p:sp>
              <p:sp>
                <p:nvSpPr>
                  <p:cNvPr id="180235" name="Rectangle 11"/>
                  <p:cNvSpPr>
                    <a:spLocks noChangeArrowheads="1"/>
                  </p:cNvSpPr>
                  <p:nvPr/>
                </p:nvSpPr>
                <p:spPr bwMode="auto">
                  <a:xfrm>
                    <a:off x="0" y="0"/>
                    <a:ext cx="2191" cy="289"/>
                  </a:xfrm>
                  <a:prstGeom prst="rect">
                    <a:avLst/>
                  </a:prstGeom>
                  <a:noFill/>
                  <a:ln w="7">
                    <a:solidFill>
                      <a:srgbClr val="A0A0A0"/>
                    </a:solidFill>
                    <a:miter lim="800000"/>
                    <a:headEnd/>
                    <a:tailEnd/>
                  </a:ln>
                  <a:effectLst/>
                </p:spPr>
                <p:txBody>
                  <a:bodyPr/>
                  <a:lstStyle/>
                  <a:p>
                    <a:endParaRPr lang="en-US"/>
                  </a:p>
                </p:txBody>
              </p:sp>
            </p:grpSp>
          </p:grpSp>
          <p:grpSp>
            <p:nvGrpSpPr>
              <p:cNvPr id="180236" name="Group 12"/>
              <p:cNvGrpSpPr>
                <a:grpSpLocks/>
              </p:cNvGrpSpPr>
              <p:nvPr/>
            </p:nvGrpSpPr>
            <p:grpSpPr bwMode="auto">
              <a:xfrm>
                <a:off x="2191" y="0"/>
                <a:ext cx="854" cy="289"/>
                <a:chOff x="2191" y="0"/>
                <a:chExt cx="854" cy="289"/>
              </a:xfrm>
            </p:grpSpPr>
            <p:sp>
              <p:nvSpPr>
                <p:cNvPr id="180237" name="Rectangle 13"/>
                <p:cNvSpPr>
                  <a:spLocks noChangeArrowheads="1"/>
                </p:cNvSpPr>
                <p:nvPr/>
              </p:nvSpPr>
              <p:spPr bwMode="auto">
                <a:xfrm>
                  <a:off x="2191" y="0"/>
                  <a:ext cx="854" cy="289"/>
                </a:xfrm>
                <a:prstGeom prst="rect">
                  <a:avLst/>
                </a:prstGeom>
                <a:solidFill>
                  <a:srgbClr val="C0C0C0"/>
                </a:solidFill>
                <a:ln w="9525">
                  <a:noFill/>
                  <a:miter lim="800000"/>
                  <a:headEnd/>
                  <a:tailEnd/>
                </a:ln>
                <a:effectLst/>
              </p:spPr>
              <p:txBody>
                <a:bodyPr/>
                <a:lstStyle/>
                <a:p>
                  <a:endParaRPr lang="en-US"/>
                </a:p>
              </p:txBody>
            </p:sp>
            <p:grpSp>
              <p:nvGrpSpPr>
                <p:cNvPr id="180238" name="Group 14"/>
                <p:cNvGrpSpPr>
                  <a:grpSpLocks/>
                </p:cNvGrpSpPr>
                <p:nvPr/>
              </p:nvGrpSpPr>
              <p:grpSpPr bwMode="auto">
                <a:xfrm>
                  <a:off x="2191" y="0"/>
                  <a:ext cx="854" cy="289"/>
                  <a:chOff x="2191" y="0"/>
                  <a:chExt cx="854" cy="289"/>
                </a:xfrm>
              </p:grpSpPr>
              <p:sp>
                <p:nvSpPr>
                  <p:cNvPr id="180239" name="Rectangle 15"/>
                  <p:cNvSpPr>
                    <a:spLocks noChangeArrowheads="1"/>
                  </p:cNvSpPr>
                  <p:nvPr/>
                </p:nvSpPr>
                <p:spPr bwMode="auto">
                  <a:xfrm>
                    <a:off x="2191" y="0"/>
                    <a:ext cx="854" cy="289"/>
                  </a:xfrm>
                  <a:prstGeom prst="rect">
                    <a:avLst/>
                  </a:prstGeom>
                  <a:solidFill>
                    <a:srgbClr val="C0C0C0"/>
                  </a:solidFill>
                  <a:ln w="9525">
                    <a:noFill/>
                    <a:miter lim="800000"/>
                    <a:headEnd/>
                    <a:tailEnd/>
                  </a:ln>
                  <a:effectLst/>
                </p:spPr>
                <p:txBody>
                  <a:bodyPr anchor="ctr"/>
                  <a:lstStyle/>
                  <a:p>
                    <a:pPr algn="ctr" eaLnBrk="1" hangingPunct="1"/>
                    <a:r>
                      <a:rPr lang="en-US" sz="1400" b="1">
                        <a:latin typeface="Arial" pitchFamily="34" charset="0"/>
                        <a:cs typeface="Arial" pitchFamily="34" charset="0"/>
                      </a:rPr>
                      <a:t>Type</a:t>
                    </a:r>
                    <a:endParaRPr lang="en-US" sz="1400">
                      <a:latin typeface="Arial" pitchFamily="34" charset="0"/>
                      <a:cs typeface="Arial" pitchFamily="34" charset="0"/>
                    </a:endParaRPr>
                  </a:p>
                  <a:p>
                    <a:pPr algn="ctr"/>
                    <a:endParaRPr lang="en-US" sz="1400">
                      <a:latin typeface="Arial" pitchFamily="34" charset="0"/>
                      <a:cs typeface="Arial" pitchFamily="34" charset="0"/>
                    </a:endParaRPr>
                  </a:p>
                </p:txBody>
              </p:sp>
              <p:sp>
                <p:nvSpPr>
                  <p:cNvPr id="180240" name="Rectangle 16"/>
                  <p:cNvSpPr>
                    <a:spLocks noChangeArrowheads="1"/>
                  </p:cNvSpPr>
                  <p:nvPr/>
                </p:nvSpPr>
                <p:spPr bwMode="auto">
                  <a:xfrm>
                    <a:off x="2191" y="0"/>
                    <a:ext cx="854" cy="289"/>
                  </a:xfrm>
                  <a:prstGeom prst="rect">
                    <a:avLst/>
                  </a:prstGeom>
                  <a:noFill/>
                  <a:ln w="7">
                    <a:solidFill>
                      <a:srgbClr val="A0A0A0"/>
                    </a:solidFill>
                    <a:miter lim="800000"/>
                    <a:headEnd/>
                    <a:tailEnd/>
                  </a:ln>
                  <a:effectLst/>
                </p:spPr>
                <p:txBody>
                  <a:bodyPr/>
                  <a:lstStyle/>
                  <a:p>
                    <a:endParaRPr lang="en-US"/>
                  </a:p>
                </p:txBody>
              </p:sp>
            </p:grpSp>
          </p:grpSp>
          <p:grpSp>
            <p:nvGrpSpPr>
              <p:cNvPr id="180241" name="Group 17"/>
              <p:cNvGrpSpPr>
                <a:grpSpLocks/>
              </p:cNvGrpSpPr>
              <p:nvPr/>
            </p:nvGrpSpPr>
            <p:grpSpPr bwMode="auto">
              <a:xfrm>
                <a:off x="3045" y="0"/>
                <a:ext cx="2962" cy="289"/>
                <a:chOff x="3045" y="0"/>
                <a:chExt cx="2962" cy="289"/>
              </a:xfrm>
            </p:grpSpPr>
            <p:sp>
              <p:nvSpPr>
                <p:cNvPr id="180242" name="Rectangle 18"/>
                <p:cNvSpPr>
                  <a:spLocks noChangeArrowheads="1"/>
                </p:cNvSpPr>
                <p:nvPr/>
              </p:nvSpPr>
              <p:spPr bwMode="auto">
                <a:xfrm>
                  <a:off x="3045" y="0"/>
                  <a:ext cx="2962" cy="289"/>
                </a:xfrm>
                <a:prstGeom prst="rect">
                  <a:avLst/>
                </a:prstGeom>
                <a:solidFill>
                  <a:srgbClr val="C0C0C0"/>
                </a:solidFill>
                <a:ln w="9525">
                  <a:noFill/>
                  <a:miter lim="800000"/>
                  <a:headEnd/>
                  <a:tailEnd/>
                </a:ln>
                <a:effectLst/>
              </p:spPr>
              <p:txBody>
                <a:bodyPr/>
                <a:lstStyle/>
                <a:p>
                  <a:endParaRPr lang="en-US"/>
                </a:p>
              </p:txBody>
            </p:sp>
            <p:grpSp>
              <p:nvGrpSpPr>
                <p:cNvPr id="180243" name="Group 19"/>
                <p:cNvGrpSpPr>
                  <a:grpSpLocks/>
                </p:cNvGrpSpPr>
                <p:nvPr/>
              </p:nvGrpSpPr>
              <p:grpSpPr bwMode="auto">
                <a:xfrm>
                  <a:off x="3045" y="0"/>
                  <a:ext cx="2962" cy="289"/>
                  <a:chOff x="3045" y="0"/>
                  <a:chExt cx="2962" cy="289"/>
                </a:xfrm>
              </p:grpSpPr>
              <p:sp>
                <p:nvSpPr>
                  <p:cNvPr id="180244" name="Rectangle 20"/>
                  <p:cNvSpPr>
                    <a:spLocks noChangeArrowheads="1"/>
                  </p:cNvSpPr>
                  <p:nvPr/>
                </p:nvSpPr>
                <p:spPr bwMode="auto">
                  <a:xfrm>
                    <a:off x="3045" y="0"/>
                    <a:ext cx="2962" cy="289"/>
                  </a:xfrm>
                  <a:prstGeom prst="rect">
                    <a:avLst/>
                  </a:prstGeom>
                  <a:solidFill>
                    <a:srgbClr val="C0C0C0"/>
                  </a:solidFill>
                  <a:ln w="9525">
                    <a:noFill/>
                    <a:miter lim="800000"/>
                    <a:headEnd/>
                    <a:tailEnd/>
                  </a:ln>
                  <a:effectLst/>
                </p:spPr>
                <p:txBody>
                  <a:bodyPr anchor="ctr"/>
                  <a:lstStyle/>
                  <a:p>
                    <a:pPr algn="ctr" eaLnBrk="1" hangingPunct="1"/>
                    <a:r>
                      <a:rPr lang="en-US" sz="1400" b="1">
                        <a:latin typeface="Arial" pitchFamily="34" charset="0"/>
                        <a:cs typeface="Arial" pitchFamily="34" charset="0"/>
                      </a:rPr>
                      <a:t>URL</a:t>
                    </a:r>
                    <a:endParaRPr lang="en-US" sz="1400">
                      <a:latin typeface="Arial" pitchFamily="34" charset="0"/>
                      <a:cs typeface="Arial" pitchFamily="34" charset="0"/>
                    </a:endParaRPr>
                  </a:p>
                  <a:p>
                    <a:pPr algn="ctr"/>
                    <a:endParaRPr lang="en-US" sz="1400">
                      <a:latin typeface="Arial" pitchFamily="34" charset="0"/>
                      <a:cs typeface="Arial" pitchFamily="34" charset="0"/>
                    </a:endParaRPr>
                  </a:p>
                </p:txBody>
              </p:sp>
              <p:sp>
                <p:nvSpPr>
                  <p:cNvPr id="180245" name="Rectangle 21"/>
                  <p:cNvSpPr>
                    <a:spLocks noChangeArrowheads="1"/>
                  </p:cNvSpPr>
                  <p:nvPr/>
                </p:nvSpPr>
                <p:spPr bwMode="auto">
                  <a:xfrm>
                    <a:off x="3045" y="0"/>
                    <a:ext cx="2962" cy="289"/>
                  </a:xfrm>
                  <a:prstGeom prst="rect">
                    <a:avLst/>
                  </a:prstGeom>
                  <a:noFill/>
                  <a:ln w="7">
                    <a:solidFill>
                      <a:srgbClr val="A0A0A0"/>
                    </a:solidFill>
                    <a:miter lim="800000"/>
                    <a:headEnd/>
                    <a:tailEnd/>
                  </a:ln>
                  <a:effectLst/>
                </p:spPr>
                <p:txBody>
                  <a:bodyPr/>
                  <a:lstStyle/>
                  <a:p>
                    <a:endParaRPr lang="en-US"/>
                  </a:p>
                </p:txBody>
              </p:sp>
            </p:grpSp>
          </p:grpSp>
          <p:grpSp>
            <p:nvGrpSpPr>
              <p:cNvPr id="180246" name="Group 22"/>
              <p:cNvGrpSpPr>
                <a:grpSpLocks/>
              </p:cNvGrpSpPr>
              <p:nvPr/>
            </p:nvGrpSpPr>
            <p:grpSpPr bwMode="auto">
              <a:xfrm>
                <a:off x="6007" y="0"/>
                <a:ext cx="598" cy="289"/>
                <a:chOff x="6007" y="0"/>
                <a:chExt cx="598" cy="289"/>
              </a:xfrm>
            </p:grpSpPr>
            <p:sp>
              <p:nvSpPr>
                <p:cNvPr id="180247" name="Rectangle 23"/>
                <p:cNvSpPr>
                  <a:spLocks noChangeArrowheads="1"/>
                </p:cNvSpPr>
                <p:nvPr/>
              </p:nvSpPr>
              <p:spPr bwMode="auto">
                <a:xfrm>
                  <a:off x="6007" y="0"/>
                  <a:ext cx="598" cy="289"/>
                </a:xfrm>
                <a:prstGeom prst="rect">
                  <a:avLst/>
                </a:prstGeom>
                <a:solidFill>
                  <a:srgbClr val="C0C0C0"/>
                </a:solidFill>
                <a:ln w="9525">
                  <a:noFill/>
                  <a:miter lim="800000"/>
                  <a:headEnd/>
                  <a:tailEnd/>
                </a:ln>
                <a:effectLst/>
              </p:spPr>
              <p:txBody>
                <a:bodyPr/>
                <a:lstStyle/>
                <a:p>
                  <a:endParaRPr lang="en-US"/>
                </a:p>
              </p:txBody>
            </p:sp>
            <p:grpSp>
              <p:nvGrpSpPr>
                <p:cNvPr id="180248" name="Group 24"/>
                <p:cNvGrpSpPr>
                  <a:grpSpLocks/>
                </p:cNvGrpSpPr>
                <p:nvPr/>
              </p:nvGrpSpPr>
              <p:grpSpPr bwMode="auto">
                <a:xfrm>
                  <a:off x="6007" y="0"/>
                  <a:ext cx="598" cy="289"/>
                  <a:chOff x="6007" y="0"/>
                  <a:chExt cx="598" cy="289"/>
                </a:xfrm>
              </p:grpSpPr>
              <p:sp>
                <p:nvSpPr>
                  <p:cNvPr id="180249" name="Rectangle 25"/>
                  <p:cNvSpPr>
                    <a:spLocks noChangeArrowheads="1"/>
                  </p:cNvSpPr>
                  <p:nvPr/>
                </p:nvSpPr>
                <p:spPr bwMode="auto">
                  <a:xfrm>
                    <a:off x="6007" y="0"/>
                    <a:ext cx="598" cy="289"/>
                  </a:xfrm>
                  <a:prstGeom prst="rect">
                    <a:avLst/>
                  </a:prstGeom>
                  <a:solidFill>
                    <a:srgbClr val="C0C0C0"/>
                  </a:solidFill>
                  <a:ln w="9525">
                    <a:noFill/>
                    <a:miter lim="800000"/>
                    <a:headEnd/>
                    <a:tailEnd/>
                  </a:ln>
                  <a:effectLst/>
                </p:spPr>
                <p:txBody>
                  <a:bodyPr anchor="ctr"/>
                  <a:lstStyle/>
                  <a:p>
                    <a:pPr algn="ctr" eaLnBrk="1" hangingPunct="1"/>
                    <a:r>
                      <a:rPr lang="en-US" sz="1400" b="1">
                        <a:latin typeface="Arial" pitchFamily="34" charset="0"/>
                        <a:cs typeface="Arial" pitchFamily="34" charset="0"/>
                      </a:rPr>
                      <a:t>Web Size (GBs)</a:t>
                    </a:r>
                    <a:endParaRPr lang="en-US" sz="1400">
                      <a:latin typeface="Arial" pitchFamily="34" charset="0"/>
                      <a:cs typeface="Arial" pitchFamily="34" charset="0"/>
                    </a:endParaRPr>
                  </a:p>
                </p:txBody>
              </p:sp>
              <p:sp>
                <p:nvSpPr>
                  <p:cNvPr id="180250" name="Rectangle 26"/>
                  <p:cNvSpPr>
                    <a:spLocks noChangeArrowheads="1"/>
                  </p:cNvSpPr>
                  <p:nvPr/>
                </p:nvSpPr>
                <p:spPr bwMode="auto">
                  <a:xfrm>
                    <a:off x="6007" y="0"/>
                    <a:ext cx="598" cy="289"/>
                  </a:xfrm>
                  <a:prstGeom prst="rect">
                    <a:avLst/>
                  </a:prstGeom>
                  <a:noFill/>
                  <a:ln w="7">
                    <a:solidFill>
                      <a:srgbClr val="A0A0A0"/>
                    </a:solidFill>
                    <a:miter lim="800000"/>
                    <a:headEnd/>
                    <a:tailEnd/>
                  </a:ln>
                  <a:effectLst/>
                </p:spPr>
                <p:txBody>
                  <a:bodyPr/>
                  <a:lstStyle/>
                  <a:p>
                    <a:endParaRPr lang="en-US"/>
                  </a:p>
                </p:txBody>
              </p:sp>
            </p:grpSp>
          </p:grpSp>
          <p:grpSp>
            <p:nvGrpSpPr>
              <p:cNvPr id="180251" name="Group 27"/>
              <p:cNvGrpSpPr>
                <a:grpSpLocks/>
              </p:cNvGrpSpPr>
              <p:nvPr/>
            </p:nvGrpSpPr>
            <p:grpSpPr bwMode="auto">
              <a:xfrm>
                <a:off x="0" y="289"/>
                <a:ext cx="2191" cy="289"/>
                <a:chOff x="0" y="289"/>
                <a:chExt cx="2191" cy="289"/>
              </a:xfrm>
            </p:grpSpPr>
            <p:sp>
              <p:nvSpPr>
                <p:cNvPr id="180252" name="Rectangle 28"/>
                <p:cNvSpPr>
                  <a:spLocks noChangeArrowheads="1"/>
                </p:cNvSpPr>
                <p:nvPr/>
              </p:nvSpPr>
              <p:spPr bwMode="auto">
                <a:xfrm>
                  <a:off x="0" y="289"/>
                  <a:ext cx="2191"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National Climatic Data Center (NOAA)</a:t>
                  </a:r>
                </a:p>
              </p:txBody>
            </p:sp>
            <p:sp>
              <p:nvSpPr>
                <p:cNvPr id="180253" name="Rectangle 29"/>
                <p:cNvSpPr>
                  <a:spLocks noChangeArrowheads="1"/>
                </p:cNvSpPr>
                <p:nvPr/>
              </p:nvSpPr>
              <p:spPr bwMode="auto">
                <a:xfrm>
                  <a:off x="0" y="289"/>
                  <a:ext cx="2191" cy="289"/>
                </a:xfrm>
                <a:prstGeom prst="rect">
                  <a:avLst/>
                </a:prstGeom>
                <a:noFill/>
                <a:ln w="7">
                  <a:solidFill>
                    <a:srgbClr val="A0A0A0"/>
                  </a:solidFill>
                  <a:miter lim="800000"/>
                  <a:headEnd/>
                  <a:tailEnd/>
                </a:ln>
                <a:effectLst/>
              </p:spPr>
              <p:txBody>
                <a:bodyPr/>
                <a:lstStyle/>
                <a:p>
                  <a:endParaRPr lang="en-US"/>
                </a:p>
              </p:txBody>
            </p:sp>
          </p:grpSp>
          <p:grpSp>
            <p:nvGrpSpPr>
              <p:cNvPr id="180254" name="Group 30"/>
              <p:cNvGrpSpPr>
                <a:grpSpLocks/>
              </p:cNvGrpSpPr>
              <p:nvPr/>
            </p:nvGrpSpPr>
            <p:grpSpPr bwMode="auto">
              <a:xfrm>
                <a:off x="2191" y="289"/>
                <a:ext cx="854" cy="289"/>
                <a:chOff x="2191" y="289"/>
                <a:chExt cx="854" cy="289"/>
              </a:xfrm>
            </p:grpSpPr>
            <p:sp>
              <p:nvSpPr>
                <p:cNvPr id="180255" name="Rectangle 31"/>
                <p:cNvSpPr>
                  <a:spLocks noChangeArrowheads="1"/>
                </p:cNvSpPr>
                <p:nvPr/>
              </p:nvSpPr>
              <p:spPr bwMode="auto">
                <a:xfrm>
                  <a:off x="2191" y="289"/>
                  <a:ext cx="854"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Public</a:t>
                  </a:r>
                </a:p>
              </p:txBody>
            </p:sp>
            <p:sp>
              <p:nvSpPr>
                <p:cNvPr id="180256" name="Rectangle 32"/>
                <p:cNvSpPr>
                  <a:spLocks noChangeArrowheads="1"/>
                </p:cNvSpPr>
                <p:nvPr/>
              </p:nvSpPr>
              <p:spPr bwMode="auto">
                <a:xfrm>
                  <a:off x="2191" y="289"/>
                  <a:ext cx="854" cy="289"/>
                </a:xfrm>
                <a:prstGeom prst="rect">
                  <a:avLst/>
                </a:prstGeom>
                <a:noFill/>
                <a:ln w="7">
                  <a:solidFill>
                    <a:srgbClr val="A0A0A0"/>
                  </a:solidFill>
                  <a:miter lim="800000"/>
                  <a:headEnd/>
                  <a:tailEnd/>
                </a:ln>
                <a:effectLst/>
              </p:spPr>
              <p:txBody>
                <a:bodyPr/>
                <a:lstStyle/>
                <a:p>
                  <a:endParaRPr lang="en-US"/>
                </a:p>
              </p:txBody>
            </p:sp>
          </p:grpSp>
          <p:grpSp>
            <p:nvGrpSpPr>
              <p:cNvPr id="180257" name="Group 33"/>
              <p:cNvGrpSpPr>
                <a:grpSpLocks/>
              </p:cNvGrpSpPr>
              <p:nvPr/>
            </p:nvGrpSpPr>
            <p:grpSpPr bwMode="auto">
              <a:xfrm>
                <a:off x="3045" y="289"/>
                <a:ext cx="2962" cy="289"/>
                <a:chOff x="3045" y="289"/>
                <a:chExt cx="2962" cy="289"/>
              </a:xfrm>
            </p:grpSpPr>
            <p:sp>
              <p:nvSpPr>
                <p:cNvPr id="180258" name="Rectangle 34"/>
                <p:cNvSpPr>
                  <a:spLocks noChangeArrowheads="1"/>
                </p:cNvSpPr>
                <p:nvPr/>
              </p:nvSpPr>
              <p:spPr bwMode="auto">
                <a:xfrm>
                  <a:off x="3045" y="289"/>
                  <a:ext cx="2962"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http://www.ncdc.noaa.gov/ol/satellite/satelliteresources.html</a:t>
                  </a:r>
                </a:p>
              </p:txBody>
            </p:sp>
            <p:sp>
              <p:nvSpPr>
                <p:cNvPr id="180259" name="Rectangle 35"/>
                <p:cNvSpPr>
                  <a:spLocks noChangeArrowheads="1"/>
                </p:cNvSpPr>
                <p:nvPr/>
              </p:nvSpPr>
              <p:spPr bwMode="auto">
                <a:xfrm>
                  <a:off x="3045" y="289"/>
                  <a:ext cx="2962" cy="289"/>
                </a:xfrm>
                <a:prstGeom prst="rect">
                  <a:avLst/>
                </a:prstGeom>
                <a:noFill/>
                <a:ln w="7">
                  <a:solidFill>
                    <a:srgbClr val="A0A0A0"/>
                  </a:solidFill>
                  <a:miter lim="800000"/>
                  <a:headEnd/>
                  <a:tailEnd/>
                </a:ln>
                <a:effectLst/>
              </p:spPr>
              <p:txBody>
                <a:bodyPr/>
                <a:lstStyle/>
                <a:p>
                  <a:endParaRPr lang="en-US"/>
                </a:p>
              </p:txBody>
            </p:sp>
          </p:grpSp>
          <p:grpSp>
            <p:nvGrpSpPr>
              <p:cNvPr id="180260" name="Group 36"/>
              <p:cNvGrpSpPr>
                <a:grpSpLocks/>
              </p:cNvGrpSpPr>
              <p:nvPr/>
            </p:nvGrpSpPr>
            <p:grpSpPr bwMode="auto">
              <a:xfrm>
                <a:off x="6007" y="289"/>
                <a:ext cx="598" cy="289"/>
                <a:chOff x="6007" y="289"/>
                <a:chExt cx="598" cy="289"/>
              </a:xfrm>
            </p:grpSpPr>
            <p:sp>
              <p:nvSpPr>
                <p:cNvPr id="180261" name="Rectangle 37"/>
                <p:cNvSpPr>
                  <a:spLocks noChangeArrowheads="1"/>
                </p:cNvSpPr>
                <p:nvPr/>
              </p:nvSpPr>
              <p:spPr bwMode="auto">
                <a:xfrm>
                  <a:off x="6007" y="289"/>
                  <a:ext cx="598" cy="289"/>
                </a:xfrm>
                <a:prstGeom prst="rect">
                  <a:avLst/>
                </a:prstGeom>
                <a:noFill/>
                <a:ln w="9525">
                  <a:noFill/>
                  <a:miter lim="800000"/>
                  <a:headEnd/>
                  <a:tailEnd/>
                </a:ln>
                <a:effectLst/>
              </p:spPr>
              <p:txBody>
                <a:bodyPr/>
                <a:lstStyle/>
                <a:p>
                  <a:pPr algn="r" eaLnBrk="1" hangingPunct="1"/>
                  <a:r>
                    <a:rPr lang="en-US" sz="1400">
                      <a:latin typeface="Arial" pitchFamily="34" charset="0"/>
                      <a:cs typeface="Arial" pitchFamily="34" charset="0"/>
                    </a:rPr>
                    <a:t>366,000 </a:t>
                  </a:r>
                </a:p>
              </p:txBody>
            </p:sp>
            <p:sp>
              <p:nvSpPr>
                <p:cNvPr id="180262" name="Rectangle 38"/>
                <p:cNvSpPr>
                  <a:spLocks noChangeArrowheads="1"/>
                </p:cNvSpPr>
                <p:nvPr/>
              </p:nvSpPr>
              <p:spPr bwMode="auto">
                <a:xfrm>
                  <a:off x="6007" y="289"/>
                  <a:ext cx="598" cy="289"/>
                </a:xfrm>
                <a:prstGeom prst="rect">
                  <a:avLst/>
                </a:prstGeom>
                <a:noFill/>
                <a:ln w="7">
                  <a:solidFill>
                    <a:srgbClr val="A0A0A0"/>
                  </a:solidFill>
                  <a:miter lim="800000"/>
                  <a:headEnd/>
                  <a:tailEnd/>
                </a:ln>
                <a:effectLst/>
              </p:spPr>
              <p:txBody>
                <a:bodyPr/>
                <a:lstStyle/>
                <a:p>
                  <a:endParaRPr lang="en-US"/>
                </a:p>
              </p:txBody>
            </p:sp>
          </p:grpSp>
          <p:grpSp>
            <p:nvGrpSpPr>
              <p:cNvPr id="180263" name="Group 39"/>
              <p:cNvGrpSpPr>
                <a:grpSpLocks/>
              </p:cNvGrpSpPr>
              <p:nvPr/>
            </p:nvGrpSpPr>
            <p:grpSpPr bwMode="auto">
              <a:xfrm>
                <a:off x="0" y="578"/>
                <a:ext cx="2191" cy="289"/>
                <a:chOff x="0" y="578"/>
                <a:chExt cx="2191" cy="289"/>
              </a:xfrm>
            </p:grpSpPr>
            <p:sp>
              <p:nvSpPr>
                <p:cNvPr id="180264" name="Rectangle 40"/>
                <p:cNvSpPr>
                  <a:spLocks noChangeArrowheads="1"/>
                </p:cNvSpPr>
                <p:nvPr/>
              </p:nvSpPr>
              <p:spPr bwMode="auto">
                <a:xfrm>
                  <a:off x="0" y="578"/>
                  <a:ext cx="2191"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NASA EOSDIS</a:t>
                  </a:r>
                </a:p>
              </p:txBody>
            </p:sp>
            <p:sp>
              <p:nvSpPr>
                <p:cNvPr id="180265" name="Rectangle 41"/>
                <p:cNvSpPr>
                  <a:spLocks noChangeArrowheads="1"/>
                </p:cNvSpPr>
                <p:nvPr/>
              </p:nvSpPr>
              <p:spPr bwMode="auto">
                <a:xfrm>
                  <a:off x="0" y="578"/>
                  <a:ext cx="2191" cy="289"/>
                </a:xfrm>
                <a:prstGeom prst="rect">
                  <a:avLst/>
                </a:prstGeom>
                <a:noFill/>
                <a:ln w="7">
                  <a:solidFill>
                    <a:srgbClr val="A0A0A0"/>
                  </a:solidFill>
                  <a:miter lim="800000"/>
                  <a:headEnd/>
                  <a:tailEnd/>
                </a:ln>
                <a:effectLst/>
              </p:spPr>
              <p:txBody>
                <a:bodyPr/>
                <a:lstStyle/>
                <a:p>
                  <a:endParaRPr lang="en-US"/>
                </a:p>
              </p:txBody>
            </p:sp>
          </p:grpSp>
          <p:grpSp>
            <p:nvGrpSpPr>
              <p:cNvPr id="180266" name="Group 42"/>
              <p:cNvGrpSpPr>
                <a:grpSpLocks/>
              </p:cNvGrpSpPr>
              <p:nvPr/>
            </p:nvGrpSpPr>
            <p:grpSpPr bwMode="auto">
              <a:xfrm>
                <a:off x="2191" y="578"/>
                <a:ext cx="854" cy="289"/>
                <a:chOff x="2191" y="578"/>
                <a:chExt cx="854" cy="289"/>
              </a:xfrm>
            </p:grpSpPr>
            <p:sp>
              <p:nvSpPr>
                <p:cNvPr id="180267" name="Rectangle 43"/>
                <p:cNvSpPr>
                  <a:spLocks noChangeArrowheads="1"/>
                </p:cNvSpPr>
                <p:nvPr/>
              </p:nvSpPr>
              <p:spPr bwMode="auto">
                <a:xfrm>
                  <a:off x="2191" y="578"/>
                  <a:ext cx="854"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Public</a:t>
                  </a:r>
                </a:p>
              </p:txBody>
            </p:sp>
            <p:sp>
              <p:nvSpPr>
                <p:cNvPr id="180268" name="Rectangle 44"/>
                <p:cNvSpPr>
                  <a:spLocks noChangeArrowheads="1"/>
                </p:cNvSpPr>
                <p:nvPr/>
              </p:nvSpPr>
              <p:spPr bwMode="auto">
                <a:xfrm>
                  <a:off x="2191" y="578"/>
                  <a:ext cx="854" cy="289"/>
                </a:xfrm>
                <a:prstGeom prst="rect">
                  <a:avLst/>
                </a:prstGeom>
                <a:noFill/>
                <a:ln w="7">
                  <a:solidFill>
                    <a:srgbClr val="A0A0A0"/>
                  </a:solidFill>
                  <a:miter lim="800000"/>
                  <a:headEnd/>
                  <a:tailEnd/>
                </a:ln>
                <a:effectLst/>
              </p:spPr>
              <p:txBody>
                <a:bodyPr/>
                <a:lstStyle/>
                <a:p>
                  <a:endParaRPr lang="en-US"/>
                </a:p>
              </p:txBody>
            </p:sp>
          </p:grpSp>
          <p:grpSp>
            <p:nvGrpSpPr>
              <p:cNvPr id="180269" name="Group 45"/>
              <p:cNvGrpSpPr>
                <a:grpSpLocks/>
              </p:cNvGrpSpPr>
              <p:nvPr/>
            </p:nvGrpSpPr>
            <p:grpSpPr bwMode="auto">
              <a:xfrm>
                <a:off x="3045" y="578"/>
                <a:ext cx="2962" cy="289"/>
                <a:chOff x="3045" y="578"/>
                <a:chExt cx="2962" cy="289"/>
              </a:xfrm>
            </p:grpSpPr>
            <p:sp>
              <p:nvSpPr>
                <p:cNvPr id="180270" name="Rectangle 46"/>
                <p:cNvSpPr>
                  <a:spLocks noChangeArrowheads="1"/>
                </p:cNvSpPr>
                <p:nvPr/>
              </p:nvSpPr>
              <p:spPr bwMode="auto">
                <a:xfrm>
                  <a:off x="3045" y="578"/>
                  <a:ext cx="2962"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http://harp.gsfc.nasa.gov/~imswww/pub/imswelcome/plain.html</a:t>
                  </a:r>
                </a:p>
              </p:txBody>
            </p:sp>
            <p:sp>
              <p:nvSpPr>
                <p:cNvPr id="180271" name="Rectangle 47"/>
                <p:cNvSpPr>
                  <a:spLocks noChangeArrowheads="1"/>
                </p:cNvSpPr>
                <p:nvPr/>
              </p:nvSpPr>
              <p:spPr bwMode="auto">
                <a:xfrm>
                  <a:off x="3045" y="578"/>
                  <a:ext cx="2962" cy="289"/>
                </a:xfrm>
                <a:prstGeom prst="rect">
                  <a:avLst/>
                </a:prstGeom>
                <a:noFill/>
                <a:ln w="7">
                  <a:solidFill>
                    <a:srgbClr val="A0A0A0"/>
                  </a:solidFill>
                  <a:miter lim="800000"/>
                  <a:headEnd/>
                  <a:tailEnd/>
                </a:ln>
                <a:effectLst/>
              </p:spPr>
              <p:txBody>
                <a:bodyPr/>
                <a:lstStyle/>
                <a:p>
                  <a:endParaRPr lang="en-US"/>
                </a:p>
              </p:txBody>
            </p:sp>
          </p:grpSp>
          <p:grpSp>
            <p:nvGrpSpPr>
              <p:cNvPr id="180272" name="Group 48"/>
              <p:cNvGrpSpPr>
                <a:grpSpLocks/>
              </p:cNvGrpSpPr>
              <p:nvPr/>
            </p:nvGrpSpPr>
            <p:grpSpPr bwMode="auto">
              <a:xfrm>
                <a:off x="6007" y="578"/>
                <a:ext cx="598" cy="289"/>
                <a:chOff x="6007" y="578"/>
                <a:chExt cx="598" cy="289"/>
              </a:xfrm>
            </p:grpSpPr>
            <p:sp>
              <p:nvSpPr>
                <p:cNvPr id="180273" name="Rectangle 49"/>
                <p:cNvSpPr>
                  <a:spLocks noChangeArrowheads="1"/>
                </p:cNvSpPr>
                <p:nvPr/>
              </p:nvSpPr>
              <p:spPr bwMode="auto">
                <a:xfrm>
                  <a:off x="6007" y="578"/>
                  <a:ext cx="598" cy="289"/>
                </a:xfrm>
                <a:prstGeom prst="rect">
                  <a:avLst/>
                </a:prstGeom>
                <a:noFill/>
                <a:ln w="9525">
                  <a:noFill/>
                  <a:miter lim="800000"/>
                  <a:headEnd/>
                  <a:tailEnd/>
                </a:ln>
                <a:effectLst/>
              </p:spPr>
              <p:txBody>
                <a:bodyPr/>
                <a:lstStyle/>
                <a:p>
                  <a:pPr algn="r" eaLnBrk="1" hangingPunct="1"/>
                  <a:r>
                    <a:rPr lang="en-US" sz="1400">
                      <a:latin typeface="Arial" pitchFamily="34" charset="0"/>
                      <a:cs typeface="Arial" pitchFamily="34" charset="0"/>
                    </a:rPr>
                    <a:t>219,600 </a:t>
                  </a:r>
                </a:p>
              </p:txBody>
            </p:sp>
            <p:sp>
              <p:nvSpPr>
                <p:cNvPr id="180274" name="Rectangle 50"/>
                <p:cNvSpPr>
                  <a:spLocks noChangeArrowheads="1"/>
                </p:cNvSpPr>
                <p:nvPr/>
              </p:nvSpPr>
              <p:spPr bwMode="auto">
                <a:xfrm>
                  <a:off x="6007" y="578"/>
                  <a:ext cx="598" cy="289"/>
                </a:xfrm>
                <a:prstGeom prst="rect">
                  <a:avLst/>
                </a:prstGeom>
                <a:noFill/>
                <a:ln w="7">
                  <a:solidFill>
                    <a:srgbClr val="A0A0A0"/>
                  </a:solidFill>
                  <a:miter lim="800000"/>
                  <a:headEnd/>
                  <a:tailEnd/>
                </a:ln>
                <a:effectLst/>
              </p:spPr>
              <p:txBody>
                <a:bodyPr/>
                <a:lstStyle/>
                <a:p>
                  <a:endParaRPr lang="en-US"/>
                </a:p>
              </p:txBody>
            </p:sp>
          </p:grpSp>
          <p:grpSp>
            <p:nvGrpSpPr>
              <p:cNvPr id="180275" name="Group 51"/>
              <p:cNvGrpSpPr>
                <a:grpSpLocks/>
              </p:cNvGrpSpPr>
              <p:nvPr/>
            </p:nvGrpSpPr>
            <p:grpSpPr bwMode="auto">
              <a:xfrm>
                <a:off x="0" y="867"/>
                <a:ext cx="2191" cy="289"/>
                <a:chOff x="0" y="867"/>
                <a:chExt cx="2191" cy="289"/>
              </a:xfrm>
            </p:grpSpPr>
            <p:sp>
              <p:nvSpPr>
                <p:cNvPr id="180276" name="Rectangle 52"/>
                <p:cNvSpPr>
                  <a:spLocks noChangeArrowheads="1"/>
                </p:cNvSpPr>
                <p:nvPr/>
              </p:nvSpPr>
              <p:spPr bwMode="auto">
                <a:xfrm>
                  <a:off x="0" y="867"/>
                  <a:ext cx="2191"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National Oceanographic (combined with Geophysical) Data Center (NOAA)</a:t>
                  </a:r>
                </a:p>
              </p:txBody>
            </p:sp>
            <p:sp>
              <p:nvSpPr>
                <p:cNvPr id="180277" name="Rectangle 53"/>
                <p:cNvSpPr>
                  <a:spLocks noChangeArrowheads="1"/>
                </p:cNvSpPr>
                <p:nvPr/>
              </p:nvSpPr>
              <p:spPr bwMode="auto">
                <a:xfrm>
                  <a:off x="0" y="867"/>
                  <a:ext cx="2191" cy="289"/>
                </a:xfrm>
                <a:prstGeom prst="rect">
                  <a:avLst/>
                </a:prstGeom>
                <a:noFill/>
                <a:ln w="7">
                  <a:solidFill>
                    <a:srgbClr val="A0A0A0"/>
                  </a:solidFill>
                  <a:miter lim="800000"/>
                  <a:headEnd/>
                  <a:tailEnd/>
                </a:ln>
                <a:effectLst/>
              </p:spPr>
              <p:txBody>
                <a:bodyPr/>
                <a:lstStyle/>
                <a:p>
                  <a:endParaRPr lang="en-US"/>
                </a:p>
              </p:txBody>
            </p:sp>
          </p:grpSp>
          <p:grpSp>
            <p:nvGrpSpPr>
              <p:cNvPr id="180278" name="Group 54"/>
              <p:cNvGrpSpPr>
                <a:grpSpLocks/>
              </p:cNvGrpSpPr>
              <p:nvPr/>
            </p:nvGrpSpPr>
            <p:grpSpPr bwMode="auto">
              <a:xfrm>
                <a:off x="2191" y="867"/>
                <a:ext cx="854" cy="289"/>
                <a:chOff x="2191" y="867"/>
                <a:chExt cx="854" cy="289"/>
              </a:xfrm>
            </p:grpSpPr>
            <p:sp>
              <p:nvSpPr>
                <p:cNvPr id="180279" name="Rectangle 55"/>
                <p:cNvSpPr>
                  <a:spLocks noChangeArrowheads="1"/>
                </p:cNvSpPr>
                <p:nvPr/>
              </p:nvSpPr>
              <p:spPr bwMode="auto">
                <a:xfrm>
                  <a:off x="2191" y="867"/>
                  <a:ext cx="854"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Public/Fee</a:t>
                  </a:r>
                </a:p>
              </p:txBody>
            </p:sp>
            <p:sp>
              <p:nvSpPr>
                <p:cNvPr id="180280" name="Rectangle 56"/>
                <p:cNvSpPr>
                  <a:spLocks noChangeArrowheads="1"/>
                </p:cNvSpPr>
                <p:nvPr/>
              </p:nvSpPr>
              <p:spPr bwMode="auto">
                <a:xfrm>
                  <a:off x="2191" y="867"/>
                  <a:ext cx="854" cy="289"/>
                </a:xfrm>
                <a:prstGeom prst="rect">
                  <a:avLst/>
                </a:prstGeom>
                <a:noFill/>
                <a:ln w="7">
                  <a:solidFill>
                    <a:srgbClr val="A0A0A0"/>
                  </a:solidFill>
                  <a:miter lim="800000"/>
                  <a:headEnd/>
                  <a:tailEnd/>
                </a:ln>
                <a:effectLst/>
              </p:spPr>
              <p:txBody>
                <a:bodyPr/>
                <a:lstStyle/>
                <a:p>
                  <a:endParaRPr lang="en-US"/>
                </a:p>
              </p:txBody>
            </p:sp>
          </p:grpSp>
          <p:grpSp>
            <p:nvGrpSpPr>
              <p:cNvPr id="180281" name="Group 57"/>
              <p:cNvGrpSpPr>
                <a:grpSpLocks/>
              </p:cNvGrpSpPr>
              <p:nvPr/>
            </p:nvGrpSpPr>
            <p:grpSpPr bwMode="auto">
              <a:xfrm>
                <a:off x="3045" y="867"/>
                <a:ext cx="2962" cy="289"/>
                <a:chOff x="3045" y="867"/>
                <a:chExt cx="2962" cy="289"/>
              </a:xfrm>
            </p:grpSpPr>
            <p:sp>
              <p:nvSpPr>
                <p:cNvPr id="180282" name="Rectangle 58"/>
                <p:cNvSpPr>
                  <a:spLocks noChangeArrowheads="1"/>
                </p:cNvSpPr>
                <p:nvPr/>
              </p:nvSpPr>
              <p:spPr bwMode="auto">
                <a:xfrm>
                  <a:off x="3045" y="867"/>
                  <a:ext cx="2962"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http://www.nodc.noaa.gov/, http://www.ngdc.noaa.gov/</a:t>
                  </a:r>
                </a:p>
              </p:txBody>
            </p:sp>
            <p:sp>
              <p:nvSpPr>
                <p:cNvPr id="180283" name="Rectangle 59"/>
                <p:cNvSpPr>
                  <a:spLocks noChangeArrowheads="1"/>
                </p:cNvSpPr>
                <p:nvPr/>
              </p:nvSpPr>
              <p:spPr bwMode="auto">
                <a:xfrm>
                  <a:off x="3045" y="867"/>
                  <a:ext cx="2962" cy="289"/>
                </a:xfrm>
                <a:prstGeom prst="rect">
                  <a:avLst/>
                </a:prstGeom>
                <a:noFill/>
                <a:ln w="7">
                  <a:solidFill>
                    <a:srgbClr val="A0A0A0"/>
                  </a:solidFill>
                  <a:miter lim="800000"/>
                  <a:headEnd/>
                  <a:tailEnd/>
                </a:ln>
                <a:effectLst/>
              </p:spPr>
              <p:txBody>
                <a:bodyPr/>
                <a:lstStyle/>
                <a:p>
                  <a:endParaRPr lang="en-US"/>
                </a:p>
              </p:txBody>
            </p:sp>
          </p:grpSp>
          <p:grpSp>
            <p:nvGrpSpPr>
              <p:cNvPr id="180284" name="Group 60"/>
              <p:cNvGrpSpPr>
                <a:grpSpLocks/>
              </p:cNvGrpSpPr>
              <p:nvPr/>
            </p:nvGrpSpPr>
            <p:grpSpPr bwMode="auto">
              <a:xfrm>
                <a:off x="6007" y="867"/>
                <a:ext cx="598" cy="289"/>
                <a:chOff x="6007" y="867"/>
                <a:chExt cx="598" cy="289"/>
              </a:xfrm>
            </p:grpSpPr>
            <p:sp>
              <p:nvSpPr>
                <p:cNvPr id="180285" name="Rectangle 61"/>
                <p:cNvSpPr>
                  <a:spLocks noChangeArrowheads="1"/>
                </p:cNvSpPr>
                <p:nvPr/>
              </p:nvSpPr>
              <p:spPr bwMode="auto">
                <a:xfrm>
                  <a:off x="6007" y="867"/>
                  <a:ext cx="598" cy="289"/>
                </a:xfrm>
                <a:prstGeom prst="rect">
                  <a:avLst/>
                </a:prstGeom>
                <a:noFill/>
                <a:ln w="9525">
                  <a:noFill/>
                  <a:miter lim="800000"/>
                  <a:headEnd/>
                  <a:tailEnd/>
                </a:ln>
                <a:effectLst/>
              </p:spPr>
              <p:txBody>
                <a:bodyPr/>
                <a:lstStyle/>
                <a:p>
                  <a:pPr algn="r" eaLnBrk="1" hangingPunct="1"/>
                  <a:r>
                    <a:rPr lang="en-US" sz="1400">
                      <a:latin typeface="Arial" pitchFamily="34" charset="0"/>
                      <a:cs typeface="Arial" pitchFamily="34" charset="0"/>
                    </a:rPr>
                    <a:t>32,940 </a:t>
                  </a:r>
                </a:p>
                <a:p>
                  <a:pPr algn="r"/>
                  <a:endParaRPr lang="en-US" sz="1400">
                    <a:latin typeface="Arial" pitchFamily="34" charset="0"/>
                    <a:cs typeface="Arial" pitchFamily="34" charset="0"/>
                  </a:endParaRPr>
                </a:p>
              </p:txBody>
            </p:sp>
            <p:sp>
              <p:nvSpPr>
                <p:cNvPr id="180286" name="Rectangle 62"/>
                <p:cNvSpPr>
                  <a:spLocks noChangeArrowheads="1"/>
                </p:cNvSpPr>
                <p:nvPr/>
              </p:nvSpPr>
              <p:spPr bwMode="auto">
                <a:xfrm>
                  <a:off x="6007" y="867"/>
                  <a:ext cx="598" cy="289"/>
                </a:xfrm>
                <a:prstGeom prst="rect">
                  <a:avLst/>
                </a:prstGeom>
                <a:noFill/>
                <a:ln w="7">
                  <a:solidFill>
                    <a:srgbClr val="A0A0A0"/>
                  </a:solidFill>
                  <a:miter lim="800000"/>
                  <a:headEnd/>
                  <a:tailEnd/>
                </a:ln>
                <a:effectLst/>
              </p:spPr>
              <p:txBody>
                <a:bodyPr/>
                <a:lstStyle/>
                <a:p>
                  <a:endParaRPr lang="en-US"/>
                </a:p>
              </p:txBody>
            </p:sp>
          </p:grpSp>
          <p:grpSp>
            <p:nvGrpSpPr>
              <p:cNvPr id="180287" name="Group 63"/>
              <p:cNvGrpSpPr>
                <a:grpSpLocks/>
              </p:cNvGrpSpPr>
              <p:nvPr/>
            </p:nvGrpSpPr>
            <p:grpSpPr bwMode="auto">
              <a:xfrm>
                <a:off x="0" y="1156"/>
                <a:ext cx="2191" cy="289"/>
                <a:chOff x="0" y="1156"/>
                <a:chExt cx="2191" cy="289"/>
              </a:xfrm>
            </p:grpSpPr>
            <p:sp>
              <p:nvSpPr>
                <p:cNvPr id="180288" name="Rectangle 64"/>
                <p:cNvSpPr>
                  <a:spLocks noChangeArrowheads="1"/>
                </p:cNvSpPr>
                <p:nvPr/>
              </p:nvSpPr>
              <p:spPr bwMode="auto">
                <a:xfrm>
                  <a:off x="0" y="1156"/>
                  <a:ext cx="2191"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Alexa</a:t>
                  </a:r>
                </a:p>
              </p:txBody>
            </p:sp>
            <p:sp>
              <p:nvSpPr>
                <p:cNvPr id="180289" name="Rectangle 65"/>
                <p:cNvSpPr>
                  <a:spLocks noChangeArrowheads="1"/>
                </p:cNvSpPr>
                <p:nvPr/>
              </p:nvSpPr>
              <p:spPr bwMode="auto">
                <a:xfrm>
                  <a:off x="0" y="1156"/>
                  <a:ext cx="2191" cy="289"/>
                </a:xfrm>
                <a:prstGeom prst="rect">
                  <a:avLst/>
                </a:prstGeom>
                <a:noFill/>
                <a:ln w="7">
                  <a:solidFill>
                    <a:srgbClr val="A0A0A0"/>
                  </a:solidFill>
                  <a:miter lim="800000"/>
                  <a:headEnd/>
                  <a:tailEnd/>
                </a:ln>
                <a:effectLst/>
              </p:spPr>
              <p:txBody>
                <a:bodyPr/>
                <a:lstStyle/>
                <a:p>
                  <a:endParaRPr lang="en-US"/>
                </a:p>
              </p:txBody>
            </p:sp>
          </p:grpSp>
          <p:grpSp>
            <p:nvGrpSpPr>
              <p:cNvPr id="180290" name="Group 66"/>
              <p:cNvGrpSpPr>
                <a:grpSpLocks/>
              </p:cNvGrpSpPr>
              <p:nvPr/>
            </p:nvGrpSpPr>
            <p:grpSpPr bwMode="auto">
              <a:xfrm>
                <a:off x="2191" y="1156"/>
                <a:ext cx="854" cy="289"/>
                <a:chOff x="2191" y="1156"/>
                <a:chExt cx="854" cy="289"/>
              </a:xfrm>
            </p:grpSpPr>
            <p:sp>
              <p:nvSpPr>
                <p:cNvPr id="180291" name="Rectangle 67"/>
                <p:cNvSpPr>
                  <a:spLocks noChangeArrowheads="1"/>
                </p:cNvSpPr>
                <p:nvPr/>
              </p:nvSpPr>
              <p:spPr bwMode="auto">
                <a:xfrm>
                  <a:off x="2191" y="1156"/>
                  <a:ext cx="854"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Public (partial)</a:t>
                  </a:r>
                </a:p>
              </p:txBody>
            </p:sp>
            <p:sp>
              <p:nvSpPr>
                <p:cNvPr id="180292" name="Rectangle 68"/>
                <p:cNvSpPr>
                  <a:spLocks noChangeArrowheads="1"/>
                </p:cNvSpPr>
                <p:nvPr/>
              </p:nvSpPr>
              <p:spPr bwMode="auto">
                <a:xfrm>
                  <a:off x="2191" y="1156"/>
                  <a:ext cx="854" cy="289"/>
                </a:xfrm>
                <a:prstGeom prst="rect">
                  <a:avLst/>
                </a:prstGeom>
                <a:noFill/>
                <a:ln w="7">
                  <a:solidFill>
                    <a:srgbClr val="A0A0A0"/>
                  </a:solidFill>
                  <a:miter lim="800000"/>
                  <a:headEnd/>
                  <a:tailEnd/>
                </a:ln>
                <a:effectLst/>
              </p:spPr>
              <p:txBody>
                <a:bodyPr/>
                <a:lstStyle/>
                <a:p>
                  <a:endParaRPr lang="en-US"/>
                </a:p>
              </p:txBody>
            </p:sp>
          </p:grpSp>
          <p:grpSp>
            <p:nvGrpSpPr>
              <p:cNvPr id="180293" name="Group 69"/>
              <p:cNvGrpSpPr>
                <a:grpSpLocks/>
              </p:cNvGrpSpPr>
              <p:nvPr/>
            </p:nvGrpSpPr>
            <p:grpSpPr bwMode="auto">
              <a:xfrm>
                <a:off x="3045" y="1156"/>
                <a:ext cx="2962" cy="289"/>
                <a:chOff x="3045" y="1156"/>
                <a:chExt cx="2962" cy="289"/>
              </a:xfrm>
            </p:grpSpPr>
            <p:sp>
              <p:nvSpPr>
                <p:cNvPr id="180294" name="Rectangle 70"/>
                <p:cNvSpPr>
                  <a:spLocks noChangeArrowheads="1"/>
                </p:cNvSpPr>
                <p:nvPr/>
              </p:nvSpPr>
              <p:spPr bwMode="auto">
                <a:xfrm>
                  <a:off x="3045" y="1156"/>
                  <a:ext cx="2962"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http://www.alexa.com/</a:t>
                  </a:r>
                </a:p>
              </p:txBody>
            </p:sp>
            <p:sp>
              <p:nvSpPr>
                <p:cNvPr id="180295" name="Rectangle 71"/>
                <p:cNvSpPr>
                  <a:spLocks noChangeArrowheads="1"/>
                </p:cNvSpPr>
                <p:nvPr/>
              </p:nvSpPr>
              <p:spPr bwMode="auto">
                <a:xfrm>
                  <a:off x="3045" y="1156"/>
                  <a:ext cx="2962" cy="289"/>
                </a:xfrm>
                <a:prstGeom prst="rect">
                  <a:avLst/>
                </a:prstGeom>
                <a:noFill/>
                <a:ln w="7">
                  <a:solidFill>
                    <a:srgbClr val="A0A0A0"/>
                  </a:solidFill>
                  <a:miter lim="800000"/>
                  <a:headEnd/>
                  <a:tailEnd/>
                </a:ln>
                <a:effectLst/>
              </p:spPr>
              <p:txBody>
                <a:bodyPr/>
                <a:lstStyle/>
                <a:p>
                  <a:endParaRPr lang="en-US"/>
                </a:p>
              </p:txBody>
            </p:sp>
          </p:grpSp>
          <p:grpSp>
            <p:nvGrpSpPr>
              <p:cNvPr id="180296" name="Group 72"/>
              <p:cNvGrpSpPr>
                <a:grpSpLocks/>
              </p:cNvGrpSpPr>
              <p:nvPr/>
            </p:nvGrpSpPr>
            <p:grpSpPr bwMode="auto">
              <a:xfrm>
                <a:off x="6007" y="1156"/>
                <a:ext cx="598" cy="289"/>
                <a:chOff x="6007" y="1156"/>
                <a:chExt cx="598" cy="289"/>
              </a:xfrm>
            </p:grpSpPr>
            <p:sp>
              <p:nvSpPr>
                <p:cNvPr id="180297" name="Rectangle 73"/>
                <p:cNvSpPr>
                  <a:spLocks noChangeArrowheads="1"/>
                </p:cNvSpPr>
                <p:nvPr/>
              </p:nvSpPr>
              <p:spPr bwMode="auto">
                <a:xfrm>
                  <a:off x="6007" y="1156"/>
                  <a:ext cx="598" cy="289"/>
                </a:xfrm>
                <a:prstGeom prst="rect">
                  <a:avLst/>
                </a:prstGeom>
                <a:noFill/>
                <a:ln w="9525">
                  <a:noFill/>
                  <a:miter lim="800000"/>
                  <a:headEnd/>
                  <a:tailEnd/>
                </a:ln>
                <a:effectLst/>
              </p:spPr>
              <p:txBody>
                <a:bodyPr/>
                <a:lstStyle/>
                <a:p>
                  <a:pPr algn="r" eaLnBrk="1" hangingPunct="1"/>
                  <a:r>
                    <a:rPr lang="en-US" sz="1400">
                      <a:latin typeface="Arial" pitchFamily="34" charset="0"/>
                      <a:cs typeface="Arial" pitchFamily="34" charset="0"/>
                    </a:rPr>
                    <a:t>15,860 </a:t>
                  </a:r>
                </a:p>
              </p:txBody>
            </p:sp>
            <p:sp>
              <p:nvSpPr>
                <p:cNvPr id="180298" name="Rectangle 74"/>
                <p:cNvSpPr>
                  <a:spLocks noChangeArrowheads="1"/>
                </p:cNvSpPr>
                <p:nvPr/>
              </p:nvSpPr>
              <p:spPr bwMode="auto">
                <a:xfrm>
                  <a:off x="6007" y="1156"/>
                  <a:ext cx="598" cy="289"/>
                </a:xfrm>
                <a:prstGeom prst="rect">
                  <a:avLst/>
                </a:prstGeom>
                <a:noFill/>
                <a:ln w="7">
                  <a:solidFill>
                    <a:srgbClr val="A0A0A0"/>
                  </a:solidFill>
                  <a:miter lim="800000"/>
                  <a:headEnd/>
                  <a:tailEnd/>
                </a:ln>
                <a:effectLst/>
              </p:spPr>
              <p:txBody>
                <a:bodyPr/>
                <a:lstStyle/>
                <a:p>
                  <a:endParaRPr lang="en-US"/>
                </a:p>
              </p:txBody>
            </p:sp>
          </p:grpSp>
          <p:grpSp>
            <p:nvGrpSpPr>
              <p:cNvPr id="180299" name="Group 75"/>
              <p:cNvGrpSpPr>
                <a:grpSpLocks/>
              </p:cNvGrpSpPr>
              <p:nvPr/>
            </p:nvGrpSpPr>
            <p:grpSpPr bwMode="auto">
              <a:xfrm>
                <a:off x="0" y="1445"/>
                <a:ext cx="2191" cy="289"/>
                <a:chOff x="0" y="1445"/>
                <a:chExt cx="2191" cy="289"/>
              </a:xfrm>
            </p:grpSpPr>
            <p:sp>
              <p:nvSpPr>
                <p:cNvPr id="180300" name="Rectangle 76"/>
                <p:cNvSpPr>
                  <a:spLocks noChangeArrowheads="1"/>
                </p:cNvSpPr>
                <p:nvPr/>
              </p:nvSpPr>
              <p:spPr bwMode="auto">
                <a:xfrm>
                  <a:off x="0" y="1445"/>
                  <a:ext cx="2191"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Right-to-Know Network (RTK Net)</a:t>
                  </a:r>
                </a:p>
              </p:txBody>
            </p:sp>
            <p:sp>
              <p:nvSpPr>
                <p:cNvPr id="180301" name="Rectangle 77"/>
                <p:cNvSpPr>
                  <a:spLocks noChangeArrowheads="1"/>
                </p:cNvSpPr>
                <p:nvPr/>
              </p:nvSpPr>
              <p:spPr bwMode="auto">
                <a:xfrm>
                  <a:off x="0" y="1445"/>
                  <a:ext cx="2191" cy="289"/>
                </a:xfrm>
                <a:prstGeom prst="rect">
                  <a:avLst/>
                </a:prstGeom>
                <a:noFill/>
                <a:ln w="7">
                  <a:solidFill>
                    <a:srgbClr val="A0A0A0"/>
                  </a:solidFill>
                  <a:miter lim="800000"/>
                  <a:headEnd/>
                  <a:tailEnd/>
                </a:ln>
                <a:effectLst/>
              </p:spPr>
              <p:txBody>
                <a:bodyPr/>
                <a:lstStyle/>
                <a:p>
                  <a:endParaRPr lang="en-US"/>
                </a:p>
              </p:txBody>
            </p:sp>
          </p:grpSp>
          <p:grpSp>
            <p:nvGrpSpPr>
              <p:cNvPr id="180302" name="Group 78"/>
              <p:cNvGrpSpPr>
                <a:grpSpLocks/>
              </p:cNvGrpSpPr>
              <p:nvPr/>
            </p:nvGrpSpPr>
            <p:grpSpPr bwMode="auto">
              <a:xfrm>
                <a:off x="2191" y="1445"/>
                <a:ext cx="854" cy="289"/>
                <a:chOff x="2191" y="1445"/>
                <a:chExt cx="854" cy="289"/>
              </a:xfrm>
            </p:grpSpPr>
            <p:sp>
              <p:nvSpPr>
                <p:cNvPr id="180303" name="Rectangle 79"/>
                <p:cNvSpPr>
                  <a:spLocks noChangeArrowheads="1"/>
                </p:cNvSpPr>
                <p:nvPr/>
              </p:nvSpPr>
              <p:spPr bwMode="auto">
                <a:xfrm>
                  <a:off x="2191" y="1445"/>
                  <a:ext cx="854"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Public</a:t>
                  </a:r>
                </a:p>
              </p:txBody>
            </p:sp>
            <p:sp>
              <p:nvSpPr>
                <p:cNvPr id="180304" name="Rectangle 80"/>
                <p:cNvSpPr>
                  <a:spLocks noChangeArrowheads="1"/>
                </p:cNvSpPr>
                <p:nvPr/>
              </p:nvSpPr>
              <p:spPr bwMode="auto">
                <a:xfrm>
                  <a:off x="2191" y="1445"/>
                  <a:ext cx="854" cy="289"/>
                </a:xfrm>
                <a:prstGeom prst="rect">
                  <a:avLst/>
                </a:prstGeom>
                <a:noFill/>
                <a:ln w="7">
                  <a:solidFill>
                    <a:srgbClr val="A0A0A0"/>
                  </a:solidFill>
                  <a:miter lim="800000"/>
                  <a:headEnd/>
                  <a:tailEnd/>
                </a:ln>
                <a:effectLst/>
              </p:spPr>
              <p:txBody>
                <a:bodyPr/>
                <a:lstStyle/>
                <a:p>
                  <a:endParaRPr lang="en-US"/>
                </a:p>
              </p:txBody>
            </p:sp>
          </p:grpSp>
          <p:grpSp>
            <p:nvGrpSpPr>
              <p:cNvPr id="180305" name="Group 81"/>
              <p:cNvGrpSpPr>
                <a:grpSpLocks/>
              </p:cNvGrpSpPr>
              <p:nvPr/>
            </p:nvGrpSpPr>
            <p:grpSpPr bwMode="auto">
              <a:xfrm>
                <a:off x="3045" y="1445"/>
                <a:ext cx="2962" cy="289"/>
                <a:chOff x="3045" y="1445"/>
                <a:chExt cx="2962" cy="289"/>
              </a:xfrm>
            </p:grpSpPr>
            <p:sp>
              <p:nvSpPr>
                <p:cNvPr id="180306" name="Rectangle 82"/>
                <p:cNvSpPr>
                  <a:spLocks noChangeArrowheads="1"/>
                </p:cNvSpPr>
                <p:nvPr/>
              </p:nvSpPr>
              <p:spPr bwMode="auto">
                <a:xfrm>
                  <a:off x="3045" y="1445"/>
                  <a:ext cx="2962" cy="289"/>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http://www.rtk.net/</a:t>
                  </a:r>
                </a:p>
              </p:txBody>
            </p:sp>
            <p:sp>
              <p:nvSpPr>
                <p:cNvPr id="180307" name="Rectangle 83"/>
                <p:cNvSpPr>
                  <a:spLocks noChangeArrowheads="1"/>
                </p:cNvSpPr>
                <p:nvPr/>
              </p:nvSpPr>
              <p:spPr bwMode="auto">
                <a:xfrm>
                  <a:off x="3045" y="1445"/>
                  <a:ext cx="2962" cy="289"/>
                </a:xfrm>
                <a:prstGeom prst="rect">
                  <a:avLst/>
                </a:prstGeom>
                <a:noFill/>
                <a:ln w="7">
                  <a:solidFill>
                    <a:srgbClr val="A0A0A0"/>
                  </a:solidFill>
                  <a:miter lim="800000"/>
                  <a:headEnd/>
                  <a:tailEnd/>
                </a:ln>
                <a:effectLst/>
              </p:spPr>
              <p:txBody>
                <a:bodyPr/>
                <a:lstStyle/>
                <a:p>
                  <a:endParaRPr lang="en-US"/>
                </a:p>
              </p:txBody>
            </p:sp>
          </p:grpSp>
          <p:grpSp>
            <p:nvGrpSpPr>
              <p:cNvPr id="180308" name="Group 84"/>
              <p:cNvGrpSpPr>
                <a:grpSpLocks/>
              </p:cNvGrpSpPr>
              <p:nvPr/>
            </p:nvGrpSpPr>
            <p:grpSpPr bwMode="auto">
              <a:xfrm>
                <a:off x="6007" y="1445"/>
                <a:ext cx="598" cy="289"/>
                <a:chOff x="6007" y="1445"/>
                <a:chExt cx="598" cy="289"/>
              </a:xfrm>
            </p:grpSpPr>
            <p:sp>
              <p:nvSpPr>
                <p:cNvPr id="180309" name="Rectangle 85"/>
                <p:cNvSpPr>
                  <a:spLocks noChangeArrowheads="1"/>
                </p:cNvSpPr>
                <p:nvPr/>
              </p:nvSpPr>
              <p:spPr bwMode="auto">
                <a:xfrm>
                  <a:off x="6007" y="1445"/>
                  <a:ext cx="598" cy="289"/>
                </a:xfrm>
                <a:prstGeom prst="rect">
                  <a:avLst/>
                </a:prstGeom>
                <a:noFill/>
                <a:ln w="9525">
                  <a:noFill/>
                  <a:miter lim="800000"/>
                  <a:headEnd/>
                  <a:tailEnd/>
                </a:ln>
                <a:effectLst/>
              </p:spPr>
              <p:txBody>
                <a:bodyPr/>
                <a:lstStyle/>
                <a:p>
                  <a:pPr algn="r" eaLnBrk="1" hangingPunct="1"/>
                  <a:r>
                    <a:rPr lang="en-US" sz="1400">
                      <a:latin typeface="Arial" pitchFamily="34" charset="0"/>
                      <a:cs typeface="Arial" pitchFamily="34" charset="0"/>
                    </a:rPr>
                    <a:t>14,640 </a:t>
                  </a:r>
                </a:p>
              </p:txBody>
            </p:sp>
            <p:sp>
              <p:nvSpPr>
                <p:cNvPr id="180310" name="Rectangle 86"/>
                <p:cNvSpPr>
                  <a:spLocks noChangeArrowheads="1"/>
                </p:cNvSpPr>
                <p:nvPr/>
              </p:nvSpPr>
              <p:spPr bwMode="auto">
                <a:xfrm>
                  <a:off x="6007" y="1445"/>
                  <a:ext cx="598" cy="289"/>
                </a:xfrm>
                <a:prstGeom prst="rect">
                  <a:avLst/>
                </a:prstGeom>
                <a:noFill/>
                <a:ln w="7">
                  <a:solidFill>
                    <a:srgbClr val="A0A0A0"/>
                  </a:solidFill>
                  <a:miter lim="800000"/>
                  <a:headEnd/>
                  <a:tailEnd/>
                </a:ln>
                <a:effectLst/>
              </p:spPr>
              <p:txBody>
                <a:bodyPr/>
                <a:lstStyle/>
                <a:p>
                  <a:endParaRPr lang="en-US"/>
                </a:p>
              </p:txBody>
            </p:sp>
          </p:grpSp>
          <p:grpSp>
            <p:nvGrpSpPr>
              <p:cNvPr id="180311" name="Group 87"/>
              <p:cNvGrpSpPr>
                <a:grpSpLocks/>
              </p:cNvGrpSpPr>
              <p:nvPr/>
            </p:nvGrpSpPr>
            <p:grpSpPr bwMode="auto">
              <a:xfrm>
                <a:off x="0" y="1734"/>
                <a:ext cx="2191" cy="116"/>
                <a:chOff x="0" y="1734"/>
                <a:chExt cx="2191" cy="116"/>
              </a:xfrm>
            </p:grpSpPr>
            <p:sp>
              <p:nvSpPr>
                <p:cNvPr id="180312" name="Rectangle 88"/>
                <p:cNvSpPr>
                  <a:spLocks noChangeArrowheads="1"/>
                </p:cNvSpPr>
                <p:nvPr/>
              </p:nvSpPr>
              <p:spPr bwMode="auto">
                <a:xfrm>
                  <a:off x="0" y="1734"/>
                  <a:ext cx="2191" cy="116"/>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MP3.com</a:t>
                  </a:r>
                </a:p>
              </p:txBody>
            </p:sp>
            <p:sp>
              <p:nvSpPr>
                <p:cNvPr id="180313" name="Rectangle 89"/>
                <p:cNvSpPr>
                  <a:spLocks noChangeArrowheads="1"/>
                </p:cNvSpPr>
                <p:nvPr/>
              </p:nvSpPr>
              <p:spPr bwMode="auto">
                <a:xfrm>
                  <a:off x="0" y="1734"/>
                  <a:ext cx="2191" cy="116"/>
                </a:xfrm>
                <a:prstGeom prst="rect">
                  <a:avLst/>
                </a:prstGeom>
                <a:noFill/>
                <a:ln w="7">
                  <a:solidFill>
                    <a:srgbClr val="A0A0A0"/>
                  </a:solidFill>
                  <a:miter lim="800000"/>
                  <a:headEnd/>
                  <a:tailEnd/>
                </a:ln>
                <a:effectLst/>
              </p:spPr>
              <p:txBody>
                <a:bodyPr/>
                <a:lstStyle/>
                <a:p>
                  <a:endParaRPr lang="en-US"/>
                </a:p>
              </p:txBody>
            </p:sp>
          </p:grpSp>
          <p:grpSp>
            <p:nvGrpSpPr>
              <p:cNvPr id="180314" name="Group 90"/>
              <p:cNvGrpSpPr>
                <a:grpSpLocks/>
              </p:cNvGrpSpPr>
              <p:nvPr/>
            </p:nvGrpSpPr>
            <p:grpSpPr bwMode="auto">
              <a:xfrm>
                <a:off x="2191" y="1734"/>
                <a:ext cx="854" cy="116"/>
                <a:chOff x="2191" y="1734"/>
                <a:chExt cx="854" cy="116"/>
              </a:xfrm>
            </p:grpSpPr>
            <p:sp>
              <p:nvSpPr>
                <p:cNvPr id="180315" name="Rectangle 91"/>
                <p:cNvSpPr>
                  <a:spLocks noChangeArrowheads="1"/>
                </p:cNvSpPr>
                <p:nvPr/>
              </p:nvSpPr>
              <p:spPr bwMode="auto">
                <a:xfrm>
                  <a:off x="2191" y="1734"/>
                  <a:ext cx="854" cy="116"/>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Public</a:t>
                  </a:r>
                </a:p>
              </p:txBody>
            </p:sp>
            <p:sp>
              <p:nvSpPr>
                <p:cNvPr id="180316" name="Rectangle 92"/>
                <p:cNvSpPr>
                  <a:spLocks noChangeArrowheads="1"/>
                </p:cNvSpPr>
                <p:nvPr/>
              </p:nvSpPr>
              <p:spPr bwMode="auto">
                <a:xfrm>
                  <a:off x="2191" y="1734"/>
                  <a:ext cx="854" cy="116"/>
                </a:xfrm>
                <a:prstGeom prst="rect">
                  <a:avLst/>
                </a:prstGeom>
                <a:noFill/>
                <a:ln w="7">
                  <a:solidFill>
                    <a:srgbClr val="A0A0A0"/>
                  </a:solidFill>
                  <a:miter lim="800000"/>
                  <a:headEnd/>
                  <a:tailEnd/>
                </a:ln>
                <a:effectLst/>
              </p:spPr>
              <p:txBody>
                <a:bodyPr/>
                <a:lstStyle/>
                <a:p>
                  <a:endParaRPr lang="en-US"/>
                </a:p>
              </p:txBody>
            </p:sp>
          </p:grpSp>
          <p:grpSp>
            <p:nvGrpSpPr>
              <p:cNvPr id="180317" name="Group 93"/>
              <p:cNvGrpSpPr>
                <a:grpSpLocks/>
              </p:cNvGrpSpPr>
              <p:nvPr/>
            </p:nvGrpSpPr>
            <p:grpSpPr bwMode="auto">
              <a:xfrm>
                <a:off x="3045" y="1734"/>
                <a:ext cx="2962" cy="116"/>
                <a:chOff x="3045" y="1734"/>
                <a:chExt cx="2962" cy="116"/>
              </a:xfrm>
            </p:grpSpPr>
            <p:sp>
              <p:nvSpPr>
                <p:cNvPr id="180318" name="Rectangle 94"/>
                <p:cNvSpPr>
                  <a:spLocks noChangeArrowheads="1"/>
                </p:cNvSpPr>
                <p:nvPr/>
              </p:nvSpPr>
              <p:spPr bwMode="auto">
                <a:xfrm>
                  <a:off x="3045" y="1734"/>
                  <a:ext cx="2962" cy="116"/>
                </a:xfrm>
                <a:prstGeom prst="rect">
                  <a:avLst/>
                </a:prstGeom>
                <a:noFill/>
                <a:ln w="9525">
                  <a:noFill/>
                  <a:miter lim="800000"/>
                  <a:headEnd/>
                  <a:tailEnd/>
                </a:ln>
                <a:effectLst/>
              </p:spPr>
              <p:txBody>
                <a:bodyPr/>
                <a:lstStyle/>
                <a:p>
                  <a:pPr eaLnBrk="1" hangingPunct="1"/>
                  <a:r>
                    <a:rPr lang="en-US" sz="1400">
                      <a:latin typeface="Arial" pitchFamily="34" charset="0"/>
                      <a:cs typeface="Arial" pitchFamily="34" charset="0"/>
                    </a:rPr>
                    <a:t>http://www.mp3.com/</a:t>
                  </a:r>
                </a:p>
              </p:txBody>
            </p:sp>
            <p:sp>
              <p:nvSpPr>
                <p:cNvPr id="180319" name="Rectangle 95"/>
                <p:cNvSpPr>
                  <a:spLocks noChangeArrowheads="1"/>
                </p:cNvSpPr>
                <p:nvPr/>
              </p:nvSpPr>
              <p:spPr bwMode="auto">
                <a:xfrm>
                  <a:off x="3045" y="1734"/>
                  <a:ext cx="2962" cy="116"/>
                </a:xfrm>
                <a:prstGeom prst="rect">
                  <a:avLst/>
                </a:prstGeom>
                <a:noFill/>
                <a:ln w="7">
                  <a:solidFill>
                    <a:srgbClr val="A0A0A0"/>
                  </a:solidFill>
                  <a:miter lim="800000"/>
                  <a:headEnd/>
                  <a:tailEnd/>
                </a:ln>
                <a:effectLst/>
              </p:spPr>
              <p:txBody>
                <a:bodyPr/>
                <a:lstStyle/>
                <a:p>
                  <a:endParaRPr lang="en-US"/>
                </a:p>
              </p:txBody>
            </p:sp>
          </p:grpSp>
        </p:grpSp>
        <p:sp>
          <p:nvSpPr>
            <p:cNvPr id="180320" name="Rectangle 96"/>
            <p:cNvSpPr>
              <a:spLocks noChangeArrowheads="1"/>
            </p:cNvSpPr>
            <p:nvPr/>
          </p:nvSpPr>
          <p:spPr bwMode="auto">
            <a:xfrm>
              <a:off x="-4" y="-4"/>
              <a:ext cx="6613" cy="1858"/>
            </a:xfrm>
            <a:prstGeom prst="rect">
              <a:avLst/>
            </a:prstGeom>
            <a:noFill/>
            <a:ln w="12700">
              <a:solidFill>
                <a:srgbClr val="A0A0A0"/>
              </a:solidFill>
              <a:miter lim="800000"/>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0"/>
            <a:ext cx="8229600" cy="838200"/>
          </a:xfrm>
        </p:spPr>
        <p:txBody>
          <a:bodyPr/>
          <a:lstStyle/>
          <a:p>
            <a:r>
              <a:rPr lang="en-US"/>
              <a:t>Content of the Deep Web</a:t>
            </a:r>
          </a:p>
        </p:txBody>
      </p:sp>
      <p:sp>
        <p:nvSpPr>
          <p:cNvPr id="179203" name="AutoShape 3" descr="Search Engines: Dragging a Net Across the Web's Surface"/>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9204" name="AutoShape 4" descr="Search Engines: Dragging a Net Across the Web's Surface"/>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9205" name="AutoShape 5" descr="Search Engines: Dragging a Net Across the Web's Surface"/>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9206" name="AutoShape 6" descr="boat with a shallow net"/>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9207" name="AutoShape 7" descr="boat with a shallow net"/>
          <p:cNvSpPr>
            <a:spLocks noChangeAspect="1" noChangeArrowheads="1"/>
          </p:cNvSpPr>
          <p:nvPr/>
        </p:nvSpPr>
        <p:spPr bwMode="auto">
          <a:xfrm>
            <a:off x="1824038" y="3017838"/>
            <a:ext cx="5497512" cy="822325"/>
          </a:xfrm>
          <a:prstGeom prst="rect">
            <a:avLst/>
          </a:prstGeom>
          <a:noFill/>
        </p:spPr>
        <p:txBody>
          <a:bodyPr/>
          <a:lstStyle/>
          <a:p>
            <a:endParaRPr lang="en-US"/>
          </a:p>
        </p:txBody>
      </p:sp>
      <p:sp>
        <p:nvSpPr>
          <p:cNvPr id="179208" name="AutoShape 8" descr="PIE CHART"/>
          <p:cNvSpPr>
            <a:spLocks noChangeAspect="1" noChangeArrowheads="1"/>
          </p:cNvSpPr>
          <p:nvPr/>
        </p:nvSpPr>
        <p:spPr bwMode="auto">
          <a:xfrm>
            <a:off x="1954213" y="1497013"/>
            <a:ext cx="5235575" cy="3863975"/>
          </a:xfrm>
          <a:prstGeom prst="rect">
            <a:avLst/>
          </a:prstGeom>
          <a:noFill/>
        </p:spPr>
        <p:txBody>
          <a:bodyPr/>
          <a:lstStyle/>
          <a:p>
            <a:endParaRPr lang="en-US"/>
          </a:p>
        </p:txBody>
      </p:sp>
      <p:pic>
        <p:nvPicPr>
          <p:cNvPr id="179209" name="Picture 9" descr="Image7"/>
          <p:cNvPicPr>
            <a:picLocks noChangeAspect="1" noChangeArrowheads="1"/>
          </p:cNvPicPr>
          <p:nvPr/>
        </p:nvPicPr>
        <p:blipFill>
          <a:blip r:embed="rId2" cstate="print"/>
          <a:srcRect/>
          <a:stretch>
            <a:fillRect/>
          </a:stretch>
        </p:blipFill>
        <p:spPr bwMode="auto">
          <a:xfrm>
            <a:off x="685800" y="793750"/>
            <a:ext cx="7848600" cy="606425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image9"/>
          <p:cNvPicPr>
            <a:picLocks noChangeAspect="1" noChangeArrowheads="1"/>
          </p:cNvPicPr>
          <p:nvPr/>
        </p:nvPicPr>
        <p:blipFill>
          <a:blip r:embed="rId2" cstate="print"/>
          <a:srcRect/>
          <a:stretch>
            <a:fillRect/>
          </a:stretch>
        </p:blipFill>
        <p:spPr bwMode="auto">
          <a:xfrm>
            <a:off x="0" y="30163"/>
            <a:ext cx="9144000" cy="682783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Semantic Web</a:t>
            </a:r>
          </a:p>
        </p:txBody>
      </p:sp>
      <p:sp>
        <p:nvSpPr>
          <p:cNvPr id="202755" name="Rectangle 3"/>
          <p:cNvSpPr>
            <a:spLocks noGrp="1" noChangeArrowheads="1"/>
          </p:cNvSpPr>
          <p:nvPr>
            <p:ph type="body" idx="1"/>
          </p:nvPr>
        </p:nvSpPr>
        <p:spPr>
          <a:xfrm>
            <a:off x="457200" y="1981200"/>
            <a:ext cx="8382000" cy="4114800"/>
          </a:xfrm>
        </p:spPr>
        <p:txBody>
          <a:bodyPr/>
          <a:lstStyle/>
          <a:p>
            <a:r>
              <a:rPr lang="en-US"/>
              <a:t>RDF provides the schema for interchange</a:t>
            </a:r>
          </a:p>
          <a:p>
            <a:endParaRPr lang="en-US"/>
          </a:p>
          <a:p>
            <a:r>
              <a:rPr lang="en-US"/>
              <a:t>Ontologies support </a:t>
            </a:r>
            <a:r>
              <a:rPr lang="en-US" u="sng"/>
              <a:t>automated</a:t>
            </a:r>
            <a:r>
              <a:rPr lang="en-US"/>
              <a:t> inference</a:t>
            </a:r>
          </a:p>
          <a:p>
            <a:pPr lvl="1"/>
            <a:r>
              <a:rPr lang="en-US"/>
              <a:t>Similar to thesauri supporting human reasoning</a:t>
            </a:r>
          </a:p>
          <a:p>
            <a:pPr lvl="1"/>
            <a:endParaRPr lang="en-US"/>
          </a:p>
          <a:p>
            <a:r>
              <a:rPr lang="en-US"/>
              <a:t>Ontology mapping permits distributed creation</a:t>
            </a:r>
          </a:p>
          <a:p>
            <a:pPr lvl="1"/>
            <a:r>
              <a:rPr lang="en-US"/>
              <a:t>This is where the magic happens </a:t>
            </a:r>
            <a:r>
              <a:rPr lang="en-US">
                <a:sym typeface="Wingdings" pitchFamily="2" charset="2"/>
              </a:rPr>
              <a:t></a:t>
            </a:r>
            <a:endParaRPr lang="en-US"/>
          </a:p>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28600"/>
            <a:ext cx="7772400" cy="1143000"/>
          </a:xfrm>
        </p:spPr>
        <p:txBody>
          <a:bodyPr/>
          <a:lstStyle/>
          <a:p>
            <a:r>
              <a:rPr lang="en-US"/>
              <a:t>What’s a Web “Site”?</a:t>
            </a:r>
          </a:p>
        </p:txBody>
      </p:sp>
      <p:sp>
        <p:nvSpPr>
          <p:cNvPr id="168963" name="Rectangle 3"/>
          <p:cNvSpPr>
            <a:spLocks noGrp="1" noChangeArrowheads="1"/>
          </p:cNvSpPr>
          <p:nvPr>
            <p:ph type="body" idx="1"/>
          </p:nvPr>
        </p:nvSpPr>
        <p:spPr>
          <a:xfrm>
            <a:off x="457200" y="1828800"/>
            <a:ext cx="8229600" cy="4525963"/>
          </a:xfrm>
        </p:spPr>
        <p:txBody>
          <a:bodyPr/>
          <a:lstStyle/>
          <a:p>
            <a:r>
              <a:rPr lang="en-US"/>
              <a:t>Any server at port 80?</a:t>
            </a:r>
          </a:p>
          <a:p>
            <a:pPr lvl="1"/>
            <a:r>
              <a:rPr lang="en-US"/>
              <a:t>Misses many servers at other ports</a:t>
            </a:r>
          </a:p>
          <a:p>
            <a:endParaRPr lang="en-US"/>
          </a:p>
          <a:p>
            <a:r>
              <a:rPr lang="en-US"/>
              <a:t>Some servers host unrelated content</a:t>
            </a:r>
          </a:p>
          <a:p>
            <a:pPr lvl="1"/>
            <a:r>
              <a:rPr lang="en-US"/>
              <a:t>Geocities</a:t>
            </a:r>
          </a:p>
          <a:p>
            <a:endParaRPr lang="en-US"/>
          </a:p>
          <a:p>
            <a:r>
              <a:rPr lang="en-US"/>
              <a:t>Some content requires specialized servers</a:t>
            </a:r>
          </a:p>
          <a:p>
            <a:pPr lvl="1"/>
            <a:r>
              <a:rPr lang="en-US"/>
              <a:t>rtsp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Web Servers</a:t>
            </a:r>
            <a:endParaRPr lang="en-US" dirty="0"/>
          </a:p>
        </p:txBody>
      </p:sp>
      <p:pic>
        <p:nvPicPr>
          <p:cNvPr id="290818" name="Picture 2" descr="Total Sites Across All Domains, August 1995 - February 2011"/>
          <p:cNvPicPr>
            <a:picLocks noChangeAspect="1" noChangeArrowheads="1"/>
          </p:cNvPicPr>
          <p:nvPr/>
        </p:nvPicPr>
        <p:blipFill>
          <a:blip r:embed="rId2" cstate="print"/>
          <a:srcRect/>
          <a:stretch>
            <a:fillRect/>
          </a:stretch>
        </p:blipFill>
        <p:spPr bwMode="auto">
          <a:xfrm>
            <a:off x="127000" y="1219200"/>
            <a:ext cx="9017000" cy="5410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20" name="Rectangle 96"/>
          <p:cNvSpPr>
            <a:spLocks noGrp="1" noChangeArrowheads="1"/>
          </p:cNvSpPr>
          <p:nvPr>
            <p:ph type="title"/>
          </p:nvPr>
        </p:nvSpPr>
        <p:spPr>
          <a:xfrm>
            <a:off x="762000" y="0"/>
            <a:ext cx="7772400" cy="1143000"/>
          </a:xfrm>
        </p:spPr>
        <p:txBody>
          <a:bodyPr/>
          <a:lstStyle/>
          <a:p>
            <a:r>
              <a:rPr lang="en-US" dirty="0" smtClean="0"/>
              <a:t>Web Pages </a:t>
            </a:r>
            <a:r>
              <a:rPr lang="en-US" dirty="0"/>
              <a:t>(2005)</a:t>
            </a:r>
          </a:p>
        </p:txBody>
      </p:sp>
      <p:graphicFrame>
        <p:nvGraphicFramePr>
          <p:cNvPr id="205919" name="Object 95"/>
          <p:cNvGraphicFramePr>
            <a:graphicFrameLocks noChangeAspect="1"/>
          </p:cNvGraphicFramePr>
          <p:nvPr>
            <p:ph idx="1"/>
          </p:nvPr>
        </p:nvGraphicFramePr>
        <p:xfrm>
          <a:off x="533400" y="974725"/>
          <a:ext cx="7848600" cy="5883275"/>
        </p:xfrm>
        <a:graphic>
          <a:graphicData uri="http://schemas.openxmlformats.org/presentationml/2006/ole">
            <p:oleObj spid="_x0000_s205919" name="Chart" r:id="rId3" imgW="4524426" imgH="3391002" progId="Excel.Chart.8">
              <p:embed/>
            </p:oleObj>
          </a:graphicData>
        </a:graphic>
      </p:graphicFrame>
      <p:sp>
        <p:nvSpPr>
          <p:cNvPr id="205922" name="Text Box 98"/>
          <p:cNvSpPr txBox="1">
            <a:spLocks noChangeArrowheads="1"/>
          </p:cNvSpPr>
          <p:nvPr/>
        </p:nvSpPr>
        <p:spPr bwMode="auto">
          <a:xfrm>
            <a:off x="6878638" y="6521450"/>
            <a:ext cx="2265362" cy="336550"/>
          </a:xfrm>
          <a:prstGeom prst="rect">
            <a:avLst/>
          </a:prstGeom>
          <a:noFill/>
          <a:ln w="12700">
            <a:noFill/>
            <a:miter lim="800000"/>
            <a:headEnd/>
            <a:tailEnd/>
          </a:ln>
          <a:effectLst/>
        </p:spPr>
        <p:txBody>
          <a:bodyPr wrap="none">
            <a:spAutoFit/>
          </a:bodyPr>
          <a:lstStyle/>
          <a:p>
            <a:r>
              <a:rPr lang="en-US" sz="1600"/>
              <a:t>Gulli and Signorini, 2005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772400" cy="1143000"/>
          </a:xfrm>
        </p:spPr>
        <p:txBody>
          <a:bodyPr/>
          <a:lstStyle/>
          <a:p>
            <a:r>
              <a:rPr lang="en-US" dirty="0" smtClean="0"/>
              <a:t>The Indexed Web in 2011</a:t>
            </a:r>
            <a:endParaRPr lang="en-US" dirty="0"/>
          </a:p>
        </p:txBody>
      </p:sp>
      <p:pic>
        <p:nvPicPr>
          <p:cNvPr id="289794" name="Picture 2" descr="http://www.worldwidewebsize.com/Graph_v1.php?Searchengine=Google&amp;corpus=0&amp;Last=730"/>
          <p:cNvPicPr>
            <a:picLocks noChangeAspect="1" noChangeArrowheads="1"/>
          </p:cNvPicPr>
          <p:nvPr/>
        </p:nvPicPr>
        <p:blipFill>
          <a:blip r:embed="rId2" cstate="print"/>
          <a:srcRect l="2277" t="10145" r="2484" b="5797"/>
          <a:stretch>
            <a:fillRect/>
          </a:stretch>
        </p:blipFill>
        <p:spPr bwMode="auto">
          <a:xfrm>
            <a:off x="0" y="1676400"/>
            <a:ext cx="9144000" cy="4611757"/>
          </a:xfrm>
          <a:prstGeom prst="rect">
            <a:avLst/>
          </a:prstGeom>
          <a:noFill/>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46299491</TotalTime>
  <Words>1844</Words>
  <Application>Microsoft Office PowerPoint</Application>
  <PresentationFormat>On-screen Show (4:3)</PresentationFormat>
  <Paragraphs>378</Paragraphs>
  <Slides>58</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58</vt:i4>
      </vt:variant>
    </vt:vector>
  </HeadingPairs>
  <TitlesOfParts>
    <vt:vector size="71" baseType="lpstr">
      <vt:lpstr>Times New Roman</vt:lpstr>
      <vt:lpstr>Arial</vt:lpstr>
      <vt:lpstr>Gulim</vt:lpstr>
      <vt:lpstr>Verdana</vt:lpstr>
      <vt:lpstr>Symbol</vt:lpstr>
      <vt:lpstr>Wingdings</vt:lpstr>
      <vt:lpstr>Lucida Sans</vt:lpstr>
      <vt:lpstr>MS Pゴシック</vt:lpstr>
      <vt:lpstr>MS PGothic</vt:lpstr>
      <vt:lpstr>Blank Presentation</vt:lpstr>
      <vt:lpstr>Microsoft Office Excel Chart</vt:lpstr>
      <vt:lpstr>Microsoft Excel Worksheet</vt:lpstr>
      <vt:lpstr>Microsoft Equation 3.0</vt:lpstr>
      <vt:lpstr>Web Search</vt:lpstr>
      <vt:lpstr>Slide 2</vt:lpstr>
      <vt:lpstr>What “Caused” the Web?</vt:lpstr>
      <vt:lpstr>Defining the Web</vt:lpstr>
      <vt:lpstr>Number of Web Sites</vt:lpstr>
      <vt:lpstr>What’s a Web “Site”?</vt:lpstr>
      <vt:lpstr>Web Servers</vt:lpstr>
      <vt:lpstr>Web Pages (2005)</vt:lpstr>
      <vt:lpstr>The Indexed Web in 2011</vt:lpstr>
      <vt:lpstr>Slide 10</vt:lpstr>
      <vt:lpstr>Crawling the Web</vt:lpstr>
      <vt:lpstr>Slide 12</vt:lpstr>
      <vt:lpstr>Slide 13</vt:lpstr>
      <vt:lpstr>Slide 14</vt:lpstr>
      <vt:lpstr>Slide 15</vt:lpstr>
      <vt:lpstr>Slide 16</vt:lpstr>
      <vt:lpstr>Web Crawling Algorithm</vt:lpstr>
      <vt:lpstr>Link Structure of the Web</vt:lpstr>
      <vt:lpstr>Web Crawl Challenges</vt:lpstr>
      <vt:lpstr>Duplicate Detection</vt:lpstr>
      <vt:lpstr>Slide 21</vt:lpstr>
      <vt:lpstr>Slide 22</vt:lpstr>
      <vt:lpstr>Slide 23</vt:lpstr>
      <vt:lpstr>Slide 24</vt:lpstr>
      <vt:lpstr>Robots Exclusion Protocol</vt:lpstr>
      <vt:lpstr>Hands on: The Internet Archive</vt:lpstr>
      <vt:lpstr>Indexing Anchor Text</vt:lpstr>
      <vt:lpstr>Estimating Authority from Links</vt:lpstr>
      <vt:lpstr>Simplified PageRank Algorithm</vt:lpstr>
      <vt:lpstr>Slide 30</vt:lpstr>
      <vt:lpstr>Slide 31</vt:lpstr>
      <vt:lpstr>Slide 32</vt:lpstr>
      <vt:lpstr>Slide 33</vt:lpstr>
      <vt:lpstr>Index Spam</vt:lpstr>
      <vt:lpstr>Spamming with Link Farms</vt:lpstr>
      <vt:lpstr>Adversarial IR</vt:lpstr>
      <vt:lpstr>“Safe Search”</vt:lpstr>
      <vt:lpstr>Computational Advertizing</vt:lpstr>
      <vt:lpstr>Internet Users</vt:lpstr>
      <vt:lpstr>Slide 40</vt:lpstr>
      <vt:lpstr>Global Internet Users</vt:lpstr>
      <vt:lpstr>Global Internet Users</vt:lpstr>
      <vt:lpstr>Search Engine Query Logs</vt:lpstr>
      <vt:lpstr>Query Statistics</vt:lpstr>
      <vt:lpstr>Slide 45</vt:lpstr>
      <vt:lpstr>Temporal Variation</vt:lpstr>
      <vt:lpstr>Slide 47</vt:lpstr>
      <vt:lpstr>28% of Queries are Reformulations</vt:lpstr>
      <vt:lpstr>The Tracking Ecosystem</vt:lpstr>
      <vt:lpstr>AOL User 4417749</vt:lpstr>
      <vt:lpstr>Blogs</vt:lpstr>
      <vt:lpstr>Slide 52</vt:lpstr>
      <vt:lpstr>Slide 53</vt:lpstr>
      <vt:lpstr>The “Deep Web”</vt:lpstr>
      <vt:lpstr>Deep Web</vt:lpstr>
      <vt:lpstr>Content of the Deep Web</vt:lpstr>
      <vt:lpstr>Slide 57</vt:lpstr>
      <vt:lpstr>Semantic Web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Filtering</dc:title>
  <dc:creator>Douglas W. Oard</dc:creator>
  <cp:lastModifiedBy>jj</cp:lastModifiedBy>
  <cp:revision>62</cp:revision>
  <cp:lastPrinted>1998-04-06T02:52:45Z</cp:lastPrinted>
  <dcterms:created xsi:type="dcterms:W3CDTF">1998-04-04T17:49:33Z</dcterms:created>
  <dcterms:modified xsi:type="dcterms:W3CDTF">2011-03-09T05:36:16Z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80</vt:i4>
  </property>
  <property fmtid="{D5CDD505-2E9C-101B-9397-08002B2CF9AE}" pid="5" name="ScreenSize">
    <vt:i4>2</vt:i4>
  </property>
  <property fmtid="{D5CDD505-2E9C-101B-9397-08002B2CF9AE}" pid="6" name="ScreenUsage">
    <vt:i4>2</vt:i4>
  </property>
  <property fmtid="{D5CDD505-2E9C-101B-9397-08002B2CF9AE}" pid="7" name="MailAddress">
    <vt:lpwstr>oard@glue.umd.edu</vt:lpwstr>
  </property>
  <property fmtid="{D5CDD505-2E9C-101B-9397-08002B2CF9AE}" pid="8" name="HomePage">
    <vt:lpwstr>http://www.clis.umd.edu/courses/708a/</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