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356" r:id="rId4"/>
    <p:sldId id="346" r:id="rId5"/>
    <p:sldId id="365" r:id="rId6"/>
    <p:sldId id="305" r:id="rId7"/>
    <p:sldId id="321" r:id="rId8"/>
    <p:sldId id="309" r:id="rId9"/>
    <p:sldId id="361" r:id="rId10"/>
    <p:sldId id="362" r:id="rId11"/>
    <p:sldId id="325" r:id="rId12"/>
    <p:sldId id="323" r:id="rId13"/>
    <p:sldId id="363" r:id="rId14"/>
    <p:sldId id="324" r:id="rId15"/>
    <p:sldId id="364" r:id="rId16"/>
    <p:sldId id="298" r:id="rId1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3" autoAdjust="0"/>
    <p:restoredTop sz="86380" autoAdjust="0"/>
  </p:normalViewPr>
  <p:slideViewPr>
    <p:cSldViewPr>
      <p:cViewPr varScale="1">
        <p:scale>
          <a:sx n="112" d="100"/>
          <a:sy n="112" d="100"/>
        </p:scale>
        <p:origin x="15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5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5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999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Start 1:00</a:t>
            </a:r>
          </a:p>
        </p:txBody>
      </p:sp>
    </p:spTree>
    <p:extLst>
      <p:ext uri="{BB962C8B-B14F-4D97-AF65-F5344CB8AC3E}">
        <p14:creationId xmlns:p14="http://schemas.microsoft.com/office/powerpoint/2010/main" val="336176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5965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4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3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2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8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e.wikipedia.org/w/index.php?title=Datei:Lod-datasets_2010-09-22_colored.png&amp;filetimestamp=20101022110116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  <a:noFill/>
        </p:spPr>
        <p:txBody>
          <a:bodyPr/>
          <a:lstStyle/>
          <a:p>
            <a:r>
              <a:rPr lang="en-US" altLang="en-US" smtClean="0"/>
              <a:t>Evidence from Metadata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altLang="en-US" dirty="0" smtClean="0"/>
              <a:t>INST 734</a:t>
            </a:r>
            <a:endParaRPr lang="en-US" altLang="en-US" dirty="0"/>
          </a:p>
          <a:p>
            <a:pPr marL="342900" indent="-342900"/>
            <a:r>
              <a:rPr lang="en-US" altLang="en-US" dirty="0" smtClean="0"/>
              <a:t>Doug </a:t>
            </a:r>
            <a:r>
              <a:rPr lang="en-US" altLang="en-US" dirty="0" err="1" smtClean="0"/>
              <a:t>Oard</a:t>
            </a:r>
            <a:endParaRPr lang="en-US" altLang="en-US" dirty="0" smtClean="0"/>
          </a:p>
          <a:p>
            <a:pPr marL="342900" indent="-342900"/>
            <a:r>
              <a:rPr lang="en-US" altLang="en-US" smtClean="0"/>
              <a:t>Module 8</a:t>
            </a: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Semantic Search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44762" b="39047"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Web Ontology Language (OWL)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81000" y="22860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&lt;owl:Class rdf:about="http://dbpedia.org/ontology/Astronaut"&gt;</a:t>
            </a:r>
          </a:p>
          <a:p>
            <a:r>
              <a:rPr lang="en-US" altLang="en-US"/>
              <a:t>	&lt;rdfs:label xml:lang="en"&gt;astronaut&lt;/rdfs:label&gt;</a:t>
            </a:r>
          </a:p>
          <a:p>
            <a:r>
              <a:rPr lang="en-US" altLang="en-US"/>
              <a:t>	&lt;rdfs:label xml:lang="de"&gt;Astronaut&lt;/rdfs:label&gt;</a:t>
            </a:r>
          </a:p>
          <a:p>
            <a:r>
              <a:rPr lang="en-US" altLang="en-US"/>
              <a:t>	&lt;rdfs:label xml:lang="fr"&gt;astronaute&lt;/rdfs:label&gt;</a:t>
            </a:r>
          </a:p>
          <a:p>
            <a:r>
              <a:rPr lang="en-US" altLang="en-US"/>
              <a:t>	&lt;rdfs:subClassOf </a:t>
            </a:r>
          </a:p>
          <a:p>
            <a:r>
              <a:rPr lang="en-US" altLang="en-US"/>
              <a:t>		rdf:resource="http://dbpedia.org/ontology/Person"&gt;</a:t>
            </a:r>
          </a:p>
          <a:p>
            <a:r>
              <a:rPr lang="en-US" altLang="en-US"/>
              <a:t>	&lt;/rdfs:subClassOf&gt;</a:t>
            </a:r>
          </a:p>
          <a:p>
            <a:r>
              <a:rPr lang="en-US" altLang="en-US"/>
              <a:t>&lt;/owl:Class&gt;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6473825" y="3889375"/>
            <a:ext cx="2259013" cy="852488"/>
            <a:chOff x="0" y="0"/>
            <a:chExt cx="2024" cy="762"/>
          </a:xfrm>
        </p:grpSpPr>
        <p:sp>
          <p:nvSpPr>
            <p:cNvPr id="20481" name="AutoShape 1"/>
            <p:cNvSpPr>
              <a:spLocks/>
            </p:cNvSpPr>
            <p:nvPr/>
          </p:nvSpPr>
          <p:spPr bwMode="auto">
            <a:xfrm>
              <a:off x="0" y="362"/>
              <a:ext cx="2024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Homer Simpson</a:t>
              </a:r>
            </a:p>
          </p:txBody>
        </p:sp>
        <p:pic>
          <p:nvPicPr>
            <p:cNvPr id="9251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0"/>
              <a:ext cx="47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4776788" y="5446713"/>
            <a:ext cx="1947862" cy="758825"/>
            <a:chOff x="0" y="0"/>
            <a:chExt cx="1744" cy="680"/>
          </a:xfrm>
        </p:grpSpPr>
        <p:sp>
          <p:nvSpPr>
            <p:cNvPr id="2" name="AutoShape 4"/>
            <p:cNvSpPr>
              <a:spLocks/>
            </p:cNvSpPr>
            <p:nvPr/>
          </p:nvSpPr>
          <p:spPr bwMode="auto">
            <a:xfrm>
              <a:off x="0" y="280"/>
              <a:ext cx="1744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Bart Simpson</a:t>
              </a:r>
            </a:p>
          </p:txBody>
        </p:sp>
        <p:pic>
          <p:nvPicPr>
            <p:cNvPr id="924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0"/>
              <a:ext cx="40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2143125" y="5473700"/>
            <a:ext cx="1874838" cy="731838"/>
            <a:chOff x="0" y="0"/>
            <a:chExt cx="1680" cy="656"/>
          </a:xfrm>
        </p:grpSpPr>
        <p:sp>
          <p:nvSpPr>
            <p:cNvPr id="4" name="AutoShape 7"/>
            <p:cNvSpPr>
              <a:spLocks/>
            </p:cNvSpPr>
            <p:nvPr/>
          </p:nvSpPr>
          <p:spPr bwMode="auto">
            <a:xfrm>
              <a:off x="0" y="256"/>
              <a:ext cx="1680" cy="400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Lisa Simpson</a:t>
              </a:r>
            </a:p>
          </p:txBody>
        </p:sp>
        <p:pic>
          <p:nvPicPr>
            <p:cNvPr id="9247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" y="0"/>
              <a:ext cx="536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3446463" y="3171825"/>
            <a:ext cx="2259012" cy="1570038"/>
            <a:chOff x="0" y="0"/>
            <a:chExt cx="2024" cy="1406"/>
          </a:xfrm>
        </p:grpSpPr>
        <p:sp>
          <p:nvSpPr>
            <p:cNvPr id="20490" name="AutoShape 10"/>
            <p:cNvSpPr>
              <a:spLocks/>
            </p:cNvSpPr>
            <p:nvPr/>
          </p:nvSpPr>
          <p:spPr bwMode="auto">
            <a:xfrm>
              <a:off x="0" y="1007"/>
              <a:ext cx="2024" cy="399"/>
            </a:xfrm>
            <a:prstGeom prst="roundRect">
              <a:avLst>
                <a:gd name="adj" fmla="val 30000"/>
              </a:avLst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Marge Simpson</a:t>
              </a:r>
            </a:p>
          </p:txBody>
        </p:sp>
        <p:pic>
          <p:nvPicPr>
            <p:cNvPr id="9245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0"/>
              <a:ext cx="616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160338" y="4232275"/>
            <a:ext cx="2259012" cy="1017588"/>
            <a:chOff x="0" y="0"/>
            <a:chExt cx="2024" cy="911"/>
          </a:xfrm>
        </p:grpSpPr>
        <p:sp>
          <p:nvSpPr>
            <p:cNvPr id="5" name="AutoShape 13"/>
            <p:cNvSpPr>
              <a:spLocks/>
            </p:cNvSpPr>
            <p:nvPr/>
          </p:nvSpPr>
          <p:spPr bwMode="auto">
            <a:xfrm>
              <a:off x="0" y="512"/>
              <a:ext cx="2024" cy="399"/>
            </a:xfrm>
            <a:prstGeom prst="roundRect">
              <a:avLst>
                <a:gd name="adj" fmla="val 30000"/>
              </a:avLst>
            </a:prstGeom>
            <a:solidFill>
              <a:srgbClr val="430A1F"/>
            </a:soli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Springfield Elementary</a:t>
              </a:r>
            </a:p>
          </p:txBody>
        </p:sp>
        <p:pic>
          <p:nvPicPr>
            <p:cNvPr id="9243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" y="0"/>
              <a:ext cx="120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Group 18"/>
          <p:cNvGrpSpPr>
            <a:grpSpLocks/>
          </p:cNvGrpSpPr>
          <p:nvPr/>
        </p:nvGrpSpPr>
        <p:grpSpPr bwMode="auto">
          <a:xfrm>
            <a:off x="3562350" y="1803400"/>
            <a:ext cx="2027238" cy="635000"/>
            <a:chOff x="0" y="0"/>
            <a:chExt cx="1816" cy="568"/>
          </a:xfrm>
        </p:grpSpPr>
        <p:sp>
          <p:nvSpPr>
            <p:cNvPr id="6" name="AutoShape 16"/>
            <p:cNvSpPr>
              <a:spLocks/>
            </p:cNvSpPr>
            <p:nvPr/>
          </p:nvSpPr>
          <p:spPr bwMode="auto">
            <a:xfrm>
              <a:off x="0" y="168"/>
              <a:ext cx="1816" cy="400"/>
            </a:xfrm>
            <a:prstGeom prst="roundRect">
              <a:avLst>
                <a:gd name="adj" fmla="val 30000"/>
              </a:avLst>
            </a:prstGeom>
            <a:solidFill>
              <a:srgbClr val="1D300D"/>
            </a:soli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defRPr/>
              </a:pPr>
              <a:r>
                <a:rPr lang="en-US" sz="17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Springfield</a:t>
              </a:r>
            </a:p>
          </p:txBody>
        </p:sp>
        <p:pic>
          <p:nvPicPr>
            <p:cNvPr id="924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0"/>
              <a:ext cx="72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Rectangle 19"/>
          <p:cNvSpPr>
            <a:spLocks/>
          </p:cNvSpPr>
          <p:nvPr/>
        </p:nvSpPr>
        <p:spPr bwMode="auto">
          <a:xfrm>
            <a:off x="6640224" y="3091578"/>
            <a:ext cx="1926509" cy="3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>
                <a:latin typeface="Copperplate" charset="0"/>
                <a:sym typeface="Copperplate" charset="0"/>
              </a:rPr>
              <a:t>Bottomless Pete, Nature’s</a:t>
            </a:r>
          </a:p>
          <a:p>
            <a:pPr algn="ctr" eaLnBrk="1" hangingPunct="1"/>
            <a:r>
              <a:rPr lang="en-US" altLang="en-US" sz="1300">
                <a:latin typeface="Copperplate" charset="0"/>
                <a:sym typeface="Copperplate" charset="0"/>
              </a:rPr>
              <a:t>Cruelest Mistake</a:t>
            </a:r>
          </a:p>
        </p:txBody>
      </p:sp>
      <p:sp>
        <p:nvSpPr>
          <p:cNvPr id="9228" name="Line 20"/>
          <p:cNvSpPr>
            <a:spLocks noChangeShapeType="1"/>
          </p:cNvSpPr>
          <p:nvPr/>
        </p:nvSpPr>
        <p:spPr bwMode="auto">
          <a:xfrm>
            <a:off x="7606827" y="3474435"/>
            <a:ext cx="0" cy="83045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9" name="Line 21"/>
          <p:cNvSpPr>
            <a:spLocks noChangeShapeType="1"/>
          </p:cNvSpPr>
          <p:nvPr/>
        </p:nvSpPr>
        <p:spPr bwMode="auto">
          <a:xfrm rot="10800000" flipH="1">
            <a:off x="3277204" y="4749139"/>
            <a:ext cx="1298105" cy="10023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0" name="Line 22"/>
          <p:cNvSpPr>
            <a:spLocks noChangeShapeType="1"/>
          </p:cNvSpPr>
          <p:nvPr/>
        </p:nvSpPr>
        <p:spPr bwMode="auto">
          <a:xfrm rot="10800000">
            <a:off x="4574194" y="4749139"/>
            <a:ext cx="1175327" cy="10023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1" name="Line 23"/>
          <p:cNvSpPr>
            <a:spLocks noChangeShapeType="1"/>
          </p:cNvSpPr>
          <p:nvPr/>
        </p:nvSpPr>
        <p:spPr bwMode="auto">
          <a:xfrm>
            <a:off x="1293771" y="5251431"/>
            <a:ext cx="848289" cy="60721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2" name="Line 24"/>
          <p:cNvSpPr>
            <a:spLocks noChangeShapeType="1"/>
          </p:cNvSpPr>
          <p:nvPr/>
        </p:nvSpPr>
        <p:spPr bwMode="auto">
          <a:xfrm>
            <a:off x="4579775" y="2465388"/>
            <a:ext cx="0" cy="184061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3" name="Line 25"/>
          <p:cNvSpPr>
            <a:spLocks noChangeShapeType="1"/>
          </p:cNvSpPr>
          <p:nvPr/>
        </p:nvSpPr>
        <p:spPr bwMode="auto">
          <a:xfrm flipH="1">
            <a:off x="5704874" y="4539293"/>
            <a:ext cx="7679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4" name="Rectangle 26"/>
          <p:cNvSpPr>
            <a:spLocks/>
          </p:cNvSpPr>
          <p:nvPr/>
        </p:nvSpPr>
        <p:spPr bwMode="auto">
          <a:xfrm>
            <a:off x="3277203" y="5082447"/>
            <a:ext cx="666353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per:children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5" name="Rectangle 27"/>
          <p:cNvSpPr>
            <a:spLocks/>
          </p:cNvSpPr>
          <p:nvPr/>
        </p:nvSpPr>
        <p:spPr bwMode="auto">
          <a:xfrm>
            <a:off x="5256411" y="5082832"/>
            <a:ext cx="666353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per:children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6" name="Rectangle 28"/>
          <p:cNvSpPr>
            <a:spLocks/>
          </p:cNvSpPr>
          <p:nvPr/>
        </p:nvSpPr>
        <p:spPr bwMode="auto">
          <a:xfrm>
            <a:off x="7734070" y="4058210"/>
            <a:ext cx="1168630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latin typeface="ヒラギノ丸ゴ Pro W4" charset="0"/>
                <a:sym typeface="ヒラギノ丸ゴ Pro W4" charset="0"/>
              </a:rPr>
              <a:t>per:alternate_names</a:t>
            </a:r>
          </a:p>
        </p:txBody>
      </p:sp>
      <p:sp>
        <p:nvSpPr>
          <p:cNvPr id="9237" name="Rectangle 29"/>
          <p:cNvSpPr>
            <a:spLocks/>
          </p:cNvSpPr>
          <p:nvPr/>
        </p:nvSpPr>
        <p:spPr bwMode="auto">
          <a:xfrm>
            <a:off x="4642777" y="3297124"/>
            <a:ext cx="1311499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per:cities_of_residence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8" name="Rectangle 30"/>
          <p:cNvSpPr>
            <a:spLocks/>
          </p:cNvSpPr>
          <p:nvPr/>
        </p:nvSpPr>
        <p:spPr bwMode="auto">
          <a:xfrm>
            <a:off x="5754314" y="4573458"/>
            <a:ext cx="629520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per:spouse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9239" name="Rectangle 31"/>
          <p:cNvSpPr>
            <a:spLocks/>
          </p:cNvSpPr>
          <p:nvPr/>
        </p:nvSpPr>
        <p:spPr bwMode="auto">
          <a:xfrm>
            <a:off x="441114" y="5555038"/>
            <a:ext cx="1216625" cy="15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dirty="0" err="1">
                <a:latin typeface="ヒラギノ丸ゴ Pro W4" charset="0"/>
                <a:sym typeface="ヒラギノ丸ゴ Pro W4" charset="0"/>
              </a:rPr>
              <a:t>per:schools_attended</a:t>
            </a:r>
            <a:endParaRPr lang="en-US" altLang="en-US" sz="1000" dirty="0">
              <a:latin typeface="ヒラギノ丸ゴ Pro W4" charset="0"/>
              <a:sym typeface="ヒラギノ丸ゴ Pro W4" charset="0"/>
            </a:endParaRPr>
          </a:p>
        </p:txBody>
      </p:sp>
      <p:sp>
        <p:nvSpPr>
          <p:cNvPr id="20513" name="AutoShape 33"/>
          <p:cNvSpPr>
            <a:spLocks/>
          </p:cNvSpPr>
          <p:nvPr/>
        </p:nvSpPr>
        <p:spPr bwMode="auto">
          <a:xfrm>
            <a:off x="177800" y="76200"/>
            <a:ext cx="2224088" cy="1574800"/>
          </a:xfrm>
          <a:prstGeom prst="roundRect">
            <a:avLst>
              <a:gd name="adj" fmla="val 6023"/>
            </a:avLst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116052" tIns="116052" rIns="116052" bIns="116052" anchor="ctr"/>
          <a:lstStyle/>
          <a:p>
            <a:pPr eaLnBrk="1" hangingPunct="1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When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Lisa's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mother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Marge Simpson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went to a weekend getaway at Rancho </a:t>
            </a:r>
            <a:r>
              <a:rPr lang="en-US" sz="17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Relaxo</a:t>
            </a:r>
            <a:r>
              <a:rPr lang="en-US" sz="1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, …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514" name="AutoShape 34"/>
          <p:cNvSpPr>
            <a:spLocks/>
          </p:cNvSpPr>
          <p:nvPr/>
        </p:nvSpPr>
        <p:spPr bwMode="auto">
          <a:xfrm>
            <a:off x="1098483" y="867097"/>
            <a:ext cx="2224087" cy="3215607"/>
          </a:xfrm>
          <a:prstGeom prst="roundRect">
            <a:avLst>
              <a:gd name="adj" fmla="val 6023"/>
            </a:avLst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116052" tIns="116052" rIns="116052" bIns="116052" anchor="ctr"/>
          <a:lstStyle/>
          <a:p>
            <a:pPr eaLnBrk="1" hangingPunct="1">
              <a:defRPr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After two years in the academic quagmire of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Springfield Elementary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, </a:t>
            </a:r>
            <a:r>
              <a:rPr lang="en-US" sz="1700" dirty="0">
                <a:solidFill>
                  <a:srgbClr val="66B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Lisa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finally has a teacher that she connects with. But she soon learns that the problem with being middle-class is </a:t>
            </a:r>
            <a:r>
              <a:rPr lang="en-US" sz="1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that …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6222" y="234255"/>
            <a:ext cx="4213154" cy="14016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Knowledge-Base Population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650" y="6372732"/>
            <a:ext cx="644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Paul McNamee et al, HLTCOE </a:t>
            </a:r>
            <a:r>
              <a:rPr lang="en-US" sz="1000" dirty="0"/>
              <a:t>Participation at TAC 2012: Entity Linking and Cold Start Knowledge Base </a:t>
            </a:r>
            <a:r>
              <a:rPr lang="en-US" sz="1000" dirty="0" smtClean="0"/>
              <a:t>Construction</a:t>
            </a:r>
          </a:p>
          <a:p>
            <a:r>
              <a:rPr lang="en-US" sz="1000" dirty="0"/>
              <a:t>http://</a:t>
            </a:r>
            <a:r>
              <a:rPr lang="en-US" sz="1000" dirty="0" smtClean="0"/>
              <a:t>www.nist.gov/tac/publications/2012/papers.html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Linked Open Data</a:t>
            </a:r>
          </a:p>
        </p:txBody>
      </p:sp>
      <p:pic>
        <p:nvPicPr>
          <p:cNvPr id="36867" name="Picture 2" descr="http://datavisualization.ch/wp-content/uploads/2011/01/lod-wikipedi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51" t="12222" r="19582" b="4815"/>
          <a:stretch/>
        </p:blipFill>
        <p:spPr>
          <a:xfrm>
            <a:off x="304800" y="0"/>
            <a:ext cx="8715958" cy="68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Integrating Multiple Types of Evidence</a:t>
            </a:r>
          </a:p>
        </p:txBody>
      </p:sp>
      <p:graphicFrame>
        <p:nvGraphicFramePr>
          <p:cNvPr id="81977" name="Group 57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Free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Topicality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Reliability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Flexibility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M</a:t>
            </a:r>
            <a:r>
              <a:rPr lang="en-US" altLang="en-US" sz="2800" dirty="0" smtClean="0"/>
              <a:t>etadata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Intentional description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Incidental description</a:t>
            </a:r>
          </a:p>
          <a:p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Linked data</a:t>
            </a:r>
          </a:p>
        </p:txBody>
      </p:sp>
    </p:spTree>
    <p:extLst>
      <p:ext uri="{BB962C8B-B14F-4D97-AF65-F5344CB8AC3E}">
        <p14:creationId xmlns:p14="http://schemas.microsoft.com/office/powerpoint/2010/main" val="115318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Named Entity Recognition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Machine learning techniques can find:</a:t>
            </a:r>
          </a:p>
          <a:p>
            <a:pPr lvl="1"/>
            <a:r>
              <a:rPr lang="en-US" dirty="0" smtClean="0"/>
              <a:t>Location in the text of a reference to an entity</a:t>
            </a:r>
          </a:p>
          <a:p>
            <a:pPr lvl="1"/>
            <a:r>
              <a:rPr lang="en-US" dirty="0" smtClean="0"/>
              <a:t>Extent of that reference (i.e., which characters)</a:t>
            </a:r>
          </a:p>
          <a:p>
            <a:pPr lvl="1"/>
            <a:r>
              <a:rPr lang="en-US" dirty="0" smtClean="0"/>
              <a:t>Type of the entity (person, location, ...)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Two types of features are useful</a:t>
            </a:r>
          </a:p>
          <a:p>
            <a:pPr lvl="1"/>
            <a:r>
              <a:rPr lang="en-US" dirty="0" smtClean="0"/>
              <a:t>Orthography (e.g., paired capitalization)</a:t>
            </a:r>
          </a:p>
          <a:p>
            <a:pPr lvl="1"/>
            <a:r>
              <a:rPr lang="en-US" dirty="0" smtClean="0"/>
              <a:t>Trigger words (e.g., Mr., Professor, said,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oug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r="1961" b="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562" y="457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Reference Chaining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562" y="21336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Variant forms of person names</a:t>
            </a:r>
          </a:p>
          <a:p>
            <a:pPr lvl="1"/>
            <a:r>
              <a:rPr lang="en-US" altLang="en-US" dirty="0" smtClean="0"/>
              <a:t>Nicknames, common forms of reference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Variant forms of other references</a:t>
            </a:r>
          </a:p>
          <a:p>
            <a:pPr lvl="1"/>
            <a:r>
              <a:rPr lang="en-US" altLang="en-US" dirty="0" smtClean="0"/>
              <a:t>Acronyms, abbreviations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Within-document co-reference resolution</a:t>
            </a:r>
          </a:p>
          <a:p>
            <a:pPr lvl="1"/>
            <a:r>
              <a:rPr lang="en-US" altLang="en-US" dirty="0" smtClean="0"/>
              <a:t>Named, nominal, pronominal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Cross-Document Entity Linking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0389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smtClean="0"/>
              <a:t>Example: Bibliographic References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7592" r="20833" b="21297"/>
          <a:stretch>
            <a:fillRect/>
          </a:stretch>
        </p:blipFill>
        <p:spPr>
          <a:xfrm>
            <a:off x="0" y="5562600"/>
            <a:ext cx="8763000" cy="1030288"/>
          </a:xfrm>
          <a:noFill/>
        </p:spPr>
      </p:pic>
      <p:pic>
        <p:nvPicPr>
          <p:cNvPr id="337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3" t="57738" r="12500" b="35120"/>
          <a:stretch>
            <a:fillRect/>
          </a:stretch>
        </p:blipFill>
        <p:spPr>
          <a:xfrm>
            <a:off x="304800" y="3048000"/>
            <a:ext cx="8001000" cy="1169988"/>
          </a:xfrm>
          <a:noFill/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47253" r="16484" b="46886"/>
          <a:stretch>
            <a:fillRect/>
          </a:stretch>
        </p:blipFill>
        <p:spPr>
          <a:xfrm>
            <a:off x="304800" y="2133600"/>
            <a:ext cx="8610600" cy="593725"/>
          </a:xfrm>
          <a:noFill/>
        </p:spPr>
      </p:pic>
      <p:pic>
        <p:nvPicPr>
          <p:cNvPr id="337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66667" r="13889" b="22221"/>
          <a:stretch>
            <a:fillRect/>
          </a:stretch>
        </p:blipFill>
        <p:spPr>
          <a:xfrm>
            <a:off x="228600" y="4270375"/>
            <a:ext cx="8610600" cy="103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97" y="617160"/>
            <a:ext cx="7772400" cy="1143000"/>
          </a:xfrm>
        </p:spPr>
        <p:txBody>
          <a:bodyPr/>
          <a:lstStyle/>
          <a:p>
            <a:r>
              <a:rPr lang="en-US" dirty="0" err="1" smtClean="0"/>
              <a:t>Microformats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2787134"/>
            <a:ext cx="83022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&lt;div class="h-card"&gt;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&lt;p&gt;&lt;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img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class="u-photo"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href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="/me.png" alt="" /&gt;&lt;/p&gt;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&lt;p class="p-name"&gt; &lt;a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href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="u-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url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 Unicode MS" panose="020B0604020202020204" pitchFamily="34" charset="-128"/>
              </a:rPr>
              <a:t> </a:t>
            </a:r>
            <a:r>
              <a:rPr lang="en-US" altLang="en-US" dirty="0" smtClean="0">
                <a:latin typeface="Arial Unicode MS" panose="020B0604020202020204" pitchFamily="34" charset="-128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href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="http://waterpigs.co.uk"&gt;Barnaby Walters&lt;/a&gt; &lt;/p&gt;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&lt;/div&gt;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324600"/>
            <a:ext cx="2168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http://microformats.org/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9348" y="2009109"/>
            <a:ext cx="2923960" cy="2980115"/>
            <a:chOff x="769348" y="2009109"/>
            <a:chExt cx="2923960" cy="2980115"/>
          </a:xfrm>
        </p:grpSpPr>
        <p:grpSp>
          <p:nvGrpSpPr>
            <p:cNvPr id="22" name="Group 21"/>
            <p:cNvGrpSpPr/>
            <p:nvPr/>
          </p:nvGrpSpPr>
          <p:grpSpPr>
            <a:xfrm>
              <a:off x="769348" y="2009109"/>
              <a:ext cx="1720343" cy="1223557"/>
              <a:chOff x="769348" y="2009109"/>
              <a:chExt cx="1720343" cy="1223557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1828800" y="2819400"/>
                <a:ext cx="381000" cy="41326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" name="Straight Connector 6"/>
              <p:cNvCxnSpPr>
                <a:stCxn id="5" idx="1"/>
              </p:cNvCxnSpPr>
              <p:nvPr/>
            </p:nvCxnSpPr>
            <p:spPr bwMode="auto">
              <a:xfrm flipH="1" flipV="1">
                <a:off x="1600200" y="2438401"/>
                <a:ext cx="284396" cy="44152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769348" y="2009109"/>
                <a:ext cx="17203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</a:rPr>
                  <a:t>m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icroformat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07252" y="2325362"/>
              <a:ext cx="1186056" cy="1255930"/>
              <a:chOff x="2507252" y="2325362"/>
              <a:chExt cx="1186056" cy="125593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2507252" y="3168026"/>
                <a:ext cx="381000" cy="41326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endCxn id="12" idx="2"/>
              </p:cNvCxnSpPr>
              <p:nvPr/>
            </p:nvCxnSpPr>
            <p:spPr bwMode="auto">
              <a:xfrm flipV="1">
                <a:off x="2888252" y="2787027"/>
                <a:ext cx="404947" cy="4456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93089" y="2325362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URL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556379" y="3581292"/>
              <a:ext cx="1361270" cy="1407932"/>
              <a:chOff x="1556379" y="3581292"/>
              <a:chExt cx="1361270" cy="1407932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1600200" y="3581292"/>
                <a:ext cx="381000" cy="41326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5"/>
                <a:endCxn id="17" idx="0"/>
              </p:cNvCxnSpPr>
              <p:nvPr/>
            </p:nvCxnSpPr>
            <p:spPr bwMode="auto">
              <a:xfrm>
                <a:off x="1925404" y="3934037"/>
                <a:ext cx="311610" cy="59352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1556379" y="4527559"/>
                <a:ext cx="1361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plain-text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4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7" t="10000" r="37916" b="944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46300378</TotalTime>
  <Pages>7765340</Pages>
  <Words>311</Words>
  <Application>Microsoft Office PowerPoint</Application>
  <PresentationFormat>On-screen Show (4:3)</PresentationFormat>
  <Paragraphs>84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Copperplate</vt:lpstr>
      <vt:lpstr>Gill Sans</vt:lpstr>
      <vt:lpstr>Times New Roman</vt:lpstr>
      <vt:lpstr>Wingdings</vt:lpstr>
      <vt:lpstr>ヒラギノ丸ゴ Pro W4</vt:lpstr>
      <vt:lpstr>Blank Presentation</vt:lpstr>
      <vt:lpstr>Default Design</vt:lpstr>
      <vt:lpstr>Evidence from Metadata</vt:lpstr>
      <vt:lpstr>Agenda</vt:lpstr>
      <vt:lpstr>Named Entity Recognition</vt:lpstr>
      <vt:lpstr>PowerPoint Presentation</vt:lpstr>
      <vt:lpstr>Reference Chaining</vt:lpstr>
      <vt:lpstr>Cross-Document Entity Linking</vt:lpstr>
      <vt:lpstr>Example: Bibliographic References</vt:lpstr>
      <vt:lpstr>Microformats</vt:lpstr>
      <vt:lpstr>PowerPoint Presentation</vt:lpstr>
      <vt:lpstr>Semantic Search</vt:lpstr>
      <vt:lpstr>Web Ontology Language (OWL)</vt:lpstr>
      <vt:lpstr>Knowledge-Base Population</vt:lpstr>
      <vt:lpstr>Linked Open Data</vt:lpstr>
      <vt:lpstr>PowerPoint Presentation</vt:lpstr>
      <vt:lpstr>Integrating Multiple Types of Evidence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Retrieval Model and Controlled Vocabulary Techniques</dc:title>
  <dc:creator>Douglas W. Oard</dc:creator>
  <cp:lastModifiedBy>gg</cp:lastModifiedBy>
  <cp:revision>135</cp:revision>
  <dcterms:created xsi:type="dcterms:W3CDTF">1995-06-17T23:31:02Z</dcterms:created>
  <dcterms:modified xsi:type="dcterms:W3CDTF">2014-10-20T00:27:25Z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