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681" r:id="rId2"/>
    <p:sldId id="827" r:id="rId3"/>
    <p:sldId id="752" r:id="rId4"/>
    <p:sldId id="792" r:id="rId5"/>
    <p:sldId id="655" r:id="rId6"/>
    <p:sldId id="771" r:id="rId7"/>
    <p:sldId id="770" r:id="rId8"/>
    <p:sldId id="295" r:id="rId9"/>
    <p:sldId id="822" r:id="rId10"/>
    <p:sldId id="818" r:id="rId11"/>
    <p:sldId id="819" r:id="rId12"/>
    <p:sldId id="820" r:id="rId13"/>
    <p:sldId id="823" r:id="rId14"/>
    <p:sldId id="773" r:id="rId15"/>
  </p:sldIdLst>
  <p:sldSz cx="9144000" cy="6858000" type="screen4x3"/>
  <p:notesSz cx="6845300" cy="9128125"/>
  <p:defaultTextStyle>
    <a:defPPr>
      <a:defRPr lang="en-US"/>
    </a:defPPr>
    <a:lvl1pPr algn="l" rtl="0" fontAlgn="base">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392">
          <p15:clr>
            <a:srgbClr val="A4A3A4"/>
          </p15:clr>
        </p15:guide>
        <p15:guide id="2" pos="2880">
          <p15:clr>
            <a:srgbClr val="A4A3A4"/>
          </p15:clr>
        </p15:guide>
      </p15:sldGuideLst>
    </p:ext>
    <p:ext uri="{2D200454-40CA-4A62-9FC3-DE9A4176ACB9}">
      <p15:notesGuideLst xmlns:p15="http://schemas.microsoft.com/office/powerpoint/2012/main">
        <p15:guide id="1" orient="horz" pos="2875">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116" d="100"/>
          <a:sy n="116" d="100"/>
        </p:scale>
        <p:origin x="1464" y="108"/>
      </p:cViewPr>
      <p:guideLst>
        <p:guide orient="horz" pos="1392"/>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8" d="100"/>
          <a:sy n="58" d="100"/>
        </p:scale>
        <p:origin x="-1692" y="-78"/>
      </p:cViewPr>
      <p:guideLst>
        <p:guide orient="horz" pos="2875"/>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pollo\My%20Documents\clq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numRef>
              <c:f>Sheet1!$A$1:$A$16</c:f>
              <c:numCache>
                <c:formatCode>General</c:formatCode>
                <c:ptCount val="16"/>
                <c:pt idx="0">
                  <c:v>8</c:v>
                </c:pt>
                <c:pt idx="1">
                  <c:v>11</c:v>
                </c:pt>
                <c:pt idx="2">
                  <c:v>13</c:v>
                </c:pt>
                <c:pt idx="3">
                  <c:v>4</c:v>
                </c:pt>
                <c:pt idx="4">
                  <c:v>16</c:v>
                </c:pt>
                <c:pt idx="5">
                  <c:v>6</c:v>
                </c:pt>
                <c:pt idx="6">
                  <c:v>14</c:v>
                </c:pt>
                <c:pt idx="7">
                  <c:v>7</c:v>
                </c:pt>
                <c:pt idx="8">
                  <c:v>2</c:v>
                </c:pt>
                <c:pt idx="9">
                  <c:v>10</c:v>
                </c:pt>
                <c:pt idx="10">
                  <c:v>15</c:v>
                </c:pt>
                <c:pt idx="11">
                  <c:v>12</c:v>
                </c:pt>
                <c:pt idx="12">
                  <c:v>1</c:v>
                </c:pt>
                <c:pt idx="13">
                  <c:v>3</c:v>
                </c:pt>
                <c:pt idx="14">
                  <c:v>9</c:v>
                </c:pt>
                <c:pt idx="15">
                  <c:v>5</c:v>
                </c:pt>
              </c:numCache>
            </c:numRef>
          </c:cat>
          <c:val>
            <c:numRef>
              <c:f>Sheet1!$B$1:$B$16</c:f>
              <c:numCache>
                <c:formatCode>General</c:formatCode>
                <c:ptCount val="16"/>
                <c:pt idx="0">
                  <c:v>8</c:v>
                </c:pt>
                <c:pt idx="1">
                  <c:v>8</c:v>
                </c:pt>
                <c:pt idx="2">
                  <c:v>8</c:v>
                </c:pt>
                <c:pt idx="3">
                  <c:v>7</c:v>
                </c:pt>
                <c:pt idx="4">
                  <c:v>7</c:v>
                </c:pt>
                <c:pt idx="5">
                  <c:v>6</c:v>
                </c:pt>
                <c:pt idx="6">
                  <c:v>5</c:v>
                </c:pt>
                <c:pt idx="7">
                  <c:v>5</c:v>
                </c:pt>
                <c:pt idx="8">
                  <c:v>5</c:v>
                </c:pt>
                <c:pt idx="9">
                  <c:v>5</c:v>
                </c:pt>
                <c:pt idx="10">
                  <c:v>4</c:v>
                </c:pt>
                <c:pt idx="11">
                  <c:v>4</c:v>
                </c:pt>
                <c:pt idx="12">
                  <c:v>2</c:v>
                </c:pt>
                <c:pt idx="13">
                  <c:v>2</c:v>
                </c:pt>
                <c:pt idx="14">
                  <c:v>2</c:v>
                </c:pt>
                <c:pt idx="15">
                  <c:v>1</c:v>
                </c:pt>
              </c:numCache>
            </c:numRef>
          </c:val>
        </c:ser>
        <c:dLbls>
          <c:showLegendKey val="0"/>
          <c:showVal val="0"/>
          <c:showCatName val="0"/>
          <c:showSerName val="0"/>
          <c:showPercent val="0"/>
          <c:showBubbleSize val="0"/>
        </c:dLbls>
        <c:gapWidth val="150"/>
        <c:axId val="698713824"/>
        <c:axId val="698704032"/>
      </c:barChart>
      <c:catAx>
        <c:axId val="698713824"/>
        <c:scaling>
          <c:orientation val="minMax"/>
        </c:scaling>
        <c:delete val="0"/>
        <c:axPos val="b"/>
        <c:title>
          <c:tx>
            <c:rich>
              <a:bodyPr/>
              <a:lstStyle/>
              <a:p>
                <a:pPr>
                  <a:defRPr/>
                </a:pPr>
                <a:r>
                  <a:rPr lang="en-US" sz="2400" baseline="0" dirty="0" smtClean="0"/>
                  <a:t>Question </a:t>
                </a:r>
                <a:r>
                  <a:rPr lang="en-US" sz="2400" baseline="0" dirty="0"/>
                  <a:t>Number</a:t>
                </a:r>
                <a:endParaRPr lang="en-US" sz="2400" dirty="0"/>
              </a:p>
            </c:rich>
          </c:tx>
          <c:overlay val="0"/>
        </c:title>
        <c:numFmt formatCode="General" sourceLinked="1"/>
        <c:majorTickMark val="out"/>
        <c:minorTickMark val="none"/>
        <c:tickLblPos val="nextTo"/>
        <c:crossAx val="698704032"/>
        <c:crosses val="autoZero"/>
        <c:auto val="1"/>
        <c:lblAlgn val="ctr"/>
        <c:lblOffset val="100"/>
        <c:noMultiLvlLbl val="0"/>
      </c:catAx>
      <c:valAx>
        <c:axId val="698704032"/>
        <c:scaling>
          <c:orientation val="minMax"/>
          <c:max val="8"/>
        </c:scaling>
        <c:delete val="0"/>
        <c:axPos val="l"/>
        <c:majorGridlines/>
        <c:title>
          <c:tx>
            <c:rich>
              <a:bodyPr rot="-5400000" vert="horz"/>
              <a:lstStyle/>
              <a:p>
                <a:pPr>
                  <a:defRPr/>
                </a:pPr>
                <a:r>
                  <a:rPr lang="en-US" sz="2400" dirty="0" smtClean="0"/>
                  <a:t>Users with Correct</a:t>
                </a:r>
                <a:r>
                  <a:rPr lang="en-US" sz="2400" baseline="0" dirty="0" smtClean="0"/>
                  <a:t> </a:t>
                </a:r>
                <a:r>
                  <a:rPr lang="en-US" sz="2400" baseline="0" dirty="0"/>
                  <a:t>Answers</a:t>
                </a:r>
                <a:endParaRPr lang="en-US" sz="2400" dirty="0"/>
              </a:p>
            </c:rich>
          </c:tx>
          <c:overlay val="0"/>
        </c:title>
        <c:numFmt formatCode="General" sourceLinked="1"/>
        <c:majorTickMark val="out"/>
        <c:minorTickMark val="none"/>
        <c:tickLblPos val="nextTo"/>
        <c:crossAx val="69871382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67038" cy="457200"/>
          </a:xfrm>
          <a:prstGeom prst="rect">
            <a:avLst/>
          </a:prstGeom>
          <a:noFill/>
          <a:ln w="9525">
            <a:noFill/>
            <a:miter lim="800000"/>
            <a:headEnd/>
            <a:tailEnd/>
          </a:ln>
          <a:effectLst/>
        </p:spPr>
        <p:txBody>
          <a:bodyPr vert="horz" wrap="square" lIns="91275" tIns="45638" rIns="91275" bIns="45638" numCol="1" anchor="t" anchorCtr="0" compatLnSpc="1">
            <a:prstTxWarp prst="textNoShape">
              <a:avLst/>
            </a:prstTxWarp>
          </a:bodyPr>
          <a:lstStyle>
            <a:lvl1pPr defTabSz="912813" eaLnBrk="0" hangingPunct="0">
              <a:defRPr sz="1200">
                <a:cs typeface="+mn-cs"/>
              </a:defRPr>
            </a:lvl1pPr>
          </a:lstStyle>
          <a:p>
            <a:pPr>
              <a:defRPr/>
            </a:pPr>
            <a:endParaRPr lang="en-US"/>
          </a:p>
        </p:txBody>
      </p:sp>
      <p:sp>
        <p:nvSpPr>
          <p:cNvPr id="214019" name="Rectangle 3"/>
          <p:cNvSpPr>
            <a:spLocks noGrp="1" noChangeArrowheads="1"/>
          </p:cNvSpPr>
          <p:nvPr>
            <p:ph type="dt" sz="quarter" idx="1"/>
          </p:nvPr>
        </p:nvSpPr>
        <p:spPr bwMode="auto">
          <a:xfrm>
            <a:off x="3878263" y="0"/>
            <a:ext cx="2967037" cy="457200"/>
          </a:xfrm>
          <a:prstGeom prst="rect">
            <a:avLst/>
          </a:prstGeom>
          <a:noFill/>
          <a:ln w="9525">
            <a:noFill/>
            <a:miter lim="800000"/>
            <a:headEnd/>
            <a:tailEnd/>
          </a:ln>
          <a:effectLst/>
        </p:spPr>
        <p:txBody>
          <a:bodyPr vert="horz" wrap="square" lIns="91275" tIns="45638" rIns="91275" bIns="45638" numCol="1" anchor="t" anchorCtr="0" compatLnSpc="1">
            <a:prstTxWarp prst="textNoShape">
              <a:avLst/>
            </a:prstTxWarp>
          </a:bodyPr>
          <a:lstStyle>
            <a:lvl1pPr algn="r" defTabSz="912813" eaLnBrk="0" hangingPunct="0">
              <a:defRPr sz="1200">
                <a:cs typeface="+mn-cs"/>
              </a:defRPr>
            </a:lvl1pPr>
          </a:lstStyle>
          <a:p>
            <a:pPr>
              <a:defRPr/>
            </a:pPr>
            <a:endParaRPr lang="en-US"/>
          </a:p>
        </p:txBody>
      </p:sp>
      <p:sp>
        <p:nvSpPr>
          <p:cNvPr id="214020" name="Rectangle 4"/>
          <p:cNvSpPr>
            <a:spLocks noGrp="1" noChangeArrowheads="1"/>
          </p:cNvSpPr>
          <p:nvPr>
            <p:ph type="ftr" sz="quarter" idx="2"/>
          </p:nvPr>
        </p:nvSpPr>
        <p:spPr bwMode="auto">
          <a:xfrm>
            <a:off x="0" y="8672513"/>
            <a:ext cx="2967038" cy="455612"/>
          </a:xfrm>
          <a:prstGeom prst="rect">
            <a:avLst/>
          </a:prstGeom>
          <a:noFill/>
          <a:ln w="9525">
            <a:noFill/>
            <a:miter lim="800000"/>
            <a:headEnd/>
            <a:tailEnd/>
          </a:ln>
          <a:effectLst/>
        </p:spPr>
        <p:txBody>
          <a:bodyPr vert="horz" wrap="square" lIns="91275" tIns="45638" rIns="91275" bIns="45638" numCol="1" anchor="b" anchorCtr="0" compatLnSpc="1">
            <a:prstTxWarp prst="textNoShape">
              <a:avLst/>
            </a:prstTxWarp>
          </a:bodyPr>
          <a:lstStyle>
            <a:lvl1pPr defTabSz="912813" eaLnBrk="0" hangingPunct="0">
              <a:defRPr sz="1200">
                <a:cs typeface="+mn-cs"/>
              </a:defRPr>
            </a:lvl1pPr>
          </a:lstStyle>
          <a:p>
            <a:pPr>
              <a:defRPr/>
            </a:pPr>
            <a:endParaRPr lang="en-US"/>
          </a:p>
        </p:txBody>
      </p:sp>
      <p:sp>
        <p:nvSpPr>
          <p:cNvPr id="214021" name="Rectangle 5"/>
          <p:cNvSpPr>
            <a:spLocks noGrp="1" noChangeArrowheads="1"/>
          </p:cNvSpPr>
          <p:nvPr>
            <p:ph type="sldNum" sz="quarter" idx="3"/>
          </p:nvPr>
        </p:nvSpPr>
        <p:spPr bwMode="auto">
          <a:xfrm>
            <a:off x="3878263" y="8672513"/>
            <a:ext cx="2967037" cy="455612"/>
          </a:xfrm>
          <a:prstGeom prst="rect">
            <a:avLst/>
          </a:prstGeom>
          <a:noFill/>
          <a:ln w="9525">
            <a:noFill/>
            <a:miter lim="800000"/>
            <a:headEnd/>
            <a:tailEnd/>
          </a:ln>
          <a:effectLst/>
        </p:spPr>
        <p:txBody>
          <a:bodyPr vert="horz" wrap="square" lIns="91275" tIns="45638" rIns="91275" bIns="45638" numCol="1" anchor="b" anchorCtr="0" compatLnSpc="1">
            <a:prstTxWarp prst="textNoShape">
              <a:avLst/>
            </a:prstTxWarp>
          </a:bodyPr>
          <a:lstStyle>
            <a:lvl1pPr algn="r" defTabSz="912813" eaLnBrk="0" hangingPunct="0">
              <a:defRPr sz="1200"/>
            </a:lvl1pPr>
          </a:lstStyle>
          <a:p>
            <a:fld id="{4A194851-1D06-476C-97C0-6B8B97E6DE2E}" type="slidenum">
              <a:rPr lang="en-US" altLang="en-US"/>
              <a:pPr/>
              <a:t>‹#›</a:t>
            </a:fld>
            <a:endParaRPr lang="en-US" altLang="en-US"/>
          </a:p>
        </p:txBody>
      </p:sp>
    </p:spTree>
    <p:extLst>
      <p:ext uri="{BB962C8B-B14F-4D97-AF65-F5344CB8AC3E}">
        <p14:creationId xmlns:p14="http://schemas.microsoft.com/office/powerpoint/2010/main" val="345152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67038" cy="457200"/>
          </a:xfrm>
          <a:prstGeom prst="rect">
            <a:avLst/>
          </a:prstGeom>
          <a:noFill/>
          <a:ln w="9525">
            <a:noFill/>
            <a:miter lim="800000"/>
            <a:headEnd/>
            <a:tailEnd/>
          </a:ln>
          <a:effectLst/>
        </p:spPr>
        <p:txBody>
          <a:bodyPr vert="horz" wrap="square" lIns="91275" tIns="45638" rIns="91275" bIns="45638" numCol="1" anchor="t" anchorCtr="0" compatLnSpc="1">
            <a:prstTxWarp prst="textNoShape">
              <a:avLst/>
            </a:prstTxWarp>
          </a:bodyPr>
          <a:lstStyle>
            <a:lvl1pPr defTabSz="912813" eaLnBrk="0" hangingPunct="0">
              <a:defRPr sz="1200">
                <a:cs typeface="+mn-cs"/>
              </a:defRPr>
            </a:lvl1pPr>
          </a:lstStyle>
          <a:p>
            <a:pPr>
              <a:defRPr/>
            </a:pPr>
            <a:endParaRPr lang="en-US"/>
          </a:p>
        </p:txBody>
      </p:sp>
      <p:sp>
        <p:nvSpPr>
          <p:cNvPr id="39939" name="Rectangle 3"/>
          <p:cNvSpPr>
            <a:spLocks noGrp="1" noChangeArrowheads="1"/>
          </p:cNvSpPr>
          <p:nvPr>
            <p:ph type="dt" idx="1"/>
          </p:nvPr>
        </p:nvSpPr>
        <p:spPr bwMode="auto">
          <a:xfrm>
            <a:off x="3878263" y="0"/>
            <a:ext cx="2967037" cy="457200"/>
          </a:xfrm>
          <a:prstGeom prst="rect">
            <a:avLst/>
          </a:prstGeom>
          <a:noFill/>
          <a:ln w="9525">
            <a:noFill/>
            <a:miter lim="800000"/>
            <a:headEnd/>
            <a:tailEnd/>
          </a:ln>
          <a:effectLst/>
        </p:spPr>
        <p:txBody>
          <a:bodyPr vert="horz" wrap="square" lIns="91275" tIns="45638" rIns="91275" bIns="45638" numCol="1" anchor="t" anchorCtr="0" compatLnSpc="1">
            <a:prstTxWarp prst="textNoShape">
              <a:avLst/>
            </a:prstTxWarp>
          </a:bodyPr>
          <a:lstStyle>
            <a:lvl1pPr algn="r" defTabSz="912813" eaLnBrk="0" hangingPunct="0">
              <a:defRPr sz="1200">
                <a:cs typeface="+mn-cs"/>
              </a:defRPr>
            </a:lvl1pPr>
          </a:lstStyle>
          <a:p>
            <a:pPr>
              <a:defRPr/>
            </a:pPr>
            <a:endParaRPr lang="en-US"/>
          </a:p>
        </p:txBody>
      </p:sp>
      <p:sp>
        <p:nvSpPr>
          <p:cNvPr id="92164" name="Rectangle 4"/>
          <p:cNvSpPr>
            <a:spLocks noGrp="1" noRot="1" noChangeAspect="1" noChangeArrowheads="1" noTextEdit="1"/>
          </p:cNvSpPr>
          <p:nvPr>
            <p:ph type="sldImg" idx="2"/>
          </p:nvPr>
        </p:nvSpPr>
        <p:spPr bwMode="auto">
          <a:xfrm>
            <a:off x="1139825" y="684213"/>
            <a:ext cx="4565650" cy="3424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12813" y="4335463"/>
            <a:ext cx="5019675" cy="4108450"/>
          </a:xfrm>
          <a:prstGeom prst="rect">
            <a:avLst/>
          </a:prstGeom>
          <a:noFill/>
          <a:ln w="9525">
            <a:noFill/>
            <a:miter lim="800000"/>
            <a:headEnd/>
            <a:tailEnd/>
          </a:ln>
          <a:effectLst/>
        </p:spPr>
        <p:txBody>
          <a:bodyPr vert="horz" wrap="square" lIns="91275" tIns="45638" rIns="91275" bIns="456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72513"/>
            <a:ext cx="2967038" cy="455612"/>
          </a:xfrm>
          <a:prstGeom prst="rect">
            <a:avLst/>
          </a:prstGeom>
          <a:noFill/>
          <a:ln w="9525">
            <a:noFill/>
            <a:miter lim="800000"/>
            <a:headEnd/>
            <a:tailEnd/>
          </a:ln>
          <a:effectLst/>
        </p:spPr>
        <p:txBody>
          <a:bodyPr vert="horz" wrap="square" lIns="91275" tIns="45638" rIns="91275" bIns="45638" numCol="1" anchor="b" anchorCtr="0" compatLnSpc="1">
            <a:prstTxWarp prst="textNoShape">
              <a:avLst/>
            </a:prstTxWarp>
          </a:bodyPr>
          <a:lstStyle>
            <a:lvl1pPr defTabSz="912813" eaLnBrk="0" hangingPunct="0">
              <a:defRPr sz="120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878263" y="8672513"/>
            <a:ext cx="2967037" cy="455612"/>
          </a:xfrm>
          <a:prstGeom prst="rect">
            <a:avLst/>
          </a:prstGeom>
          <a:noFill/>
          <a:ln w="9525">
            <a:noFill/>
            <a:miter lim="800000"/>
            <a:headEnd/>
            <a:tailEnd/>
          </a:ln>
          <a:effectLst/>
        </p:spPr>
        <p:txBody>
          <a:bodyPr vert="horz" wrap="square" lIns="91275" tIns="45638" rIns="91275" bIns="45638" numCol="1" anchor="b" anchorCtr="0" compatLnSpc="1">
            <a:prstTxWarp prst="textNoShape">
              <a:avLst/>
            </a:prstTxWarp>
          </a:bodyPr>
          <a:lstStyle>
            <a:lvl1pPr algn="r" defTabSz="912813" eaLnBrk="0" hangingPunct="0">
              <a:defRPr sz="1200"/>
            </a:lvl1pPr>
          </a:lstStyle>
          <a:p>
            <a:fld id="{CB2BD682-B46F-41A8-8AD3-9F6D303023A5}" type="slidenum">
              <a:rPr lang="en-US" altLang="en-US"/>
              <a:pPr/>
              <a:t>‹#›</a:t>
            </a:fld>
            <a:endParaRPr lang="en-US" altLang="en-US"/>
          </a:p>
        </p:txBody>
      </p:sp>
    </p:spTree>
    <p:extLst>
      <p:ext uri="{BB962C8B-B14F-4D97-AF65-F5344CB8AC3E}">
        <p14:creationId xmlns:p14="http://schemas.microsoft.com/office/powerpoint/2010/main" val="2043461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17878576-044D-46CB-B2A9-4ECDBD577FBA}" type="slidenum">
              <a:rPr lang="en-US" altLang="en-US" sz="1200"/>
              <a:pPr/>
              <a:t>1</a:t>
            </a:fld>
            <a:endParaRPr lang="en-US" altLang="en-US" sz="1200"/>
          </a:p>
        </p:txBody>
      </p:sp>
      <p:sp>
        <p:nvSpPr>
          <p:cNvPr id="93187" name="Rectangle 1026"/>
          <p:cNvSpPr>
            <a:spLocks noChangeArrowheads="1"/>
          </p:cNvSpPr>
          <p:nvPr/>
        </p:nvSpPr>
        <p:spPr bwMode="auto">
          <a:xfrm>
            <a:off x="3876675" y="0"/>
            <a:ext cx="29686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93188" name="Rectangle 1027"/>
          <p:cNvSpPr>
            <a:spLocks noChangeArrowheads="1"/>
          </p:cNvSpPr>
          <p:nvPr/>
        </p:nvSpPr>
        <p:spPr bwMode="auto">
          <a:xfrm>
            <a:off x="3876675" y="8672513"/>
            <a:ext cx="29686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493" tIns="45955" rIns="93493" bIns="45955" anchor="b"/>
          <a:lstStyle>
            <a:lvl1pPr defTabSz="928688" eaLnBrk="0" hangingPunct="0">
              <a:defRPr sz="3200">
                <a:solidFill>
                  <a:schemeClr val="tx1"/>
                </a:solidFill>
                <a:latin typeface="Times New Roman" panose="02020603050405020304" pitchFamily="18" charset="0"/>
              </a:defRPr>
            </a:lvl1pPr>
            <a:lvl2pPr marL="742950" indent="-285750" defTabSz="928688" eaLnBrk="0" hangingPunct="0">
              <a:defRPr sz="3200">
                <a:solidFill>
                  <a:schemeClr val="tx1"/>
                </a:solidFill>
                <a:latin typeface="Times New Roman" panose="02020603050405020304" pitchFamily="18" charset="0"/>
              </a:defRPr>
            </a:lvl2pPr>
            <a:lvl3pPr marL="1143000" indent="-228600" defTabSz="928688" eaLnBrk="0" hangingPunct="0">
              <a:defRPr sz="3200">
                <a:solidFill>
                  <a:schemeClr val="tx1"/>
                </a:solidFill>
                <a:latin typeface="Times New Roman" panose="02020603050405020304" pitchFamily="18" charset="0"/>
              </a:defRPr>
            </a:lvl3pPr>
            <a:lvl4pPr marL="1600200" indent="-228600" defTabSz="928688" eaLnBrk="0" hangingPunct="0">
              <a:defRPr sz="3200">
                <a:solidFill>
                  <a:schemeClr val="tx1"/>
                </a:solidFill>
                <a:latin typeface="Times New Roman" panose="02020603050405020304" pitchFamily="18" charset="0"/>
              </a:defRPr>
            </a:lvl4pPr>
            <a:lvl5pPr marL="2057400" indent="-228600" defTabSz="928688" eaLnBrk="0" hangingPunct="0">
              <a:defRPr sz="32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3200">
                <a:solidFill>
                  <a:schemeClr val="tx1"/>
                </a:solidFill>
                <a:latin typeface="Times New Roman" panose="02020603050405020304" pitchFamily="18" charset="0"/>
              </a:defRPr>
            </a:lvl9pPr>
          </a:lstStyle>
          <a:p>
            <a:pPr algn="r"/>
            <a:r>
              <a:rPr lang="en-US" altLang="en-US" sz="1200"/>
              <a:t>1</a:t>
            </a:r>
          </a:p>
        </p:txBody>
      </p:sp>
      <p:sp>
        <p:nvSpPr>
          <p:cNvPr id="93189" name="Rectangle 1028"/>
          <p:cNvSpPr>
            <a:spLocks noChangeArrowheads="1"/>
          </p:cNvSpPr>
          <p:nvPr/>
        </p:nvSpPr>
        <p:spPr bwMode="auto">
          <a:xfrm>
            <a:off x="0" y="8672513"/>
            <a:ext cx="29670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93190" name="Rectangle 1029"/>
          <p:cNvSpPr>
            <a:spLocks noChangeArrowheads="1"/>
          </p:cNvSpPr>
          <p:nvPr/>
        </p:nvSpPr>
        <p:spPr bwMode="auto">
          <a:xfrm>
            <a:off x="0" y="0"/>
            <a:ext cx="29670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93191" name="Rectangle 1030"/>
          <p:cNvSpPr>
            <a:spLocks noGrp="1" noRot="1" noChangeAspect="1" noChangeArrowheads="1" noTextEdit="1"/>
          </p:cNvSpPr>
          <p:nvPr>
            <p:ph type="sldImg"/>
          </p:nvPr>
        </p:nvSpPr>
        <p:spPr>
          <a:xfrm>
            <a:off x="1149350" y="690563"/>
            <a:ext cx="4548188" cy="3411537"/>
          </a:xfrm>
          <a:solidFill>
            <a:srgbClr val="FFFFFF"/>
          </a:solidFill>
          <a:ln w="12700" cap="flat"/>
        </p:spPr>
      </p:sp>
      <p:sp>
        <p:nvSpPr>
          <p:cNvPr id="93192" name="Rectangle 1031"/>
          <p:cNvSpPr>
            <a:spLocks noGrp="1" noChangeArrowheads="1"/>
          </p:cNvSpPr>
          <p:nvPr>
            <p:ph type="body" idx="1"/>
          </p:nvPr>
        </p:nvSpPr>
        <p:spPr>
          <a:xfrm>
            <a:off x="912813" y="4333875"/>
            <a:ext cx="5018087"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493" tIns="45955" rIns="93493" bIns="45955"/>
          <a:lstStyle/>
          <a:p>
            <a:endParaRPr lang="en-US" altLang="en-US" smtClean="0"/>
          </a:p>
        </p:txBody>
      </p:sp>
    </p:spTree>
    <p:extLst>
      <p:ext uri="{BB962C8B-B14F-4D97-AF65-F5344CB8AC3E}">
        <p14:creationId xmlns:p14="http://schemas.microsoft.com/office/powerpoint/2010/main" val="110811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9F654A6F-9405-4E4E-B1CA-1601EAFC2F33}" type="slidenum">
              <a:rPr lang="en-US" altLang="en-US" sz="1200"/>
              <a:pPr/>
              <a:t>3</a:t>
            </a:fld>
            <a:endParaRPr lang="en-US" altLang="en-US" sz="1200"/>
          </a:p>
        </p:txBody>
      </p:sp>
      <p:sp>
        <p:nvSpPr>
          <p:cNvPr id="119811" name="Rectangle 2"/>
          <p:cNvSpPr>
            <a:spLocks noGrp="1" noRot="1" noChangeAspect="1" noChangeArrowheads="1" noTextEdit="1"/>
          </p:cNvSpPr>
          <p:nvPr>
            <p:ph type="sldImg"/>
          </p:nvPr>
        </p:nvSpPr>
        <p:spPr>
          <a:xfrm>
            <a:off x="1177925" y="719138"/>
            <a:ext cx="4487863" cy="3365500"/>
          </a:xfrm>
          <a:ln/>
        </p:spPr>
      </p:sp>
      <p:sp>
        <p:nvSpPr>
          <p:cNvPr id="119812" name="Rectangle 3"/>
          <p:cNvSpPr>
            <a:spLocks noGrp="1" noChangeArrowheads="1"/>
          </p:cNvSpPr>
          <p:nvPr>
            <p:ph type="body" idx="1"/>
          </p:nvPr>
        </p:nvSpPr>
        <p:spPr>
          <a:xfrm>
            <a:off x="912813" y="4325938"/>
            <a:ext cx="5019675" cy="408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answer can be given by looking at interactions within the search process monolingual or multilingual.</a:t>
            </a:r>
          </a:p>
          <a:p>
            <a:endParaRPr lang="en-US" altLang="en-US" smtClean="0"/>
          </a:p>
          <a:p>
            <a:r>
              <a:rPr lang="en-US" altLang="en-US" smtClean="0"/>
              <a:t>Besides interested in nominate, interactive ir also interested in the three yellow boxes in predict and choose</a:t>
            </a:r>
          </a:p>
        </p:txBody>
      </p:sp>
    </p:spTree>
    <p:extLst>
      <p:ext uri="{BB962C8B-B14F-4D97-AF65-F5344CB8AC3E}">
        <p14:creationId xmlns:p14="http://schemas.microsoft.com/office/powerpoint/2010/main" val="80456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8FB8ED18-6AB3-469F-A29F-AB58B698B70D}" type="slidenum">
              <a:rPr lang="en-US" altLang="en-US" sz="1200"/>
              <a:pPr/>
              <a:t>6</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684213" y="4335463"/>
            <a:ext cx="5476875"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is one approach that we have been experimenting with.  At the top of the screen, you can see a query that was entered by the searcher: “Indian film and social and cultural impact.”  Our system knows six Hindi translations for “film”, which are shown on the six lines of the table in the upper right.  In the column labeled “Hindi” we show a locally developed transliteration that is similar to ITRANS.  English speakers sometimes find this provides useful cues to meaning, as is the case in the bottom line with “sainaemaaa,” which sounds like the English word “cinema.”  In other cases, automaticaly detected synonyms are useful, as in the case in the fourth line where “membrane” indicates a different meaning for “film.”  The searcher can deselect undesired translations and then search again.  The remainder of the system works like any Web search engine, although we clearly have a ways to go before our interface is as elegant as Google. </a:t>
            </a:r>
            <a:r>
              <a:rPr lang="en-US" altLang="en-US" smtClean="0">
                <a:sym typeface="Wingdings" panose="05000000000000000000" pitchFamily="2" charset="2"/>
              </a:rPr>
              <a:t>  As with the translation system, we adapted this system to Hindi in a month.</a:t>
            </a:r>
            <a:endParaRPr lang="en-US" altLang="en-US" smtClean="0"/>
          </a:p>
        </p:txBody>
      </p:sp>
    </p:spTree>
    <p:extLst>
      <p:ext uri="{BB962C8B-B14F-4D97-AF65-F5344CB8AC3E}">
        <p14:creationId xmlns:p14="http://schemas.microsoft.com/office/powerpoint/2010/main" val="423614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EF3BAD71-26DD-46AE-B2BA-48E3F6F3A103}" type="slidenum">
              <a:rPr lang="en-US" altLang="en-US" sz="1200"/>
              <a:pPr/>
              <a:t>7</a:t>
            </a:fld>
            <a:endParaRPr lang="en-US"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84213" y="4335463"/>
            <a:ext cx="5476875"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is a translation from the best Hindi-to-English machine translation system in the previous slide.  The translation is certainly not good enough to read for understanding, but there is probably enough there to allow a searcher to decide whether it would be worth paying someone to make a fluent translation.  From the highlighted words, we can see that there was an attack using a bomb in a Bali night club and that many people were killed.  Pulling that information out of an imperfect translation such as this takes some time, of course.  But imagine how much longer it would take if you were looking at a Hindi document and did not know Hindi.  Thirty days before this translation was produced, we were not able to find a single translation system anywhere in the world to translate Hindi into English.  Perhaps even more impressively, the person that did the majority of the work to build this system spoke no Hindi at all!  It used to take ten years and an army of linguists to build a mediocre machine translation system.  We can now build systems that are just as good in a few months, and this technology has a clear potential for further improvement.  </a:t>
            </a:r>
          </a:p>
        </p:txBody>
      </p:sp>
    </p:spTree>
    <p:extLst>
      <p:ext uri="{BB962C8B-B14F-4D97-AF65-F5344CB8AC3E}">
        <p14:creationId xmlns:p14="http://schemas.microsoft.com/office/powerpoint/2010/main" val="262316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4F75FE50-76A6-408E-9B49-8F534A1026CC}" type="slidenum">
              <a:rPr lang="en-US" altLang="en-US" sz="1200"/>
              <a:pPr/>
              <a:t>8</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9077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E73579D7-BB8C-48DA-8873-03EEA4C40A00}"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126979" name="Rectangle 7"/>
          <p:cNvSpPr txBox="1">
            <a:spLocks noGrp="1" noChangeArrowheads="1"/>
          </p:cNvSpPr>
          <p:nvPr/>
        </p:nvSpPr>
        <p:spPr bwMode="auto">
          <a:xfrm>
            <a:off x="3878263" y="8672513"/>
            <a:ext cx="29670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34" rIns="91267" bIns="45634" anchor="b"/>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pPr algn="r"/>
            <a:fld id="{9C00C46E-AF73-4833-8727-ED85E9D131C6}" type="slidenum">
              <a:rPr lang="en-US" altLang="en-US" sz="1200">
                <a:latin typeface="Arial" panose="020B0604020202020204" pitchFamily="34" charset="0"/>
                <a:ea typeface="MS PGothic" panose="020B0600070205080204" pitchFamily="34" charset="-128"/>
              </a:rPr>
              <a:pPr algn="r"/>
              <a:t>9</a:t>
            </a:fld>
            <a:endParaRPr lang="en-US" altLang="en-US" sz="1200">
              <a:latin typeface="Arial" panose="020B0604020202020204" pitchFamily="34" charset="0"/>
              <a:ea typeface="MS PGothic" panose="020B0600070205080204" pitchFamily="34" charset="-128"/>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xfrm>
            <a:off x="912813" y="4335463"/>
            <a:ext cx="5019675" cy="410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34" rIns="91267" bIns="45634"/>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996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D9422348-3949-475C-9335-EBDDB0074767}"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124931" name="Rectangle 7"/>
          <p:cNvSpPr txBox="1">
            <a:spLocks noGrp="1" noChangeArrowheads="1"/>
          </p:cNvSpPr>
          <p:nvPr/>
        </p:nvSpPr>
        <p:spPr bwMode="auto">
          <a:xfrm>
            <a:off x="3878263" y="8672513"/>
            <a:ext cx="29670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34" rIns="91267" bIns="45634" anchor="b"/>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pPr algn="r"/>
            <a:fld id="{A1AE7CF4-4F6A-41C9-8611-438068F78A4D}" type="slidenum">
              <a:rPr lang="en-US" altLang="en-US" sz="1200">
                <a:latin typeface="Arial" panose="020B0604020202020204" pitchFamily="34" charset="0"/>
                <a:ea typeface="MS PGothic" panose="020B0600070205080204" pitchFamily="34" charset="-128"/>
              </a:rPr>
              <a:pPr algn="r"/>
              <a:t>12</a:t>
            </a:fld>
            <a:endParaRPr lang="en-US" altLang="en-US" sz="1200">
              <a:latin typeface="Arial" panose="020B0604020202020204" pitchFamily="34" charset="0"/>
              <a:ea typeface="MS PGothic" panose="020B0600070205080204" pitchFamily="34" charset="-128"/>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912813" y="4335463"/>
            <a:ext cx="5019675" cy="410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34" rIns="91267" bIns="45634"/>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9317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3200">
                <a:solidFill>
                  <a:schemeClr val="tx1"/>
                </a:solidFill>
                <a:latin typeface="Times New Roman" panose="02020603050405020304" pitchFamily="18" charset="0"/>
              </a:defRPr>
            </a:lvl1pPr>
            <a:lvl2pPr marL="742950" indent="-285750" defTabSz="912813" eaLnBrk="0" hangingPunct="0">
              <a:defRPr sz="3200">
                <a:solidFill>
                  <a:schemeClr val="tx1"/>
                </a:solidFill>
                <a:latin typeface="Times New Roman" panose="02020603050405020304" pitchFamily="18" charset="0"/>
              </a:defRPr>
            </a:lvl2pPr>
            <a:lvl3pPr marL="1143000" indent="-228600" defTabSz="912813" eaLnBrk="0" hangingPunct="0">
              <a:defRPr sz="3200">
                <a:solidFill>
                  <a:schemeClr val="tx1"/>
                </a:solidFill>
                <a:latin typeface="Times New Roman" panose="02020603050405020304" pitchFamily="18" charset="0"/>
              </a:defRPr>
            </a:lvl3pPr>
            <a:lvl4pPr marL="1600200" indent="-228600" defTabSz="912813" eaLnBrk="0" hangingPunct="0">
              <a:defRPr sz="3200">
                <a:solidFill>
                  <a:schemeClr val="tx1"/>
                </a:solidFill>
                <a:latin typeface="Times New Roman" panose="02020603050405020304" pitchFamily="18" charset="0"/>
              </a:defRPr>
            </a:lvl4pPr>
            <a:lvl5pPr marL="2057400" indent="-228600" defTabSz="912813" eaLnBrk="0" hangingPunct="0">
              <a:defRPr sz="32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3200">
                <a:solidFill>
                  <a:schemeClr val="tx1"/>
                </a:solidFill>
                <a:latin typeface="Times New Roman" panose="02020603050405020304" pitchFamily="18" charset="0"/>
              </a:defRPr>
            </a:lvl9pPr>
          </a:lstStyle>
          <a:p>
            <a:fld id="{9F1B5911-35FE-4725-8406-D0ACC9A78D64}"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Problems of this kind are defined by two constraints: by what the user must accomplish, and by the information sources that are available. Given those constraints, a co-design problem emerges in which designers must iteratively refine (1) the capabilities of the system and (2) the process by which that system is used.</a:t>
            </a:r>
          </a:p>
          <a:p>
            <a:pPr eaLnBrk="1" hangingPunct="1"/>
            <a:r>
              <a:rPr lang="en-US" altLang="en-US" smtClean="0"/>
              <a:t>(comes from the JCDL paper)</a:t>
            </a:r>
          </a:p>
        </p:txBody>
      </p:sp>
    </p:spTree>
    <p:extLst>
      <p:ext uri="{BB962C8B-B14F-4D97-AF65-F5344CB8AC3E}">
        <p14:creationId xmlns:p14="http://schemas.microsoft.com/office/powerpoint/2010/main" val="51554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4A4C62-371E-48BC-8940-A2E429D00865}" type="slidenum">
              <a:rPr lang="en-US" altLang="en-US"/>
              <a:pPr/>
              <a:t>‹#›</a:t>
            </a:fld>
            <a:endParaRPr lang="en-US" altLang="en-US"/>
          </a:p>
        </p:txBody>
      </p:sp>
    </p:spTree>
    <p:extLst>
      <p:ext uri="{BB962C8B-B14F-4D97-AF65-F5344CB8AC3E}">
        <p14:creationId xmlns:p14="http://schemas.microsoft.com/office/powerpoint/2010/main" val="112287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0788D9-F378-47DA-99D7-834FA8034408}" type="slidenum">
              <a:rPr lang="en-US" altLang="en-US"/>
              <a:pPr/>
              <a:t>‹#›</a:t>
            </a:fld>
            <a:endParaRPr lang="en-US" altLang="en-US"/>
          </a:p>
        </p:txBody>
      </p:sp>
    </p:spTree>
    <p:extLst>
      <p:ext uri="{BB962C8B-B14F-4D97-AF65-F5344CB8AC3E}">
        <p14:creationId xmlns:p14="http://schemas.microsoft.com/office/powerpoint/2010/main" val="289887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A036C9-7EE4-42C5-9E48-405CFB83799D}" type="slidenum">
              <a:rPr lang="en-US" altLang="en-US"/>
              <a:pPr/>
              <a:t>‹#›</a:t>
            </a:fld>
            <a:endParaRPr lang="en-US" altLang="en-US"/>
          </a:p>
        </p:txBody>
      </p:sp>
    </p:spTree>
    <p:extLst>
      <p:ext uri="{BB962C8B-B14F-4D97-AF65-F5344CB8AC3E}">
        <p14:creationId xmlns:p14="http://schemas.microsoft.com/office/powerpoint/2010/main" val="223422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DAA51E-D160-4CF2-B39E-6F8FA5ACC9ED}" type="slidenum">
              <a:rPr lang="en-US" altLang="en-US"/>
              <a:pPr/>
              <a:t>‹#›</a:t>
            </a:fld>
            <a:endParaRPr lang="en-US" altLang="en-US"/>
          </a:p>
        </p:txBody>
      </p:sp>
    </p:spTree>
    <p:extLst>
      <p:ext uri="{BB962C8B-B14F-4D97-AF65-F5344CB8AC3E}">
        <p14:creationId xmlns:p14="http://schemas.microsoft.com/office/powerpoint/2010/main" val="1975103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AD9A77-12D4-425C-A271-67F19D7DC0AB}" type="slidenum">
              <a:rPr lang="en-US" altLang="en-US"/>
              <a:pPr/>
              <a:t>‹#›</a:t>
            </a:fld>
            <a:endParaRPr lang="en-US" altLang="en-US"/>
          </a:p>
        </p:txBody>
      </p:sp>
    </p:spTree>
    <p:extLst>
      <p:ext uri="{BB962C8B-B14F-4D97-AF65-F5344CB8AC3E}">
        <p14:creationId xmlns:p14="http://schemas.microsoft.com/office/powerpoint/2010/main" val="259920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CF3A3E-E6F4-4A8F-84F5-D14DF87EC203}" type="slidenum">
              <a:rPr lang="en-US" altLang="en-US"/>
              <a:pPr/>
              <a:t>‹#›</a:t>
            </a:fld>
            <a:endParaRPr lang="en-US" altLang="en-US"/>
          </a:p>
        </p:txBody>
      </p:sp>
    </p:spTree>
    <p:extLst>
      <p:ext uri="{BB962C8B-B14F-4D97-AF65-F5344CB8AC3E}">
        <p14:creationId xmlns:p14="http://schemas.microsoft.com/office/powerpoint/2010/main" val="41731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310CFA-E78E-4DD7-A370-A55E8D2F050B}" type="slidenum">
              <a:rPr lang="en-US" altLang="en-US"/>
              <a:pPr/>
              <a:t>‹#›</a:t>
            </a:fld>
            <a:endParaRPr lang="en-US" altLang="en-US"/>
          </a:p>
        </p:txBody>
      </p:sp>
    </p:spTree>
    <p:extLst>
      <p:ext uri="{BB962C8B-B14F-4D97-AF65-F5344CB8AC3E}">
        <p14:creationId xmlns:p14="http://schemas.microsoft.com/office/powerpoint/2010/main" val="316936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9E7466-3B4F-4A26-8F9D-060D1895550F}" type="slidenum">
              <a:rPr lang="en-US" altLang="en-US"/>
              <a:pPr/>
              <a:t>‹#›</a:t>
            </a:fld>
            <a:endParaRPr lang="en-US" altLang="en-US"/>
          </a:p>
        </p:txBody>
      </p:sp>
    </p:spTree>
    <p:extLst>
      <p:ext uri="{BB962C8B-B14F-4D97-AF65-F5344CB8AC3E}">
        <p14:creationId xmlns:p14="http://schemas.microsoft.com/office/powerpoint/2010/main" val="73550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70E9E2A-2922-4180-A210-3C0F09376862}" type="slidenum">
              <a:rPr lang="en-US" altLang="en-US"/>
              <a:pPr/>
              <a:t>‹#›</a:t>
            </a:fld>
            <a:endParaRPr lang="en-US" altLang="en-US"/>
          </a:p>
        </p:txBody>
      </p:sp>
    </p:spTree>
    <p:extLst>
      <p:ext uri="{BB962C8B-B14F-4D97-AF65-F5344CB8AC3E}">
        <p14:creationId xmlns:p14="http://schemas.microsoft.com/office/powerpoint/2010/main" val="284409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1EB4C85-51CF-4444-9154-CFC9B5772482}" type="slidenum">
              <a:rPr lang="en-US" altLang="en-US"/>
              <a:pPr/>
              <a:t>‹#›</a:t>
            </a:fld>
            <a:endParaRPr lang="en-US" altLang="en-US"/>
          </a:p>
        </p:txBody>
      </p:sp>
    </p:spTree>
    <p:extLst>
      <p:ext uri="{BB962C8B-B14F-4D97-AF65-F5344CB8AC3E}">
        <p14:creationId xmlns:p14="http://schemas.microsoft.com/office/powerpoint/2010/main" val="423037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9C8EC19-2D7F-4818-8968-7ABBD10BFABA}" type="slidenum">
              <a:rPr lang="en-US" altLang="en-US"/>
              <a:pPr/>
              <a:t>‹#›</a:t>
            </a:fld>
            <a:endParaRPr lang="en-US" altLang="en-US"/>
          </a:p>
        </p:txBody>
      </p:sp>
    </p:spTree>
    <p:extLst>
      <p:ext uri="{BB962C8B-B14F-4D97-AF65-F5344CB8AC3E}">
        <p14:creationId xmlns:p14="http://schemas.microsoft.com/office/powerpoint/2010/main" val="425336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79A169-6708-4B76-B5A7-A2D5B8C972AB}" type="slidenum">
              <a:rPr lang="en-US" altLang="en-US"/>
              <a:pPr/>
              <a:t>‹#›</a:t>
            </a:fld>
            <a:endParaRPr lang="en-US" altLang="en-US"/>
          </a:p>
        </p:txBody>
      </p:sp>
    </p:spTree>
    <p:extLst>
      <p:ext uri="{BB962C8B-B14F-4D97-AF65-F5344CB8AC3E}">
        <p14:creationId xmlns:p14="http://schemas.microsoft.com/office/powerpoint/2010/main" val="384758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0E343C-154A-4D50-8E03-77C40A95E363}" type="slidenum">
              <a:rPr lang="en-US" altLang="en-US"/>
              <a:pPr/>
              <a:t>‹#›</a:t>
            </a:fld>
            <a:endParaRPr lang="en-US" altLang="en-US"/>
          </a:p>
        </p:txBody>
      </p:sp>
    </p:spTree>
    <p:extLst>
      <p:ext uri="{BB962C8B-B14F-4D97-AF65-F5344CB8AC3E}">
        <p14:creationId xmlns:p14="http://schemas.microsoft.com/office/powerpoint/2010/main" val="312294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10545BF8-F905-4925-BE28-BA97C4C4B9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4339" name="Rectangle 2051"/>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4340" name="Rectangle 2052"/>
          <p:cNvSpPr>
            <a:spLocks noGrp="1" noChangeArrowheads="1"/>
          </p:cNvSpPr>
          <p:nvPr>
            <p:ph type="ctrTitle"/>
          </p:nvPr>
        </p:nvSpPr>
        <p:spPr>
          <a:xfrm>
            <a:off x="685800" y="2286000"/>
            <a:ext cx="7772400" cy="1143000"/>
          </a:xfrm>
        </p:spPr>
        <p:txBody>
          <a:bodyPr lIns="90488" tIns="44450" rIns="90488" bIns="44450"/>
          <a:lstStyle/>
          <a:p>
            <a:r>
              <a:rPr lang="en-US" altLang="en-US" smtClean="0"/>
              <a:t>Cross-Language Retrieval</a:t>
            </a:r>
          </a:p>
        </p:txBody>
      </p:sp>
      <p:sp>
        <p:nvSpPr>
          <p:cNvPr id="14341" name="Rectangle 2053"/>
          <p:cNvSpPr>
            <a:spLocks noGrp="1" noChangeArrowheads="1"/>
          </p:cNvSpPr>
          <p:nvPr>
            <p:ph type="subTitle" idx="1"/>
          </p:nvPr>
        </p:nvSpPr>
        <p:spPr>
          <a:xfrm>
            <a:off x="1219200" y="3886200"/>
            <a:ext cx="6705600" cy="1752600"/>
          </a:xfrm>
        </p:spPr>
        <p:txBody>
          <a:bodyPr lIns="90488" tIns="44450" rIns="90488" bIns="44450"/>
          <a:lstStyle/>
          <a:p>
            <a:r>
              <a:rPr lang="en-US" altLang="en-US" dirty="0" smtClean="0"/>
              <a:t>INST 734</a:t>
            </a:r>
          </a:p>
          <a:p>
            <a:r>
              <a:rPr lang="en-US" altLang="en-US" dirty="0" smtClean="0"/>
              <a:t>Module 11</a:t>
            </a:r>
          </a:p>
          <a:p>
            <a:r>
              <a:rPr lang="en-US" altLang="en-US" dirty="0" smtClean="0"/>
              <a:t>Doug </a:t>
            </a:r>
            <a:r>
              <a:rPr lang="en-US" altLang="en-US" dirty="0" err="1" smtClean="0"/>
              <a:t>Oard</a:t>
            </a:r>
            <a:endParaRPr lang="en-US" alt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38100"/>
            <a:ext cx="7772400" cy="1143000"/>
          </a:xfrm>
        </p:spPr>
        <p:txBody>
          <a:bodyPr/>
          <a:lstStyle/>
          <a:p>
            <a:r>
              <a:rPr lang="en-US" altLang="en-US" smtClean="0"/>
              <a:t>Interactive Question Answering</a:t>
            </a:r>
          </a:p>
        </p:txBody>
      </p:sp>
      <p:graphicFrame>
        <p:nvGraphicFramePr>
          <p:cNvPr id="3" name="Chart 2"/>
          <p:cNvGraphicFramePr/>
          <p:nvPr/>
        </p:nvGraphicFramePr>
        <p:xfrm>
          <a:off x="245985" y="1531625"/>
          <a:ext cx="8652030" cy="50090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1143000"/>
          </a:xfrm>
        </p:spPr>
        <p:txBody>
          <a:bodyPr/>
          <a:lstStyle/>
          <a:p>
            <a:pPr eaLnBrk="1" hangingPunct="1"/>
            <a:r>
              <a:rPr lang="en-US" altLang="en-US" smtClean="0"/>
              <a:t>Questions, Grouped by Difficulty</a:t>
            </a:r>
          </a:p>
        </p:txBody>
      </p:sp>
      <p:sp>
        <p:nvSpPr>
          <p:cNvPr id="82947" name="Rectangle 3"/>
          <p:cNvSpPr>
            <a:spLocks noChangeArrowheads="1"/>
          </p:cNvSpPr>
          <p:nvPr/>
        </p:nvSpPr>
        <p:spPr bwMode="auto">
          <a:xfrm>
            <a:off x="0" y="974725"/>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000">
                <a:latin typeface="Arial" panose="020B0604020202020204" pitchFamily="34" charset="0"/>
                <a:ea typeface="SimSun" panose="02010600030101010101" pitchFamily="2" charset="-122"/>
              </a:rPr>
              <a:t>  8  Who is the managing director of the International Monetary Fund?</a:t>
            </a:r>
          </a:p>
          <a:p>
            <a:r>
              <a:rPr lang="en-US" altLang="en-US" sz="2000">
                <a:latin typeface="Arial" panose="020B0604020202020204" pitchFamily="34" charset="0"/>
                <a:ea typeface="SimSun" panose="02010600030101010101" pitchFamily="2" charset="-122"/>
              </a:rPr>
              <a:t>11  Who is the president of Burundi?</a:t>
            </a:r>
          </a:p>
          <a:p>
            <a:r>
              <a:rPr lang="en-US" altLang="en-US" sz="2000">
                <a:latin typeface="Arial" panose="020B0604020202020204" pitchFamily="34" charset="0"/>
                <a:ea typeface="SimSun" panose="02010600030101010101" pitchFamily="2" charset="-122"/>
              </a:rPr>
              <a:t>13  Of what team is Bobby Robson coach?</a:t>
            </a:r>
          </a:p>
          <a:p>
            <a:r>
              <a:rPr lang="en-US" altLang="en-US" sz="2000">
                <a:latin typeface="Arial" panose="020B0604020202020204" pitchFamily="34" charset="0"/>
                <a:ea typeface="SimSun" panose="02010600030101010101" pitchFamily="2" charset="-122"/>
              </a:rPr>
              <a:t>  4  Who committed the terrorist attack in the Tokyo underground?</a:t>
            </a:r>
          </a:p>
          <a:p>
            <a:r>
              <a:rPr lang="en-US" altLang="en-US" sz="2000">
                <a:latin typeface="Arial" panose="020B0604020202020204" pitchFamily="34" charset="0"/>
                <a:ea typeface="SimSun" panose="02010600030101010101" pitchFamily="2" charset="-122"/>
              </a:rPr>
              <a:t>16  Who won the Nobel Prize for Literature in 1994?</a:t>
            </a:r>
          </a:p>
          <a:p>
            <a:r>
              <a:rPr lang="en-US" altLang="en-US" sz="2000">
                <a:latin typeface="Arial" panose="020B0604020202020204" pitchFamily="34" charset="0"/>
                <a:ea typeface="SimSun" panose="02010600030101010101" pitchFamily="2" charset="-122"/>
              </a:rPr>
              <a:t>  6  When did Latvia gain independence?</a:t>
            </a:r>
          </a:p>
          <a:p>
            <a:endParaRPr lang="en-US" altLang="en-US" sz="2000">
              <a:latin typeface="Arial" panose="020B0604020202020204" pitchFamily="34" charset="0"/>
              <a:ea typeface="SimSun" panose="02010600030101010101" pitchFamily="2" charset="-122"/>
            </a:endParaRPr>
          </a:p>
          <a:p>
            <a:r>
              <a:rPr lang="en-US" altLang="en-US" sz="2000">
                <a:latin typeface="Arial" panose="020B0604020202020204" pitchFamily="34" charset="0"/>
                <a:ea typeface="SimSun" panose="02010600030101010101" pitchFamily="2" charset="-122"/>
              </a:rPr>
              <a:t>14  When did the attack at the Saint-Michel underground station in Paris occur?</a:t>
            </a:r>
          </a:p>
          <a:p>
            <a:r>
              <a:rPr lang="en-US" altLang="en-US" sz="2000">
                <a:latin typeface="Arial" panose="020B0604020202020204" pitchFamily="34" charset="0"/>
                <a:ea typeface="SimSun" panose="02010600030101010101" pitchFamily="2" charset="-122"/>
              </a:rPr>
              <a:t>  7  How many people were declared missing in the Philippines after the</a:t>
            </a:r>
          </a:p>
          <a:p>
            <a:r>
              <a:rPr lang="en-US" altLang="en-US" sz="2000">
                <a:latin typeface="Arial" panose="020B0604020202020204" pitchFamily="34" charset="0"/>
                <a:ea typeface="SimSun" panose="02010600030101010101" pitchFamily="2" charset="-122"/>
              </a:rPr>
              <a:t>      typhoon “Angela”?</a:t>
            </a:r>
          </a:p>
          <a:p>
            <a:r>
              <a:rPr lang="en-US" altLang="en-US" sz="2000">
                <a:latin typeface="Arial" panose="020B0604020202020204" pitchFamily="34" charset="0"/>
                <a:ea typeface="SimSun" panose="02010600030101010101" pitchFamily="2" charset="-122"/>
              </a:rPr>
              <a:t>  2  How many human genes are there?</a:t>
            </a:r>
          </a:p>
          <a:p>
            <a:r>
              <a:rPr lang="en-US" altLang="en-US" sz="2000">
                <a:latin typeface="Arial" panose="020B0604020202020204" pitchFamily="34" charset="0"/>
                <a:ea typeface="SimSun" panose="02010600030101010101" pitchFamily="2" charset="-122"/>
              </a:rPr>
              <a:t>10  How many people died of asphyxia in the Baku underground?</a:t>
            </a:r>
          </a:p>
          <a:p>
            <a:r>
              <a:rPr lang="en-US" altLang="en-US" sz="2000">
                <a:latin typeface="Arial" panose="020B0604020202020204" pitchFamily="34" charset="0"/>
                <a:ea typeface="SimSun" panose="02010600030101010101" pitchFamily="2" charset="-122"/>
              </a:rPr>
              <a:t>15  How many people live in Bombay?</a:t>
            </a:r>
          </a:p>
          <a:p>
            <a:r>
              <a:rPr lang="en-US" altLang="en-US" sz="2000">
                <a:latin typeface="Arial" panose="020B0604020202020204" pitchFamily="34" charset="0"/>
                <a:ea typeface="SimSun" panose="02010600030101010101" pitchFamily="2" charset="-122"/>
              </a:rPr>
              <a:t>12  What is Charles Millon's political party?</a:t>
            </a:r>
          </a:p>
          <a:p>
            <a:endParaRPr lang="en-US" altLang="en-US" sz="2000">
              <a:latin typeface="Arial" panose="020B0604020202020204" pitchFamily="34" charset="0"/>
              <a:ea typeface="SimSun" panose="02010600030101010101" pitchFamily="2" charset="-122"/>
            </a:endParaRPr>
          </a:p>
          <a:p>
            <a:r>
              <a:rPr lang="en-US" altLang="en-US" sz="2000">
                <a:latin typeface="Arial" panose="020B0604020202020204" pitchFamily="34" charset="0"/>
                <a:ea typeface="SimSun" panose="02010600030101010101" pitchFamily="2" charset="-122"/>
              </a:rPr>
              <a:t>  1  What year was Thomas Mann awarded the Nobel Prize?</a:t>
            </a:r>
          </a:p>
          <a:p>
            <a:r>
              <a:rPr lang="en-US" altLang="en-US" sz="2000">
                <a:latin typeface="Arial" panose="020B0604020202020204" pitchFamily="34" charset="0"/>
                <a:ea typeface="SimSun" panose="02010600030101010101" pitchFamily="2" charset="-122"/>
              </a:rPr>
              <a:t>  3  Who is the German Minister for Economic Affairs?</a:t>
            </a:r>
          </a:p>
          <a:p>
            <a:r>
              <a:rPr lang="en-US" altLang="en-US" sz="2000">
                <a:latin typeface="Arial" panose="020B0604020202020204" pitchFamily="34" charset="0"/>
                <a:ea typeface="SimSun" panose="02010600030101010101" pitchFamily="2" charset="-122"/>
              </a:rPr>
              <a:t>  9  When did Lenin die?</a:t>
            </a:r>
          </a:p>
          <a:p>
            <a:r>
              <a:rPr lang="en-US" altLang="en-US" sz="2000">
                <a:latin typeface="Arial" panose="020B0604020202020204" pitchFamily="34" charset="0"/>
                <a:ea typeface="SimSun" panose="02010600030101010101" pitchFamily="2" charset="-122"/>
              </a:rPr>
              <a:t>  5  How much did the Channel Tunnel cost?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a:fld id="{CF0035C0-38AF-4E65-AD71-790F03B03DA6}" type="slidenum">
              <a:rPr lang="en-US" altLang="en-US" sz="1400">
                <a:latin typeface="Arial" panose="020B0604020202020204" pitchFamily="34" charset="0"/>
                <a:ea typeface="MS PGothic" panose="020B0600070205080204" pitchFamily="34" charset="-128"/>
              </a:rPr>
              <a:pPr algn="r"/>
              <a:t>12</a:t>
            </a:fld>
            <a:endParaRPr lang="en-US" altLang="en-US" sz="1400">
              <a:latin typeface="Arial" panose="020B0604020202020204" pitchFamily="34" charset="0"/>
              <a:ea typeface="MS PGothic" panose="020B0600070205080204" pitchFamily="34" charset="-128"/>
            </a:endParaRPr>
          </a:p>
        </p:txBody>
      </p:sp>
      <p:pic>
        <p:nvPicPr>
          <p:cNvPr id="83971" name="Picture 2" descr="Search-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ourComponen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ChangeArrowheads="1"/>
          </p:cNvSpPr>
          <p:nvPr/>
        </p:nvSpPr>
        <p:spPr bwMode="auto">
          <a:xfrm>
            <a:off x="2209800" y="41910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US" altLang="en-US"/>
          </a:p>
        </p:txBody>
      </p:sp>
      <p:sp>
        <p:nvSpPr>
          <p:cNvPr id="87044" name="Rectangle 4"/>
          <p:cNvSpPr>
            <a:spLocks noChangeArrowheads="1"/>
          </p:cNvSpPr>
          <p:nvPr/>
        </p:nvSpPr>
        <p:spPr bwMode="auto">
          <a:xfrm>
            <a:off x="1905000" y="4114800"/>
            <a:ext cx="1905000" cy="1066800"/>
          </a:xfrm>
          <a:prstGeom prst="rect">
            <a:avLst/>
          </a:prstGeom>
          <a:solidFill>
            <a:schemeClr val="bg1"/>
          </a:solidFill>
          <a:ln w="9525">
            <a:solidFill>
              <a:schemeClr val="bg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4000">
                <a:latin typeface="Arial" panose="020B0604020202020204" pitchFamily="34" charset="0"/>
              </a:rPr>
              <a:t>Process</a:t>
            </a:r>
          </a:p>
        </p:txBody>
      </p:sp>
      <p:sp>
        <p:nvSpPr>
          <p:cNvPr id="87045" name="Rectangle 5"/>
          <p:cNvSpPr>
            <a:spLocks noChangeArrowheads="1"/>
          </p:cNvSpPr>
          <p:nvPr/>
        </p:nvSpPr>
        <p:spPr bwMode="auto">
          <a:xfrm>
            <a:off x="609600" y="3962400"/>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4000">
                <a:latin typeface="Arial" panose="020B0604020202020204" pitchFamily="34" charset="0"/>
              </a:rPr>
              <a:t>User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5257800" cy="609600"/>
          </a:xfrm>
        </p:spPr>
        <p:txBody>
          <a:bodyPr/>
          <a:lstStyle/>
          <a:p>
            <a:r>
              <a:rPr lang="en-US" altLang="en-US" u="sng" smtClean="0"/>
              <a:t>The Problem Space</a:t>
            </a:r>
          </a:p>
        </p:txBody>
      </p:sp>
      <p:sp>
        <p:nvSpPr>
          <p:cNvPr id="20483" name="Rectangle 3"/>
          <p:cNvSpPr>
            <a:spLocks noGrp="1" noChangeArrowheads="1"/>
          </p:cNvSpPr>
          <p:nvPr>
            <p:ph type="body" idx="1"/>
          </p:nvPr>
        </p:nvSpPr>
        <p:spPr>
          <a:xfrm>
            <a:off x="533400" y="914400"/>
            <a:ext cx="7924800" cy="4525963"/>
          </a:xfrm>
        </p:spPr>
        <p:txBody>
          <a:bodyPr/>
          <a:lstStyle/>
          <a:p>
            <a:r>
              <a:rPr lang="en-US" altLang="en-US" sz="2800" smtClean="0"/>
              <a:t>Retrospective search</a:t>
            </a:r>
          </a:p>
          <a:p>
            <a:pPr lvl="1"/>
            <a:r>
              <a:rPr lang="en-US" altLang="en-US" sz="2400" smtClean="0"/>
              <a:t>Web search</a:t>
            </a:r>
          </a:p>
          <a:p>
            <a:pPr lvl="1"/>
            <a:r>
              <a:rPr lang="en-US" altLang="en-US" sz="2400" smtClean="0"/>
              <a:t>Specialized services (medicine, law, patents) </a:t>
            </a:r>
          </a:p>
          <a:p>
            <a:pPr lvl="1"/>
            <a:r>
              <a:rPr lang="en-US" altLang="en-US" sz="2400" smtClean="0"/>
              <a:t>Help desks</a:t>
            </a:r>
          </a:p>
          <a:p>
            <a:pPr>
              <a:spcBef>
                <a:spcPct val="60000"/>
              </a:spcBef>
            </a:pPr>
            <a:r>
              <a:rPr lang="en-US" altLang="en-US" sz="2800" smtClean="0"/>
              <a:t>Real-time filtering</a:t>
            </a:r>
          </a:p>
          <a:p>
            <a:pPr lvl="1"/>
            <a:r>
              <a:rPr lang="en-US" altLang="en-US" sz="2400" smtClean="0"/>
              <a:t>Email spam</a:t>
            </a:r>
          </a:p>
          <a:p>
            <a:pPr lvl="1"/>
            <a:r>
              <a:rPr lang="en-US" altLang="en-US" sz="2400" smtClean="0"/>
              <a:t>Web parental control</a:t>
            </a:r>
          </a:p>
          <a:p>
            <a:pPr lvl="1"/>
            <a:r>
              <a:rPr lang="en-US" altLang="en-US" sz="2400" smtClean="0"/>
              <a:t>News personalization</a:t>
            </a:r>
          </a:p>
          <a:p>
            <a:pPr>
              <a:spcBef>
                <a:spcPct val="60000"/>
              </a:spcBef>
            </a:pPr>
            <a:r>
              <a:rPr lang="en-US" altLang="en-US" sz="2800" smtClean="0"/>
              <a:t>Real-time interaction</a:t>
            </a:r>
          </a:p>
          <a:p>
            <a:pPr lvl="1"/>
            <a:r>
              <a:rPr lang="en-US" altLang="en-US" sz="2400" smtClean="0"/>
              <a:t>Instant messaging</a:t>
            </a:r>
          </a:p>
          <a:p>
            <a:pPr lvl="1"/>
            <a:r>
              <a:rPr lang="en-US" altLang="en-US" sz="2400" smtClean="0"/>
              <a:t>Chat rooms</a:t>
            </a:r>
          </a:p>
          <a:p>
            <a:pPr lvl="1"/>
            <a:r>
              <a:rPr lang="en-US" altLang="en-US" sz="2400" smtClean="0"/>
              <a:t>Teleconferences</a:t>
            </a:r>
          </a:p>
        </p:txBody>
      </p:sp>
      <p:grpSp>
        <p:nvGrpSpPr>
          <p:cNvPr id="2" name="Group 5"/>
          <p:cNvGrpSpPr>
            <a:grpSpLocks/>
          </p:cNvGrpSpPr>
          <p:nvPr/>
        </p:nvGrpSpPr>
        <p:grpSpPr bwMode="auto">
          <a:xfrm>
            <a:off x="4419600" y="3352800"/>
            <a:ext cx="4724400" cy="2438400"/>
            <a:chOff x="2784" y="2112"/>
            <a:chExt cx="2976" cy="1536"/>
          </a:xfrm>
        </p:grpSpPr>
        <p:grpSp>
          <p:nvGrpSpPr>
            <p:cNvPr id="20486" name="Group 6"/>
            <p:cNvGrpSpPr>
              <a:grpSpLocks/>
            </p:cNvGrpSpPr>
            <p:nvPr/>
          </p:nvGrpSpPr>
          <p:grpSpPr bwMode="auto">
            <a:xfrm>
              <a:off x="2784" y="2160"/>
              <a:ext cx="2976" cy="1488"/>
              <a:chOff x="2784" y="2016"/>
              <a:chExt cx="2976" cy="1488"/>
            </a:xfrm>
          </p:grpSpPr>
          <p:sp>
            <p:nvSpPr>
              <p:cNvPr id="20488" name="Rectangle 7"/>
              <p:cNvSpPr>
                <a:spLocks noChangeArrowheads="1"/>
              </p:cNvSpPr>
              <p:nvPr/>
            </p:nvSpPr>
            <p:spPr bwMode="auto">
              <a:xfrm>
                <a:off x="2784" y="2016"/>
                <a:ext cx="28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4400" u="sng">
                    <a:solidFill>
                      <a:schemeClr val="tx2"/>
                    </a:solidFill>
                  </a:rPr>
                  <a:t>Key Capabilities</a:t>
                </a:r>
              </a:p>
            </p:txBody>
          </p:sp>
          <p:sp>
            <p:nvSpPr>
              <p:cNvPr id="20489" name="Rectangle 8"/>
              <p:cNvSpPr>
                <a:spLocks noChangeArrowheads="1"/>
              </p:cNvSpPr>
              <p:nvPr/>
            </p:nvSpPr>
            <p:spPr bwMode="auto">
              <a:xfrm>
                <a:off x="2784" y="2496"/>
                <a:ext cx="2976"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20000"/>
                  </a:spcBef>
                </a:pPr>
                <a:r>
                  <a:rPr lang="en-US" altLang="en-US" sz="2800"/>
                  <a:t>  Map across languages</a:t>
                </a:r>
              </a:p>
              <a:p>
                <a:pPr lvl="1">
                  <a:spcBef>
                    <a:spcPct val="20000"/>
                  </a:spcBef>
                  <a:buFontTx/>
                  <a:buChar char="–"/>
                </a:pPr>
                <a:r>
                  <a:rPr lang="en-US" altLang="en-US" sz="2400"/>
                  <a:t>For human understanding</a:t>
                </a:r>
              </a:p>
              <a:p>
                <a:pPr lvl="1">
                  <a:spcBef>
                    <a:spcPct val="20000"/>
                  </a:spcBef>
                  <a:buFontTx/>
                  <a:buChar char="–"/>
                </a:pPr>
                <a:r>
                  <a:rPr lang="en-US" altLang="en-US" sz="2400"/>
                  <a:t>For automated processing</a:t>
                </a:r>
              </a:p>
            </p:txBody>
          </p:sp>
        </p:grpSp>
        <p:sp>
          <p:nvSpPr>
            <p:cNvPr id="20487" name="Rectangle 9"/>
            <p:cNvSpPr>
              <a:spLocks noChangeArrowheads="1"/>
            </p:cNvSpPr>
            <p:nvPr/>
          </p:nvSpPr>
          <p:spPr bwMode="auto">
            <a:xfrm>
              <a:off x="2832" y="2112"/>
              <a:ext cx="2832" cy="1488"/>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Agenda</a:t>
            </a:r>
          </a:p>
        </p:txBody>
      </p:sp>
      <p:sp>
        <p:nvSpPr>
          <p:cNvPr id="15363" name="Rectangle 3"/>
          <p:cNvSpPr>
            <a:spLocks noGrp="1" noChangeArrowheads="1"/>
          </p:cNvSpPr>
          <p:nvPr>
            <p:ph type="body" idx="1"/>
          </p:nvPr>
        </p:nvSpPr>
        <p:spPr>
          <a:xfrm>
            <a:off x="685800" y="2286000"/>
            <a:ext cx="7772400" cy="3733800"/>
          </a:xfrm>
        </p:spPr>
        <p:txBody>
          <a:bodyPr/>
          <a:lstStyle/>
          <a:p>
            <a:r>
              <a:rPr lang="en-US" altLang="en-US" dirty="0" smtClean="0"/>
              <a:t>CLIR</a:t>
            </a:r>
          </a:p>
          <a:p>
            <a:pPr lvl="4"/>
            <a:endParaRPr lang="en-US" altLang="en-US" dirty="0" smtClean="0"/>
          </a:p>
          <a:p>
            <a:r>
              <a:rPr lang="en-US" altLang="en-US" dirty="0" smtClean="0"/>
              <a:t>Dictionary-Based CLIR</a:t>
            </a:r>
          </a:p>
          <a:p>
            <a:pPr lvl="4"/>
            <a:endParaRPr lang="en-US" altLang="en-US" dirty="0"/>
          </a:p>
          <a:p>
            <a:r>
              <a:rPr lang="en-US" altLang="en-US" dirty="0" smtClean="0"/>
              <a:t>Corpus-Based CLIR</a:t>
            </a:r>
          </a:p>
          <a:p>
            <a:pPr lvl="4"/>
            <a:endParaRPr lang="en-US" altLang="en-US" dirty="0" smtClean="0"/>
          </a:p>
          <a:p>
            <a:pPr>
              <a:buFont typeface="Wingdings" panose="05000000000000000000" pitchFamily="2" charset="2"/>
              <a:buChar char="Ø"/>
            </a:pPr>
            <a:r>
              <a:rPr lang="en-US" altLang="en-US" dirty="0" smtClean="0"/>
              <a:t>Interactive CLIR</a:t>
            </a:r>
          </a:p>
        </p:txBody>
      </p:sp>
    </p:spTree>
    <p:extLst>
      <p:ext uri="{BB962C8B-B14F-4D97-AF65-F5344CB8AC3E}">
        <p14:creationId xmlns:p14="http://schemas.microsoft.com/office/powerpoint/2010/main" val="30461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3400" y="304800"/>
            <a:ext cx="8153400" cy="1143000"/>
          </a:xfrm>
        </p:spPr>
        <p:txBody>
          <a:bodyPr/>
          <a:lstStyle/>
          <a:p>
            <a:r>
              <a:rPr lang="en-US" altLang="en-US" smtClean="0"/>
              <a:t>Cross-Language “Retrieval”</a:t>
            </a:r>
          </a:p>
        </p:txBody>
      </p:sp>
      <p:grpSp>
        <p:nvGrpSpPr>
          <p:cNvPr id="71683" name="Group 3"/>
          <p:cNvGrpSpPr>
            <a:grpSpLocks/>
          </p:cNvGrpSpPr>
          <p:nvPr/>
        </p:nvGrpSpPr>
        <p:grpSpPr bwMode="auto">
          <a:xfrm>
            <a:off x="3124200" y="2819400"/>
            <a:ext cx="2136775" cy="1295400"/>
            <a:chOff x="1968" y="1776"/>
            <a:chExt cx="1346" cy="816"/>
          </a:xfrm>
        </p:grpSpPr>
        <p:sp>
          <p:nvSpPr>
            <p:cNvPr id="71690" name="Rectangle 4"/>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800"/>
                <a:t>Search</a:t>
              </a:r>
            </a:p>
          </p:txBody>
        </p:sp>
        <p:cxnSp>
          <p:nvCxnSpPr>
            <p:cNvPr id="71691" name="AutoShape 5"/>
            <p:cNvCxnSpPr>
              <a:cxnSpLocks noChangeShapeType="1"/>
              <a:endCxn id="71690" idx="0"/>
            </p:cNvCxnSpPr>
            <p:nvPr/>
          </p:nvCxnSpPr>
          <p:spPr bwMode="auto">
            <a:xfrm>
              <a:off x="1968" y="1872"/>
              <a:ext cx="504" cy="24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692" name="Text Box 6"/>
            <p:cNvSpPr txBox="1">
              <a:spLocks noChangeArrowheads="1"/>
            </p:cNvSpPr>
            <p:nvPr/>
          </p:nvSpPr>
          <p:spPr bwMode="auto">
            <a:xfrm>
              <a:off x="2304" y="1776"/>
              <a:ext cx="10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t>Translated Query</a:t>
              </a:r>
            </a:p>
          </p:txBody>
        </p:sp>
      </p:grpSp>
      <p:cxnSp>
        <p:nvCxnSpPr>
          <p:cNvPr id="71684" name="AutoShape 7"/>
          <p:cNvCxnSpPr>
            <a:cxnSpLocks noChangeShapeType="1"/>
            <a:stCxn id="71690" idx="3"/>
          </p:cNvCxnSpPr>
          <p:nvPr/>
        </p:nvCxnSpPr>
        <p:spPr bwMode="auto">
          <a:xfrm>
            <a:off x="4572000" y="3733800"/>
            <a:ext cx="800100" cy="4572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685" name="Text Box 8"/>
          <p:cNvSpPr txBox="1">
            <a:spLocks noChangeArrowheads="1"/>
          </p:cNvSpPr>
          <p:nvPr/>
        </p:nvSpPr>
        <p:spPr bwMode="auto">
          <a:xfrm>
            <a:off x="5105400" y="3657600"/>
            <a:ext cx="1173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t>Ranked List</a:t>
            </a:r>
          </a:p>
        </p:txBody>
      </p:sp>
      <p:sp>
        <p:nvSpPr>
          <p:cNvPr id="71686" name="Rectangle 9"/>
          <p:cNvSpPr>
            <a:spLocks noChangeArrowheads="1"/>
          </p:cNvSpPr>
          <p:nvPr/>
        </p:nvSpPr>
        <p:spPr bwMode="auto">
          <a:xfrm>
            <a:off x="1790700" y="2543175"/>
            <a:ext cx="1295400" cy="762000"/>
          </a:xfrm>
          <a:prstGeom prst="rect">
            <a:avLst/>
          </a:prstGeom>
          <a:solidFill>
            <a:srgbClr val="FF99CC"/>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800"/>
              <a:t>Query</a:t>
            </a:r>
          </a:p>
          <a:p>
            <a:pPr algn="ctr" eaLnBrk="1" hangingPunct="1"/>
            <a:r>
              <a:rPr lang="en-US" altLang="en-US" sz="1800"/>
              <a:t>Translation</a:t>
            </a:r>
          </a:p>
        </p:txBody>
      </p:sp>
      <p:grpSp>
        <p:nvGrpSpPr>
          <p:cNvPr id="71687" name="Group 10"/>
          <p:cNvGrpSpPr>
            <a:grpSpLocks/>
          </p:cNvGrpSpPr>
          <p:nvPr/>
        </p:nvGrpSpPr>
        <p:grpSpPr bwMode="auto">
          <a:xfrm>
            <a:off x="1600200" y="1838325"/>
            <a:ext cx="1006475" cy="704850"/>
            <a:chOff x="1008" y="1158"/>
            <a:chExt cx="634" cy="444"/>
          </a:xfrm>
        </p:grpSpPr>
        <p:cxnSp>
          <p:nvCxnSpPr>
            <p:cNvPr id="71688" name="AutoShape 11"/>
            <p:cNvCxnSpPr>
              <a:cxnSpLocks noChangeShapeType="1"/>
              <a:endCxn id="71686" idx="0"/>
            </p:cNvCxnSpPr>
            <p:nvPr/>
          </p:nvCxnSpPr>
          <p:spPr bwMode="auto">
            <a:xfrm>
              <a:off x="1008" y="1350"/>
              <a:ext cx="528" cy="25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689" name="Text Box 12"/>
            <p:cNvSpPr txBox="1">
              <a:spLocks noChangeArrowheads="1"/>
            </p:cNvSpPr>
            <p:nvPr/>
          </p:nvSpPr>
          <p:spPr bwMode="auto">
            <a:xfrm>
              <a:off x="1206" y="1158"/>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t>Query</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r>
              <a:rPr lang="en-US" altLang="en-US" dirty="0" smtClean="0"/>
              <a:t>Interactive CLIR</a:t>
            </a:r>
          </a:p>
        </p:txBody>
      </p:sp>
      <p:sp>
        <p:nvSpPr>
          <p:cNvPr id="22531" name="Rectangle 3"/>
          <p:cNvSpPr>
            <a:spLocks noChangeArrowheads="1"/>
          </p:cNvSpPr>
          <p:nvPr/>
        </p:nvSpPr>
        <p:spPr bwMode="auto">
          <a:xfrm>
            <a:off x="1447800" y="1295400"/>
            <a:ext cx="1279525" cy="547688"/>
          </a:xfrm>
          <a:prstGeom prst="rect">
            <a:avLst/>
          </a:prstGeom>
          <a:solidFill>
            <a:srgbClr val="66FF66"/>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600">
                <a:latin typeface="Arial" panose="020B0604020202020204" pitchFamily="34" charset="0"/>
              </a:rPr>
              <a:t>Source</a:t>
            </a:r>
          </a:p>
          <a:p>
            <a:pPr algn="ctr" eaLnBrk="1" hangingPunct="1"/>
            <a:r>
              <a:rPr lang="en-US" altLang="en-US" sz="1600">
                <a:latin typeface="Arial" panose="020B0604020202020204" pitchFamily="34" charset="0"/>
              </a:rPr>
              <a:t>Selection</a:t>
            </a:r>
          </a:p>
        </p:txBody>
      </p:sp>
      <p:sp>
        <p:nvSpPr>
          <p:cNvPr id="22532" name="Rectangle 4"/>
          <p:cNvSpPr>
            <a:spLocks noChangeArrowheads="1"/>
          </p:cNvSpPr>
          <p:nvPr/>
        </p:nvSpPr>
        <p:spPr bwMode="auto">
          <a:xfrm>
            <a:off x="3810000" y="2971800"/>
            <a:ext cx="1279525" cy="547688"/>
          </a:xfrm>
          <a:prstGeom prst="rect">
            <a:avLst/>
          </a:prstGeom>
          <a:solidFill>
            <a:srgbClr val="FF99CC"/>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600">
                <a:latin typeface="Arial" panose="020B0604020202020204" pitchFamily="34" charset="0"/>
              </a:rPr>
              <a:t>Search</a:t>
            </a:r>
          </a:p>
        </p:txBody>
      </p:sp>
      <p:grpSp>
        <p:nvGrpSpPr>
          <p:cNvPr id="22533" name="Group 5"/>
          <p:cNvGrpSpPr>
            <a:grpSpLocks/>
          </p:cNvGrpSpPr>
          <p:nvPr/>
        </p:nvGrpSpPr>
        <p:grpSpPr bwMode="auto">
          <a:xfrm>
            <a:off x="3870325" y="2330450"/>
            <a:ext cx="1119188" cy="641350"/>
            <a:chOff x="2438" y="1468"/>
            <a:chExt cx="705" cy="404"/>
          </a:xfrm>
        </p:grpSpPr>
        <p:cxnSp>
          <p:nvCxnSpPr>
            <p:cNvPr id="22566" name="AutoShape 6"/>
            <p:cNvCxnSpPr>
              <a:cxnSpLocks noChangeShapeType="1"/>
              <a:stCxn id="22540" idx="3"/>
              <a:endCxn id="22532" idx="0"/>
            </p:cNvCxnSpPr>
            <p:nvPr/>
          </p:nvCxnSpPr>
          <p:spPr bwMode="auto">
            <a:xfrm>
              <a:off x="2438" y="1517"/>
              <a:ext cx="365" cy="35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67" name="Text Box 7"/>
            <p:cNvSpPr txBox="1">
              <a:spLocks noChangeArrowheads="1"/>
            </p:cNvSpPr>
            <p:nvPr/>
          </p:nvSpPr>
          <p:spPr bwMode="auto">
            <a:xfrm>
              <a:off x="2678" y="1468"/>
              <a:ext cx="4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Query</a:t>
              </a:r>
            </a:p>
          </p:txBody>
        </p:sp>
      </p:grpSp>
      <p:sp>
        <p:nvSpPr>
          <p:cNvPr id="22534" name="Rectangle 8"/>
          <p:cNvSpPr>
            <a:spLocks noChangeArrowheads="1"/>
          </p:cNvSpPr>
          <p:nvPr/>
        </p:nvSpPr>
        <p:spPr bwMode="auto">
          <a:xfrm>
            <a:off x="5029200" y="3810000"/>
            <a:ext cx="1279525" cy="547688"/>
          </a:xfrm>
          <a:prstGeom prst="rect">
            <a:avLst/>
          </a:prstGeom>
          <a:solidFill>
            <a:srgbClr val="FFFF00"/>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600">
                <a:latin typeface="Arial" panose="020B0604020202020204" pitchFamily="34" charset="0"/>
              </a:rPr>
              <a:t>Selection</a:t>
            </a:r>
          </a:p>
        </p:txBody>
      </p:sp>
      <p:grpSp>
        <p:nvGrpSpPr>
          <p:cNvPr id="22535" name="Group 9"/>
          <p:cNvGrpSpPr>
            <a:grpSpLocks/>
          </p:cNvGrpSpPr>
          <p:nvPr/>
        </p:nvGrpSpPr>
        <p:grpSpPr bwMode="auto">
          <a:xfrm>
            <a:off x="5089525" y="3168650"/>
            <a:ext cx="1652588" cy="641350"/>
            <a:chOff x="3206" y="1996"/>
            <a:chExt cx="1041" cy="404"/>
          </a:xfrm>
        </p:grpSpPr>
        <p:cxnSp>
          <p:nvCxnSpPr>
            <p:cNvPr id="22564" name="AutoShape 10"/>
            <p:cNvCxnSpPr>
              <a:cxnSpLocks noChangeShapeType="1"/>
              <a:stCxn id="22532" idx="3"/>
              <a:endCxn id="22534" idx="0"/>
            </p:cNvCxnSpPr>
            <p:nvPr/>
          </p:nvCxnSpPr>
          <p:spPr bwMode="auto">
            <a:xfrm>
              <a:off x="3206" y="2045"/>
              <a:ext cx="365" cy="35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65" name="Text Box 11"/>
            <p:cNvSpPr txBox="1">
              <a:spLocks noChangeArrowheads="1"/>
            </p:cNvSpPr>
            <p:nvPr/>
          </p:nvSpPr>
          <p:spPr bwMode="auto">
            <a:xfrm>
              <a:off x="3456" y="1996"/>
              <a:ext cx="7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Ranked List</a:t>
              </a:r>
            </a:p>
          </p:txBody>
        </p:sp>
      </p:grpSp>
      <p:sp>
        <p:nvSpPr>
          <p:cNvPr id="22536" name="Rectangle 12"/>
          <p:cNvSpPr>
            <a:spLocks noChangeArrowheads="1"/>
          </p:cNvSpPr>
          <p:nvPr/>
        </p:nvSpPr>
        <p:spPr bwMode="auto">
          <a:xfrm>
            <a:off x="6248400" y="4648200"/>
            <a:ext cx="1279525" cy="547688"/>
          </a:xfrm>
          <a:prstGeom prst="rect">
            <a:avLst/>
          </a:prstGeom>
          <a:solidFill>
            <a:srgbClr val="FFFF00"/>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600">
                <a:latin typeface="Arial" panose="020B0604020202020204" pitchFamily="34" charset="0"/>
              </a:rPr>
              <a:t>Examination</a:t>
            </a:r>
          </a:p>
        </p:txBody>
      </p:sp>
      <p:grpSp>
        <p:nvGrpSpPr>
          <p:cNvPr id="22537" name="Group 13"/>
          <p:cNvGrpSpPr>
            <a:grpSpLocks/>
          </p:cNvGrpSpPr>
          <p:nvPr/>
        </p:nvGrpSpPr>
        <p:grpSpPr bwMode="auto">
          <a:xfrm>
            <a:off x="6308725" y="3962400"/>
            <a:ext cx="1576388" cy="685800"/>
            <a:chOff x="3974" y="2496"/>
            <a:chExt cx="993" cy="432"/>
          </a:xfrm>
        </p:grpSpPr>
        <p:cxnSp>
          <p:nvCxnSpPr>
            <p:cNvPr id="22562" name="AutoShape 14"/>
            <p:cNvCxnSpPr>
              <a:cxnSpLocks noChangeShapeType="1"/>
              <a:stCxn id="22534" idx="3"/>
              <a:endCxn id="22536" idx="0"/>
            </p:cNvCxnSpPr>
            <p:nvPr/>
          </p:nvCxnSpPr>
          <p:spPr bwMode="auto">
            <a:xfrm>
              <a:off x="3974" y="2573"/>
              <a:ext cx="365" cy="35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63" name="Text Box 15"/>
            <p:cNvSpPr txBox="1">
              <a:spLocks noChangeArrowheads="1"/>
            </p:cNvSpPr>
            <p:nvPr/>
          </p:nvSpPr>
          <p:spPr bwMode="auto">
            <a:xfrm>
              <a:off x="4204" y="2496"/>
              <a:ext cx="7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Documents</a:t>
              </a:r>
            </a:p>
          </p:txBody>
        </p:sp>
      </p:grpSp>
      <p:sp>
        <p:nvSpPr>
          <p:cNvPr id="22538" name="Rectangle 16"/>
          <p:cNvSpPr>
            <a:spLocks noChangeArrowheads="1"/>
          </p:cNvSpPr>
          <p:nvPr/>
        </p:nvSpPr>
        <p:spPr bwMode="auto">
          <a:xfrm>
            <a:off x="7451725" y="5454650"/>
            <a:ext cx="1279525" cy="547688"/>
          </a:xfrm>
          <a:prstGeom prst="rect">
            <a:avLst/>
          </a:prstGeom>
          <a:solidFill>
            <a:srgbClr val="66FF66"/>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600">
                <a:latin typeface="Arial" panose="020B0604020202020204" pitchFamily="34" charset="0"/>
              </a:rPr>
              <a:t>Delivery</a:t>
            </a:r>
          </a:p>
        </p:txBody>
      </p:sp>
      <p:grpSp>
        <p:nvGrpSpPr>
          <p:cNvPr id="22539" name="Group 17"/>
          <p:cNvGrpSpPr>
            <a:grpSpLocks/>
          </p:cNvGrpSpPr>
          <p:nvPr/>
        </p:nvGrpSpPr>
        <p:grpSpPr bwMode="auto">
          <a:xfrm>
            <a:off x="7527925" y="4845050"/>
            <a:ext cx="1644650" cy="609600"/>
            <a:chOff x="4742" y="3052"/>
            <a:chExt cx="1036" cy="384"/>
          </a:xfrm>
        </p:grpSpPr>
        <p:cxnSp>
          <p:nvCxnSpPr>
            <p:cNvPr id="22560" name="AutoShape 18"/>
            <p:cNvCxnSpPr>
              <a:cxnSpLocks noChangeShapeType="1"/>
              <a:stCxn id="22536" idx="3"/>
              <a:endCxn id="22538" idx="0"/>
            </p:cNvCxnSpPr>
            <p:nvPr/>
          </p:nvCxnSpPr>
          <p:spPr bwMode="auto">
            <a:xfrm>
              <a:off x="4742" y="3101"/>
              <a:ext cx="355" cy="33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61" name="Text Box 19"/>
            <p:cNvSpPr txBox="1">
              <a:spLocks noChangeArrowheads="1"/>
            </p:cNvSpPr>
            <p:nvPr/>
          </p:nvSpPr>
          <p:spPr bwMode="auto">
            <a:xfrm>
              <a:off x="5015" y="3052"/>
              <a:ext cx="7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Documents</a:t>
              </a:r>
            </a:p>
          </p:txBody>
        </p:sp>
      </p:grpSp>
      <p:sp>
        <p:nvSpPr>
          <p:cNvPr id="22540" name="Rectangle 20"/>
          <p:cNvSpPr>
            <a:spLocks noChangeArrowheads="1"/>
          </p:cNvSpPr>
          <p:nvPr/>
        </p:nvSpPr>
        <p:spPr bwMode="auto">
          <a:xfrm>
            <a:off x="2590800" y="2133600"/>
            <a:ext cx="1279525" cy="547688"/>
          </a:xfrm>
          <a:prstGeom prst="rect">
            <a:avLst/>
          </a:prstGeom>
          <a:solidFill>
            <a:srgbClr val="FFFF00"/>
          </a:soli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en-US" sz="1600">
                <a:latin typeface="Arial" panose="020B0604020202020204" pitchFamily="34" charset="0"/>
              </a:rPr>
              <a:t>Query</a:t>
            </a:r>
          </a:p>
          <a:p>
            <a:pPr algn="ctr" eaLnBrk="1" hangingPunct="1"/>
            <a:r>
              <a:rPr lang="en-US" altLang="en-US" sz="1600">
                <a:latin typeface="Arial" panose="020B0604020202020204" pitchFamily="34" charset="0"/>
              </a:rPr>
              <a:t>Formulation</a:t>
            </a:r>
          </a:p>
        </p:txBody>
      </p:sp>
      <p:grpSp>
        <p:nvGrpSpPr>
          <p:cNvPr id="22541" name="Group 21"/>
          <p:cNvGrpSpPr>
            <a:grpSpLocks/>
          </p:cNvGrpSpPr>
          <p:nvPr/>
        </p:nvGrpSpPr>
        <p:grpSpPr bwMode="auto">
          <a:xfrm>
            <a:off x="2727325" y="1492250"/>
            <a:ext cx="1333500" cy="641350"/>
            <a:chOff x="1718" y="940"/>
            <a:chExt cx="840" cy="404"/>
          </a:xfrm>
        </p:grpSpPr>
        <p:cxnSp>
          <p:nvCxnSpPr>
            <p:cNvPr id="22558" name="AutoShape 22"/>
            <p:cNvCxnSpPr>
              <a:cxnSpLocks noChangeShapeType="1"/>
              <a:stCxn id="22531" idx="3"/>
              <a:endCxn id="22540" idx="0"/>
            </p:cNvCxnSpPr>
            <p:nvPr/>
          </p:nvCxnSpPr>
          <p:spPr bwMode="auto">
            <a:xfrm>
              <a:off x="1718" y="989"/>
              <a:ext cx="317" cy="35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59" name="Text Box 23"/>
            <p:cNvSpPr txBox="1">
              <a:spLocks noChangeArrowheads="1"/>
            </p:cNvSpPr>
            <p:nvPr/>
          </p:nvSpPr>
          <p:spPr bwMode="auto">
            <a:xfrm>
              <a:off x="1895" y="940"/>
              <a:ext cx="6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Resource</a:t>
              </a:r>
            </a:p>
          </p:txBody>
        </p:sp>
      </p:grpSp>
      <p:grpSp>
        <p:nvGrpSpPr>
          <p:cNvPr id="22542" name="Group 24"/>
          <p:cNvGrpSpPr>
            <a:grpSpLocks/>
          </p:cNvGrpSpPr>
          <p:nvPr/>
        </p:nvGrpSpPr>
        <p:grpSpPr bwMode="auto">
          <a:xfrm>
            <a:off x="2087563" y="1843088"/>
            <a:ext cx="4800600" cy="3948112"/>
            <a:chOff x="1315" y="1161"/>
            <a:chExt cx="3024" cy="2487"/>
          </a:xfrm>
        </p:grpSpPr>
        <p:sp>
          <p:nvSpPr>
            <p:cNvPr id="22555" name="Text Box 25"/>
            <p:cNvSpPr txBox="1">
              <a:spLocks noChangeArrowheads="1"/>
            </p:cNvSpPr>
            <p:nvPr/>
          </p:nvSpPr>
          <p:spPr bwMode="auto">
            <a:xfrm>
              <a:off x="1364" y="3456"/>
              <a:ext cx="13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400" i="1">
                  <a:latin typeface="Arial" panose="020B0604020202020204" pitchFamily="34" charset="0"/>
                </a:rPr>
                <a:t>source reselection</a:t>
              </a:r>
            </a:p>
          </p:txBody>
        </p:sp>
        <p:cxnSp>
          <p:nvCxnSpPr>
            <p:cNvPr id="22556" name="AutoShape 26"/>
            <p:cNvCxnSpPr>
              <a:cxnSpLocks noChangeShapeType="1"/>
              <a:stCxn id="22536" idx="2"/>
              <a:endCxn id="22531" idx="2"/>
            </p:cNvCxnSpPr>
            <p:nvPr/>
          </p:nvCxnSpPr>
          <p:spPr bwMode="auto">
            <a:xfrm rot="16200000" flipV="1">
              <a:off x="1771" y="705"/>
              <a:ext cx="2112" cy="3024"/>
            </a:xfrm>
            <a:prstGeom prst="bentConnector3">
              <a:avLst>
                <a:gd name="adj1" fmla="val -2533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57" name="AutoShape 27"/>
            <p:cNvCxnSpPr>
              <a:cxnSpLocks noChangeShapeType="1"/>
              <a:stCxn id="22534" idx="2"/>
              <a:endCxn id="22531" idx="2"/>
            </p:cNvCxnSpPr>
            <p:nvPr/>
          </p:nvCxnSpPr>
          <p:spPr bwMode="auto">
            <a:xfrm rot="16200000" flipV="1">
              <a:off x="1651" y="825"/>
              <a:ext cx="1584" cy="2256"/>
            </a:xfrm>
            <a:prstGeom prst="bentConnector3">
              <a:avLst>
                <a:gd name="adj1" fmla="val -3788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22543" name="Group 28"/>
          <p:cNvGrpSpPr>
            <a:grpSpLocks/>
          </p:cNvGrpSpPr>
          <p:nvPr/>
        </p:nvGrpSpPr>
        <p:grpSpPr bwMode="auto">
          <a:xfrm>
            <a:off x="2590800" y="2681288"/>
            <a:ext cx="3657600" cy="2468562"/>
            <a:chOff x="1632" y="1689"/>
            <a:chExt cx="2304" cy="1555"/>
          </a:xfrm>
        </p:grpSpPr>
        <p:sp>
          <p:nvSpPr>
            <p:cNvPr id="22552" name="Text Box 29"/>
            <p:cNvSpPr txBox="1">
              <a:spLocks noChangeArrowheads="1"/>
            </p:cNvSpPr>
            <p:nvPr/>
          </p:nvSpPr>
          <p:spPr bwMode="auto">
            <a:xfrm>
              <a:off x="1632" y="2650"/>
              <a:ext cx="117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400" i="1">
                  <a:latin typeface="Arial" panose="020B0604020202020204" pitchFamily="34" charset="0"/>
                </a:rPr>
                <a:t>System discovery</a:t>
              </a:r>
            </a:p>
            <a:p>
              <a:pPr eaLnBrk="1" hangingPunct="1"/>
              <a:r>
                <a:rPr lang="en-US" altLang="en-US" sz="1400" i="1">
                  <a:latin typeface="Arial" panose="020B0604020202020204" pitchFamily="34" charset="0"/>
                </a:rPr>
                <a:t>Vocabulary discovery</a:t>
              </a:r>
            </a:p>
            <a:p>
              <a:pPr eaLnBrk="1" hangingPunct="1"/>
              <a:r>
                <a:rPr lang="en-US" altLang="en-US" sz="1400" i="1">
                  <a:latin typeface="Arial" panose="020B0604020202020204" pitchFamily="34" charset="0"/>
                </a:rPr>
                <a:t>Concept discovery</a:t>
              </a:r>
            </a:p>
            <a:p>
              <a:pPr eaLnBrk="1" hangingPunct="1"/>
              <a:r>
                <a:rPr lang="en-US" altLang="en-US" sz="1400" i="1">
                  <a:latin typeface="Arial" panose="020B0604020202020204" pitchFamily="34" charset="0"/>
                </a:rPr>
                <a:t>Document discovery</a:t>
              </a:r>
            </a:p>
          </p:txBody>
        </p:sp>
        <p:cxnSp>
          <p:nvCxnSpPr>
            <p:cNvPr id="22553" name="AutoShape 30"/>
            <p:cNvCxnSpPr>
              <a:cxnSpLocks noChangeShapeType="1"/>
            </p:cNvCxnSpPr>
            <p:nvPr/>
          </p:nvCxnSpPr>
          <p:spPr bwMode="auto">
            <a:xfrm rot="10800000">
              <a:off x="2035" y="1689"/>
              <a:ext cx="1901" cy="141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54" name="AutoShape 31"/>
            <p:cNvCxnSpPr>
              <a:cxnSpLocks noChangeShapeType="1"/>
            </p:cNvCxnSpPr>
            <p:nvPr/>
          </p:nvCxnSpPr>
          <p:spPr bwMode="auto">
            <a:xfrm rot="10800000">
              <a:off x="2035" y="1689"/>
              <a:ext cx="1133" cy="884"/>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805920" name="Text Box 32"/>
          <p:cNvSpPr txBox="1">
            <a:spLocks noChangeArrowheads="1"/>
          </p:cNvSpPr>
          <p:nvPr/>
        </p:nvSpPr>
        <p:spPr bwMode="auto">
          <a:xfrm>
            <a:off x="5867400" y="1431925"/>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600" b="1">
                <a:solidFill>
                  <a:srgbClr val="FF0000"/>
                </a:solidFill>
                <a:latin typeface="Arial" panose="020B0604020202020204" pitchFamily="34" charset="0"/>
              </a:rPr>
              <a:t>How do you formulate a query?</a:t>
            </a:r>
          </a:p>
        </p:txBody>
      </p:sp>
      <p:sp>
        <p:nvSpPr>
          <p:cNvPr id="22545" name="Text Box 33"/>
          <p:cNvSpPr txBox="1">
            <a:spLocks noChangeArrowheads="1"/>
          </p:cNvSpPr>
          <p:nvPr/>
        </p:nvSpPr>
        <p:spPr bwMode="auto">
          <a:xfrm>
            <a:off x="3810000" y="1066800"/>
            <a:ext cx="461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If you can’t understand the documents…</a:t>
            </a:r>
          </a:p>
        </p:txBody>
      </p:sp>
      <p:sp>
        <p:nvSpPr>
          <p:cNvPr id="805922" name="Text Box 34"/>
          <p:cNvSpPr txBox="1">
            <a:spLocks noChangeArrowheads="1"/>
          </p:cNvSpPr>
          <p:nvPr/>
        </p:nvSpPr>
        <p:spPr bwMode="auto">
          <a:xfrm>
            <a:off x="5867400" y="1781175"/>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600" b="1">
                <a:solidFill>
                  <a:srgbClr val="FF0000"/>
                </a:solidFill>
                <a:latin typeface="Arial" panose="020B0604020202020204" pitchFamily="34" charset="0"/>
              </a:rPr>
              <a:t>How do you know something is worth looking at?</a:t>
            </a:r>
          </a:p>
        </p:txBody>
      </p:sp>
      <p:sp>
        <p:nvSpPr>
          <p:cNvPr id="805923" name="Text Box 35"/>
          <p:cNvSpPr txBox="1">
            <a:spLocks noChangeArrowheads="1"/>
          </p:cNvSpPr>
          <p:nvPr/>
        </p:nvSpPr>
        <p:spPr bwMode="auto">
          <a:xfrm>
            <a:off x="5867400" y="2466975"/>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600" b="1">
                <a:solidFill>
                  <a:srgbClr val="FF0000"/>
                </a:solidFill>
                <a:latin typeface="Arial" panose="020B0604020202020204" pitchFamily="34" charset="0"/>
              </a:rPr>
              <a:t>How can you understand the retrieved documents?</a:t>
            </a:r>
          </a:p>
        </p:txBody>
      </p:sp>
      <p:sp>
        <p:nvSpPr>
          <p:cNvPr id="805924" name="Line 36"/>
          <p:cNvSpPr>
            <a:spLocks noChangeShapeType="1"/>
          </p:cNvSpPr>
          <p:nvPr/>
        </p:nvSpPr>
        <p:spPr bwMode="auto">
          <a:xfrm>
            <a:off x="5410200" y="2133600"/>
            <a:ext cx="0" cy="16002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5925" name="Line 37"/>
          <p:cNvSpPr>
            <a:spLocks noChangeShapeType="1"/>
          </p:cNvSpPr>
          <p:nvPr/>
        </p:nvSpPr>
        <p:spPr bwMode="auto">
          <a:xfrm>
            <a:off x="5410200" y="2133600"/>
            <a:ext cx="4572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05926" name="Line 38"/>
          <p:cNvSpPr>
            <a:spLocks noChangeShapeType="1"/>
          </p:cNvSpPr>
          <p:nvPr/>
        </p:nvSpPr>
        <p:spPr bwMode="auto">
          <a:xfrm flipH="1">
            <a:off x="3962400" y="1676400"/>
            <a:ext cx="1905000" cy="4572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5927" name="Line 39"/>
          <p:cNvSpPr>
            <a:spLocks noChangeShapeType="1"/>
          </p:cNvSpPr>
          <p:nvPr/>
        </p:nvSpPr>
        <p:spPr bwMode="auto">
          <a:xfrm flipH="1">
            <a:off x="6553200" y="3048000"/>
            <a:ext cx="304800" cy="15240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59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5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5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20" grpId="0"/>
      <p:bldP spid="805922" grpId="0"/>
      <p:bldP spid="805923" grpId="0"/>
      <p:bldP spid="805924" grpId="0" animBg="1"/>
      <p:bldP spid="805925" grpId="0" animBg="1"/>
      <p:bldP spid="805926" grpId="0" animBg="1"/>
      <p:bldP spid="8059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r>
              <a:rPr lang="en-US" altLang="en-US" smtClean="0"/>
              <a:t>The Search Process</a:t>
            </a:r>
          </a:p>
        </p:txBody>
      </p:sp>
      <p:sp>
        <p:nvSpPr>
          <p:cNvPr id="27651" name="Rectangle 3"/>
          <p:cNvSpPr>
            <a:spLocks noChangeArrowheads="1"/>
          </p:cNvSpPr>
          <p:nvPr/>
        </p:nvSpPr>
        <p:spPr bwMode="auto">
          <a:xfrm>
            <a:off x="1447800" y="1981200"/>
            <a:ext cx="1828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a:t>Choose </a:t>
            </a:r>
          </a:p>
          <a:p>
            <a:pPr algn="ctr"/>
            <a:r>
              <a:rPr lang="en-US" altLang="en-US" sz="1600"/>
              <a:t>Document-Language </a:t>
            </a:r>
          </a:p>
          <a:p>
            <a:pPr algn="ctr"/>
            <a:r>
              <a:rPr lang="en-US" altLang="en-US" sz="1600"/>
              <a:t>Terms</a:t>
            </a:r>
          </a:p>
        </p:txBody>
      </p:sp>
      <p:sp>
        <p:nvSpPr>
          <p:cNvPr id="27652" name="Rectangle 4"/>
          <p:cNvSpPr>
            <a:spLocks noChangeArrowheads="1"/>
          </p:cNvSpPr>
          <p:nvPr/>
        </p:nvSpPr>
        <p:spPr bwMode="auto">
          <a:xfrm>
            <a:off x="2667000" y="5486400"/>
            <a:ext cx="1828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a:t>Query-Document</a:t>
            </a:r>
          </a:p>
          <a:p>
            <a:pPr algn="ctr"/>
            <a:r>
              <a:rPr lang="en-US" altLang="en-US" sz="1600"/>
              <a:t>Matching</a:t>
            </a:r>
          </a:p>
        </p:txBody>
      </p:sp>
      <p:grpSp>
        <p:nvGrpSpPr>
          <p:cNvPr id="2" name="Group 5"/>
          <p:cNvGrpSpPr>
            <a:grpSpLocks/>
          </p:cNvGrpSpPr>
          <p:nvPr/>
        </p:nvGrpSpPr>
        <p:grpSpPr bwMode="auto">
          <a:xfrm>
            <a:off x="6553200" y="3352800"/>
            <a:ext cx="1828800" cy="1995488"/>
            <a:chOff x="4128" y="2112"/>
            <a:chExt cx="1152" cy="1257"/>
          </a:xfrm>
        </p:grpSpPr>
        <p:sp>
          <p:nvSpPr>
            <p:cNvPr id="27673" name="Rectangle 6"/>
            <p:cNvSpPr>
              <a:spLocks noChangeArrowheads="1"/>
            </p:cNvSpPr>
            <p:nvPr/>
          </p:nvSpPr>
          <p:spPr bwMode="auto">
            <a:xfrm>
              <a:off x="4128" y="2112"/>
              <a:ext cx="1152" cy="528"/>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a:solidFill>
                    <a:srgbClr val="008080"/>
                  </a:solidFill>
                </a:rPr>
                <a:t>Infer</a:t>
              </a:r>
            </a:p>
            <a:p>
              <a:pPr algn="ctr"/>
              <a:r>
                <a:rPr lang="en-US" altLang="en-US" sz="1600">
                  <a:solidFill>
                    <a:srgbClr val="008080"/>
                  </a:solidFill>
                </a:rPr>
                <a:t>Concepts</a:t>
              </a:r>
            </a:p>
          </p:txBody>
        </p:sp>
        <p:sp>
          <p:nvSpPr>
            <p:cNvPr id="27674" name="Rectangle 7"/>
            <p:cNvSpPr>
              <a:spLocks noChangeArrowheads="1"/>
            </p:cNvSpPr>
            <p:nvPr/>
          </p:nvSpPr>
          <p:spPr bwMode="auto">
            <a:xfrm>
              <a:off x="4128" y="2841"/>
              <a:ext cx="1152" cy="528"/>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a:solidFill>
                    <a:srgbClr val="008080"/>
                  </a:solidFill>
                </a:rPr>
                <a:t>Select </a:t>
              </a:r>
            </a:p>
            <a:p>
              <a:pPr algn="ctr"/>
              <a:r>
                <a:rPr lang="en-US" altLang="en-US" sz="1600">
                  <a:solidFill>
                    <a:srgbClr val="008080"/>
                  </a:solidFill>
                </a:rPr>
                <a:t>Document-Language </a:t>
              </a:r>
            </a:p>
            <a:p>
              <a:pPr algn="ctr"/>
              <a:r>
                <a:rPr lang="en-US" altLang="en-US" sz="1600">
                  <a:solidFill>
                    <a:srgbClr val="008080"/>
                  </a:solidFill>
                </a:rPr>
                <a:t>Terms</a:t>
              </a:r>
            </a:p>
          </p:txBody>
        </p:sp>
        <p:cxnSp>
          <p:nvCxnSpPr>
            <p:cNvPr id="27675" name="AutoShape 8"/>
            <p:cNvCxnSpPr>
              <a:cxnSpLocks noChangeShapeType="1"/>
              <a:stCxn id="27673" idx="2"/>
              <a:endCxn id="27674" idx="0"/>
            </p:cNvCxnSpPr>
            <p:nvPr/>
          </p:nvCxnSpPr>
          <p:spPr bwMode="auto">
            <a:xfrm>
              <a:off x="4704" y="2640"/>
              <a:ext cx="0" cy="201"/>
            </a:xfrm>
            <a:prstGeom prst="straightConnector1">
              <a:avLst/>
            </a:prstGeom>
            <a:noFill/>
            <a:ln w="9525">
              <a:solidFill>
                <a:srgbClr val="006666"/>
              </a:solidFill>
              <a:round/>
              <a:headEnd/>
              <a:tailEnd type="triangle" w="med" len="med"/>
            </a:ln>
            <a:extLst>
              <a:ext uri="{909E8E84-426E-40DD-AFC4-6F175D3DCCD1}">
                <a14:hiddenFill xmlns:a14="http://schemas.microsoft.com/office/drawing/2010/main">
                  <a:noFill/>
                </a14:hiddenFill>
              </a:ext>
            </a:extLst>
          </p:spPr>
        </p:cxnSp>
      </p:grpSp>
      <p:cxnSp>
        <p:nvCxnSpPr>
          <p:cNvPr id="27654" name="AutoShape 9"/>
          <p:cNvCxnSpPr>
            <a:cxnSpLocks noChangeShapeType="1"/>
            <a:stCxn id="27651" idx="2"/>
            <a:endCxn id="27652" idx="1"/>
          </p:cNvCxnSpPr>
          <p:nvPr/>
        </p:nvCxnSpPr>
        <p:spPr bwMode="auto">
          <a:xfrm rot="16200000" flipH="1">
            <a:off x="971550" y="4210050"/>
            <a:ext cx="3086100" cy="3048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55" name="AutoShape 10"/>
          <p:cNvCxnSpPr>
            <a:cxnSpLocks noChangeShapeType="1"/>
            <a:stCxn id="27652" idx="2"/>
          </p:cNvCxnSpPr>
          <p:nvPr/>
        </p:nvCxnSpPr>
        <p:spPr bwMode="auto">
          <a:xfrm>
            <a:off x="3581400" y="63246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56" name="Line 11"/>
          <p:cNvSpPr>
            <a:spLocks noChangeShapeType="1"/>
          </p:cNvSpPr>
          <p:nvPr/>
        </p:nvSpPr>
        <p:spPr bwMode="auto">
          <a:xfrm>
            <a:off x="228600" y="2971800"/>
            <a:ext cx="8610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Text Box 12"/>
          <p:cNvSpPr txBox="1">
            <a:spLocks noChangeArrowheads="1"/>
          </p:cNvSpPr>
          <p:nvPr/>
        </p:nvSpPr>
        <p:spPr bwMode="auto">
          <a:xfrm>
            <a:off x="1371600" y="5943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1800"/>
              <a:t>Document</a:t>
            </a:r>
          </a:p>
        </p:txBody>
      </p:sp>
      <p:pic>
        <p:nvPicPr>
          <p:cNvPr id="27658" name="Picture 13"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0850"/>
            <a:ext cx="1295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4"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57600"/>
            <a:ext cx="172243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5"/>
          <p:cNvSpPr txBox="1">
            <a:spLocks noChangeArrowheads="1"/>
          </p:cNvSpPr>
          <p:nvPr/>
        </p:nvSpPr>
        <p:spPr bwMode="auto">
          <a:xfrm>
            <a:off x="1752600" y="150812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US" altLang="en-US" sz="2000"/>
              <a:t>Author</a:t>
            </a:r>
          </a:p>
        </p:txBody>
      </p:sp>
      <p:sp>
        <p:nvSpPr>
          <p:cNvPr id="27661" name="Line 16"/>
          <p:cNvSpPr>
            <a:spLocks noChangeShapeType="1"/>
          </p:cNvSpPr>
          <p:nvPr/>
        </p:nvSpPr>
        <p:spPr bwMode="auto">
          <a:xfrm>
            <a:off x="3581400" y="1219200"/>
            <a:ext cx="0" cy="4191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3886200" y="1355725"/>
            <a:ext cx="2209800" cy="4954588"/>
            <a:chOff x="2448" y="854"/>
            <a:chExt cx="1392" cy="3121"/>
          </a:xfrm>
        </p:grpSpPr>
        <p:sp>
          <p:nvSpPr>
            <p:cNvPr id="27669" name="Text Box 18"/>
            <p:cNvSpPr txBox="1">
              <a:spLocks noChangeArrowheads="1"/>
            </p:cNvSpPr>
            <p:nvPr/>
          </p:nvSpPr>
          <p:spPr bwMode="auto">
            <a:xfrm>
              <a:off x="3120" y="3744"/>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1800"/>
                <a:t>Query</a:t>
              </a:r>
            </a:p>
          </p:txBody>
        </p:sp>
        <p:sp>
          <p:nvSpPr>
            <p:cNvPr id="27670" name="Rectangle 19"/>
            <p:cNvSpPr>
              <a:spLocks noChangeArrowheads="1"/>
            </p:cNvSpPr>
            <p:nvPr/>
          </p:nvSpPr>
          <p:spPr bwMode="auto">
            <a:xfrm>
              <a:off x="2448" y="1248"/>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a:t>Choose </a:t>
              </a:r>
            </a:p>
            <a:p>
              <a:pPr algn="ctr"/>
              <a:r>
                <a:rPr lang="en-US" altLang="en-US" sz="1600"/>
                <a:t>Document-Language </a:t>
              </a:r>
            </a:p>
            <a:p>
              <a:pPr algn="ctr"/>
              <a:r>
                <a:rPr lang="en-US" altLang="en-US" sz="1600"/>
                <a:t>Terms</a:t>
              </a:r>
            </a:p>
          </p:txBody>
        </p:sp>
        <p:sp>
          <p:nvSpPr>
            <p:cNvPr id="27671" name="Text Box 20"/>
            <p:cNvSpPr txBox="1">
              <a:spLocks noChangeArrowheads="1"/>
            </p:cNvSpPr>
            <p:nvPr/>
          </p:nvSpPr>
          <p:spPr bwMode="auto">
            <a:xfrm>
              <a:off x="2544" y="854"/>
              <a:ext cx="9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lnSpc>
                  <a:spcPct val="50000"/>
                </a:lnSpc>
                <a:spcBef>
                  <a:spcPct val="50000"/>
                </a:spcBef>
              </a:pPr>
              <a:r>
                <a:rPr lang="en-US" altLang="en-US" sz="2000"/>
                <a:t>Monolingual</a:t>
              </a:r>
            </a:p>
            <a:p>
              <a:pPr algn="ctr">
                <a:lnSpc>
                  <a:spcPct val="50000"/>
                </a:lnSpc>
                <a:spcBef>
                  <a:spcPct val="50000"/>
                </a:spcBef>
              </a:pPr>
              <a:r>
                <a:rPr lang="en-US" altLang="en-US" sz="2000"/>
                <a:t>Searcher</a:t>
              </a:r>
            </a:p>
          </p:txBody>
        </p:sp>
        <p:cxnSp>
          <p:nvCxnSpPr>
            <p:cNvPr id="27672" name="AutoShape 21"/>
            <p:cNvCxnSpPr>
              <a:cxnSpLocks noChangeShapeType="1"/>
              <a:stCxn id="27670" idx="2"/>
              <a:endCxn id="27652" idx="3"/>
            </p:cNvCxnSpPr>
            <p:nvPr/>
          </p:nvCxnSpPr>
          <p:spPr bwMode="auto">
            <a:xfrm rot="5400000">
              <a:off x="1956" y="2652"/>
              <a:ext cx="1944" cy="19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4" name="Group 22"/>
          <p:cNvGrpSpPr>
            <a:grpSpLocks/>
          </p:cNvGrpSpPr>
          <p:nvPr/>
        </p:nvGrpSpPr>
        <p:grpSpPr bwMode="auto">
          <a:xfrm>
            <a:off x="4800600" y="1355725"/>
            <a:ext cx="3733800" cy="4545013"/>
            <a:chOff x="3024" y="854"/>
            <a:chExt cx="2352" cy="2863"/>
          </a:xfrm>
        </p:grpSpPr>
        <p:sp>
          <p:nvSpPr>
            <p:cNvPr id="27664" name="Rectangle 23"/>
            <p:cNvSpPr>
              <a:spLocks noChangeArrowheads="1"/>
            </p:cNvSpPr>
            <p:nvPr/>
          </p:nvSpPr>
          <p:spPr bwMode="auto">
            <a:xfrm>
              <a:off x="4032" y="2016"/>
              <a:ext cx="1344" cy="144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US" altLang="en-US" sz="2000">
                <a:solidFill>
                  <a:schemeClr val="accent2"/>
                </a:solidFill>
              </a:endParaRPr>
            </a:p>
          </p:txBody>
        </p:sp>
        <p:sp>
          <p:nvSpPr>
            <p:cNvPr id="27665" name="Rectangle 24"/>
            <p:cNvSpPr>
              <a:spLocks noChangeArrowheads="1"/>
            </p:cNvSpPr>
            <p:nvPr/>
          </p:nvSpPr>
          <p:spPr bwMode="auto">
            <a:xfrm>
              <a:off x="4128" y="1248"/>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a:t>Choose </a:t>
              </a:r>
            </a:p>
            <a:p>
              <a:pPr algn="ctr"/>
              <a:r>
                <a:rPr lang="en-US" altLang="en-US" sz="1600"/>
                <a:t>Query-Language </a:t>
              </a:r>
            </a:p>
            <a:p>
              <a:pPr algn="ctr"/>
              <a:r>
                <a:rPr lang="en-US" altLang="en-US" sz="1600"/>
                <a:t>Terms</a:t>
              </a:r>
            </a:p>
          </p:txBody>
        </p:sp>
        <p:cxnSp>
          <p:nvCxnSpPr>
            <p:cNvPr id="27666" name="AutoShape 25"/>
            <p:cNvCxnSpPr>
              <a:cxnSpLocks noChangeShapeType="1"/>
              <a:stCxn id="27665" idx="2"/>
              <a:endCxn id="27673" idx="0"/>
            </p:cNvCxnSpPr>
            <p:nvPr/>
          </p:nvCxnSpPr>
          <p:spPr bwMode="auto">
            <a:xfrm>
              <a:off x="4704" y="1776"/>
              <a:ext cx="0" cy="336"/>
            </a:xfrm>
            <a:prstGeom prst="straightConnector1">
              <a:avLst/>
            </a:prstGeom>
            <a:noFill/>
            <a:ln w="9525">
              <a:solidFill>
                <a:srgbClr val="006666"/>
              </a:solidFill>
              <a:round/>
              <a:headEnd/>
              <a:tailEnd type="triangle" w="med" len="med"/>
            </a:ln>
            <a:extLst>
              <a:ext uri="{909E8E84-426E-40DD-AFC4-6F175D3DCCD1}">
                <a14:hiddenFill xmlns:a14="http://schemas.microsoft.com/office/drawing/2010/main">
                  <a:noFill/>
                </a14:hiddenFill>
              </a:ext>
            </a:extLst>
          </p:spPr>
        </p:cxnSp>
        <p:sp>
          <p:nvSpPr>
            <p:cNvPr id="27667" name="Text Box 26"/>
            <p:cNvSpPr txBox="1">
              <a:spLocks noChangeArrowheads="1"/>
            </p:cNvSpPr>
            <p:nvPr/>
          </p:nvSpPr>
          <p:spPr bwMode="auto">
            <a:xfrm>
              <a:off x="4080" y="854"/>
              <a:ext cx="124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lnSpc>
                  <a:spcPct val="50000"/>
                </a:lnSpc>
                <a:spcBef>
                  <a:spcPct val="50000"/>
                </a:spcBef>
              </a:pPr>
              <a:r>
                <a:rPr lang="en-US" altLang="en-US" sz="2000"/>
                <a:t>Cross-Language</a:t>
              </a:r>
            </a:p>
            <a:p>
              <a:pPr algn="ctr">
                <a:lnSpc>
                  <a:spcPct val="50000"/>
                </a:lnSpc>
                <a:spcBef>
                  <a:spcPct val="50000"/>
                </a:spcBef>
              </a:pPr>
              <a:r>
                <a:rPr lang="en-US" altLang="en-US" sz="2000"/>
                <a:t>Searcher</a:t>
              </a:r>
            </a:p>
          </p:txBody>
        </p:sp>
        <p:cxnSp>
          <p:nvCxnSpPr>
            <p:cNvPr id="27668" name="AutoShape 27"/>
            <p:cNvCxnSpPr>
              <a:cxnSpLocks noChangeShapeType="1"/>
            </p:cNvCxnSpPr>
            <p:nvPr/>
          </p:nvCxnSpPr>
          <p:spPr bwMode="auto">
            <a:xfrm rot="5400000">
              <a:off x="3696" y="2709"/>
              <a:ext cx="336" cy="1680"/>
            </a:xfrm>
            <a:prstGeom prst="bentConnector2">
              <a:avLst/>
            </a:prstGeom>
            <a:noFill/>
            <a:ln w="9525">
              <a:solidFill>
                <a:srgbClr val="006666"/>
              </a:solidFill>
              <a:miter lim="800000"/>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iracle-res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17475"/>
            <a:ext cx="8310562"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Translation for </a:t>
            </a:r>
            <a:r>
              <a:rPr lang="en-US" altLang="en-US" u="sng" smtClean="0"/>
              <a:t>Assessment</a:t>
            </a:r>
          </a:p>
        </p:txBody>
      </p:sp>
      <p:sp>
        <p:nvSpPr>
          <p:cNvPr id="78851" name="Rectangle 3"/>
          <p:cNvSpPr>
            <a:spLocks noGrp="1" noChangeArrowheads="1"/>
          </p:cNvSpPr>
          <p:nvPr>
            <p:ph type="body" idx="1"/>
          </p:nvPr>
        </p:nvSpPr>
        <p:spPr/>
        <p:txBody>
          <a:bodyPr/>
          <a:lstStyle/>
          <a:p>
            <a:pPr>
              <a:buFontTx/>
              <a:buNone/>
            </a:pPr>
            <a:r>
              <a:rPr lang="en-US" altLang="en-US" sz="2400" b="1" smtClean="0">
                <a:solidFill>
                  <a:srgbClr val="0000FF"/>
                </a:solidFill>
                <a:latin typeface="Lucida Grande"/>
              </a:rPr>
              <a:t>    Indonesian City of Bali in October last year</a:t>
            </a:r>
            <a:r>
              <a:rPr lang="en-US" altLang="en-US" sz="2400" smtClean="0">
                <a:solidFill>
                  <a:srgbClr val="000000"/>
                </a:solidFill>
                <a:latin typeface="Lucida Grande"/>
              </a:rPr>
              <a:t> in the bomb blast in </a:t>
            </a:r>
            <a:r>
              <a:rPr lang="en-US" altLang="en-US" sz="2400" b="1" smtClean="0">
                <a:solidFill>
                  <a:srgbClr val="0000FF"/>
                </a:solidFill>
                <a:latin typeface="Lucida Grande"/>
              </a:rPr>
              <a:t>the case of imam</a:t>
            </a:r>
            <a:r>
              <a:rPr lang="en-US" altLang="en-US" sz="2400" b="1" smtClean="0">
                <a:solidFill>
                  <a:srgbClr val="000000"/>
                </a:solidFill>
                <a:latin typeface="Lucida Grande"/>
              </a:rPr>
              <a:t> </a:t>
            </a:r>
            <a:r>
              <a:rPr lang="en-US" altLang="en-US" sz="2400" b="1" smtClean="0">
                <a:solidFill>
                  <a:srgbClr val="0000FF"/>
                </a:solidFill>
                <a:latin typeface="Lucida Grande"/>
              </a:rPr>
              <a:t>accused</a:t>
            </a:r>
            <a:r>
              <a:rPr lang="en-US" altLang="en-US" sz="2400" smtClean="0">
                <a:solidFill>
                  <a:srgbClr val="000000"/>
                </a:solidFill>
                <a:latin typeface="Lucida Grande"/>
              </a:rPr>
              <a:t> India of the sea on Monday began to be averted. </a:t>
            </a:r>
            <a:r>
              <a:rPr lang="en-US" altLang="en-US" sz="2400" b="1" smtClean="0">
                <a:solidFill>
                  <a:srgbClr val="0000FF"/>
                </a:solidFill>
                <a:latin typeface="Lucida Grande"/>
              </a:rPr>
              <a:t>The attack</a:t>
            </a:r>
            <a:r>
              <a:rPr lang="en-US" altLang="en-US" sz="2400" smtClean="0">
                <a:latin typeface="Lucida Grande"/>
              </a:rPr>
              <a:t> on</a:t>
            </a:r>
            <a:r>
              <a:rPr lang="en-US" altLang="en-US" sz="2400" b="1" smtClean="0">
                <a:solidFill>
                  <a:srgbClr val="0000FF"/>
                </a:solidFill>
                <a:latin typeface="Lucida Grande"/>
              </a:rPr>
              <a:t> </a:t>
            </a:r>
            <a:r>
              <a:rPr lang="en-US" altLang="en-US" sz="2400" smtClean="0">
                <a:latin typeface="Lucida Grande"/>
              </a:rPr>
              <a:t>getting and its plan</a:t>
            </a:r>
            <a:r>
              <a:rPr lang="en-US" altLang="en-US" sz="2400" smtClean="0">
                <a:solidFill>
                  <a:srgbClr val="000000"/>
                </a:solidFill>
                <a:latin typeface="Lucida Grande"/>
              </a:rPr>
              <a:t> to make the charges and decide </a:t>
            </a:r>
            <a:r>
              <a:rPr lang="en-US" altLang="en-US" sz="2400" b="1" smtClean="0">
                <a:solidFill>
                  <a:srgbClr val="0000FF"/>
                </a:solidFill>
                <a:latin typeface="Lucida Grande"/>
              </a:rPr>
              <a:t>if it</a:t>
            </a:r>
            <a:r>
              <a:rPr lang="en-US" altLang="en-US" sz="2400" smtClean="0">
                <a:solidFill>
                  <a:srgbClr val="0000FF"/>
                </a:solidFill>
                <a:latin typeface="Lucida Grande"/>
              </a:rPr>
              <a:t> </a:t>
            </a:r>
            <a:r>
              <a:rPr lang="en-US" altLang="en-US" sz="2400" b="1" smtClean="0">
                <a:solidFill>
                  <a:srgbClr val="0000FF"/>
                </a:solidFill>
                <a:latin typeface="Lucida Grande"/>
              </a:rPr>
              <a:t>were found guilty, he death sentence</a:t>
            </a:r>
            <a:r>
              <a:rPr lang="en-US" altLang="en-US" sz="2400" smtClean="0">
                <a:solidFill>
                  <a:srgbClr val="000000"/>
                </a:solidFill>
                <a:latin typeface="Lucida Grande"/>
              </a:rPr>
              <a:t> of May. Indonesia of the police said that the imam sea bomb blasts in his hand claim to be accepted. A </a:t>
            </a:r>
            <a:r>
              <a:rPr lang="en-US" altLang="en-US" sz="2400" b="1" smtClean="0">
                <a:solidFill>
                  <a:srgbClr val="0000FF"/>
                </a:solidFill>
                <a:latin typeface="Lucida Grande"/>
              </a:rPr>
              <a:t>night Club</a:t>
            </a:r>
            <a:r>
              <a:rPr lang="en-US" altLang="en-US" sz="2400" smtClean="0">
                <a:solidFill>
                  <a:srgbClr val="000000"/>
                </a:solidFill>
                <a:latin typeface="Lucida Grande"/>
              </a:rPr>
              <a:t> and time in the </a:t>
            </a:r>
            <a:r>
              <a:rPr lang="en-US" altLang="en-US" sz="2400" b="1" smtClean="0">
                <a:solidFill>
                  <a:srgbClr val="0000FF"/>
                </a:solidFill>
                <a:latin typeface="Lucida Grande"/>
              </a:rPr>
              <a:t>bomb blast</a:t>
            </a:r>
            <a:r>
              <a:rPr lang="en-US" altLang="en-US" sz="2400" smtClean="0">
                <a:solidFill>
                  <a:srgbClr val="000000"/>
                </a:solidFill>
                <a:latin typeface="Lucida Grande"/>
              </a:rPr>
              <a:t> in </a:t>
            </a:r>
            <a:r>
              <a:rPr lang="en-US" altLang="en-US" sz="2400" b="1" smtClean="0">
                <a:solidFill>
                  <a:srgbClr val="0000FF"/>
                </a:solidFill>
                <a:latin typeface="Lucida Grande"/>
              </a:rPr>
              <a:t>more than 200 people were killed and several injured</a:t>
            </a:r>
            <a:r>
              <a:rPr lang="en-US" altLang="en-US" sz="2400" smtClean="0">
                <a:solidFill>
                  <a:srgbClr val="000000"/>
                </a:solidFill>
                <a:latin typeface="Lucida Grande"/>
              </a:rPr>
              <a:t> were in which </a:t>
            </a:r>
            <a:r>
              <a:rPr lang="en-US" altLang="en-US" sz="2400" b="1" smtClean="0">
                <a:solidFill>
                  <a:srgbClr val="0000FF"/>
                </a:solidFill>
                <a:latin typeface="Lucida Grande"/>
              </a:rPr>
              <a:t>most foreign nationals</a:t>
            </a:r>
            <a:r>
              <a:rPr lang="en-US" altLang="en-US" sz="2400" smtClean="0">
                <a:solidFill>
                  <a:srgbClr val="000000"/>
                </a:solidFill>
                <a:latin typeface="Lucida Grande"/>
              </a:rPr>
              <a:t>. …</a:t>
            </a:r>
            <a:endParaRPr lang="en-US" alt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d1993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076700"/>
            <a:ext cx="29321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6553200" y="1851025"/>
            <a:ext cx="2362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a:t>Translation</a:t>
            </a:r>
          </a:p>
        </p:txBody>
      </p:sp>
      <p:sp>
        <p:nvSpPr>
          <p:cNvPr id="23556" name="Rectangle 4"/>
          <p:cNvSpPr>
            <a:spLocks noChangeArrowheads="1"/>
          </p:cNvSpPr>
          <p:nvPr/>
        </p:nvSpPr>
        <p:spPr bwMode="auto">
          <a:xfrm>
            <a:off x="3352800" y="1851025"/>
            <a:ext cx="2362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dirty="0" smtClean="0"/>
              <a:t>Cross-Language</a:t>
            </a:r>
            <a:endParaRPr lang="en-US" altLang="en-US" sz="2400" dirty="0"/>
          </a:p>
          <a:p>
            <a:pPr algn="ctr"/>
            <a:r>
              <a:rPr lang="en-US" altLang="en-US" sz="2400" dirty="0"/>
              <a:t>Browsing</a:t>
            </a:r>
          </a:p>
        </p:txBody>
      </p:sp>
      <p:sp>
        <p:nvSpPr>
          <p:cNvPr id="23557" name="Rectangle 5"/>
          <p:cNvSpPr>
            <a:spLocks noChangeArrowheads="1"/>
          </p:cNvSpPr>
          <p:nvPr/>
        </p:nvSpPr>
        <p:spPr bwMode="auto">
          <a:xfrm>
            <a:off x="152400" y="1851025"/>
            <a:ext cx="2362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dirty="0" smtClean="0"/>
              <a:t>Cross-Language</a:t>
            </a:r>
            <a:endParaRPr lang="en-US" altLang="en-US" sz="2400" dirty="0"/>
          </a:p>
          <a:p>
            <a:pPr algn="ctr"/>
            <a:r>
              <a:rPr lang="en-US" altLang="en-US" sz="2400" dirty="0"/>
              <a:t>Search</a:t>
            </a:r>
          </a:p>
        </p:txBody>
      </p:sp>
      <p:sp>
        <p:nvSpPr>
          <p:cNvPr id="23558" name="Line 6"/>
          <p:cNvSpPr>
            <a:spLocks noChangeShapeType="1"/>
          </p:cNvSpPr>
          <p:nvPr/>
        </p:nvSpPr>
        <p:spPr bwMode="auto">
          <a:xfrm>
            <a:off x="2514600" y="2384425"/>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Line 7"/>
          <p:cNvSpPr>
            <a:spLocks noChangeShapeType="1"/>
          </p:cNvSpPr>
          <p:nvPr/>
        </p:nvSpPr>
        <p:spPr bwMode="auto">
          <a:xfrm>
            <a:off x="5715000" y="2384425"/>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H="1">
            <a:off x="1371600" y="5127625"/>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flipV="1">
            <a:off x="1371600" y="2994025"/>
            <a:ext cx="0" cy="213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2" name="Text Box 10"/>
          <p:cNvSpPr txBox="1">
            <a:spLocks noChangeArrowheads="1"/>
          </p:cNvSpPr>
          <p:nvPr/>
        </p:nvSpPr>
        <p:spPr bwMode="auto">
          <a:xfrm>
            <a:off x="1524000" y="46482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a:t>Query</a:t>
            </a:r>
          </a:p>
        </p:txBody>
      </p:sp>
      <p:sp>
        <p:nvSpPr>
          <p:cNvPr id="23563" name="Line 11"/>
          <p:cNvSpPr>
            <a:spLocks noChangeShapeType="1"/>
          </p:cNvSpPr>
          <p:nvPr/>
        </p:nvSpPr>
        <p:spPr bwMode="auto">
          <a:xfrm flipH="1">
            <a:off x="6096000" y="5127625"/>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Line 12"/>
          <p:cNvSpPr>
            <a:spLocks noChangeShapeType="1"/>
          </p:cNvSpPr>
          <p:nvPr/>
        </p:nvSpPr>
        <p:spPr bwMode="auto">
          <a:xfrm flipV="1">
            <a:off x="7848600" y="2994025"/>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Text Box 13"/>
          <p:cNvSpPr txBox="1">
            <a:spLocks noChangeArrowheads="1"/>
          </p:cNvSpPr>
          <p:nvPr/>
        </p:nvSpPr>
        <p:spPr bwMode="auto">
          <a:xfrm>
            <a:off x="6324600" y="46482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a:t>Document</a:t>
            </a:r>
          </a:p>
        </p:txBody>
      </p:sp>
      <p:sp>
        <p:nvSpPr>
          <p:cNvPr id="23566" name="Line 14"/>
          <p:cNvSpPr>
            <a:spLocks noChangeShapeType="1"/>
          </p:cNvSpPr>
          <p:nvPr/>
        </p:nvSpPr>
        <p:spPr bwMode="auto">
          <a:xfrm>
            <a:off x="4953000" y="2994025"/>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a:off x="4267200" y="2994025"/>
            <a:ext cx="0" cy="1143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8" name="Text Box 16"/>
          <p:cNvSpPr txBox="1">
            <a:spLocks noChangeArrowheads="1"/>
          </p:cNvSpPr>
          <p:nvPr/>
        </p:nvSpPr>
        <p:spPr bwMode="auto">
          <a:xfrm>
            <a:off x="3352800" y="3375025"/>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400"/>
              <a:t>Select</a:t>
            </a:r>
          </a:p>
        </p:txBody>
      </p:sp>
      <p:sp>
        <p:nvSpPr>
          <p:cNvPr id="23569" name="Text Box 17"/>
          <p:cNvSpPr txBox="1">
            <a:spLocks noChangeArrowheads="1"/>
          </p:cNvSpPr>
          <p:nvPr/>
        </p:nvSpPr>
        <p:spPr bwMode="auto">
          <a:xfrm>
            <a:off x="4953000" y="3375025"/>
            <a:ext cx="126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400"/>
              <a:t>Examine</a:t>
            </a:r>
          </a:p>
        </p:txBody>
      </p:sp>
      <p:sp>
        <p:nvSpPr>
          <p:cNvPr id="23570" name="Rectangle 18"/>
          <p:cNvSpPr>
            <a:spLocks noChangeArrowheads="1"/>
          </p:cNvSpPr>
          <p:nvPr/>
        </p:nvSpPr>
        <p:spPr bwMode="auto">
          <a:xfrm>
            <a:off x="76200" y="1676400"/>
            <a:ext cx="6172200" cy="4800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3571" name="Rectangle 19"/>
          <p:cNvSpPr>
            <a:spLocks noChangeArrowheads="1"/>
          </p:cNvSpPr>
          <p:nvPr/>
        </p:nvSpPr>
        <p:spPr bwMode="auto">
          <a:xfrm>
            <a:off x="6248400" y="1676400"/>
            <a:ext cx="2743200" cy="4800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3572" name="Text Box 20"/>
          <p:cNvSpPr txBox="1">
            <a:spLocks noChangeArrowheads="1"/>
          </p:cNvSpPr>
          <p:nvPr/>
        </p:nvSpPr>
        <p:spPr bwMode="auto">
          <a:xfrm>
            <a:off x="1600200" y="152400"/>
            <a:ext cx="285273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4400">
                <a:solidFill>
                  <a:schemeClr val="accent2"/>
                </a:solidFill>
              </a:rPr>
              <a:t>Information</a:t>
            </a:r>
          </a:p>
          <a:p>
            <a:pPr algn="ctr"/>
            <a:r>
              <a:rPr lang="en-US" altLang="en-US" sz="4400">
                <a:solidFill>
                  <a:schemeClr val="accent2"/>
                </a:solidFill>
              </a:rPr>
              <a:t>Access</a:t>
            </a:r>
          </a:p>
        </p:txBody>
      </p:sp>
      <p:sp>
        <p:nvSpPr>
          <p:cNvPr id="23573" name="Text Box 21"/>
          <p:cNvSpPr txBox="1">
            <a:spLocks noChangeArrowheads="1"/>
          </p:cNvSpPr>
          <p:nvPr/>
        </p:nvSpPr>
        <p:spPr bwMode="auto">
          <a:xfrm>
            <a:off x="6291263" y="152400"/>
            <a:ext cx="285273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4400">
                <a:solidFill>
                  <a:schemeClr val="bg2"/>
                </a:solidFill>
              </a:rPr>
              <a:t>Information</a:t>
            </a:r>
          </a:p>
          <a:p>
            <a:pPr algn="ctr"/>
            <a:r>
              <a:rPr lang="en-US" altLang="en-US" sz="4400">
                <a:solidFill>
                  <a:schemeClr val="bg2"/>
                </a:solidFill>
              </a:rPr>
              <a:t>Use</a:t>
            </a:r>
            <a:endParaRPr lang="en-US" altLang="en-US" sz="4400"/>
          </a:p>
        </p:txBody>
      </p:sp>
      <p:sp>
        <p:nvSpPr>
          <p:cNvPr id="23574" name="Line 22"/>
          <p:cNvSpPr>
            <a:spLocks noChangeShapeType="1"/>
          </p:cNvSpPr>
          <p:nvPr/>
        </p:nvSpPr>
        <p:spPr bwMode="auto">
          <a:xfrm flipV="1">
            <a:off x="6248400" y="0"/>
            <a:ext cx="0" cy="6858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a:fld id="{ADB802B6-BC03-4546-B359-39D28852D982}" type="slidenum">
              <a:rPr lang="en-US" altLang="en-US" sz="1400">
                <a:latin typeface="Arial" panose="020B0604020202020204" pitchFamily="34" charset="0"/>
                <a:ea typeface="MS PGothic" panose="020B0600070205080204" pitchFamily="34" charset="-128"/>
              </a:rPr>
              <a:pPr algn="r"/>
              <a:t>9</a:t>
            </a:fld>
            <a:endParaRPr lang="en-US" altLang="en-US" sz="1400">
              <a:latin typeface="Arial" panose="020B0604020202020204" pitchFamily="34" charset="0"/>
              <a:ea typeface="MS PGothic" panose="020B0600070205080204" pitchFamily="34" charset="-128"/>
            </a:endParaRPr>
          </a:p>
        </p:txBody>
      </p:sp>
      <p:pic>
        <p:nvPicPr>
          <p:cNvPr id="86019" name="Picture 2" descr="side-by-side-trans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3"/>
          <p:cNvSpPr>
            <a:spLocks noGrp="1" noChangeArrowheads="1"/>
          </p:cNvSpPr>
          <p:nvPr>
            <p:ph type="title" idx="4294967295"/>
          </p:nvPr>
        </p:nvSpPr>
        <p:spPr>
          <a:xfrm>
            <a:off x="457200" y="0"/>
            <a:ext cx="8229600" cy="762000"/>
          </a:xfrm>
        </p:spPr>
        <p:txBody>
          <a:bodyPr/>
          <a:lstStyle/>
          <a:p>
            <a:pPr eaLnBrk="1" hangingPunct="1"/>
            <a:r>
              <a:rPr lang="en-US" altLang="zh-CN" smtClean="0">
                <a:ea typeface="SimSun" panose="02010600030101010101" pitchFamily="2" charset="-122"/>
              </a:rPr>
              <a:t>Side-by-side Translation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5960</TotalTime>
  <Words>999</Words>
  <Application>Microsoft Office PowerPoint</Application>
  <PresentationFormat>On-screen Show (4:3)</PresentationFormat>
  <Paragraphs>144</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SimSun</vt:lpstr>
      <vt:lpstr>Arial</vt:lpstr>
      <vt:lpstr>Lucida Grande</vt:lpstr>
      <vt:lpstr>Times New Roman</vt:lpstr>
      <vt:lpstr>Wingdings</vt:lpstr>
      <vt:lpstr>Default Design</vt:lpstr>
      <vt:lpstr>Cross-Language Retrieval</vt:lpstr>
      <vt:lpstr>Agenda</vt:lpstr>
      <vt:lpstr>Cross-Language “Retrieval”</vt:lpstr>
      <vt:lpstr>Interactive CLIR</vt:lpstr>
      <vt:lpstr>The Search Process</vt:lpstr>
      <vt:lpstr>PowerPoint Presentation</vt:lpstr>
      <vt:lpstr>Translation for Assessment</vt:lpstr>
      <vt:lpstr>PowerPoint Presentation</vt:lpstr>
      <vt:lpstr>Side-by-side Translation</vt:lpstr>
      <vt:lpstr>Interactive Question Answering</vt:lpstr>
      <vt:lpstr>Questions, Grouped by Difficulty</vt:lpstr>
      <vt:lpstr>PowerPoint Presentation</vt:lpstr>
      <vt:lpstr>PowerPoint Presentation</vt:lpstr>
      <vt:lpstr>The Problem Space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Translingual Topic Tracking  with PRISE</dc:title>
  <dc:creator>Gina Levow</dc:creator>
  <cp:lastModifiedBy>gg</cp:lastModifiedBy>
  <cp:revision>237</cp:revision>
  <cp:lastPrinted>2000-08-21T04:25:53Z</cp:lastPrinted>
  <dcterms:created xsi:type="dcterms:W3CDTF">2000-02-24T21:16:42Z</dcterms:created>
  <dcterms:modified xsi:type="dcterms:W3CDTF">2014-11-08T16:48:41Z</dcterms:modified>
</cp:coreProperties>
</file>