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1" r:id="rId3"/>
    <p:sldId id="379" r:id="rId4"/>
    <p:sldId id="358" r:id="rId5"/>
    <p:sldId id="377" r:id="rId6"/>
    <p:sldId id="405" r:id="rId7"/>
    <p:sldId id="407" r:id="rId8"/>
    <p:sldId id="409" r:id="rId9"/>
    <p:sldId id="408" r:id="rId10"/>
    <p:sldId id="378" r:id="rId11"/>
    <p:sldId id="420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3333CC"/>
    <a:srgbClr val="6600FF"/>
    <a:srgbClr val="3333FF"/>
    <a:srgbClr val="0033CC"/>
    <a:srgbClr val="0000FF"/>
    <a:srgbClr val="33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2298" y="10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431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1813"/>
            <a:ext cx="5027613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42746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3666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19</a:t>
            </a: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45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451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51984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ChangeArrowheads="1"/>
          </p:cNvSpPr>
          <p:nvPr/>
        </p:nvSpPr>
        <p:spPr bwMode="auto">
          <a:xfrm>
            <a:off x="3884613" y="0"/>
            <a:ext cx="2973387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3" name="Rectangle 3"/>
          <p:cNvSpPr>
            <a:spLocks noChangeArrowheads="1"/>
          </p:cNvSpPr>
          <p:nvPr/>
        </p:nvSpPr>
        <p:spPr bwMode="auto">
          <a:xfrm>
            <a:off x="3884613" y="8686800"/>
            <a:ext cx="297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662" tIns="46038" rIns="93662" bIns="46038" anchor="b"/>
          <a:lstStyle>
            <a:lvl1pPr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15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0" y="0"/>
            <a:ext cx="2971800" cy="455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14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14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066747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17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24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24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37790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B404B91-59B1-48C1-8ED7-47C9DBCE047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60059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r>
              <a:rPr lang="en-US" altLang="en-US" sz="1200"/>
              <a:t>18</a:t>
            </a:r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634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634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9832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485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424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28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122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26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644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6861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722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</p:spPr>
        <p:txBody>
          <a:bodyPr/>
          <a:lstStyle/>
          <a:p>
            <a:r>
              <a:rPr lang="en-US" altLang="en-US" dirty="0" smtClean="0"/>
              <a:t>Filtering and Recommendation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INST 734</a:t>
            </a:r>
          </a:p>
          <a:p>
            <a:r>
              <a:rPr lang="en-US" altLang="en-US" dirty="0" smtClean="0"/>
              <a:t>Module 9</a:t>
            </a:r>
          </a:p>
          <a:p>
            <a:r>
              <a:rPr lang="en-US" altLang="en-US" dirty="0" smtClean="0"/>
              <a:t>Doug </a:t>
            </a:r>
            <a:r>
              <a:rPr lang="en-US" altLang="en-US" dirty="0" err="1" smtClean="0"/>
              <a:t>Oard</a:t>
            </a:r>
            <a:endParaRPr lang="en-US" alt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50800"/>
            <a:ext cx="8686800" cy="1143000"/>
          </a:xfrm>
          <a:noFill/>
        </p:spPr>
        <p:txBody>
          <a:bodyPr/>
          <a:lstStyle/>
          <a:p>
            <a:r>
              <a:rPr lang="en-US" altLang="en-US" dirty="0" smtClean="0"/>
              <a:t>Training Supervised Classifiers</a:t>
            </a:r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95300" y="1219200"/>
            <a:ext cx="8153400" cy="5257800"/>
          </a:xfrm>
          <a:noFill/>
        </p:spPr>
        <p:txBody>
          <a:bodyPr/>
          <a:lstStyle/>
          <a:p>
            <a:r>
              <a:rPr lang="en-US" altLang="en-US" dirty="0" smtClean="0"/>
              <a:t>All learning systems share two problems</a:t>
            </a:r>
          </a:p>
          <a:p>
            <a:pPr lvl="1"/>
            <a:r>
              <a:rPr lang="en-US" altLang="en-US" dirty="0" smtClean="0"/>
              <a:t>They need some “inductive bias”</a:t>
            </a:r>
          </a:p>
          <a:p>
            <a:pPr lvl="1"/>
            <a:r>
              <a:rPr lang="en-US" altLang="en-US" dirty="0" smtClean="0"/>
              <a:t>They must balance adaptation with generalization</a:t>
            </a:r>
          </a:p>
          <a:p>
            <a:r>
              <a:rPr lang="en-US" altLang="en-US" dirty="0"/>
              <a:t>Overtraining can hurt performance</a:t>
            </a:r>
          </a:p>
          <a:p>
            <a:pPr lvl="1"/>
            <a:r>
              <a:rPr lang="en-US" altLang="en-US" dirty="0"/>
              <a:t>Performance on training data rises and plateaus</a:t>
            </a:r>
          </a:p>
          <a:p>
            <a:pPr lvl="1"/>
            <a:r>
              <a:rPr lang="en-US" altLang="en-US" dirty="0"/>
              <a:t>Performance on new data rises, then </a:t>
            </a:r>
            <a:r>
              <a:rPr lang="en-US" altLang="en-US" u="sng" dirty="0" smtClean="0"/>
              <a:t>falls</a:t>
            </a:r>
            <a:endParaRPr lang="en-US" altLang="en-US" dirty="0"/>
          </a:p>
          <a:p>
            <a:r>
              <a:rPr lang="en-US" altLang="en-US" dirty="0"/>
              <a:t>U</a:t>
            </a:r>
            <a:r>
              <a:rPr lang="en-US" altLang="en-US" dirty="0" smtClean="0"/>
              <a:t>seful strategies</a:t>
            </a:r>
            <a:endParaRPr lang="en-US" altLang="en-US" dirty="0"/>
          </a:p>
          <a:p>
            <a:pPr lvl="1"/>
            <a:r>
              <a:rPr lang="en-US" altLang="en-US" dirty="0" smtClean="0"/>
              <a:t>Hold out a “</a:t>
            </a:r>
            <a:r>
              <a:rPr lang="en-US" altLang="en-US" dirty="0" err="1" smtClean="0"/>
              <a:t>dev</a:t>
            </a:r>
            <a:r>
              <a:rPr lang="en-US" altLang="en-US" dirty="0" err="1"/>
              <a:t>t</a:t>
            </a:r>
            <a:r>
              <a:rPr lang="en-US" altLang="en-US" dirty="0" err="1" smtClean="0"/>
              <a:t>est</a:t>
            </a:r>
            <a:r>
              <a:rPr lang="en-US" altLang="en-US" dirty="0" smtClean="0"/>
              <a:t>” set to find peak on new data</a:t>
            </a:r>
          </a:p>
          <a:p>
            <a:pPr lvl="1"/>
            <a:r>
              <a:rPr lang="en-US" altLang="en-US" dirty="0" smtClean="0"/>
              <a:t>Emphasize exploration early, exploration later </a:t>
            </a:r>
            <a:endParaRPr lang="en-US" altLang="en-US" dirty="0"/>
          </a:p>
          <a:p>
            <a:endParaRPr lang="en-US" altLang="en-US" dirty="0" smtClean="0"/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iltering poses some unique challenges</a:t>
            </a:r>
          </a:p>
          <a:p>
            <a:pPr lvl="1"/>
            <a:r>
              <a:rPr lang="en-US" dirty="0" smtClean="0"/>
              <a:t>Adversarial behavior, new terms, throughput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Behavioral signals offer unique opportunities</a:t>
            </a:r>
          </a:p>
          <a:p>
            <a:pPr lvl="1"/>
            <a:r>
              <a:rPr lang="en-US" dirty="0" smtClean="0"/>
              <a:t>For both static and dynamic content</a:t>
            </a:r>
          </a:p>
          <a:p>
            <a:pPr lvl="4"/>
            <a:endParaRPr lang="en-US" dirty="0"/>
          </a:p>
          <a:p>
            <a:r>
              <a:rPr lang="en-US" dirty="0" smtClean="0"/>
              <a:t>Supervised classifiers learn to make decisions</a:t>
            </a:r>
          </a:p>
          <a:p>
            <a:pPr lvl="1"/>
            <a:r>
              <a:rPr lang="en-US" dirty="0" smtClean="0"/>
              <a:t>Two-sided training</a:t>
            </a:r>
          </a:p>
          <a:p>
            <a:pPr lvl="1"/>
            <a:r>
              <a:rPr lang="en-US" dirty="0" smtClean="0"/>
              <a:t>Threshold learning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843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Filtering</a:t>
            </a:r>
          </a:p>
          <a:p>
            <a:endParaRPr lang="en-US" dirty="0"/>
          </a:p>
          <a:p>
            <a:r>
              <a:rPr lang="en-US" dirty="0" smtClean="0"/>
              <a:t>Recommender systems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Classification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550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Supervised Machine Learning</a:t>
            </a:r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noFill/>
        </p:spPr>
        <p:txBody>
          <a:bodyPr/>
          <a:lstStyle/>
          <a:p>
            <a:r>
              <a:rPr lang="en-US" altLang="en-US" dirty="0" smtClean="0"/>
              <a:t>Model-based techniques</a:t>
            </a:r>
          </a:p>
          <a:p>
            <a:pPr lvl="1"/>
            <a:r>
              <a:rPr lang="en-US" altLang="en-US" dirty="0"/>
              <a:t>Hill climbing (e.g., </a:t>
            </a:r>
            <a:r>
              <a:rPr lang="en-US" altLang="en-US" dirty="0" err="1"/>
              <a:t>Rocchio</a:t>
            </a:r>
            <a:r>
              <a:rPr lang="en-US" altLang="en-US" dirty="0"/>
              <a:t>)</a:t>
            </a:r>
          </a:p>
          <a:p>
            <a:pPr lvl="1"/>
            <a:r>
              <a:rPr lang="en-US" altLang="en-US" dirty="0" smtClean="0"/>
              <a:t>Statistical </a:t>
            </a:r>
            <a:r>
              <a:rPr lang="en-US" altLang="en-US" dirty="0"/>
              <a:t>classification (e.g., SVM)</a:t>
            </a:r>
          </a:p>
          <a:p>
            <a:pPr lvl="1"/>
            <a:r>
              <a:rPr lang="en-US" altLang="en-US" dirty="0" smtClean="0"/>
              <a:t>Rule </a:t>
            </a:r>
            <a:r>
              <a:rPr lang="en-US" altLang="en-US" dirty="0"/>
              <a:t>induction (e.g., decision </a:t>
            </a:r>
            <a:r>
              <a:rPr lang="en-US" altLang="en-US" dirty="0" smtClean="0"/>
              <a:t>trees)</a:t>
            </a:r>
            <a:endParaRPr lang="en-US" altLang="en-US" dirty="0"/>
          </a:p>
          <a:p>
            <a:pPr lvl="1"/>
            <a:r>
              <a:rPr lang="en-US" altLang="en-US" dirty="0"/>
              <a:t>Neural networks (e.g., “deep learning”)</a:t>
            </a:r>
          </a:p>
          <a:p>
            <a:pPr lvl="4"/>
            <a:endParaRPr lang="en-US" altLang="en-US" dirty="0" smtClean="0"/>
          </a:p>
          <a:p>
            <a:r>
              <a:rPr lang="en-US" altLang="en-US" dirty="0" smtClean="0"/>
              <a:t>Population</a:t>
            </a:r>
            <a:r>
              <a:rPr lang="en-US" altLang="en-US" dirty="0" smtClean="0"/>
              <a:t>-Based </a:t>
            </a:r>
            <a:r>
              <a:rPr lang="en-US" altLang="en-US" dirty="0" smtClean="0"/>
              <a:t>Techniques</a:t>
            </a:r>
          </a:p>
          <a:p>
            <a:pPr lvl="1"/>
            <a:r>
              <a:rPr lang="en-US" altLang="en-US" dirty="0" smtClean="0"/>
              <a:t>Instance-based learning (e.g., </a:t>
            </a:r>
            <a:r>
              <a:rPr lang="en-US" altLang="en-US" dirty="0" err="1" smtClean="0"/>
              <a:t>kNN</a:t>
            </a:r>
            <a:r>
              <a:rPr lang="en-US" altLang="en-US" dirty="0" smtClean="0"/>
              <a:t>)</a:t>
            </a:r>
          </a:p>
          <a:p>
            <a:pPr lvl="1"/>
            <a:r>
              <a:rPr lang="en-US" altLang="en-US" dirty="0"/>
              <a:t>Genetic </a:t>
            </a:r>
            <a:r>
              <a:rPr lang="en-US" altLang="en-US" dirty="0" smtClean="0"/>
              <a:t>algorithms</a:t>
            </a:r>
            <a:endParaRPr lang="en-US" altLang="en-US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  <a:noFill/>
        </p:spPr>
        <p:txBody>
          <a:bodyPr/>
          <a:lstStyle/>
          <a:p>
            <a:r>
              <a:rPr lang="en-US" altLang="en-US" dirty="0" smtClean="0"/>
              <a:t>Adaptive Vector-Space Filtering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525588" y="5716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Make</a:t>
            </a:r>
          </a:p>
          <a:p>
            <a:pPr algn="ctr"/>
            <a:r>
              <a:rPr lang="en-US" altLang="en-US" sz="1800"/>
              <a:t>Profile</a:t>
            </a:r>
          </a:p>
          <a:p>
            <a:pPr algn="ctr"/>
            <a:r>
              <a:rPr lang="en-US" altLang="en-US" sz="1800"/>
              <a:t>Vector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312738" y="6172200"/>
            <a:ext cx="1204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2751138" y="6172200"/>
            <a:ext cx="3643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6402388" y="1144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Compute</a:t>
            </a:r>
          </a:p>
          <a:p>
            <a:pPr algn="ctr"/>
            <a:r>
              <a:rPr lang="en-US" altLang="en-US" sz="1800"/>
              <a:t>Similarity</a:t>
            </a:r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2751138" y="1600200"/>
            <a:ext cx="36433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6402388" y="2668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Select and</a:t>
            </a:r>
          </a:p>
          <a:p>
            <a:pPr algn="ctr"/>
            <a:r>
              <a:rPr lang="en-US" altLang="en-US" sz="1800"/>
              <a:t>Examine</a:t>
            </a:r>
          </a:p>
          <a:p>
            <a:pPr algn="ctr"/>
            <a:r>
              <a:rPr lang="en-US" altLang="en-US" sz="1800"/>
              <a:t>(user)</a:t>
            </a: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6402388" y="4192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Assign</a:t>
            </a:r>
          </a:p>
          <a:p>
            <a:pPr algn="ctr"/>
            <a:r>
              <a:rPr lang="en-US" altLang="en-US" sz="1800"/>
              <a:t>Ratings</a:t>
            </a:r>
          </a:p>
          <a:p>
            <a:pPr algn="ctr"/>
            <a:r>
              <a:rPr lang="en-US" altLang="en-US" sz="1800"/>
              <a:t>(user)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6402388" y="5716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Update</a:t>
            </a:r>
          </a:p>
          <a:p>
            <a:pPr algn="ctr"/>
            <a:r>
              <a:rPr lang="en-US" altLang="en-US" sz="1800"/>
              <a:t>User Model</a:t>
            </a:r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>
            <a:off x="7615238" y="1600200"/>
            <a:ext cx="544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H="1">
            <a:off x="7615238" y="6172200"/>
            <a:ext cx="5445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 flipV="1">
            <a:off x="8153400" y="1595438"/>
            <a:ext cx="0" cy="4583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382588" y="1068388"/>
            <a:ext cx="9921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New</a:t>
            </a:r>
          </a:p>
          <a:p>
            <a:pPr algn="ctr"/>
            <a:r>
              <a:rPr lang="en-US" altLang="en-US" sz="1400"/>
              <a:t>Documents</a:t>
            </a: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3963988" y="5792788"/>
            <a:ext cx="66516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Vector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124139" y="2068558"/>
            <a:ext cx="910508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dirty="0" smtClean="0"/>
              <a:t>Ranking</a:t>
            </a:r>
          </a:p>
          <a:p>
            <a:pPr algn="ctr"/>
            <a:r>
              <a:rPr lang="en-US" altLang="en-US" sz="1400" dirty="0" smtClean="0"/>
              <a:t>Threshold</a:t>
            </a:r>
            <a:endParaRPr lang="en-US" altLang="en-US" sz="1400" dirty="0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6092867" y="3659188"/>
            <a:ext cx="976230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dirty="0"/>
              <a:t>Document,</a:t>
            </a:r>
          </a:p>
          <a:p>
            <a:pPr algn="ctr"/>
            <a:r>
              <a:rPr lang="en-US" altLang="en-US" sz="1400" dirty="0" smtClean="0"/>
              <a:t>Vectors</a:t>
            </a:r>
            <a:endParaRPr lang="en-US" altLang="en-US" sz="1400" dirty="0"/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6326188" y="5183188"/>
            <a:ext cx="70008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Rating,</a:t>
            </a:r>
          </a:p>
          <a:p>
            <a:pPr algn="ctr"/>
            <a:r>
              <a:rPr lang="en-US" altLang="en-US" sz="1400"/>
              <a:t>Vector</a:t>
            </a: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8174038" y="3659188"/>
            <a:ext cx="852487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Vector(s)</a:t>
            </a:r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1525588" y="1144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Make</a:t>
            </a:r>
          </a:p>
          <a:p>
            <a:pPr algn="ctr"/>
            <a:r>
              <a:rPr lang="en-US" altLang="en-US" sz="1800"/>
              <a:t>Document</a:t>
            </a:r>
          </a:p>
          <a:p>
            <a:pPr algn="ctr"/>
            <a:r>
              <a:rPr lang="en-US" altLang="en-US" sz="1800"/>
              <a:t>Vectors</a:t>
            </a:r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312738" y="1600200"/>
            <a:ext cx="1204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225373" y="5640388"/>
            <a:ext cx="1324081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dirty="0"/>
              <a:t>Initial</a:t>
            </a:r>
          </a:p>
          <a:p>
            <a:pPr algn="ctr"/>
            <a:r>
              <a:rPr lang="en-US" altLang="en-US" sz="1400" dirty="0"/>
              <a:t>Profile </a:t>
            </a:r>
            <a:r>
              <a:rPr lang="en-US" altLang="en-US" sz="1400" dirty="0" smtClean="0"/>
              <a:t>Features</a:t>
            </a:r>
            <a:endParaRPr lang="en-US" altLang="en-US" sz="1400" dirty="0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3963988" y="1220788"/>
            <a:ext cx="735012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Vectors</a:t>
            </a: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7010400" y="2063750"/>
            <a:ext cx="0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7010400" y="3587750"/>
            <a:ext cx="0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7010400" y="5111750"/>
            <a:ext cx="0" cy="5953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762000"/>
          </a:xfrm>
          <a:noFill/>
        </p:spPr>
        <p:txBody>
          <a:bodyPr/>
          <a:lstStyle/>
          <a:p>
            <a:r>
              <a:rPr lang="en-US" altLang="en-US" smtClean="0"/>
              <a:t>Latent Semantic Indexing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3963988" y="2668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SVD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3963988" y="5716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Reduce</a:t>
            </a:r>
          </a:p>
          <a:p>
            <a:pPr algn="ctr"/>
            <a:r>
              <a:rPr lang="en-US" altLang="en-US" sz="1800"/>
              <a:t>Dimensions</a:t>
            </a:r>
          </a:p>
        </p:txBody>
      </p:sp>
      <p:sp>
        <p:nvSpPr>
          <p:cNvPr id="24583" name="Rectangle 7"/>
          <p:cNvSpPr>
            <a:spLocks noChangeArrowheads="1"/>
          </p:cNvSpPr>
          <p:nvPr/>
        </p:nvSpPr>
        <p:spPr bwMode="auto">
          <a:xfrm>
            <a:off x="1525588" y="5716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Make</a:t>
            </a:r>
          </a:p>
          <a:p>
            <a:pPr algn="ctr"/>
            <a:r>
              <a:rPr lang="en-US" altLang="en-US" sz="1800"/>
              <a:t>Profile</a:t>
            </a:r>
          </a:p>
          <a:p>
            <a:pPr algn="ctr"/>
            <a:r>
              <a:rPr lang="en-US" altLang="en-US" sz="1800"/>
              <a:t>Vector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1525588" y="2668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Make</a:t>
            </a:r>
          </a:p>
          <a:p>
            <a:pPr algn="ctr"/>
            <a:r>
              <a:rPr lang="en-US" altLang="en-US" sz="1800"/>
              <a:t>Document</a:t>
            </a:r>
          </a:p>
          <a:p>
            <a:pPr algn="ctr"/>
            <a:r>
              <a:rPr lang="en-US" altLang="en-US" sz="1800"/>
              <a:t>Vectors</a:t>
            </a:r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306388" y="3124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2744788" y="3124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4572000" y="3581400"/>
            <a:ext cx="0" cy="2132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306388" y="6172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2744788" y="6172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Rectangle 14"/>
          <p:cNvSpPr>
            <a:spLocks noChangeArrowheads="1"/>
          </p:cNvSpPr>
          <p:nvPr/>
        </p:nvSpPr>
        <p:spPr bwMode="auto">
          <a:xfrm>
            <a:off x="6402388" y="1144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Compute</a:t>
            </a:r>
          </a:p>
          <a:p>
            <a:pPr algn="ctr"/>
            <a:r>
              <a:rPr lang="en-US" altLang="en-US" sz="1800"/>
              <a:t>Similarity</a:t>
            </a:r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5183188" y="1600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6402388" y="2668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Select and</a:t>
            </a:r>
          </a:p>
          <a:p>
            <a:pPr algn="ctr"/>
            <a:r>
              <a:rPr lang="en-US" altLang="en-US" sz="1800"/>
              <a:t>Examine</a:t>
            </a:r>
          </a:p>
          <a:p>
            <a:pPr algn="ctr"/>
            <a:r>
              <a:rPr lang="en-US" altLang="en-US" sz="1800"/>
              <a:t>(user)</a:t>
            </a:r>
          </a:p>
        </p:txBody>
      </p:sp>
      <p:sp>
        <p:nvSpPr>
          <p:cNvPr id="24593" name="Rectangle 17"/>
          <p:cNvSpPr>
            <a:spLocks noChangeArrowheads="1"/>
          </p:cNvSpPr>
          <p:nvPr/>
        </p:nvSpPr>
        <p:spPr bwMode="auto">
          <a:xfrm>
            <a:off x="6402388" y="4192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Assign</a:t>
            </a:r>
          </a:p>
          <a:p>
            <a:pPr algn="ctr"/>
            <a:r>
              <a:rPr lang="en-US" altLang="en-US" sz="1800"/>
              <a:t>Ratings</a:t>
            </a:r>
          </a:p>
          <a:p>
            <a:pPr algn="ctr"/>
            <a:r>
              <a:rPr lang="en-US" altLang="en-US" sz="1800"/>
              <a:t>(user)</a:t>
            </a:r>
          </a:p>
        </p:txBody>
      </p:sp>
      <p:sp>
        <p:nvSpPr>
          <p:cNvPr id="24594" name="Rectangle 18"/>
          <p:cNvSpPr>
            <a:spLocks noChangeArrowheads="1"/>
          </p:cNvSpPr>
          <p:nvPr/>
        </p:nvSpPr>
        <p:spPr bwMode="auto">
          <a:xfrm>
            <a:off x="6402388" y="5716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Update</a:t>
            </a:r>
          </a:p>
          <a:p>
            <a:pPr algn="ctr"/>
            <a:r>
              <a:rPr lang="en-US" altLang="en-US" sz="1800"/>
              <a:t>User Model</a:t>
            </a:r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 flipH="1">
            <a:off x="7621588" y="1600200"/>
            <a:ext cx="531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 flipH="1">
            <a:off x="7621588" y="6172200"/>
            <a:ext cx="531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 flipV="1">
            <a:off x="8153400" y="1601788"/>
            <a:ext cx="0" cy="45704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Rectangle 22"/>
          <p:cNvSpPr>
            <a:spLocks noChangeArrowheads="1"/>
          </p:cNvSpPr>
          <p:nvPr/>
        </p:nvSpPr>
        <p:spPr bwMode="auto">
          <a:xfrm>
            <a:off x="230188" y="2590800"/>
            <a:ext cx="123983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Representative</a:t>
            </a:r>
          </a:p>
          <a:p>
            <a:pPr algn="ctr"/>
            <a:r>
              <a:rPr lang="en-US" altLang="en-US" sz="1400"/>
              <a:t>Documents</a:t>
            </a:r>
          </a:p>
        </p:txBody>
      </p:sp>
      <p:sp>
        <p:nvSpPr>
          <p:cNvPr id="24599" name="Rectangle 23"/>
          <p:cNvSpPr>
            <a:spLocks noChangeArrowheads="1"/>
          </p:cNvSpPr>
          <p:nvPr/>
        </p:nvSpPr>
        <p:spPr bwMode="auto">
          <a:xfrm>
            <a:off x="2971800" y="2590800"/>
            <a:ext cx="736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Sparse</a:t>
            </a:r>
          </a:p>
          <a:p>
            <a:pPr algn="ctr"/>
            <a:r>
              <a:rPr lang="en-US" altLang="en-US" sz="1400"/>
              <a:t>Vectors</a:t>
            </a:r>
          </a:p>
        </p:txBody>
      </p:sp>
      <p:sp>
        <p:nvSpPr>
          <p:cNvPr id="24600" name="Rectangle 24"/>
          <p:cNvSpPr>
            <a:spLocks noChangeArrowheads="1"/>
          </p:cNvSpPr>
          <p:nvPr/>
        </p:nvSpPr>
        <p:spPr bwMode="auto">
          <a:xfrm>
            <a:off x="3886200" y="4572000"/>
            <a:ext cx="668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Matrix</a:t>
            </a:r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381000" y="1066800"/>
            <a:ext cx="9937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New</a:t>
            </a:r>
          </a:p>
          <a:p>
            <a:pPr algn="ctr"/>
            <a:r>
              <a:rPr lang="en-US" altLang="en-US" sz="1400"/>
              <a:t>Documents</a:t>
            </a:r>
          </a:p>
        </p:txBody>
      </p:sp>
      <p:sp>
        <p:nvSpPr>
          <p:cNvPr id="24602" name="Rectangle 26"/>
          <p:cNvSpPr>
            <a:spLocks noChangeArrowheads="1"/>
          </p:cNvSpPr>
          <p:nvPr/>
        </p:nvSpPr>
        <p:spPr bwMode="auto">
          <a:xfrm>
            <a:off x="3006725" y="5638800"/>
            <a:ext cx="6683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Sparse</a:t>
            </a:r>
          </a:p>
          <a:p>
            <a:pPr algn="ctr"/>
            <a:r>
              <a:rPr lang="en-US" altLang="en-US" sz="1400"/>
              <a:t>Vector</a:t>
            </a:r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5410200" y="5638800"/>
            <a:ext cx="668338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Dense</a:t>
            </a:r>
          </a:p>
          <a:p>
            <a:pPr algn="ctr"/>
            <a:r>
              <a:rPr lang="en-US" altLang="en-US" sz="1400"/>
              <a:t>Vector</a:t>
            </a:r>
          </a:p>
        </p:txBody>
      </p:sp>
      <p:sp>
        <p:nvSpPr>
          <p:cNvPr id="24604" name="Rectangle 28"/>
          <p:cNvSpPr>
            <a:spLocks noChangeArrowheads="1"/>
          </p:cNvSpPr>
          <p:nvPr/>
        </p:nvSpPr>
        <p:spPr bwMode="auto">
          <a:xfrm>
            <a:off x="5991584" y="2116137"/>
            <a:ext cx="910508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dirty="0" smtClean="0"/>
              <a:t>Ranking</a:t>
            </a:r>
          </a:p>
          <a:p>
            <a:pPr algn="ctr"/>
            <a:r>
              <a:rPr lang="en-US" altLang="en-US" sz="1400" dirty="0" smtClean="0"/>
              <a:t>Threshold</a:t>
            </a:r>
            <a:endParaRPr lang="en-US" altLang="en-US" sz="1400" dirty="0"/>
          </a:p>
        </p:txBody>
      </p:sp>
      <p:sp>
        <p:nvSpPr>
          <p:cNvPr id="24605" name="Rectangle 29"/>
          <p:cNvSpPr>
            <a:spLocks noChangeArrowheads="1"/>
          </p:cNvSpPr>
          <p:nvPr/>
        </p:nvSpPr>
        <p:spPr bwMode="auto">
          <a:xfrm>
            <a:off x="5868988" y="3657600"/>
            <a:ext cx="11572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Document,</a:t>
            </a:r>
          </a:p>
          <a:p>
            <a:pPr algn="ctr"/>
            <a:r>
              <a:rPr lang="en-US" altLang="en-US" sz="1400"/>
              <a:t>Dense Vector</a:t>
            </a:r>
          </a:p>
        </p:txBody>
      </p:sp>
      <p:sp>
        <p:nvSpPr>
          <p:cNvPr id="24606" name="Rectangle 30"/>
          <p:cNvSpPr>
            <a:spLocks noChangeArrowheads="1"/>
          </p:cNvSpPr>
          <p:nvPr/>
        </p:nvSpPr>
        <p:spPr bwMode="auto">
          <a:xfrm>
            <a:off x="5868988" y="5181600"/>
            <a:ext cx="1157287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Rating,</a:t>
            </a:r>
          </a:p>
          <a:p>
            <a:pPr algn="ctr"/>
            <a:r>
              <a:rPr lang="en-US" altLang="en-US" sz="1400"/>
              <a:t>Dense Vector</a:t>
            </a:r>
          </a:p>
        </p:txBody>
      </p:sp>
      <p:sp>
        <p:nvSpPr>
          <p:cNvPr id="24607" name="Rectangle 31"/>
          <p:cNvSpPr>
            <a:spLocks noChangeArrowheads="1"/>
          </p:cNvSpPr>
          <p:nvPr/>
        </p:nvSpPr>
        <p:spPr bwMode="auto">
          <a:xfrm>
            <a:off x="8172450" y="3657600"/>
            <a:ext cx="8556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Dense</a:t>
            </a:r>
          </a:p>
          <a:p>
            <a:pPr algn="ctr"/>
            <a:r>
              <a:rPr lang="en-US" altLang="en-US" sz="1400"/>
              <a:t>Vector(s)</a:t>
            </a:r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 flipV="1">
            <a:off x="4572000" y="2057400"/>
            <a:ext cx="0" cy="60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Rectangle 33"/>
          <p:cNvSpPr>
            <a:spLocks noChangeArrowheads="1"/>
          </p:cNvSpPr>
          <p:nvPr/>
        </p:nvSpPr>
        <p:spPr bwMode="auto">
          <a:xfrm>
            <a:off x="3963988" y="1144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Reduce</a:t>
            </a:r>
          </a:p>
          <a:p>
            <a:pPr algn="ctr"/>
            <a:r>
              <a:rPr lang="en-US" altLang="en-US" sz="1800"/>
              <a:t>Dimensions</a:t>
            </a:r>
          </a:p>
        </p:txBody>
      </p:sp>
      <p:sp>
        <p:nvSpPr>
          <p:cNvPr id="24610" name="Rectangle 34"/>
          <p:cNvSpPr>
            <a:spLocks noChangeArrowheads="1"/>
          </p:cNvSpPr>
          <p:nvPr/>
        </p:nvSpPr>
        <p:spPr bwMode="auto">
          <a:xfrm>
            <a:off x="1525588" y="1144588"/>
            <a:ext cx="1216025" cy="91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800"/>
              <a:t>Make</a:t>
            </a:r>
          </a:p>
          <a:p>
            <a:pPr algn="ctr"/>
            <a:r>
              <a:rPr lang="en-US" altLang="en-US" sz="1800"/>
              <a:t>Document</a:t>
            </a:r>
          </a:p>
          <a:p>
            <a:pPr algn="ctr"/>
            <a:r>
              <a:rPr lang="en-US" altLang="en-US" sz="1800"/>
              <a:t>Vectors</a:t>
            </a:r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306388" y="1600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Line 36"/>
          <p:cNvSpPr>
            <a:spLocks noChangeShapeType="1"/>
          </p:cNvSpPr>
          <p:nvPr/>
        </p:nvSpPr>
        <p:spPr bwMode="auto">
          <a:xfrm>
            <a:off x="2744788" y="1600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3" name="Rectangle 37"/>
          <p:cNvSpPr>
            <a:spLocks noChangeArrowheads="1"/>
          </p:cNvSpPr>
          <p:nvPr/>
        </p:nvSpPr>
        <p:spPr bwMode="auto">
          <a:xfrm>
            <a:off x="3886200" y="2209800"/>
            <a:ext cx="6683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Matrix</a:t>
            </a:r>
          </a:p>
        </p:txBody>
      </p:sp>
      <p:sp>
        <p:nvSpPr>
          <p:cNvPr id="24614" name="Rectangle 38"/>
          <p:cNvSpPr>
            <a:spLocks noChangeArrowheads="1"/>
          </p:cNvSpPr>
          <p:nvPr/>
        </p:nvSpPr>
        <p:spPr bwMode="auto">
          <a:xfrm>
            <a:off x="226167" y="5638800"/>
            <a:ext cx="1324081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 dirty="0"/>
              <a:t>Initial</a:t>
            </a:r>
          </a:p>
          <a:p>
            <a:pPr algn="ctr"/>
            <a:r>
              <a:rPr lang="en-US" altLang="en-US" sz="1400" dirty="0"/>
              <a:t>Profile </a:t>
            </a:r>
            <a:r>
              <a:rPr lang="en-US" altLang="en-US" sz="1400" dirty="0" smtClean="0"/>
              <a:t>Features</a:t>
            </a:r>
            <a:endParaRPr lang="en-US" altLang="en-US" sz="1400" dirty="0"/>
          </a:p>
        </p:txBody>
      </p:sp>
      <p:sp>
        <p:nvSpPr>
          <p:cNvPr id="24615" name="Rectangle 39"/>
          <p:cNvSpPr>
            <a:spLocks noChangeArrowheads="1"/>
          </p:cNvSpPr>
          <p:nvPr/>
        </p:nvSpPr>
        <p:spPr bwMode="auto">
          <a:xfrm>
            <a:off x="2971800" y="1066800"/>
            <a:ext cx="736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Sparse</a:t>
            </a:r>
          </a:p>
          <a:p>
            <a:pPr algn="ctr"/>
            <a:r>
              <a:rPr lang="en-US" altLang="en-US" sz="1400"/>
              <a:t>Vectors</a:t>
            </a:r>
          </a:p>
        </p:txBody>
      </p:sp>
      <p:sp>
        <p:nvSpPr>
          <p:cNvPr id="24616" name="Rectangle 40"/>
          <p:cNvSpPr>
            <a:spLocks noChangeArrowheads="1"/>
          </p:cNvSpPr>
          <p:nvPr/>
        </p:nvSpPr>
        <p:spPr bwMode="auto">
          <a:xfrm>
            <a:off x="5410200" y="1066800"/>
            <a:ext cx="7366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/>
              <a:t>Dense</a:t>
            </a:r>
          </a:p>
          <a:p>
            <a:pPr algn="ctr"/>
            <a:r>
              <a:rPr lang="en-US" altLang="en-US" sz="1400"/>
              <a:t>Vectors</a:t>
            </a:r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7010400" y="2057400"/>
            <a:ext cx="0" cy="60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7010400" y="3581400"/>
            <a:ext cx="0" cy="60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7010400" y="5105400"/>
            <a:ext cx="0" cy="6080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>
            <a:off x="5183188" y="6172200"/>
            <a:ext cx="12176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55638" y="189707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Linear Separators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504950"/>
            <a:ext cx="8229600" cy="5029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Which of the linear separators is optimal? </a:t>
            </a:r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 flipV="1">
            <a:off x="2606675" y="28257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2471738" y="57515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AutoShape 6"/>
          <p:cNvSpPr>
            <a:spLocks noChangeArrowheads="1"/>
          </p:cNvSpPr>
          <p:nvPr/>
        </p:nvSpPr>
        <p:spPr bwMode="auto">
          <a:xfrm>
            <a:off x="3646488" y="3581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7" name="AutoShape 7"/>
          <p:cNvSpPr>
            <a:spLocks noChangeArrowheads="1"/>
          </p:cNvSpPr>
          <p:nvPr/>
        </p:nvSpPr>
        <p:spPr bwMode="auto">
          <a:xfrm>
            <a:off x="3071813" y="3938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8" name="AutoShape 8"/>
          <p:cNvSpPr>
            <a:spLocks noChangeArrowheads="1"/>
          </p:cNvSpPr>
          <p:nvPr/>
        </p:nvSpPr>
        <p:spPr bwMode="auto">
          <a:xfrm>
            <a:off x="3224213" y="4484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29" name="AutoShape 9"/>
          <p:cNvSpPr>
            <a:spLocks noChangeArrowheads="1"/>
          </p:cNvSpPr>
          <p:nvPr/>
        </p:nvSpPr>
        <p:spPr bwMode="auto">
          <a:xfrm>
            <a:off x="2843213" y="49418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0" name="AutoShape 10"/>
          <p:cNvSpPr>
            <a:spLocks noChangeArrowheads="1"/>
          </p:cNvSpPr>
          <p:nvPr/>
        </p:nvSpPr>
        <p:spPr bwMode="auto">
          <a:xfrm>
            <a:off x="3376613" y="33416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2843213" y="4256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2" name="AutoShape 12"/>
          <p:cNvSpPr>
            <a:spLocks noChangeArrowheads="1"/>
          </p:cNvSpPr>
          <p:nvPr/>
        </p:nvSpPr>
        <p:spPr bwMode="auto">
          <a:xfrm>
            <a:off x="2995613" y="4408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3" name="AutoShape 13"/>
          <p:cNvSpPr>
            <a:spLocks noChangeArrowheads="1"/>
          </p:cNvSpPr>
          <p:nvPr/>
        </p:nvSpPr>
        <p:spPr bwMode="auto">
          <a:xfrm>
            <a:off x="3757613" y="4027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4" name="AutoShape 14"/>
          <p:cNvSpPr>
            <a:spLocks noChangeArrowheads="1"/>
          </p:cNvSpPr>
          <p:nvPr/>
        </p:nvSpPr>
        <p:spPr bwMode="auto">
          <a:xfrm>
            <a:off x="4659313" y="4014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4291013" y="4941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5281613" y="4941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3973513" y="54625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4595813" y="4332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3973513" y="4776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40" name="AutoShape 20"/>
          <p:cNvSpPr>
            <a:spLocks noChangeArrowheads="1"/>
          </p:cNvSpPr>
          <p:nvPr/>
        </p:nvSpPr>
        <p:spPr bwMode="auto">
          <a:xfrm>
            <a:off x="4672013" y="517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41" name="AutoShape 21"/>
          <p:cNvSpPr>
            <a:spLocks noChangeArrowheads="1"/>
          </p:cNvSpPr>
          <p:nvPr/>
        </p:nvSpPr>
        <p:spPr bwMode="auto">
          <a:xfrm>
            <a:off x="5357813" y="42560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846" name="Line 22"/>
          <p:cNvSpPr>
            <a:spLocks noChangeShapeType="1"/>
          </p:cNvSpPr>
          <p:nvPr/>
        </p:nvSpPr>
        <p:spPr bwMode="auto">
          <a:xfrm flipV="1">
            <a:off x="2919413" y="3048000"/>
            <a:ext cx="2676525" cy="24272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AutoShape 23"/>
          <p:cNvSpPr>
            <a:spLocks noChangeArrowheads="1"/>
          </p:cNvSpPr>
          <p:nvPr/>
        </p:nvSpPr>
        <p:spPr bwMode="auto">
          <a:xfrm>
            <a:off x="3843338" y="27432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44" name="AutoShape 24"/>
          <p:cNvSpPr>
            <a:spLocks noChangeArrowheads="1"/>
          </p:cNvSpPr>
          <p:nvPr/>
        </p:nvSpPr>
        <p:spPr bwMode="auto">
          <a:xfrm>
            <a:off x="4452938" y="28194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45" name="AutoShape 25"/>
          <p:cNvSpPr>
            <a:spLocks noChangeArrowheads="1"/>
          </p:cNvSpPr>
          <p:nvPr/>
        </p:nvSpPr>
        <p:spPr bwMode="auto">
          <a:xfrm>
            <a:off x="5519738" y="35814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851" name="Line 27"/>
          <p:cNvSpPr>
            <a:spLocks noChangeShapeType="1"/>
          </p:cNvSpPr>
          <p:nvPr/>
        </p:nvSpPr>
        <p:spPr bwMode="auto">
          <a:xfrm flipV="1">
            <a:off x="3071813" y="274320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52" name="Line 28"/>
          <p:cNvSpPr>
            <a:spLocks noChangeShapeType="1"/>
          </p:cNvSpPr>
          <p:nvPr/>
        </p:nvSpPr>
        <p:spPr bwMode="auto">
          <a:xfrm flipV="1">
            <a:off x="2700338" y="3048000"/>
            <a:ext cx="2971800" cy="22860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53" name="Line 29"/>
          <p:cNvSpPr>
            <a:spLocks noChangeShapeType="1"/>
          </p:cNvSpPr>
          <p:nvPr/>
        </p:nvSpPr>
        <p:spPr bwMode="auto">
          <a:xfrm flipV="1">
            <a:off x="3233738" y="2819400"/>
            <a:ext cx="1828800" cy="2895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54" name="Line 30"/>
          <p:cNvSpPr>
            <a:spLocks noChangeShapeType="1"/>
          </p:cNvSpPr>
          <p:nvPr/>
        </p:nvSpPr>
        <p:spPr bwMode="auto">
          <a:xfrm flipV="1">
            <a:off x="3005138" y="2743200"/>
            <a:ext cx="1828800" cy="28956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55" name="Line 31"/>
          <p:cNvSpPr>
            <a:spLocks noChangeShapeType="1"/>
          </p:cNvSpPr>
          <p:nvPr/>
        </p:nvSpPr>
        <p:spPr bwMode="auto">
          <a:xfrm flipV="1">
            <a:off x="2852738" y="2895600"/>
            <a:ext cx="2667000" cy="25908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1" name="TextBox 30"/>
          <p:cNvSpPr txBox="1">
            <a:spLocks noChangeArrowheads="1"/>
          </p:cNvSpPr>
          <p:nvPr/>
        </p:nvSpPr>
        <p:spPr bwMode="auto">
          <a:xfrm>
            <a:off x="6781800" y="6324600"/>
            <a:ext cx="2154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Original from Ray Mooney</a:t>
            </a:r>
          </a:p>
        </p:txBody>
      </p:sp>
    </p:spTree>
  </p:cSld>
  <p:clrMapOvr>
    <a:masterClrMapping/>
  </p:clrMapOvr>
  <p:transition advTm="3492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46" grpId="0" animBg="1"/>
      <p:bldP spid="205851" grpId="0" animBg="1"/>
      <p:bldP spid="205852" grpId="0" animBg="1"/>
      <p:bldP spid="205853" grpId="0" animBg="1"/>
      <p:bldP spid="205854" grpId="0" animBg="1"/>
      <p:bldP spid="20585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Maximum Margin Classification</a:t>
            </a:r>
            <a:br>
              <a:rPr lang="en-US" altLang="en-US" dirty="0" smtClean="0"/>
            </a:br>
            <a:r>
              <a:rPr lang="en-US" altLang="en-US" dirty="0" smtClean="0"/>
              <a:t>Support Vector Machine (SVM)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1"/>
            <a:ext cx="8229600" cy="4619624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Implies that only support vectors matter</a:t>
            </a:r>
          </a:p>
          <a:p>
            <a:pPr lvl="1" eaLnBrk="1" hangingPunct="1"/>
            <a:r>
              <a:rPr lang="en-US" altLang="en-US" sz="2000" dirty="0"/>
              <a:t>O</a:t>
            </a:r>
            <a:r>
              <a:rPr lang="en-US" altLang="en-US" sz="2000" dirty="0" smtClean="0"/>
              <a:t>ther training examples are ignorable. </a:t>
            </a:r>
          </a:p>
        </p:txBody>
      </p:sp>
      <p:sp>
        <p:nvSpPr>
          <p:cNvPr id="31748" name="Line 30"/>
          <p:cNvSpPr>
            <a:spLocks noChangeShapeType="1"/>
          </p:cNvSpPr>
          <p:nvPr/>
        </p:nvSpPr>
        <p:spPr bwMode="auto">
          <a:xfrm flipV="1">
            <a:off x="2663825" y="334010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31"/>
          <p:cNvSpPr>
            <a:spLocks noChangeShapeType="1"/>
          </p:cNvSpPr>
          <p:nvPr/>
        </p:nvSpPr>
        <p:spPr bwMode="auto">
          <a:xfrm flipV="1">
            <a:off x="2528888" y="626586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AutoShape 32"/>
          <p:cNvSpPr>
            <a:spLocks noChangeArrowheads="1"/>
          </p:cNvSpPr>
          <p:nvPr/>
        </p:nvSpPr>
        <p:spPr bwMode="auto">
          <a:xfrm>
            <a:off x="3703638" y="40957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1" name="AutoShape 33"/>
          <p:cNvSpPr>
            <a:spLocks noChangeArrowheads="1"/>
          </p:cNvSpPr>
          <p:nvPr/>
        </p:nvSpPr>
        <p:spPr bwMode="auto">
          <a:xfrm>
            <a:off x="3128963" y="44529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2" name="AutoShape 34"/>
          <p:cNvSpPr>
            <a:spLocks noChangeArrowheads="1"/>
          </p:cNvSpPr>
          <p:nvPr/>
        </p:nvSpPr>
        <p:spPr bwMode="auto">
          <a:xfrm>
            <a:off x="3281363" y="4999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3" name="AutoShape 35"/>
          <p:cNvSpPr>
            <a:spLocks noChangeArrowheads="1"/>
          </p:cNvSpPr>
          <p:nvPr/>
        </p:nvSpPr>
        <p:spPr bwMode="auto">
          <a:xfrm>
            <a:off x="29003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4" name="AutoShape 36"/>
          <p:cNvSpPr>
            <a:spLocks noChangeArrowheads="1"/>
          </p:cNvSpPr>
          <p:nvPr/>
        </p:nvSpPr>
        <p:spPr bwMode="auto">
          <a:xfrm>
            <a:off x="3433763" y="38560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5" name="AutoShape 37"/>
          <p:cNvSpPr>
            <a:spLocks noChangeArrowheads="1"/>
          </p:cNvSpPr>
          <p:nvPr/>
        </p:nvSpPr>
        <p:spPr bwMode="auto">
          <a:xfrm>
            <a:off x="2900363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6" name="AutoShape 38"/>
          <p:cNvSpPr>
            <a:spLocks noChangeArrowheads="1"/>
          </p:cNvSpPr>
          <p:nvPr/>
        </p:nvSpPr>
        <p:spPr bwMode="auto">
          <a:xfrm>
            <a:off x="3052763" y="4922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7" name="AutoShape 39"/>
          <p:cNvSpPr>
            <a:spLocks noChangeArrowheads="1"/>
          </p:cNvSpPr>
          <p:nvPr/>
        </p:nvSpPr>
        <p:spPr bwMode="auto">
          <a:xfrm>
            <a:off x="3814763" y="45418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8" name="AutoShape 40"/>
          <p:cNvSpPr>
            <a:spLocks noChangeArrowheads="1"/>
          </p:cNvSpPr>
          <p:nvPr/>
        </p:nvSpPr>
        <p:spPr bwMode="auto">
          <a:xfrm>
            <a:off x="4716463" y="45291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59" name="AutoShape 41"/>
          <p:cNvSpPr>
            <a:spLocks noChangeArrowheads="1"/>
          </p:cNvSpPr>
          <p:nvPr/>
        </p:nvSpPr>
        <p:spPr bwMode="auto">
          <a:xfrm>
            <a:off x="43481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0" name="AutoShape 42"/>
          <p:cNvSpPr>
            <a:spLocks noChangeArrowheads="1"/>
          </p:cNvSpPr>
          <p:nvPr/>
        </p:nvSpPr>
        <p:spPr bwMode="auto">
          <a:xfrm>
            <a:off x="5338763" y="54562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1" name="AutoShape 43"/>
          <p:cNvSpPr>
            <a:spLocks noChangeArrowheads="1"/>
          </p:cNvSpPr>
          <p:nvPr/>
        </p:nvSpPr>
        <p:spPr bwMode="auto">
          <a:xfrm>
            <a:off x="4030663" y="5976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2" name="AutoShape 44"/>
          <p:cNvSpPr>
            <a:spLocks noChangeArrowheads="1"/>
          </p:cNvSpPr>
          <p:nvPr/>
        </p:nvSpPr>
        <p:spPr bwMode="auto">
          <a:xfrm>
            <a:off x="4652963" y="4846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3" name="AutoShape 45"/>
          <p:cNvSpPr>
            <a:spLocks noChangeArrowheads="1"/>
          </p:cNvSpPr>
          <p:nvPr/>
        </p:nvSpPr>
        <p:spPr bwMode="auto">
          <a:xfrm>
            <a:off x="4084638" y="53403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4" name="AutoShape 46"/>
          <p:cNvSpPr>
            <a:spLocks noChangeArrowheads="1"/>
          </p:cNvSpPr>
          <p:nvPr/>
        </p:nvSpPr>
        <p:spPr bwMode="auto">
          <a:xfrm>
            <a:off x="4729163" y="5684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5" name="AutoShape 47"/>
          <p:cNvSpPr>
            <a:spLocks noChangeArrowheads="1"/>
          </p:cNvSpPr>
          <p:nvPr/>
        </p:nvSpPr>
        <p:spPr bwMode="auto">
          <a:xfrm>
            <a:off x="5414963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6" name="AutoShape 48"/>
          <p:cNvSpPr>
            <a:spLocks noChangeArrowheads="1"/>
          </p:cNvSpPr>
          <p:nvPr/>
        </p:nvSpPr>
        <p:spPr bwMode="auto">
          <a:xfrm>
            <a:off x="3900488" y="32575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7" name="AutoShape 49"/>
          <p:cNvSpPr>
            <a:spLocks noChangeArrowheads="1"/>
          </p:cNvSpPr>
          <p:nvPr/>
        </p:nvSpPr>
        <p:spPr bwMode="auto">
          <a:xfrm>
            <a:off x="4510088" y="33337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8" name="AutoShape 50"/>
          <p:cNvSpPr>
            <a:spLocks noChangeArrowheads="1"/>
          </p:cNvSpPr>
          <p:nvPr/>
        </p:nvSpPr>
        <p:spPr bwMode="auto">
          <a:xfrm>
            <a:off x="5576888" y="40957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69" name="Line 51"/>
          <p:cNvSpPr>
            <a:spLocks noChangeShapeType="1"/>
          </p:cNvSpPr>
          <p:nvPr/>
        </p:nvSpPr>
        <p:spPr bwMode="auto">
          <a:xfrm flipV="1">
            <a:off x="3128963" y="325755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0" name="Line 53"/>
          <p:cNvSpPr>
            <a:spLocks noChangeShapeType="1"/>
          </p:cNvSpPr>
          <p:nvPr/>
        </p:nvSpPr>
        <p:spPr bwMode="auto">
          <a:xfrm flipH="1" flipV="1">
            <a:off x="4464050" y="4362450"/>
            <a:ext cx="254000" cy="184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75" name="Oval 55"/>
          <p:cNvSpPr>
            <a:spLocks noChangeArrowheads="1"/>
          </p:cNvSpPr>
          <p:nvPr/>
        </p:nvSpPr>
        <p:spPr bwMode="auto">
          <a:xfrm>
            <a:off x="3740150" y="447675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976" name="Oval 56"/>
          <p:cNvSpPr>
            <a:spLocks noChangeArrowheads="1"/>
          </p:cNvSpPr>
          <p:nvPr/>
        </p:nvSpPr>
        <p:spPr bwMode="auto">
          <a:xfrm>
            <a:off x="4013200" y="5272088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9977" name="Oval 57"/>
          <p:cNvSpPr>
            <a:spLocks noChangeArrowheads="1"/>
          </p:cNvSpPr>
          <p:nvPr/>
        </p:nvSpPr>
        <p:spPr bwMode="auto">
          <a:xfrm>
            <a:off x="4646613" y="445928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1774" name="Line 58"/>
          <p:cNvSpPr>
            <a:spLocks noChangeShapeType="1"/>
          </p:cNvSpPr>
          <p:nvPr/>
        </p:nvSpPr>
        <p:spPr bwMode="auto">
          <a:xfrm flipH="1" flipV="1">
            <a:off x="3840163" y="5176838"/>
            <a:ext cx="244475" cy="174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5" name="Line 59"/>
          <p:cNvSpPr>
            <a:spLocks noChangeShapeType="1"/>
          </p:cNvSpPr>
          <p:nvPr/>
        </p:nvSpPr>
        <p:spPr bwMode="auto">
          <a:xfrm flipH="1" flipV="1">
            <a:off x="3892550" y="4614863"/>
            <a:ext cx="234950" cy="179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80" name="Line 60"/>
          <p:cNvSpPr>
            <a:spLocks noChangeShapeType="1"/>
          </p:cNvSpPr>
          <p:nvPr/>
        </p:nvSpPr>
        <p:spPr bwMode="auto">
          <a:xfrm flipV="1">
            <a:off x="3567113" y="3438525"/>
            <a:ext cx="2009775" cy="26939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981" name="Line 61"/>
          <p:cNvSpPr>
            <a:spLocks noChangeShapeType="1"/>
          </p:cNvSpPr>
          <p:nvPr/>
        </p:nvSpPr>
        <p:spPr bwMode="auto">
          <a:xfrm flipV="1">
            <a:off x="2919413" y="3076575"/>
            <a:ext cx="2066925" cy="2770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78" name="TextBox 33"/>
          <p:cNvSpPr txBox="1">
            <a:spLocks noChangeArrowheads="1"/>
          </p:cNvSpPr>
          <p:nvPr/>
        </p:nvSpPr>
        <p:spPr bwMode="auto">
          <a:xfrm>
            <a:off x="6781800" y="6324600"/>
            <a:ext cx="2154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Original from Ray Mooney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75" grpId="0" animBg="1"/>
      <p:bldP spid="209976" grpId="0" animBg="1"/>
      <p:bldP spid="209977" grpId="0" animBg="1"/>
      <p:bldP spid="209980" grpId="0" animBg="1"/>
      <p:bldP spid="2099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Soft Margin SVM</a:t>
            </a:r>
          </a:p>
        </p:txBody>
      </p:sp>
      <p:sp>
        <p:nvSpPr>
          <p:cNvPr id="32771" name="Line 4"/>
          <p:cNvSpPr>
            <a:spLocks noChangeShapeType="1"/>
          </p:cNvSpPr>
          <p:nvPr/>
        </p:nvSpPr>
        <p:spPr bwMode="auto">
          <a:xfrm flipV="1">
            <a:off x="2530475" y="27876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 flipV="1">
            <a:off x="2395538" y="5713413"/>
            <a:ext cx="4081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AutoShape 6"/>
          <p:cNvSpPr>
            <a:spLocks noChangeArrowheads="1"/>
          </p:cNvSpPr>
          <p:nvPr/>
        </p:nvSpPr>
        <p:spPr bwMode="auto">
          <a:xfrm>
            <a:off x="3570288" y="35433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AutoShape 7"/>
          <p:cNvSpPr>
            <a:spLocks noChangeArrowheads="1"/>
          </p:cNvSpPr>
          <p:nvPr/>
        </p:nvSpPr>
        <p:spPr bwMode="auto">
          <a:xfrm>
            <a:off x="2995613" y="3900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5" name="AutoShape 8"/>
          <p:cNvSpPr>
            <a:spLocks noChangeArrowheads="1"/>
          </p:cNvSpPr>
          <p:nvPr/>
        </p:nvSpPr>
        <p:spPr bwMode="auto">
          <a:xfrm>
            <a:off x="3148013" y="4446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6" name="AutoShape 9"/>
          <p:cNvSpPr>
            <a:spLocks noChangeArrowheads="1"/>
          </p:cNvSpPr>
          <p:nvPr/>
        </p:nvSpPr>
        <p:spPr bwMode="auto">
          <a:xfrm>
            <a:off x="2767013" y="49037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7" name="AutoShape 10"/>
          <p:cNvSpPr>
            <a:spLocks noChangeArrowheads="1"/>
          </p:cNvSpPr>
          <p:nvPr/>
        </p:nvSpPr>
        <p:spPr bwMode="auto">
          <a:xfrm>
            <a:off x="3300413" y="3303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8" name="AutoShape 11"/>
          <p:cNvSpPr>
            <a:spLocks noChangeArrowheads="1"/>
          </p:cNvSpPr>
          <p:nvPr/>
        </p:nvSpPr>
        <p:spPr bwMode="auto">
          <a:xfrm>
            <a:off x="2767013" y="4217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9" name="AutoShape 12"/>
          <p:cNvSpPr>
            <a:spLocks noChangeArrowheads="1"/>
          </p:cNvSpPr>
          <p:nvPr/>
        </p:nvSpPr>
        <p:spPr bwMode="auto">
          <a:xfrm>
            <a:off x="2919413" y="4370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0" name="AutoShape 13"/>
          <p:cNvSpPr>
            <a:spLocks noChangeArrowheads="1"/>
          </p:cNvSpPr>
          <p:nvPr/>
        </p:nvSpPr>
        <p:spPr bwMode="auto">
          <a:xfrm>
            <a:off x="3681413" y="39893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1" name="AutoShape 14"/>
          <p:cNvSpPr>
            <a:spLocks noChangeArrowheads="1"/>
          </p:cNvSpPr>
          <p:nvPr/>
        </p:nvSpPr>
        <p:spPr bwMode="auto">
          <a:xfrm>
            <a:off x="4583113" y="39766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2" name="AutoShape 15"/>
          <p:cNvSpPr>
            <a:spLocks noChangeArrowheads="1"/>
          </p:cNvSpPr>
          <p:nvPr/>
        </p:nvSpPr>
        <p:spPr bwMode="auto">
          <a:xfrm>
            <a:off x="4214813" y="4903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3" name="AutoShape 16"/>
          <p:cNvSpPr>
            <a:spLocks noChangeArrowheads="1"/>
          </p:cNvSpPr>
          <p:nvPr/>
        </p:nvSpPr>
        <p:spPr bwMode="auto">
          <a:xfrm>
            <a:off x="5205413" y="49037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4" name="AutoShape 17"/>
          <p:cNvSpPr>
            <a:spLocks noChangeArrowheads="1"/>
          </p:cNvSpPr>
          <p:nvPr/>
        </p:nvSpPr>
        <p:spPr bwMode="auto">
          <a:xfrm>
            <a:off x="3897313" y="5424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5" name="AutoShape 18"/>
          <p:cNvSpPr>
            <a:spLocks noChangeArrowheads="1"/>
          </p:cNvSpPr>
          <p:nvPr/>
        </p:nvSpPr>
        <p:spPr bwMode="auto">
          <a:xfrm>
            <a:off x="4519613" y="4294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6" name="AutoShape 19"/>
          <p:cNvSpPr>
            <a:spLocks noChangeArrowheads="1"/>
          </p:cNvSpPr>
          <p:nvPr/>
        </p:nvSpPr>
        <p:spPr bwMode="auto">
          <a:xfrm>
            <a:off x="3951288" y="47879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7" name="AutoShape 20"/>
          <p:cNvSpPr>
            <a:spLocks noChangeArrowheads="1"/>
          </p:cNvSpPr>
          <p:nvPr/>
        </p:nvSpPr>
        <p:spPr bwMode="auto">
          <a:xfrm>
            <a:off x="4595813" y="5132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8" name="AutoShape 21"/>
          <p:cNvSpPr>
            <a:spLocks noChangeArrowheads="1"/>
          </p:cNvSpPr>
          <p:nvPr/>
        </p:nvSpPr>
        <p:spPr bwMode="auto">
          <a:xfrm>
            <a:off x="5281613" y="42179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89" name="AutoShape 22"/>
          <p:cNvSpPr>
            <a:spLocks noChangeArrowheads="1"/>
          </p:cNvSpPr>
          <p:nvPr/>
        </p:nvSpPr>
        <p:spPr bwMode="auto">
          <a:xfrm>
            <a:off x="3767138" y="2705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0" name="AutoShape 23"/>
          <p:cNvSpPr>
            <a:spLocks noChangeArrowheads="1"/>
          </p:cNvSpPr>
          <p:nvPr/>
        </p:nvSpPr>
        <p:spPr bwMode="auto">
          <a:xfrm>
            <a:off x="4376738" y="27813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1" name="AutoShape 24"/>
          <p:cNvSpPr>
            <a:spLocks noChangeArrowheads="1"/>
          </p:cNvSpPr>
          <p:nvPr/>
        </p:nvSpPr>
        <p:spPr bwMode="auto">
          <a:xfrm>
            <a:off x="5443538" y="35433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2" name="AutoShape 25"/>
          <p:cNvSpPr>
            <a:spLocks noChangeArrowheads="1"/>
          </p:cNvSpPr>
          <p:nvPr/>
        </p:nvSpPr>
        <p:spPr bwMode="auto">
          <a:xfrm>
            <a:off x="3255963" y="39878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3" name="AutoShape 26"/>
          <p:cNvSpPr>
            <a:spLocks noChangeArrowheads="1"/>
          </p:cNvSpPr>
          <p:nvPr/>
        </p:nvSpPr>
        <p:spPr bwMode="auto">
          <a:xfrm>
            <a:off x="2976563" y="46942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94" name="AutoShape 27"/>
          <p:cNvSpPr>
            <a:spLocks noChangeArrowheads="1"/>
          </p:cNvSpPr>
          <p:nvPr/>
        </p:nvSpPr>
        <p:spPr bwMode="auto">
          <a:xfrm>
            <a:off x="5165725" y="37734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8140" name="Line 28"/>
          <p:cNvSpPr>
            <a:spLocks noChangeShapeType="1"/>
          </p:cNvSpPr>
          <p:nvPr/>
        </p:nvSpPr>
        <p:spPr bwMode="auto">
          <a:xfrm flipV="1">
            <a:off x="2995613" y="2705100"/>
            <a:ext cx="2143125" cy="2884488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41" name="Line 29"/>
          <p:cNvSpPr>
            <a:spLocks noChangeShapeType="1"/>
          </p:cNvSpPr>
          <p:nvPr/>
        </p:nvSpPr>
        <p:spPr bwMode="auto">
          <a:xfrm flipH="1" flipV="1">
            <a:off x="4330700" y="3810000"/>
            <a:ext cx="254000" cy="1841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42" name="Oval 30"/>
          <p:cNvSpPr>
            <a:spLocks noChangeArrowheads="1"/>
          </p:cNvSpPr>
          <p:nvPr/>
        </p:nvSpPr>
        <p:spPr bwMode="auto">
          <a:xfrm>
            <a:off x="3606800" y="392430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8143" name="Oval 31"/>
          <p:cNvSpPr>
            <a:spLocks noChangeArrowheads="1"/>
          </p:cNvSpPr>
          <p:nvPr/>
        </p:nvSpPr>
        <p:spPr bwMode="auto">
          <a:xfrm>
            <a:off x="3879850" y="4719638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8144" name="Oval 32"/>
          <p:cNvSpPr>
            <a:spLocks noChangeArrowheads="1"/>
          </p:cNvSpPr>
          <p:nvPr/>
        </p:nvSpPr>
        <p:spPr bwMode="auto">
          <a:xfrm>
            <a:off x="4513263" y="3906838"/>
            <a:ext cx="228600" cy="219075"/>
          </a:xfrm>
          <a:prstGeom prst="ellips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8145" name="Line 33"/>
          <p:cNvSpPr>
            <a:spLocks noChangeShapeType="1"/>
          </p:cNvSpPr>
          <p:nvPr/>
        </p:nvSpPr>
        <p:spPr bwMode="auto">
          <a:xfrm flipH="1" flipV="1">
            <a:off x="3706813" y="4624388"/>
            <a:ext cx="244475" cy="174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46" name="Line 34"/>
          <p:cNvSpPr>
            <a:spLocks noChangeShapeType="1"/>
          </p:cNvSpPr>
          <p:nvPr/>
        </p:nvSpPr>
        <p:spPr bwMode="auto">
          <a:xfrm flipH="1" flipV="1">
            <a:off x="3759200" y="4062413"/>
            <a:ext cx="234950" cy="1793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47" name="Line 35"/>
          <p:cNvSpPr>
            <a:spLocks noChangeShapeType="1"/>
          </p:cNvSpPr>
          <p:nvPr/>
        </p:nvSpPr>
        <p:spPr bwMode="auto">
          <a:xfrm flipV="1">
            <a:off x="3433763" y="2886075"/>
            <a:ext cx="2009775" cy="26939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48" name="Line 36"/>
          <p:cNvSpPr>
            <a:spLocks noChangeShapeType="1"/>
          </p:cNvSpPr>
          <p:nvPr/>
        </p:nvSpPr>
        <p:spPr bwMode="auto">
          <a:xfrm flipV="1">
            <a:off x="2786063" y="2524125"/>
            <a:ext cx="2066925" cy="2770188"/>
          </a:xfrm>
          <a:prstGeom prst="line">
            <a:avLst/>
          </a:prstGeom>
          <a:noFill/>
          <a:ln w="9525" cap="rnd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49" name="Line 37"/>
          <p:cNvSpPr>
            <a:spLocks noChangeShapeType="1"/>
          </p:cNvSpPr>
          <p:nvPr/>
        </p:nvSpPr>
        <p:spPr bwMode="auto">
          <a:xfrm flipH="1" flipV="1">
            <a:off x="4325938" y="3208338"/>
            <a:ext cx="841375" cy="5826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50" name="Line 38"/>
          <p:cNvSpPr>
            <a:spLocks noChangeShapeType="1"/>
          </p:cNvSpPr>
          <p:nvPr/>
        </p:nvSpPr>
        <p:spPr bwMode="auto">
          <a:xfrm>
            <a:off x="3336925" y="4064000"/>
            <a:ext cx="809625" cy="57785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8151" name="Text Box 39"/>
          <p:cNvSpPr txBox="1">
            <a:spLocks noChangeArrowheads="1"/>
          </p:cNvSpPr>
          <p:nvPr/>
        </p:nvSpPr>
        <p:spPr bwMode="auto">
          <a:xfrm>
            <a:off x="4789488" y="3603625"/>
            <a:ext cx="704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>
                <a:cs typeface="Times New Roman" panose="02020603050405020304" pitchFamily="18" charset="0"/>
              </a:rPr>
              <a:t>ξ</a:t>
            </a:r>
            <a:r>
              <a:rPr lang="en-US" altLang="en-US" sz="2000" i="1" baseline="-25000"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18152" name="Text Box 40"/>
          <p:cNvSpPr txBox="1">
            <a:spLocks noChangeArrowheads="1"/>
          </p:cNvSpPr>
          <p:nvPr/>
        </p:nvSpPr>
        <p:spPr bwMode="auto">
          <a:xfrm>
            <a:off x="3257550" y="4067175"/>
            <a:ext cx="7048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i="1">
                <a:cs typeface="Times New Roman" panose="02020603050405020304" pitchFamily="18" charset="0"/>
              </a:rPr>
              <a:t>ξ</a:t>
            </a:r>
            <a:r>
              <a:rPr lang="en-US" altLang="en-US" sz="2000" i="1" baseline="-25000"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18153" name="Oval 41"/>
          <p:cNvSpPr>
            <a:spLocks noChangeArrowheads="1"/>
          </p:cNvSpPr>
          <p:nvPr/>
        </p:nvSpPr>
        <p:spPr bwMode="auto">
          <a:xfrm>
            <a:off x="5092700" y="3708400"/>
            <a:ext cx="228600" cy="219075"/>
          </a:xfrm>
          <a:prstGeom prst="ellipse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18154" name="Oval 42"/>
          <p:cNvSpPr>
            <a:spLocks noChangeArrowheads="1"/>
          </p:cNvSpPr>
          <p:nvPr/>
        </p:nvSpPr>
        <p:spPr bwMode="auto">
          <a:xfrm>
            <a:off x="3184525" y="3916363"/>
            <a:ext cx="228600" cy="219075"/>
          </a:xfrm>
          <a:prstGeom prst="ellipse">
            <a:avLst/>
          </a:prstGeom>
          <a:noFill/>
          <a:ln w="19050" algn="ctr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810" name="TextBox 43"/>
          <p:cNvSpPr txBox="1">
            <a:spLocks noChangeArrowheads="1"/>
          </p:cNvSpPr>
          <p:nvPr/>
        </p:nvSpPr>
        <p:spPr bwMode="auto">
          <a:xfrm>
            <a:off x="6781800" y="6324600"/>
            <a:ext cx="2154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Original from Ray Mooney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40" grpId="0" animBg="1"/>
      <p:bldP spid="218141" grpId="0" animBg="1"/>
      <p:bldP spid="218142" grpId="0" animBg="1"/>
      <p:bldP spid="218143" grpId="0" animBg="1"/>
      <p:bldP spid="218144" grpId="0" animBg="1"/>
      <p:bldP spid="218145" grpId="0" animBg="1"/>
      <p:bldP spid="218146" grpId="0" animBg="1"/>
      <p:bldP spid="218147" grpId="0" animBg="1"/>
      <p:bldP spid="218148" grpId="0" animBg="1"/>
      <p:bldP spid="218149" grpId="0" animBg="1"/>
      <p:bldP spid="218150" grpId="0" animBg="1"/>
      <p:bldP spid="218151" grpId="0"/>
      <p:bldP spid="218152" grpId="0"/>
      <p:bldP spid="218153" grpId="0" animBg="1"/>
      <p:bldP spid="2181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Non-linear SVMs</a:t>
            </a:r>
          </a:p>
        </p:txBody>
      </p:sp>
      <p:sp>
        <p:nvSpPr>
          <p:cNvPr id="33795" name="Line 42"/>
          <p:cNvSpPr>
            <a:spLocks noChangeShapeType="1"/>
          </p:cNvSpPr>
          <p:nvPr/>
        </p:nvSpPr>
        <p:spPr bwMode="auto">
          <a:xfrm flipV="1">
            <a:off x="2068513" y="2559050"/>
            <a:ext cx="0" cy="3041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Line 43"/>
          <p:cNvSpPr>
            <a:spLocks noChangeShapeType="1"/>
          </p:cNvSpPr>
          <p:nvPr/>
        </p:nvSpPr>
        <p:spPr bwMode="auto">
          <a:xfrm flipV="1">
            <a:off x="447675" y="4170363"/>
            <a:ext cx="33194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7" name="AutoShape 44"/>
          <p:cNvSpPr>
            <a:spLocks noChangeArrowheads="1"/>
          </p:cNvSpPr>
          <p:nvPr/>
        </p:nvSpPr>
        <p:spPr bwMode="auto">
          <a:xfrm>
            <a:off x="2098675" y="33909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AutoShape 45"/>
          <p:cNvSpPr>
            <a:spLocks noChangeArrowheads="1"/>
          </p:cNvSpPr>
          <p:nvPr/>
        </p:nvSpPr>
        <p:spPr bwMode="auto">
          <a:xfrm>
            <a:off x="1524000" y="37480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9" name="AutoShape 46"/>
          <p:cNvSpPr>
            <a:spLocks noChangeArrowheads="1"/>
          </p:cNvSpPr>
          <p:nvPr/>
        </p:nvSpPr>
        <p:spPr bwMode="auto">
          <a:xfrm>
            <a:off x="1676400" y="4294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0" name="AutoShape 47"/>
          <p:cNvSpPr>
            <a:spLocks noChangeArrowheads="1"/>
          </p:cNvSpPr>
          <p:nvPr/>
        </p:nvSpPr>
        <p:spPr bwMode="auto">
          <a:xfrm>
            <a:off x="2209800" y="47704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1" name="AutoShape 48"/>
          <p:cNvSpPr>
            <a:spLocks noChangeArrowheads="1"/>
          </p:cNvSpPr>
          <p:nvPr/>
        </p:nvSpPr>
        <p:spPr bwMode="auto">
          <a:xfrm>
            <a:off x="1790700" y="34369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2" name="AutoShape 49"/>
          <p:cNvSpPr>
            <a:spLocks noChangeArrowheads="1"/>
          </p:cNvSpPr>
          <p:nvPr/>
        </p:nvSpPr>
        <p:spPr bwMode="auto">
          <a:xfrm>
            <a:off x="1295400" y="40655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3" name="AutoShape 50"/>
          <p:cNvSpPr>
            <a:spLocks noChangeArrowheads="1"/>
          </p:cNvSpPr>
          <p:nvPr/>
        </p:nvSpPr>
        <p:spPr bwMode="auto">
          <a:xfrm>
            <a:off x="1714500" y="48085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4" name="AutoShape 51"/>
          <p:cNvSpPr>
            <a:spLocks noChangeArrowheads="1"/>
          </p:cNvSpPr>
          <p:nvPr/>
        </p:nvSpPr>
        <p:spPr bwMode="auto">
          <a:xfrm>
            <a:off x="2209800" y="38369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5" name="AutoShape 52"/>
          <p:cNvSpPr>
            <a:spLocks noChangeArrowheads="1"/>
          </p:cNvSpPr>
          <p:nvPr/>
        </p:nvSpPr>
        <p:spPr bwMode="auto">
          <a:xfrm>
            <a:off x="3111500" y="3824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6" name="AutoShape 53"/>
          <p:cNvSpPr>
            <a:spLocks noChangeArrowheads="1"/>
          </p:cNvSpPr>
          <p:nvPr/>
        </p:nvSpPr>
        <p:spPr bwMode="auto">
          <a:xfrm>
            <a:off x="2971800" y="50371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7" name="AutoShape 54"/>
          <p:cNvSpPr>
            <a:spLocks noChangeArrowheads="1"/>
          </p:cNvSpPr>
          <p:nvPr/>
        </p:nvSpPr>
        <p:spPr bwMode="auto">
          <a:xfrm>
            <a:off x="723900" y="3951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8" name="AutoShape 55"/>
          <p:cNvSpPr>
            <a:spLocks noChangeArrowheads="1"/>
          </p:cNvSpPr>
          <p:nvPr/>
        </p:nvSpPr>
        <p:spPr bwMode="auto">
          <a:xfrm>
            <a:off x="2235200" y="5405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09" name="AutoShape 56"/>
          <p:cNvSpPr>
            <a:spLocks noChangeArrowheads="1"/>
          </p:cNvSpPr>
          <p:nvPr/>
        </p:nvSpPr>
        <p:spPr bwMode="auto">
          <a:xfrm>
            <a:off x="3200400" y="45608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0" name="AutoShape 57"/>
          <p:cNvSpPr>
            <a:spLocks noChangeArrowheads="1"/>
          </p:cNvSpPr>
          <p:nvPr/>
        </p:nvSpPr>
        <p:spPr bwMode="auto">
          <a:xfrm>
            <a:off x="1263650" y="51006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1" name="AutoShape 58"/>
          <p:cNvSpPr>
            <a:spLocks noChangeArrowheads="1"/>
          </p:cNvSpPr>
          <p:nvPr/>
        </p:nvSpPr>
        <p:spPr bwMode="auto">
          <a:xfrm>
            <a:off x="952500" y="4618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2" name="AutoShape 59"/>
          <p:cNvSpPr>
            <a:spLocks noChangeArrowheads="1"/>
          </p:cNvSpPr>
          <p:nvPr/>
        </p:nvSpPr>
        <p:spPr bwMode="auto">
          <a:xfrm>
            <a:off x="1009650" y="30940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3" name="AutoShape 61"/>
          <p:cNvSpPr>
            <a:spLocks noChangeArrowheads="1"/>
          </p:cNvSpPr>
          <p:nvPr/>
        </p:nvSpPr>
        <p:spPr bwMode="auto">
          <a:xfrm>
            <a:off x="2505075" y="422910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4" name="AutoShape 62"/>
          <p:cNvSpPr>
            <a:spLocks noChangeArrowheads="1"/>
          </p:cNvSpPr>
          <p:nvPr/>
        </p:nvSpPr>
        <p:spPr bwMode="auto">
          <a:xfrm>
            <a:off x="2124075" y="4362450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5" name="AutoShape 63"/>
          <p:cNvSpPr>
            <a:spLocks noChangeArrowheads="1"/>
          </p:cNvSpPr>
          <p:nvPr/>
        </p:nvSpPr>
        <p:spPr bwMode="auto">
          <a:xfrm>
            <a:off x="2409825" y="312420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6" name="Oval 66"/>
          <p:cNvSpPr>
            <a:spLocks noChangeArrowheads="1"/>
          </p:cNvSpPr>
          <p:nvPr/>
        </p:nvSpPr>
        <p:spPr bwMode="auto">
          <a:xfrm>
            <a:off x="1114425" y="3209925"/>
            <a:ext cx="1885950" cy="1905000"/>
          </a:xfrm>
          <a:prstGeom prst="ellipse">
            <a:avLst/>
          </a:prstGeom>
          <a:noFill/>
          <a:ln w="15875" algn="ctr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7" name="AutoShape 67"/>
          <p:cNvSpPr>
            <a:spLocks noChangeArrowheads="1"/>
          </p:cNvSpPr>
          <p:nvPr/>
        </p:nvSpPr>
        <p:spPr bwMode="auto">
          <a:xfrm>
            <a:off x="1162050" y="3246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8" name="AutoShape 68"/>
          <p:cNvSpPr>
            <a:spLocks noChangeArrowheads="1"/>
          </p:cNvSpPr>
          <p:nvPr/>
        </p:nvSpPr>
        <p:spPr bwMode="auto">
          <a:xfrm>
            <a:off x="3086100" y="3227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19" name="Line 69"/>
          <p:cNvSpPr>
            <a:spLocks noChangeShapeType="1"/>
          </p:cNvSpPr>
          <p:nvPr/>
        </p:nvSpPr>
        <p:spPr bwMode="auto">
          <a:xfrm flipH="1" flipV="1">
            <a:off x="6107113" y="2311400"/>
            <a:ext cx="0" cy="2070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0" name="Line 70"/>
          <p:cNvSpPr>
            <a:spLocks noChangeShapeType="1"/>
          </p:cNvSpPr>
          <p:nvPr/>
        </p:nvSpPr>
        <p:spPr bwMode="auto">
          <a:xfrm>
            <a:off x="6076950" y="4398963"/>
            <a:ext cx="23479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21" name="AutoShape 71"/>
          <p:cNvSpPr>
            <a:spLocks noChangeArrowheads="1"/>
          </p:cNvSpPr>
          <p:nvPr/>
        </p:nvSpPr>
        <p:spPr bwMode="auto">
          <a:xfrm>
            <a:off x="6375400" y="37623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2" name="AutoShape 72"/>
          <p:cNvSpPr>
            <a:spLocks noChangeArrowheads="1"/>
          </p:cNvSpPr>
          <p:nvPr/>
        </p:nvSpPr>
        <p:spPr bwMode="auto">
          <a:xfrm>
            <a:off x="5800725" y="41195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3" name="AutoShape 73"/>
          <p:cNvSpPr>
            <a:spLocks noChangeArrowheads="1"/>
          </p:cNvSpPr>
          <p:nvPr/>
        </p:nvSpPr>
        <p:spPr bwMode="auto">
          <a:xfrm>
            <a:off x="6181725" y="4675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4" name="AutoShape 74"/>
          <p:cNvSpPr>
            <a:spLocks noChangeArrowheads="1"/>
          </p:cNvSpPr>
          <p:nvPr/>
        </p:nvSpPr>
        <p:spPr bwMode="auto">
          <a:xfrm>
            <a:off x="7000875" y="46751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5" name="AutoShape 75"/>
          <p:cNvSpPr>
            <a:spLocks noChangeArrowheads="1"/>
          </p:cNvSpPr>
          <p:nvPr/>
        </p:nvSpPr>
        <p:spPr bwMode="auto">
          <a:xfrm>
            <a:off x="6067425" y="380841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6" name="AutoShape 76"/>
          <p:cNvSpPr>
            <a:spLocks noChangeArrowheads="1"/>
          </p:cNvSpPr>
          <p:nvPr/>
        </p:nvSpPr>
        <p:spPr bwMode="auto">
          <a:xfrm>
            <a:off x="6276975" y="408463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7" name="AutoShape 77"/>
          <p:cNvSpPr>
            <a:spLocks noChangeArrowheads="1"/>
          </p:cNvSpPr>
          <p:nvPr/>
        </p:nvSpPr>
        <p:spPr bwMode="auto">
          <a:xfrm>
            <a:off x="6505575" y="4713288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8" name="AutoShape 78"/>
          <p:cNvSpPr>
            <a:spLocks noChangeArrowheads="1"/>
          </p:cNvSpPr>
          <p:nvPr/>
        </p:nvSpPr>
        <p:spPr bwMode="auto">
          <a:xfrm>
            <a:off x="6486525" y="4208463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29" name="AutoShape 79"/>
          <p:cNvSpPr>
            <a:spLocks noChangeArrowheads="1"/>
          </p:cNvSpPr>
          <p:nvPr/>
        </p:nvSpPr>
        <p:spPr bwMode="auto">
          <a:xfrm>
            <a:off x="8093075" y="38433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0" name="AutoShape 80"/>
          <p:cNvSpPr>
            <a:spLocks noChangeArrowheads="1"/>
          </p:cNvSpPr>
          <p:nvPr/>
        </p:nvSpPr>
        <p:spPr bwMode="auto">
          <a:xfrm>
            <a:off x="7953375" y="50561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1" name="AutoShape 81"/>
          <p:cNvSpPr>
            <a:spLocks noChangeArrowheads="1"/>
          </p:cNvSpPr>
          <p:nvPr/>
        </p:nvSpPr>
        <p:spPr bwMode="auto">
          <a:xfrm>
            <a:off x="7477125" y="28082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2" name="AutoShape 82"/>
          <p:cNvSpPr>
            <a:spLocks noChangeArrowheads="1"/>
          </p:cNvSpPr>
          <p:nvPr/>
        </p:nvSpPr>
        <p:spPr bwMode="auto">
          <a:xfrm>
            <a:off x="7483475" y="4071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3" name="AutoShape 83"/>
          <p:cNvSpPr>
            <a:spLocks noChangeArrowheads="1"/>
          </p:cNvSpPr>
          <p:nvPr/>
        </p:nvSpPr>
        <p:spPr bwMode="auto">
          <a:xfrm>
            <a:off x="8181975" y="4579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4" name="AutoShape 84"/>
          <p:cNvSpPr>
            <a:spLocks noChangeArrowheads="1"/>
          </p:cNvSpPr>
          <p:nvPr/>
        </p:nvSpPr>
        <p:spPr bwMode="auto">
          <a:xfrm>
            <a:off x="7007225" y="35194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5" name="AutoShape 85"/>
          <p:cNvSpPr>
            <a:spLocks noChangeArrowheads="1"/>
          </p:cNvSpPr>
          <p:nvPr/>
        </p:nvSpPr>
        <p:spPr bwMode="auto">
          <a:xfrm>
            <a:off x="7610475" y="475138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6" name="AutoShape 86"/>
          <p:cNvSpPr>
            <a:spLocks noChangeArrowheads="1"/>
          </p:cNvSpPr>
          <p:nvPr/>
        </p:nvSpPr>
        <p:spPr bwMode="auto">
          <a:xfrm>
            <a:off x="7400925" y="30178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7" name="AutoShape 87"/>
          <p:cNvSpPr>
            <a:spLocks noChangeArrowheads="1"/>
          </p:cNvSpPr>
          <p:nvPr/>
        </p:nvSpPr>
        <p:spPr bwMode="auto">
          <a:xfrm>
            <a:off x="6010275" y="452437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8" name="AutoShape 88"/>
          <p:cNvSpPr>
            <a:spLocks noChangeArrowheads="1"/>
          </p:cNvSpPr>
          <p:nvPr/>
        </p:nvSpPr>
        <p:spPr bwMode="auto">
          <a:xfrm>
            <a:off x="5629275" y="4657725"/>
            <a:ext cx="88900" cy="88900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39" name="AutoShape 89"/>
          <p:cNvSpPr>
            <a:spLocks noChangeArrowheads="1"/>
          </p:cNvSpPr>
          <p:nvPr/>
        </p:nvSpPr>
        <p:spPr bwMode="auto">
          <a:xfrm>
            <a:off x="7391400" y="3143250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40" name="AutoShape 91"/>
          <p:cNvSpPr>
            <a:spLocks noChangeArrowheads="1"/>
          </p:cNvSpPr>
          <p:nvPr/>
        </p:nvSpPr>
        <p:spPr bwMode="auto">
          <a:xfrm>
            <a:off x="6943725" y="26749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41" name="AutoShape 92"/>
          <p:cNvSpPr>
            <a:spLocks noChangeArrowheads="1"/>
          </p:cNvSpPr>
          <p:nvPr/>
        </p:nvSpPr>
        <p:spPr bwMode="auto">
          <a:xfrm>
            <a:off x="8067675" y="3246438"/>
            <a:ext cx="88900" cy="88900"/>
          </a:xfrm>
          <a:prstGeom prst="octagon">
            <a:avLst>
              <a:gd name="adj" fmla="val 29287"/>
            </a:avLst>
          </a:prstGeom>
          <a:solidFill>
            <a:srgbClr val="0000FF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42" name="Line 93"/>
          <p:cNvSpPr>
            <a:spLocks noChangeShapeType="1"/>
          </p:cNvSpPr>
          <p:nvPr/>
        </p:nvSpPr>
        <p:spPr bwMode="auto">
          <a:xfrm flipH="1">
            <a:off x="4859338" y="4400550"/>
            <a:ext cx="1238250" cy="9969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3" name="Line 94"/>
          <p:cNvSpPr>
            <a:spLocks noChangeShapeType="1"/>
          </p:cNvSpPr>
          <p:nvPr/>
        </p:nvSpPr>
        <p:spPr bwMode="auto">
          <a:xfrm>
            <a:off x="6096000" y="3048000"/>
            <a:ext cx="1447800" cy="13335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4" name="Line 95"/>
          <p:cNvSpPr>
            <a:spLocks noChangeShapeType="1"/>
          </p:cNvSpPr>
          <p:nvPr/>
        </p:nvSpPr>
        <p:spPr bwMode="auto">
          <a:xfrm flipV="1">
            <a:off x="6324600" y="4419600"/>
            <a:ext cx="1219200" cy="1219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5" name="Line 96"/>
          <p:cNvSpPr>
            <a:spLocks noChangeShapeType="1"/>
          </p:cNvSpPr>
          <p:nvPr/>
        </p:nvSpPr>
        <p:spPr bwMode="auto">
          <a:xfrm flipV="1">
            <a:off x="4629150" y="3086100"/>
            <a:ext cx="1466850" cy="83820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6" name="Line 97"/>
          <p:cNvSpPr>
            <a:spLocks noChangeShapeType="1"/>
          </p:cNvSpPr>
          <p:nvPr/>
        </p:nvSpPr>
        <p:spPr bwMode="auto">
          <a:xfrm>
            <a:off x="4610100" y="3924300"/>
            <a:ext cx="1714500" cy="1695450"/>
          </a:xfrm>
          <a:prstGeom prst="line">
            <a:avLst/>
          </a:prstGeom>
          <a:noFill/>
          <a:ln w="15875">
            <a:solidFill>
              <a:schemeClr val="tx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47" name="AutoShape 98"/>
          <p:cNvSpPr>
            <a:spLocks noChangeArrowheads="1"/>
          </p:cNvSpPr>
          <p:nvPr/>
        </p:nvSpPr>
        <p:spPr bwMode="auto">
          <a:xfrm>
            <a:off x="3590925" y="2486025"/>
            <a:ext cx="1638300" cy="457200"/>
          </a:xfrm>
          <a:prstGeom prst="curvedDownArrow">
            <a:avLst>
              <a:gd name="adj1" fmla="val 71667"/>
              <a:gd name="adj2" fmla="val 143333"/>
              <a:gd name="adj3" fmla="val 33333"/>
            </a:avLst>
          </a:prstGeom>
          <a:solidFill>
            <a:srgbClr val="008000"/>
          </a:solidFill>
          <a:ln w="9525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848" name="Text Box 99"/>
          <p:cNvSpPr txBox="1">
            <a:spLocks noChangeArrowheads="1"/>
          </p:cNvSpPr>
          <p:nvPr/>
        </p:nvSpPr>
        <p:spPr bwMode="auto">
          <a:xfrm>
            <a:off x="3590925" y="2886075"/>
            <a:ext cx="1679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>
                <a:cs typeface="Times New Roman" panose="02020603050405020304" pitchFamily="18" charset="0"/>
              </a:rPr>
              <a:t>Φ</a:t>
            </a:r>
            <a:r>
              <a:rPr lang="en-US" altLang="en-US" sz="2000">
                <a:cs typeface="Times New Roman" panose="02020603050405020304" pitchFamily="18" charset="0"/>
              </a:rPr>
              <a:t>:  </a:t>
            </a:r>
            <a:r>
              <a:rPr lang="en-US" altLang="en-US" sz="2000" b="1">
                <a:cs typeface="Times New Roman" panose="02020603050405020304" pitchFamily="18" charset="0"/>
              </a:rPr>
              <a:t>x</a:t>
            </a:r>
            <a:r>
              <a:rPr lang="en-US" altLang="en-US" sz="2000" b="1" baseline="-25000">
                <a:cs typeface="Times New Roman" panose="02020603050405020304" pitchFamily="18" charset="0"/>
              </a:rPr>
              <a:t> </a:t>
            </a:r>
            <a:r>
              <a:rPr lang="en-US" altLang="en-US" sz="2000" b="1">
                <a:cs typeface="Times New Roman" panose="02020603050405020304" pitchFamily="18" charset="0"/>
              </a:rPr>
              <a:t>→</a:t>
            </a:r>
            <a:r>
              <a:rPr lang="en-US" altLang="en-US" sz="2000">
                <a:cs typeface="Times New Roman" panose="02020603050405020304" pitchFamily="18" charset="0"/>
              </a:rPr>
              <a:t> </a:t>
            </a:r>
            <a:r>
              <a:rPr lang="el-GR" altLang="en-US" sz="2000" b="1">
                <a:cs typeface="Times New Roman" panose="02020603050405020304" pitchFamily="18" charset="0"/>
              </a:rPr>
              <a:t>φ</a:t>
            </a:r>
            <a:r>
              <a:rPr lang="en-US" altLang="en-US" sz="2000">
                <a:cs typeface="Times New Roman" panose="02020603050405020304" pitchFamily="18" charset="0"/>
              </a:rPr>
              <a:t>(</a:t>
            </a:r>
            <a:r>
              <a:rPr lang="en-US" altLang="en-US" sz="2000" b="1">
                <a:cs typeface="Times New Roman" panose="02020603050405020304" pitchFamily="18" charset="0"/>
              </a:rPr>
              <a:t>x</a:t>
            </a:r>
            <a:r>
              <a:rPr lang="en-US" altLang="en-US" sz="200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3849" name="TextBox 58"/>
          <p:cNvSpPr txBox="1">
            <a:spLocks noChangeArrowheads="1"/>
          </p:cNvSpPr>
          <p:nvPr/>
        </p:nvSpPr>
        <p:spPr bwMode="auto">
          <a:xfrm>
            <a:off x="6781800" y="6324600"/>
            <a:ext cx="2154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Original from Ray Mooney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46299659</TotalTime>
  <Words>328</Words>
  <Application>Microsoft Office PowerPoint</Application>
  <PresentationFormat>On-screen Show (4:3)</PresentationFormat>
  <Paragraphs>141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Times New Roman</vt:lpstr>
      <vt:lpstr>Wingdings</vt:lpstr>
      <vt:lpstr>Blank Presentation</vt:lpstr>
      <vt:lpstr>Filtering and Recommendation</vt:lpstr>
      <vt:lpstr>Agenda</vt:lpstr>
      <vt:lpstr>Supervised Machine Learning</vt:lpstr>
      <vt:lpstr>Adaptive Vector-Space Filtering</vt:lpstr>
      <vt:lpstr>Latent Semantic Indexing</vt:lpstr>
      <vt:lpstr>Linear Separators</vt:lpstr>
      <vt:lpstr>Maximum Margin Classification Support Vector Machine (SVM)</vt:lpstr>
      <vt:lpstr>Soft Margin SVM</vt:lpstr>
      <vt:lpstr>Non-linear SVMs</vt:lpstr>
      <vt:lpstr>Training Supervised Classifiers</vt:lpstr>
      <vt:lpstr>Summing 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Filtering</dc:title>
  <dc:creator>Douglas W. Oard</dc:creator>
  <cp:lastModifiedBy>gg</cp:lastModifiedBy>
  <cp:revision>64</cp:revision>
  <cp:lastPrinted>1998-04-06T02:52:45Z</cp:lastPrinted>
  <dcterms:created xsi:type="dcterms:W3CDTF">1998-04-04T17:49:33Z</dcterms:created>
  <dcterms:modified xsi:type="dcterms:W3CDTF">2014-10-27T03:28:18Z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2</vt:i4>
  </property>
  <property fmtid="{D5CDD505-2E9C-101B-9397-08002B2CF9AE}" pid="4" name="Compression">
    <vt:i4>80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oard@glue.umd.edu</vt:lpwstr>
  </property>
  <property fmtid="{D5CDD505-2E9C-101B-9397-08002B2CF9AE}" pid="8" name="HomePage">
    <vt:lpwstr>http://www.clis.umd.edu/courses/708a/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