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411" r:id="rId3"/>
    <p:sldId id="414" r:id="rId4"/>
    <p:sldId id="415" r:id="rId5"/>
    <p:sldId id="416" r:id="rId6"/>
    <p:sldId id="419" r:id="rId7"/>
    <p:sldId id="417" r:id="rId8"/>
    <p:sldId id="403" r:id="rId9"/>
    <p:sldId id="421" r:id="rId10"/>
    <p:sldId id="412" r:id="rId11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3333CC"/>
    <a:srgbClr val="6600FF"/>
    <a:srgbClr val="3333FF"/>
    <a:srgbClr val="0033CC"/>
    <a:srgbClr val="0000FF"/>
    <a:srgbClr val="3366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2298" y="10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4431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1813"/>
            <a:ext cx="5027613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427461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096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096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53666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27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79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 cap="flat"/>
        </p:spPr>
      </p:sp>
      <p:sp>
        <p:nvSpPr>
          <p:cNvPr id="3379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5988" y="4343400"/>
            <a:ext cx="5027612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z="2400" smtClean="0"/>
          </a:p>
        </p:txBody>
      </p:sp>
    </p:spTree>
    <p:extLst>
      <p:ext uri="{BB962C8B-B14F-4D97-AF65-F5344CB8AC3E}">
        <p14:creationId xmlns:p14="http://schemas.microsoft.com/office/powerpoint/2010/main" val="3521267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1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496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1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485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94240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628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122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260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6446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6861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7227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</p:spPr>
        <p:txBody>
          <a:bodyPr/>
          <a:lstStyle/>
          <a:p>
            <a:r>
              <a:rPr lang="en-US" altLang="en-US" dirty="0" smtClean="0"/>
              <a:t>Filtering and Recommendation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INST 734</a:t>
            </a:r>
          </a:p>
          <a:p>
            <a:r>
              <a:rPr lang="en-US" altLang="en-US" dirty="0" smtClean="0"/>
              <a:t>Module 9</a:t>
            </a:r>
          </a:p>
          <a:p>
            <a:r>
              <a:rPr lang="en-US" altLang="en-US" dirty="0" smtClean="0"/>
              <a:t>Doug </a:t>
            </a:r>
            <a:r>
              <a:rPr lang="en-US" altLang="en-US" dirty="0" err="1" smtClean="0"/>
              <a:t>Oard</a:t>
            </a:r>
            <a:endParaRPr lang="en-US" altLang="en-US" dirty="0" smtClean="0"/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Filtering</a:t>
            </a:r>
          </a:p>
          <a:p>
            <a:endParaRPr lang="en-US" dirty="0"/>
          </a:p>
          <a:p>
            <a:r>
              <a:rPr lang="en-US" dirty="0" smtClean="0"/>
              <a:t>Recommender systems</a:t>
            </a:r>
          </a:p>
          <a:p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Classification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504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Filtering</a:t>
            </a:r>
          </a:p>
          <a:p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Recommender </a:t>
            </a:r>
            <a:r>
              <a:rPr lang="en-US" dirty="0"/>
              <a:t>s</a:t>
            </a:r>
            <a:r>
              <a:rPr lang="en-US" dirty="0" smtClean="0"/>
              <a:t>ystems</a:t>
            </a:r>
          </a:p>
          <a:p>
            <a:endParaRPr lang="en-US" dirty="0"/>
          </a:p>
          <a:p>
            <a:r>
              <a:rPr lang="en-US" dirty="0" smtClean="0"/>
              <a:t>Classification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230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Rating-Based Recommendation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2057400"/>
            <a:ext cx="8305800" cy="4114800"/>
          </a:xfrm>
          <a:noFill/>
        </p:spPr>
        <p:txBody>
          <a:bodyPr/>
          <a:lstStyle/>
          <a:p>
            <a:r>
              <a:rPr lang="en-US" altLang="en-US" dirty="0" smtClean="0"/>
              <a:t>Use </a:t>
            </a:r>
            <a:r>
              <a:rPr lang="en-US" altLang="en-US" u="sng" dirty="0" smtClean="0"/>
              <a:t>ratings</a:t>
            </a:r>
            <a:r>
              <a:rPr lang="en-US" altLang="en-US" dirty="0" smtClean="0"/>
              <a:t> to describe objects</a:t>
            </a:r>
          </a:p>
          <a:p>
            <a:pPr lvl="1"/>
            <a:r>
              <a:rPr lang="en-US" altLang="en-US" dirty="0" smtClean="0"/>
              <a:t>Personal recommendations, peer review, …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Beyond topicality:</a:t>
            </a:r>
          </a:p>
          <a:p>
            <a:pPr lvl="1"/>
            <a:r>
              <a:rPr lang="en-US" altLang="en-US" dirty="0" smtClean="0"/>
              <a:t>Accuracy, coherence, depth, novelty, style, …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Has been applied to many modalities</a:t>
            </a:r>
          </a:p>
          <a:p>
            <a:pPr lvl="1"/>
            <a:r>
              <a:rPr lang="en-US" altLang="en-US" dirty="0" smtClean="0"/>
              <a:t>Books, movies, music, jokes, people, …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Using Positive Information</a:t>
            </a:r>
          </a:p>
        </p:txBody>
      </p:sp>
      <p:graphicFrame>
        <p:nvGraphicFramePr>
          <p:cNvPr id="3074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290513" y="1854200"/>
          <a:ext cx="8442325" cy="494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Document" r:id="rId3" imgW="8449200" imgH="4945320" progId="Word.Document.8">
                  <p:embed/>
                </p:oleObj>
              </mc:Choice>
              <mc:Fallback>
                <p:oleObj name="Document" r:id="rId3" imgW="8449200" imgH="494532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513" y="1854200"/>
                        <a:ext cx="8442325" cy="494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Oval 4"/>
          <p:cNvSpPr>
            <a:spLocks noChangeArrowheads="1"/>
          </p:cNvSpPr>
          <p:nvPr/>
        </p:nvSpPr>
        <p:spPr bwMode="auto">
          <a:xfrm>
            <a:off x="1905000" y="2438400"/>
            <a:ext cx="1828800" cy="6096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7" name="Oval 5"/>
          <p:cNvSpPr>
            <a:spLocks noChangeArrowheads="1"/>
          </p:cNvSpPr>
          <p:nvPr/>
        </p:nvSpPr>
        <p:spPr bwMode="auto">
          <a:xfrm>
            <a:off x="1905000" y="5181600"/>
            <a:ext cx="1828800" cy="6096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6778625" y="6583363"/>
            <a:ext cx="23653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Source: Jon Herlocker, SIGIR 1999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Using Negative Information</a:t>
            </a:r>
          </a:p>
        </p:txBody>
      </p:sp>
      <p:graphicFrame>
        <p:nvGraphicFramePr>
          <p:cNvPr id="4098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304800" y="1854200"/>
          <a:ext cx="8442325" cy="494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Document" r:id="rId3" imgW="8449200" imgH="4945320" progId="Word.Document.8">
                  <p:embed/>
                </p:oleObj>
              </mc:Choice>
              <mc:Fallback>
                <p:oleObj name="Document" r:id="rId3" imgW="8449200" imgH="494532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854200"/>
                        <a:ext cx="8442325" cy="494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Oval 4"/>
          <p:cNvSpPr>
            <a:spLocks noChangeArrowheads="1"/>
          </p:cNvSpPr>
          <p:nvPr/>
        </p:nvSpPr>
        <p:spPr bwMode="auto">
          <a:xfrm>
            <a:off x="1905000" y="2438400"/>
            <a:ext cx="3048000" cy="6096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01" name="Oval 5"/>
          <p:cNvSpPr>
            <a:spLocks noChangeArrowheads="1"/>
          </p:cNvSpPr>
          <p:nvPr/>
        </p:nvSpPr>
        <p:spPr bwMode="auto">
          <a:xfrm>
            <a:off x="1905000" y="2971800"/>
            <a:ext cx="3048000" cy="6096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6778625" y="6583363"/>
            <a:ext cx="23653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Source: Jon Herlocker, SIGIR 1999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763000" cy="1143000"/>
          </a:xfrm>
        </p:spPr>
        <p:txBody>
          <a:bodyPr/>
          <a:lstStyle/>
          <a:p>
            <a:r>
              <a:rPr lang="en-US" altLang="en-US" smtClean="0"/>
              <a:t>Recommending w/Implicit Feedback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667000" y="1752600"/>
            <a:ext cx="11430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Estimate</a:t>
            </a:r>
          </a:p>
          <a:p>
            <a:pPr algn="ctr"/>
            <a:r>
              <a:rPr lang="en-US" altLang="en-US"/>
              <a:t>Rating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5105400" y="1752600"/>
            <a:ext cx="11430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User</a:t>
            </a:r>
          </a:p>
          <a:p>
            <a:pPr algn="ctr"/>
            <a:r>
              <a:rPr lang="en-US" altLang="en-US"/>
              <a:t>Model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667000" y="3200400"/>
            <a:ext cx="36576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Ratings Server</a:t>
            </a:r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2133600" y="2133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3810000" y="2133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6248400" y="2133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3276600" y="2590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 flipV="1">
            <a:off x="5715000" y="2590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3810000" y="1752600"/>
            <a:ext cx="1241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User Ratings</a:t>
            </a:r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5699125" y="2576513"/>
            <a:ext cx="115728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Community</a:t>
            </a:r>
          </a:p>
          <a:p>
            <a:pPr algn="ctr"/>
            <a:r>
              <a:rPr lang="en-US" altLang="en-US" sz="1600"/>
              <a:t>Ratings</a:t>
            </a:r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6765925" y="1814513"/>
            <a:ext cx="95408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Predicted</a:t>
            </a:r>
          </a:p>
          <a:p>
            <a:pPr algn="ctr"/>
            <a:r>
              <a:rPr lang="en-US" altLang="en-US" sz="1600"/>
              <a:t>Ratings</a:t>
            </a:r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990600" y="1828800"/>
            <a:ext cx="125888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User</a:t>
            </a:r>
          </a:p>
          <a:p>
            <a:pPr algn="ctr"/>
            <a:r>
              <a:rPr lang="en-US" altLang="en-US" sz="1600"/>
              <a:t>Observations</a:t>
            </a:r>
          </a:p>
        </p:txBody>
      </p: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3276600" y="2590800"/>
            <a:ext cx="8064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User </a:t>
            </a:r>
          </a:p>
          <a:p>
            <a:pPr algn="ctr"/>
            <a:r>
              <a:rPr lang="en-US" altLang="en-US" sz="1600"/>
              <a:t>Ratings</a:t>
            </a:r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2667000" y="4343400"/>
            <a:ext cx="11430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User</a:t>
            </a:r>
          </a:p>
          <a:p>
            <a:pPr algn="ctr"/>
            <a:r>
              <a:rPr lang="en-US" altLang="en-US"/>
              <a:t>Model</a:t>
            </a:r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5105400" y="4343400"/>
            <a:ext cx="11430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Estimate</a:t>
            </a:r>
          </a:p>
          <a:p>
            <a:pPr algn="ctr"/>
            <a:r>
              <a:rPr lang="en-US" altLang="en-US"/>
              <a:t>Ratings</a:t>
            </a:r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2667000" y="5791200"/>
            <a:ext cx="36576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Observations Server</a:t>
            </a:r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2133600" y="4724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3810000" y="47244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6248400" y="4724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>
            <a:off x="3276600" y="5181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5" name="Text Box 23"/>
          <p:cNvSpPr txBox="1">
            <a:spLocks noChangeArrowheads="1"/>
          </p:cNvSpPr>
          <p:nvPr/>
        </p:nvSpPr>
        <p:spPr bwMode="auto">
          <a:xfrm>
            <a:off x="3810000" y="4114800"/>
            <a:ext cx="125888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Predicted</a:t>
            </a:r>
          </a:p>
          <a:p>
            <a:pPr algn="ctr"/>
            <a:r>
              <a:rPr lang="en-US" altLang="en-US" sz="1600"/>
              <a:t>Observations</a:t>
            </a:r>
          </a:p>
        </p:txBody>
      </p:sp>
      <p:sp>
        <p:nvSpPr>
          <p:cNvPr id="23576" name="Text Box 24"/>
          <p:cNvSpPr txBox="1">
            <a:spLocks noChangeArrowheads="1"/>
          </p:cNvSpPr>
          <p:nvPr/>
        </p:nvSpPr>
        <p:spPr bwMode="auto">
          <a:xfrm>
            <a:off x="3302000" y="5181600"/>
            <a:ext cx="125888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Community</a:t>
            </a:r>
          </a:p>
          <a:p>
            <a:pPr algn="ctr"/>
            <a:r>
              <a:rPr lang="en-US" altLang="en-US" sz="1600"/>
              <a:t>Observations</a:t>
            </a:r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6765925" y="4405313"/>
            <a:ext cx="95408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Predicted</a:t>
            </a:r>
          </a:p>
          <a:p>
            <a:pPr algn="ctr"/>
            <a:r>
              <a:rPr lang="en-US" altLang="en-US" sz="1600"/>
              <a:t>Ratings</a:t>
            </a:r>
          </a:p>
        </p:txBody>
      </p:sp>
      <p:sp>
        <p:nvSpPr>
          <p:cNvPr id="23578" name="Text Box 26"/>
          <p:cNvSpPr txBox="1">
            <a:spLocks noChangeArrowheads="1"/>
          </p:cNvSpPr>
          <p:nvPr/>
        </p:nvSpPr>
        <p:spPr bwMode="auto">
          <a:xfrm>
            <a:off x="3560763" y="5181600"/>
            <a:ext cx="2349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 </a:t>
            </a:r>
          </a:p>
          <a:p>
            <a:pPr algn="ctr"/>
            <a:endParaRPr lang="en-US" altLang="en-US" sz="1600"/>
          </a:p>
        </p:txBody>
      </p:sp>
      <p:sp>
        <p:nvSpPr>
          <p:cNvPr id="23579" name="Line 27"/>
          <p:cNvSpPr>
            <a:spLocks noChangeShapeType="1"/>
          </p:cNvSpPr>
          <p:nvPr/>
        </p:nvSpPr>
        <p:spPr bwMode="auto">
          <a:xfrm>
            <a:off x="152400" y="4038600"/>
            <a:ext cx="883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0" name="Line 28"/>
          <p:cNvSpPr>
            <a:spLocks noChangeShapeType="1"/>
          </p:cNvSpPr>
          <p:nvPr/>
        </p:nvSpPr>
        <p:spPr bwMode="auto">
          <a:xfrm>
            <a:off x="152400" y="1447800"/>
            <a:ext cx="883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1" name="Line 29"/>
          <p:cNvSpPr>
            <a:spLocks noChangeShapeType="1"/>
          </p:cNvSpPr>
          <p:nvPr/>
        </p:nvSpPr>
        <p:spPr bwMode="auto">
          <a:xfrm>
            <a:off x="2362200" y="47244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2" name="Line 30"/>
          <p:cNvSpPr>
            <a:spLocks noChangeShapeType="1"/>
          </p:cNvSpPr>
          <p:nvPr/>
        </p:nvSpPr>
        <p:spPr bwMode="auto">
          <a:xfrm>
            <a:off x="2362200" y="6096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3" name="Text Box 31"/>
          <p:cNvSpPr txBox="1">
            <a:spLocks noChangeArrowheads="1"/>
          </p:cNvSpPr>
          <p:nvPr/>
        </p:nvSpPr>
        <p:spPr bwMode="auto">
          <a:xfrm>
            <a:off x="990600" y="4419600"/>
            <a:ext cx="125888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User</a:t>
            </a:r>
          </a:p>
          <a:p>
            <a:pPr algn="ctr"/>
            <a:r>
              <a:rPr lang="en-US" altLang="en-US" sz="1600"/>
              <a:t>Observations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Hybrid Systems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Start with a query</a:t>
            </a:r>
          </a:p>
          <a:p>
            <a:pPr lvl="1"/>
            <a:r>
              <a:rPr lang="en-US" altLang="en-US" dirty="0" smtClean="0"/>
              <a:t>Stereotypes or content-based query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Obtain some “ratings”</a:t>
            </a:r>
          </a:p>
          <a:p>
            <a:pPr lvl="1"/>
            <a:r>
              <a:rPr lang="en-US" altLang="en-US" dirty="0" smtClean="0"/>
              <a:t>Implicit feedback, explicit feedback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Leverage the ratings to find other content</a:t>
            </a:r>
          </a:p>
          <a:p>
            <a:pPr lvl="1"/>
            <a:r>
              <a:rPr lang="en-US" altLang="en-US" dirty="0" smtClean="0"/>
              <a:t>User-user(-item)</a:t>
            </a:r>
          </a:p>
          <a:p>
            <a:pPr lvl="1"/>
            <a:r>
              <a:rPr lang="en-US" altLang="en-US" dirty="0" smtClean="0"/>
              <a:t>(User)-item-item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r>
              <a:rPr lang="en-US" altLang="en-US" dirty="0" smtClean="0"/>
              <a:t>Need for Inventory Recommendation</a:t>
            </a:r>
          </a:p>
        </p:txBody>
      </p:sp>
      <p:pic>
        <p:nvPicPr>
          <p:cNvPr id="37891" name="Picture 2" descr="Full-size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23"/>
          <a:stretch>
            <a:fillRect/>
          </a:stretch>
        </p:blipFill>
        <p:spPr bwMode="auto">
          <a:xfrm>
            <a:off x="0" y="769257"/>
            <a:ext cx="913130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6542966"/>
            <a:ext cx="41531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Chris Andersen, “The Long Tail,” </a:t>
            </a:r>
            <a:r>
              <a:rPr lang="en-US" sz="1400" i="1" dirty="0" smtClean="0"/>
              <a:t>Wired</a:t>
            </a:r>
            <a:r>
              <a:rPr lang="en-US" sz="1400" dirty="0" smtClean="0"/>
              <a:t>, October 2004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476" t="7334" r="15238" b="8857"/>
          <a:stretch/>
        </p:blipFill>
        <p:spPr>
          <a:xfrm>
            <a:off x="0" y="1175288"/>
            <a:ext cx="9144000" cy="5682712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46802"/>
            <a:ext cx="7772400" cy="1143000"/>
          </a:xfrm>
        </p:spPr>
        <p:txBody>
          <a:bodyPr/>
          <a:lstStyle/>
          <a:p>
            <a:r>
              <a:rPr lang="en-US" dirty="0" smtClean="0"/>
              <a:t>Item-Item Recommendation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13639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46299639</TotalTime>
  <Words>173</Words>
  <Application>Microsoft Office PowerPoint</Application>
  <PresentationFormat>On-screen Show (4:3)</PresentationFormat>
  <Paragraphs>73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Times New Roman</vt:lpstr>
      <vt:lpstr>Wingdings</vt:lpstr>
      <vt:lpstr>Blank Presentation</vt:lpstr>
      <vt:lpstr>Document</vt:lpstr>
      <vt:lpstr>Filtering and Recommendation</vt:lpstr>
      <vt:lpstr>Agenda</vt:lpstr>
      <vt:lpstr>Rating-Based Recommendation</vt:lpstr>
      <vt:lpstr>Using Positive Information</vt:lpstr>
      <vt:lpstr>Using Negative Information</vt:lpstr>
      <vt:lpstr>Recommending w/Implicit Feedback</vt:lpstr>
      <vt:lpstr>Hybrid Systems</vt:lpstr>
      <vt:lpstr>Need for Inventory Recommendation</vt:lpstr>
      <vt:lpstr>Item-Item Recommendation</vt:lpstr>
      <vt:lpstr>Agenda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Filtering</dc:title>
  <dc:creator>Douglas W. Oard</dc:creator>
  <cp:lastModifiedBy>gg</cp:lastModifiedBy>
  <cp:revision>62</cp:revision>
  <cp:lastPrinted>1998-04-06T02:52:45Z</cp:lastPrinted>
  <dcterms:created xsi:type="dcterms:W3CDTF">1998-04-04T17:49:33Z</dcterms:created>
  <dcterms:modified xsi:type="dcterms:W3CDTF">2014-10-27T02:12:57Z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80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oard@glue.umd.edu</vt:lpwstr>
  </property>
  <property fmtid="{D5CDD505-2E9C-101B-9397-08002B2CF9AE}" pid="8" name="HomePage">
    <vt:lpwstr>http://www.clis.umd.edu/courses/708a/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