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10" r:id="rId3"/>
    <p:sldId id="261" r:id="rId4"/>
    <p:sldId id="335" r:id="rId5"/>
    <p:sldId id="365" r:id="rId6"/>
    <p:sldId id="413" r:id="rId7"/>
    <p:sldId id="262" r:id="rId8"/>
    <p:sldId id="370" r:id="rId9"/>
    <p:sldId id="369" r:id="rId10"/>
    <p:sldId id="387" r:id="rId11"/>
    <p:sldId id="411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3333CC"/>
    <a:srgbClr val="6600FF"/>
    <a:srgbClr val="3333FF"/>
    <a:srgbClr val="0033CC"/>
    <a:srgbClr val="0000FF"/>
    <a:srgbClr val="33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2298" y="10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431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2746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366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6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3233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5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4294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7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981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10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7794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9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0287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9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85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424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2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2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6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44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686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722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Filtering and Recommendation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9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Spam Filtering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en-US" dirty="0" smtClean="0"/>
              <a:t>Adversarial IR yields an adaptation cycle</a:t>
            </a:r>
          </a:p>
          <a:p>
            <a:r>
              <a:rPr lang="en-US" altLang="en-US" dirty="0" smtClean="0"/>
              <a:t>Content signatures</a:t>
            </a:r>
          </a:p>
          <a:p>
            <a:pPr lvl="1"/>
            <a:r>
              <a:rPr lang="en-US" altLang="en-US" dirty="0" smtClean="0"/>
              <a:t>Compression-based techniques</a:t>
            </a:r>
          </a:p>
          <a:p>
            <a:r>
              <a:rPr lang="en-US" altLang="en-US" dirty="0" smtClean="0"/>
              <a:t>Source signatures</a:t>
            </a:r>
          </a:p>
          <a:p>
            <a:pPr lvl="1"/>
            <a:r>
              <a:rPr lang="en-US" altLang="en-US" dirty="0" smtClean="0"/>
              <a:t>Blacklists and whitelists</a:t>
            </a:r>
          </a:p>
          <a:p>
            <a:pPr lvl="1"/>
            <a:r>
              <a:rPr lang="en-US" altLang="en-US" dirty="0" err="1" smtClean="0"/>
              <a:t>DomainKey</a:t>
            </a:r>
            <a:r>
              <a:rPr lang="en-US" altLang="en-US" dirty="0" smtClean="0"/>
              <a:t> </a:t>
            </a:r>
            <a:r>
              <a:rPr lang="en-US" altLang="en-US" dirty="0" smtClean="0"/>
              <a:t>Identified Mail (DKIM)</a:t>
            </a:r>
          </a:p>
          <a:p>
            <a:r>
              <a:rPr lang="en-US" altLang="en-US" dirty="0" smtClean="0"/>
              <a:t>Behavioral signatures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Filtering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Recommender </a:t>
            </a:r>
            <a:r>
              <a:rPr lang="en-US" dirty="0"/>
              <a:t>s</a:t>
            </a:r>
            <a:r>
              <a:rPr lang="en-US" dirty="0" smtClean="0"/>
              <a:t>ystems</a:t>
            </a:r>
          </a:p>
          <a:p>
            <a:endParaRPr lang="en-US" dirty="0"/>
          </a:p>
          <a:p>
            <a:r>
              <a:rPr lang="en-US" dirty="0" smtClean="0"/>
              <a:t>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23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Filtering</a:t>
            </a:r>
          </a:p>
          <a:p>
            <a:endParaRPr lang="en-US" dirty="0"/>
          </a:p>
          <a:p>
            <a:r>
              <a:rPr lang="en-US" dirty="0" smtClean="0"/>
              <a:t>Recommender </a:t>
            </a:r>
            <a:r>
              <a:rPr lang="en-US" dirty="0" err="1" smtClean="0"/>
              <a:t>ystems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51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Information Filtering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114800"/>
          </a:xfrm>
          <a:noFill/>
        </p:spPr>
        <p:txBody>
          <a:bodyPr/>
          <a:lstStyle/>
          <a:p>
            <a:r>
              <a:rPr lang="en-US" altLang="en-US" dirty="0" smtClean="0"/>
              <a:t>An abstract task in which:</a:t>
            </a:r>
          </a:p>
          <a:p>
            <a:pPr lvl="1"/>
            <a:r>
              <a:rPr lang="en-US" altLang="en-US" dirty="0" smtClean="0"/>
              <a:t>The information need is stable</a:t>
            </a:r>
          </a:p>
          <a:p>
            <a:pPr lvl="1"/>
            <a:r>
              <a:rPr lang="en-US" altLang="en-US" dirty="0" smtClean="0"/>
              <a:t>A stream of documents is arriving</a:t>
            </a:r>
          </a:p>
          <a:p>
            <a:pPr lvl="1"/>
            <a:r>
              <a:rPr lang="en-US" altLang="en-US" dirty="0" smtClean="0"/>
              <a:t>The system must decide which ones to present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Introduced by </a:t>
            </a:r>
            <a:r>
              <a:rPr lang="en-US" altLang="en-US" dirty="0" err="1" smtClean="0"/>
              <a:t>Luhn</a:t>
            </a:r>
            <a:r>
              <a:rPr lang="en-US" altLang="en-US" dirty="0" smtClean="0"/>
              <a:t> in 1958</a:t>
            </a:r>
          </a:p>
          <a:p>
            <a:pPr lvl="1"/>
            <a:r>
              <a:rPr lang="en-US" altLang="en-US" dirty="0" smtClean="0"/>
              <a:t>As Selective Dissemination of Information (SDI)</a:t>
            </a:r>
          </a:p>
          <a:p>
            <a:pPr lvl="1"/>
            <a:r>
              <a:rPr lang="en-US" altLang="en-US" dirty="0" smtClean="0"/>
              <a:t>Named “Filtering” by Denning in 1975</a:t>
            </a:r>
          </a:p>
          <a:p>
            <a:pPr lvl="1"/>
            <a:r>
              <a:rPr lang="en-US" altLang="en-US" dirty="0" smtClean="0"/>
              <a:t>After 1983, SDI came to have another meaning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z="3600" b="1" smtClean="0">
                <a:solidFill>
                  <a:schemeClr val="tx1"/>
                </a:solidFill>
              </a:rPr>
              <a:t>Information Filtering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2438400" y="3048000"/>
          <a:ext cx="1905000" cy="171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" name="Clip" r:id="rId3" imgW="1259640" imgH="1137240" progId="MS_ClipArt_Gallery.2">
                  <p:embed/>
                </p:oleObj>
              </mc:Choice>
              <mc:Fallback>
                <p:oleObj name="Clip" r:id="rId3" imgW="1259640" imgH="113724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048000"/>
                        <a:ext cx="1905000" cy="171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6553200" y="3048000"/>
          <a:ext cx="1828800" cy="180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" name="Clip" r:id="rId5" imgW="2376720" imgH="2343240" progId="MS_ClipArt_Gallery.2">
                  <p:embed/>
                </p:oleObj>
              </mc:Choice>
              <mc:Fallback>
                <p:oleObj name="Clip" r:id="rId5" imgW="2376720" imgH="23432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048000"/>
                        <a:ext cx="1828800" cy="180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Oval 5"/>
          <p:cNvSpPr>
            <a:spLocks noChangeArrowheads="1"/>
          </p:cNvSpPr>
          <p:nvPr/>
        </p:nvSpPr>
        <p:spPr bwMode="auto">
          <a:xfrm>
            <a:off x="1447800" y="4876800"/>
            <a:ext cx="1219200" cy="12192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6" name="AutoShape 6"/>
          <p:cNvSpPr>
            <a:spLocks noChangeArrowheads="1"/>
          </p:cNvSpPr>
          <p:nvPr/>
        </p:nvSpPr>
        <p:spPr bwMode="auto">
          <a:xfrm>
            <a:off x="1981200" y="3200400"/>
            <a:ext cx="152400" cy="1600200"/>
          </a:xfrm>
          <a:prstGeom prst="upDownArrow">
            <a:avLst>
              <a:gd name="adj1" fmla="val 50000"/>
              <a:gd name="adj2" fmla="val 210000"/>
            </a:avLst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7" name="Text Box 7"/>
          <p:cNvSpPr txBox="1">
            <a:spLocks noChangeArrowheads="1"/>
          </p:cNvSpPr>
          <p:nvPr/>
        </p:nvSpPr>
        <p:spPr bwMode="auto">
          <a:xfrm>
            <a:off x="1524000" y="5029200"/>
            <a:ext cx="1295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 </a:t>
            </a:r>
            <a:r>
              <a:rPr lang="en-US" altLang="en-US" b="1">
                <a:latin typeface="Arial" panose="020B0604020202020204" pitchFamily="34" charset="0"/>
              </a:rPr>
              <a:t>User  Profile</a:t>
            </a:r>
            <a:endParaRPr lang="en-US" altLang="en-US" b="1"/>
          </a:p>
        </p:txBody>
      </p:sp>
      <p:graphicFrame>
        <p:nvGraphicFramePr>
          <p:cNvPr id="1028" name="Object 8"/>
          <p:cNvGraphicFramePr>
            <a:graphicFrameLocks noChangeAspect="1"/>
          </p:cNvGraphicFramePr>
          <p:nvPr/>
        </p:nvGraphicFramePr>
        <p:xfrm>
          <a:off x="914400" y="1752600"/>
          <a:ext cx="10366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" name="Clip" r:id="rId7" imgW="1035720" imgH="504720" progId="MS_ClipArt_Gallery.2">
                  <p:embed/>
                </p:oleObj>
              </mc:Choice>
              <mc:Fallback>
                <p:oleObj name="Clip" r:id="rId7" imgW="1035720" imgH="50472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103663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Text Box 9"/>
          <p:cNvSpPr txBox="1">
            <a:spLocks noChangeArrowheads="1"/>
          </p:cNvSpPr>
          <p:nvPr/>
        </p:nvSpPr>
        <p:spPr bwMode="auto">
          <a:xfrm>
            <a:off x="381000" y="37338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Arial" panose="020B0604020202020204" pitchFamily="34" charset="0"/>
              </a:rPr>
              <a:t>Matching</a:t>
            </a:r>
            <a:endParaRPr lang="en-US" altLang="en-US"/>
          </a:p>
        </p:txBody>
      </p:sp>
      <p:graphicFrame>
        <p:nvGraphicFramePr>
          <p:cNvPr id="1029" name="Object 10"/>
          <p:cNvGraphicFramePr>
            <a:graphicFrameLocks noChangeAspect="1"/>
          </p:cNvGraphicFramePr>
          <p:nvPr/>
        </p:nvGraphicFramePr>
        <p:xfrm>
          <a:off x="1066800" y="1905000"/>
          <a:ext cx="10366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" name="Clip" r:id="rId9" imgW="1035720" imgH="504720" progId="MS_ClipArt_Gallery.2">
                  <p:embed/>
                </p:oleObj>
              </mc:Choice>
              <mc:Fallback>
                <p:oleObj name="Clip" r:id="rId9" imgW="1035720" imgH="504720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905000"/>
                        <a:ext cx="103663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11"/>
          <p:cNvGraphicFramePr>
            <a:graphicFrameLocks noChangeAspect="1"/>
          </p:cNvGraphicFramePr>
          <p:nvPr/>
        </p:nvGraphicFramePr>
        <p:xfrm>
          <a:off x="1219200" y="2057400"/>
          <a:ext cx="10366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" name="Clip" r:id="rId10" imgW="1035720" imgH="504720" progId="MS_ClipArt_Gallery.2">
                  <p:embed/>
                </p:oleObj>
              </mc:Choice>
              <mc:Fallback>
                <p:oleObj name="Clip" r:id="rId10" imgW="1035720" imgH="504720" progId="MS_ClipArt_Gallery.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57400"/>
                        <a:ext cx="103663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12"/>
          <p:cNvGraphicFramePr>
            <a:graphicFrameLocks noChangeAspect="1"/>
          </p:cNvGraphicFramePr>
          <p:nvPr/>
        </p:nvGraphicFramePr>
        <p:xfrm>
          <a:off x="1371600" y="2209800"/>
          <a:ext cx="10366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" name="Clip" r:id="rId11" imgW="1035720" imgH="504720" progId="MS_ClipArt_Gallery.2">
                  <p:embed/>
                </p:oleObj>
              </mc:Choice>
              <mc:Fallback>
                <p:oleObj name="Clip" r:id="rId11" imgW="1035720" imgH="504720" progId="MS_ClipArt_Gallery.2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09800"/>
                        <a:ext cx="103663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3"/>
          <p:cNvGraphicFramePr>
            <a:graphicFrameLocks noChangeAspect="1"/>
          </p:cNvGraphicFramePr>
          <p:nvPr/>
        </p:nvGraphicFramePr>
        <p:xfrm>
          <a:off x="1524000" y="2362200"/>
          <a:ext cx="10366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" name="Clip" r:id="rId12" imgW="1035720" imgH="504720" progId="MS_ClipArt_Gallery.2">
                  <p:embed/>
                </p:oleObj>
              </mc:Choice>
              <mc:Fallback>
                <p:oleObj name="Clip" r:id="rId12" imgW="1035720" imgH="504720" progId="MS_ClipArt_Gallery.2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362200"/>
                        <a:ext cx="103663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14"/>
          <p:cNvGraphicFramePr>
            <a:graphicFrameLocks noChangeAspect="1"/>
          </p:cNvGraphicFramePr>
          <p:nvPr/>
        </p:nvGraphicFramePr>
        <p:xfrm>
          <a:off x="1600200" y="2514600"/>
          <a:ext cx="111283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" name="Clip" r:id="rId13" imgW="1035720" imgH="504720" progId="MS_ClipArt_Gallery.2">
                  <p:embed/>
                </p:oleObj>
              </mc:Choice>
              <mc:Fallback>
                <p:oleObj name="Clip" r:id="rId13" imgW="1035720" imgH="504720" progId="MS_ClipArt_Gallery.2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14600"/>
                        <a:ext cx="1112838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9" name="Line 15"/>
          <p:cNvSpPr>
            <a:spLocks noChangeShapeType="1"/>
          </p:cNvSpPr>
          <p:nvPr/>
        </p:nvSpPr>
        <p:spPr bwMode="auto">
          <a:xfrm flipH="1">
            <a:off x="2209800" y="4648200"/>
            <a:ext cx="304800" cy="3048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381000" y="13716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Arial" panose="020B0604020202020204" pitchFamily="34" charset="0"/>
              </a:rPr>
              <a:t>New Documents</a:t>
            </a:r>
            <a:endParaRPr lang="en-US" altLang="en-US"/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4114800" y="31242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Arial" panose="020B0604020202020204" pitchFamily="34" charset="0"/>
              </a:rPr>
              <a:t>Recommendation</a:t>
            </a:r>
            <a:endParaRPr lang="en-US" altLang="en-US"/>
          </a:p>
        </p:txBody>
      </p:sp>
      <p:sp>
        <p:nvSpPr>
          <p:cNvPr id="1042" name="AutoShape 18"/>
          <p:cNvSpPr>
            <a:spLocks noChangeArrowheads="1"/>
          </p:cNvSpPr>
          <p:nvPr/>
        </p:nvSpPr>
        <p:spPr bwMode="auto">
          <a:xfrm>
            <a:off x="4572000" y="3733800"/>
            <a:ext cx="1752600" cy="152400"/>
          </a:xfrm>
          <a:prstGeom prst="rightArrow">
            <a:avLst>
              <a:gd name="adj1" fmla="val 41667"/>
              <a:gd name="adj2" fmla="val 149074"/>
            </a:avLst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3" name="AutoShape 19"/>
          <p:cNvSpPr>
            <a:spLocks noChangeArrowheads="1"/>
          </p:cNvSpPr>
          <p:nvPr/>
        </p:nvSpPr>
        <p:spPr bwMode="auto">
          <a:xfrm>
            <a:off x="4572000" y="4038600"/>
            <a:ext cx="1752600" cy="180975"/>
          </a:xfrm>
          <a:prstGeom prst="leftArrow">
            <a:avLst>
              <a:gd name="adj1" fmla="val 32102"/>
              <a:gd name="adj2" fmla="val 144725"/>
            </a:avLst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4419600" y="42672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       </a:t>
            </a:r>
            <a:r>
              <a:rPr lang="en-US" altLang="en-US" b="1">
                <a:latin typeface="Arial" panose="020B0604020202020204" pitchFamily="34" charset="0"/>
              </a:rPr>
              <a:t>Rating</a:t>
            </a: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Information Access Problems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3886200" y="1982788"/>
            <a:ext cx="0" cy="3275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H="1">
            <a:off x="3886200" y="5259388"/>
            <a:ext cx="32750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3735388" y="2209800"/>
            <a:ext cx="303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3735388" y="4724400"/>
            <a:ext cx="303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4572000" y="5943600"/>
            <a:ext cx="18780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Collection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 rot="-5400000">
            <a:off x="652462" y="3309938"/>
            <a:ext cx="30845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Information Need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4114800" y="5487988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latin typeface="Univers" pitchFamily="34" charset="0"/>
              </a:rPr>
              <a:t>Stable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2895600" y="4573588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latin typeface="Univers" pitchFamily="34" charset="0"/>
              </a:rPr>
              <a:t>Stable</a:t>
            </a: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6858000" y="5106988"/>
            <a:ext cx="0" cy="303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6324600" y="5487988"/>
            <a:ext cx="1181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 </a:t>
            </a:r>
            <a:r>
              <a:rPr lang="en-US" altLang="en-US" sz="1800">
                <a:latin typeface="Univers" pitchFamily="34" charset="0"/>
              </a:rPr>
              <a:t>Different</a:t>
            </a:r>
          </a:p>
          <a:p>
            <a:r>
              <a:rPr lang="en-US" altLang="en-US" sz="1800">
                <a:latin typeface="Univers" pitchFamily="34" charset="0"/>
              </a:rPr>
              <a:t>Each Time</a:t>
            </a:r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4495800" y="5106988"/>
            <a:ext cx="0" cy="303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4038600" y="4395788"/>
            <a:ext cx="931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  </a:t>
            </a:r>
            <a:r>
              <a:rPr lang="en-US" altLang="en-US" sz="2000"/>
              <a:t>Data</a:t>
            </a:r>
          </a:p>
          <a:p>
            <a:r>
              <a:rPr lang="en-US" altLang="en-US" sz="2000"/>
              <a:t>Mining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4038600" y="2033588"/>
            <a:ext cx="1114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Retrieval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6324600" y="4572000"/>
            <a:ext cx="1058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Filtering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2514600" y="1906588"/>
            <a:ext cx="1181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 </a:t>
            </a:r>
            <a:r>
              <a:rPr lang="en-US" altLang="en-US" sz="1800">
                <a:latin typeface="Univers" pitchFamily="34" charset="0"/>
              </a:rPr>
              <a:t>Different</a:t>
            </a:r>
          </a:p>
          <a:p>
            <a:r>
              <a:rPr lang="en-US" altLang="en-US" sz="1800">
                <a:latin typeface="Univers" pitchFamily="34" charset="0"/>
              </a:rPr>
              <a:t>Each Time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Filtering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 spam filtering</a:t>
            </a:r>
          </a:p>
          <a:p>
            <a:endParaRPr lang="en-US" dirty="0" smtClean="0"/>
          </a:p>
          <a:p>
            <a:r>
              <a:rPr lang="en-US" dirty="0" smtClean="0"/>
              <a:t>Personalized newspaper</a:t>
            </a:r>
          </a:p>
          <a:p>
            <a:endParaRPr lang="en-US" dirty="0" smtClean="0"/>
          </a:p>
          <a:p>
            <a:r>
              <a:rPr lang="en-US" dirty="0" smtClean="0"/>
              <a:t>Children’s Internet Protection Act (CIPA)</a:t>
            </a:r>
          </a:p>
        </p:txBody>
      </p:sp>
    </p:spTree>
    <p:extLst>
      <p:ext uri="{BB962C8B-B14F-4D97-AF65-F5344CB8AC3E}">
        <p14:creationId xmlns:p14="http://schemas.microsoft.com/office/powerpoint/2010/main" val="8015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Standing Queries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noFill/>
        </p:spPr>
        <p:txBody>
          <a:bodyPr/>
          <a:lstStyle/>
          <a:p>
            <a:r>
              <a:rPr lang="en-US" altLang="en-US" dirty="0" smtClean="0"/>
              <a:t>Have the user specify a “standing query”</a:t>
            </a:r>
          </a:p>
          <a:p>
            <a:pPr lvl="1"/>
            <a:r>
              <a:rPr lang="en-US" altLang="en-US" dirty="0" smtClean="0"/>
              <a:t>This is the initial “profile”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Allow updates based on relevance feedback</a:t>
            </a:r>
          </a:p>
          <a:p>
            <a:pPr lvl="1"/>
            <a:r>
              <a:rPr lang="en-US" altLang="en-US" dirty="0" smtClean="0"/>
              <a:t>Track changing interests</a:t>
            </a:r>
          </a:p>
          <a:p>
            <a:pPr lvl="1"/>
            <a:r>
              <a:rPr lang="en-US" altLang="en-US" dirty="0" smtClean="0"/>
              <a:t>Learn new terms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Match each arriving document to the profile</a:t>
            </a:r>
          </a:p>
          <a:p>
            <a:pPr lvl="1"/>
            <a:r>
              <a:rPr lang="en-US" altLang="en-US" dirty="0" smtClean="0"/>
              <a:t>On arrival, on a schedule, or when app is opened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99758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Profile Indexing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77200" cy="4114800"/>
          </a:xfrm>
          <a:noFill/>
        </p:spPr>
        <p:txBody>
          <a:bodyPr/>
          <a:lstStyle/>
          <a:p>
            <a:r>
              <a:rPr lang="en-US" altLang="en-US" dirty="0" smtClean="0"/>
              <a:t>Build an inverted file of profiles</a:t>
            </a:r>
          </a:p>
          <a:p>
            <a:pPr lvl="1"/>
            <a:r>
              <a:rPr lang="en-US" altLang="en-US" dirty="0" smtClean="0"/>
              <a:t>Postings are </a:t>
            </a:r>
            <a:r>
              <a:rPr lang="en-US" altLang="en-US" u="sng" dirty="0" smtClean="0"/>
              <a:t>profiles</a:t>
            </a:r>
            <a:r>
              <a:rPr lang="en-US" altLang="en-US" dirty="0" smtClean="0"/>
              <a:t> that contain each term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RAM can hold ~5 million profiles/GB</a:t>
            </a:r>
          </a:p>
          <a:p>
            <a:pPr lvl="1"/>
            <a:r>
              <a:rPr lang="en-US" altLang="en-US" dirty="0" smtClean="0"/>
              <a:t>And several machines could run in parallel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Challenges:</a:t>
            </a:r>
          </a:p>
          <a:p>
            <a:pPr lvl="1"/>
            <a:r>
              <a:rPr lang="en-US" altLang="en-US" dirty="0"/>
              <a:t>New terms (would) have infinite IDF!</a:t>
            </a:r>
          </a:p>
          <a:p>
            <a:pPr lvl="1"/>
            <a:r>
              <a:rPr lang="en-US" altLang="en-US" dirty="0" smtClean="0"/>
              <a:t>No obvious </a:t>
            </a:r>
            <a:r>
              <a:rPr lang="en-US" altLang="en-US" i="1" dirty="0" smtClean="0"/>
              <a:t>a priori </a:t>
            </a:r>
            <a:r>
              <a:rPr lang="en-US" altLang="en-US" dirty="0" smtClean="0"/>
              <a:t>way to do threshold selection</a:t>
            </a:r>
          </a:p>
          <a:p>
            <a:pPr lvl="1"/>
            <a:r>
              <a:rPr lang="en-US" altLang="en-US" dirty="0" smtClean="0"/>
              <a:t>Privacy (with a centralized profile index)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305800" cy="1143000"/>
          </a:xfrm>
          <a:noFill/>
        </p:spPr>
        <p:txBody>
          <a:bodyPr/>
          <a:lstStyle/>
          <a:p>
            <a:r>
              <a:rPr lang="en-US" altLang="en-US" dirty="0" smtClean="0"/>
              <a:t>Content-Based Filtering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“Fast Data Finder”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1143000"/>
          </a:xfrm>
          <a:noFill/>
        </p:spPr>
        <p:txBody>
          <a:bodyPr/>
          <a:lstStyle/>
          <a:p>
            <a:r>
              <a:rPr lang="en-US" altLang="en-US" dirty="0" smtClean="0"/>
              <a:t>Boolean filtering using custom hardware</a:t>
            </a:r>
          </a:p>
          <a:p>
            <a:pPr lvl="1"/>
            <a:r>
              <a:rPr lang="en-US" altLang="en-US" dirty="0" smtClean="0"/>
              <a:t>Up to 10,000 documents per </a:t>
            </a:r>
            <a:r>
              <a:rPr lang="en-US" altLang="en-US" u="sng" dirty="0" smtClean="0"/>
              <a:t>second</a:t>
            </a:r>
            <a:r>
              <a:rPr lang="en-US" altLang="en-US" dirty="0" smtClean="0"/>
              <a:t> (in 1996!)</a:t>
            </a:r>
          </a:p>
          <a:p>
            <a:r>
              <a:rPr lang="en-US" altLang="en-US" dirty="0" smtClean="0"/>
              <a:t>Words pass through a pipeline architecture</a:t>
            </a:r>
          </a:p>
          <a:p>
            <a:pPr lvl="1"/>
            <a:r>
              <a:rPr lang="en-US" altLang="en-US" dirty="0" smtClean="0"/>
              <a:t>Each element looks for one word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982788" y="4421188"/>
            <a:ext cx="7588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good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030788" y="4421188"/>
            <a:ext cx="7588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party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506788" y="4421188"/>
            <a:ext cx="7588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great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554788" y="4421188"/>
            <a:ext cx="7588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aid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744788" y="4572000"/>
            <a:ext cx="760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4268788" y="4572000"/>
            <a:ext cx="760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5792788" y="4572000"/>
            <a:ext cx="760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2744788" y="5335588"/>
            <a:ext cx="530225" cy="4540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OR</a:t>
            </a:r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4421188" y="6097588"/>
            <a:ext cx="530225" cy="4540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AND</a:t>
            </a:r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6707188" y="5259388"/>
            <a:ext cx="530225" cy="4540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NOT</a:t>
            </a:r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2363788" y="4802188"/>
            <a:ext cx="455612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3201988" y="4802188"/>
            <a:ext cx="684212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6934200" y="4802188"/>
            <a:ext cx="0" cy="455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3201988" y="5716588"/>
            <a:ext cx="1217612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H="1">
            <a:off x="4954588" y="5640388"/>
            <a:ext cx="1827212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H="1">
            <a:off x="4802188" y="4802188"/>
            <a:ext cx="608012" cy="129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7316788" y="4572000"/>
            <a:ext cx="760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1220788" y="4572000"/>
            <a:ext cx="760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46299640</TotalTime>
  <Words>296</Words>
  <Application>Microsoft Office PowerPoint</Application>
  <PresentationFormat>On-screen Show (4:3)</PresentationFormat>
  <Paragraphs>98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Univers</vt:lpstr>
      <vt:lpstr>Wingdings</vt:lpstr>
      <vt:lpstr>Blank Presentation</vt:lpstr>
      <vt:lpstr>Clip</vt:lpstr>
      <vt:lpstr>Filtering and Recommendation</vt:lpstr>
      <vt:lpstr>Agenda</vt:lpstr>
      <vt:lpstr>Information Filtering</vt:lpstr>
      <vt:lpstr>Information Filtering</vt:lpstr>
      <vt:lpstr>Information Access Problems</vt:lpstr>
      <vt:lpstr>Information Filtering Examples</vt:lpstr>
      <vt:lpstr>Standing Queries</vt:lpstr>
      <vt:lpstr>Profile Indexing</vt:lpstr>
      <vt:lpstr>Content-Based Filtering “Fast Data Finder”</vt:lpstr>
      <vt:lpstr>Spam Filtering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Filtering</dc:title>
  <dc:creator>Douglas W. Oard</dc:creator>
  <cp:lastModifiedBy>gg</cp:lastModifiedBy>
  <cp:revision>63</cp:revision>
  <cp:lastPrinted>1998-04-06T02:52:45Z</cp:lastPrinted>
  <dcterms:created xsi:type="dcterms:W3CDTF">1998-04-04T17:49:33Z</dcterms:created>
  <dcterms:modified xsi:type="dcterms:W3CDTF">2014-10-27T02:15:49Z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