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6" r:id="rId3"/>
    <p:sldId id="357" r:id="rId4"/>
    <p:sldId id="358" r:id="rId5"/>
    <p:sldId id="350" r:id="rId6"/>
    <p:sldId id="349" r:id="rId7"/>
    <p:sldId id="351" r:id="rId8"/>
    <p:sldId id="340" r:id="rId9"/>
    <p:sldId id="343" r:id="rId10"/>
    <p:sldId id="341" r:id="rId11"/>
    <p:sldId id="356" r:id="rId12"/>
  </p:sldIdLst>
  <p:sldSz cx="9144000" cy="6858000" type="screen4x3"/>
  <p:notesSz cx="6858000" cy="9144000"/>
  <p:embeddedFontLst>
    <p:embeddedFont>
      <p:font typeface="Consolas" panose="020B0609020204030204" pitchFamily="49" charset="0"/>
      <p:regular r:id="rId15"/>
      <p:bold r:id="rId16"/>
      <p:italic r:id="rId17"/>
      <p:boldItalic r:id="rId18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3" autoAdjust="0"/>
    <p:restoredTop sz="86380" autoAdjust="0"/>
  </p:normalViewPr>
  <p:slideViewPr>
    <p:cSldViewPr>
      <p:cViewPr varScale="1">
        <p:scale>
          <a:sx n="78" d="100"/>
          <a:sy n="78" d="100"/>
        </p:scale>
        <p:origin x="19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251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543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1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69997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Start 1:00</a:t>
            </a:r>
          </a:p>
        </p:txBody>
      </p:sp>
    </p:spTree>
    <p:extLst>
      <p:ext uri="{BB962C8B-B14F-4D97-AF65-F5344CB8AC3E}">
        <p14:creationId xmlns:p14="http://schemas.microsoft.com/office/powerpoint/2010/main" val="144866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915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91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Start 1:00</a:t>
            </a:r>
          </a:p>
        </p:txBody>
      </p:sp>
    </p:spTree>
    <p:extLst>
      <p:ext uri="{BB962C8B-B14F-4D97-AF65-F5344CB8AC3E}">
        <p14:creationId xmlns:p14="http://schemas.microsoft.com/office/powerpoint/2010/main" val="336176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9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95965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5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91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4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39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0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172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080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8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  <a:noFill/>
        </p:spPr>
        <p:txBody>
          <a:bodyPr/>
          <a:lstStyle/>
          <a:p>
            <a:r>
              <a:rPr lang="en-US" altLang="en-US" smtClean="0"/>
              <a:t>Evidence from Metadata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/>
            <a:r>
              <a:rPr lang="en-US" altLang="en-US" dirty="0" smtClean="0"/>
              <a:t>INST 734</a:t>
            </a:r>
            <a:endParaRPr lang="en-US" altLang="en-US" dirty="0"/>
          </a:p>
          <a:p>
            <a:pPr marL="342900" indent="-342900"/>
            <a:r>
              <a:rPr lang="en-US" altLang="en-US" dirty="0" smtClean="0"/>
              <a:t>Doug </a:t>
            </a:r>
            <a:r>
              <a:rPr lang="en-US" altLang="en-US" dirty="0" err="1" smtClean="0"/>
              <a:t>Oard</a:t>
            </a:r>
            <a:endParaRPr lang="en-US" altLang="en-US" dirty="0" smtClean="0"/>
          </a:p>
          <a:p>
            <a:pPr marL="342900" indent="-342900"/>
            <a:r>
              <a:rPr lang="en-US" altLang="en-US" dirty="0" smtClean="0"/>
              <a:t>Module 8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M</a:t>
            </a:r>
            <a:r>
              <a:rPr lang="en-US" altLang="en-US" sz="2800" dirty="0" smtClean="0"/>
              <a:t>etadata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Intentional description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Incidental description</a:t>
            </a:r>
          </a:p>
          <a:p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Linked data</a:t>
            </a:r>
          </a:p>
        </p:txBody>
      </p:sp>
    </p:spTree>
    <p:extLst>
      <p:ext uri="{BB962C8B-B14F-4D97-AF65-F5344CB8AC3E}">
        <p14:creationId xmlns:p14="http://schemas.microsoft.com/office/powerpoint/2010/main" val="1153181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M</a:t>
            </a:r>
            <a:r>
              <a:rPr lang="en-US" altLang="en-US" sz="2800" dirty="0" smtClean="0"/>
              <a:t>etadata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Intentional description</a:t>
            </a:r>
          </a:p>
          <a:p>
            <a:endParaRPr lang="en-US" alt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Incidental description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Linked data</a:t>
            </a:r>
          </a:p>
        </p:txBody>
      </p:sp>
    </p:spTree>
    <p:extLst>
      <p:ext uri="{BB962C8B-B14F-4D97-AF65-F5344CB8AC3E}">
        <p14:creationId xmlns:p14="http://schemas.microsoft.com/office/powerpoint/2010/main" val="449976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951"/>
            <a:ext cx="5105400" cy="1143000"/>
          </a:xfrm>
        </p:spPr>
        <p:txBody>
          <a:bodyPr/>
          <a:lstStyle/>
          <a:p>
            <a:r>
              <a:rPr lang="en-US" altLang="en-US" dirty="0" smtClean="0"/>
              <a:t>Anchor Text</a:t>
            </a:r>
          </a:p>
        </p:txBody>
      </p:sp>
      <p:pic>
        <p:nvPicPr>
          <p:cNvPr id="33796" name="Picture 4" descr="a1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6000" b="1386"/>
          <a:stretch/>
        </p:blipFill>
        <p:spPr>
          <a:xfrm>
            <a:off x="6266935" y="533400"/>
            <a:ext cx="2641600" cy="2930611"/>
          </a:xfrm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61644" r="41096" b="8165"/>
          <a:stretch/>
        </p:blipFill>
        <p:spPr>
          <a:xfrm>
            <a:off x="323335" y="1196546"/>
            <a:ext cx="5486400" cy="2267465"/>
          </a:xfrm>
        </p:spPr>
      </p:pic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1694935" y="1806146"/>
            <a:ext cx="4572000" cy="304800"/>
          </a:xfrm>
          <a:custGeom>
            <a:avLst/>
            <a:gdLst>
              <a:gd name="T0" fmla="*/ 677686783 w 21600"/>
              <a:gd name="T1" fmla="*/ 0 h 21600"/>
              <a:gd name="T2" fmla="*/ 677686783 w 21600"/>
              <a:gd name="T3" fmla="*/ 2420945 h 21600"/>
              <a:gd name="T4" fmla="*/ 145026592 w 21600"/>
              <a:gd name="T5" fmla="*/ 4301067 h 21600"/>
              <a:gd name="T6" fmla="*/ 967740073 w 21600"/>
              <a:gd name="T7" fmla="*/ 121046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3908854"/>
            <a:ext cx="701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[Conrad -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&amp;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quot;</a:t>
            </a:r>
            <a:r>
              <a:rPr lang="en-US" sz="2000" dirty="0" err="1">
                <a:solidFill>
                  <a:prstClr val="black"/>
                </a:solidFill>
                <a:latin typeface="Consolas" panose="020B0609020204030204" pitchFamily="49" charset="0"/>
              </a:rPr>
              <a:t>We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href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="a12.s69_55362.jpg"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title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="image"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target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="new"&gt;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practiced this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sz="2000" dirty="0">
                <a:solidFill>
                  <a:srgbClr val="A31515"/>
                </a:solidFill>
                <a:latin typeface="Consolas" panose="020B0609020204030204" pitchFamily="49" charset="0"/>
              </a:rPr>
              <a:t>a</a:t>
            </a: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... I started out by just laying rocks around on the floor.  One of the things was setting the camera deal; we had the three (focus) distances.  And what we did was actually take pictures to calibrate ourselves.  They developed that film in training to make sure we stood the right distance.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&amp;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quot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  <a:r>
              <a:rPr lang="en-US" sz="2000" dirty="0">
                <a:solidFill>
                  <a:prstClr val="black"/>
                </a:solidFill>
                <a:latin typeface="Consolas" panose="020B0609020204030204" pitchFamily="49" charset="0"/>
              </a:rPr>
              <a:t>]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3733800"/>
            <a:ext cx="9144000" cy="12357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/>
          <p:cNvGrpSpPr/>
          <p:nvPr/>
        </p:nvGrpSpPr>
        <p:grpSpPr>
          <a:xfrm>
            <a:off x="366584" y="1231555"/>
            <a:ext cx="4646140" cy="1795851"/>
            <a:chOff x="366584" y="1231555"/>
            <a:chExt cx="4646140" cy="1795851"/>
          </a:xfrm>
        </p:grpSpPr>
        <p:sp>
          <p:nvSpPr>
            <p:cNvPr id="6" name="Rectangle 5"/>
            <p:cNvSpPr/>
            <p:nvPr/>
          </p:nvSpPr>
          <p:spPr bwMode="auto">
            <a:xfrm>
              <a:off x="4479324" y="1480751"/>
              <a:ext cx="533400" cy="22860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127420" y="2341604"/>
              <a:ext cx="533400" cy="22860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66584" y="2340574"/>
              <a:ext cx="533400" cy="22860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419600" y="1231555"/>
              <a:ext cx="478824" cy="22860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061518" y="1480750"/>
              <a:ext cx="757881" cy="22860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173758" y="2798805"/>
              <a:ext cx="798042" cy="22860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66584" y="2565056"/>
              <a:ext cx="700216" cy="228601"/>
            </a:xfrm>
            <a:prstGeom prst="rect">
              <a:avLst/>
            </a:prstGeom>
            <a:solidFill>
              <a:srgbClr val="FFFF00">
                <a:alpha val="3019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2057400" y="4572000"/>
            <a:ext cx="1981200" cy="304800"/>
          </a:xfrm>
          <a:prstGeom prst="rect">
            <a:avLst/>
          </a:prstGeom>
          <a:solidFill>
            <a:srgbClr val="FFFF00">
              <a:alpha val="3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513029" cy="43131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2800" y="6488668"/>
            <a:ext cx="321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van </a:t>
            </a:r>
            <a:r>
              <a:rPr lang="en-US" sz="1800" dirty="0" err="1" smtClean="0">
                <a:solidFill>
                  <a:srgbClr val="000000"/>
                </a:solidFill>
              </a:rPr>
              <a:t>Ahn</a:t>
            </a:r>
            <a:r>
              <a:rPr lang="en-US" sz="1800" dirty="0" smtClean="0">
                <a:solidFill>
                  <a:srgbClr val="000000"/>
                </a:solidFill>
              </a:rPr>
              <a:t> and </a:t>
            </a:r>
            <a:r>
              <a:rPr lang="en-US" sz="1800" dirty="0" err="1" smtClean="0">
                <a:solidFill>
                  <a:srgbClr val="000000"/>
                </a:solidFill>
              </a:rPr>
              <a:t>Dabbish</a:t>
            </a:r>
            <a:r>
              <a:rPr lang="en-US" sz="1800" dirty="0" smtClean="0">
                <a:solidFill>
                  <a:srgbClr val="000000"/>
                </a:solidFill>
              </a:rPr>
              <a:t>, CHI 2004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204"/>
            <a:ext cx="7772400" cy="1143000"/>
          </a:xfrm>
        </p:spPr>
        <p:txBody>
          <a:bodyPr/>
          <a:lstStyle/>
          <a:p>
            <a:r>
              <a:rPr lang="en-US" dirty="0" smtClean="0"/>
              <a:t>Community Metadata:</a:t>
            </a:r>
            <a:br>
              <a:rPr lang="en-US" dirty="0" smtClean="0"/>
            </a:br>
            <a:r>
              <a:rPr lang="en-US" dirty="0" smtClean="0"/>
              <a:t>Games With a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76"/>
            <a:ext cx="9144000" cy="745524"/>
          </a:xfrm>
        </p:spPr>
        <p:txBody>
          <a:bodyPr/>
          <a:lstStyle/>
          <a:p>
            <a:r>
              <a:rPr lang="en-US" dirty="0" smtClean="0"/>
              <a:t>Community Metadata: “Folksonomy”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6" t="10001" r="25000" b="4073"/>
          <a:stretch/>
        </p:blipFill>
        <p:spPr>
          <a:xfrm>
            <a:off x="29029" y="932279"/>
            <a:ext cx="9144000" cy="592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04800"/>
            <a:ext cx="9144000" cy="1143000"/>
          </a:xfrm>
        </p:spPr>
        <p:txBody>
          <a:bodyPr/>
          <a:lstStyle/>
          <a:p>
            <a:r>
              <a:rPr lang="en-US" dirty="0" smtClean="0"/>
              <a:t>Community Metadata:</a:t>
            </a:r>
            <a:r>
              <a:rPr lang="en-US" dirty="0"/>
              <a:t> </a:t>
            </a:r>
            <a:r>
              <a:rPr lang="en-US" dirty="0" smtClean="0"/>
              <a:t>Crowdsourcing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" y="1937634"/>
            <a:ext cx="9137822" cy="4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3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17" t="12222" r="1250" b="21853"/>
          <a:stretch/>
        </p:blipFill>
        <p:spPr>
          <a:xfrm>
            <a:off x="0" y="1752599"/>
            <a:ext cx="9117458" cy="46105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399" cy="1143000"/>
          </a:xfrm>
        </p:spPr>
        <p:txBody>
          <a:bodyPr/>
          <a:lstStyle/>
          <a:p>
            <a:r>
              <a:rPr lang="en-US" dirty="0" smtClean="0"/>
              <a:t>Exchangeable Image Format (EXIF)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6488668"/>
            <a:ext cx="3836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http://www.umiacs.umd.edu/~oard/rtw/</a:t>
            </a:r>
          </a:p>
        </p:txBody>
      </p:sp>
    </p:spTree>
    <p:extLst>
      <p:ext uri="{BB962C8B-B14F-4D97-AF65-F5344CB8AC3E}">
        <p14:creationId xmlns:p14="http://schemas.microsoft.com/office/powerpoint/2010/main" val="9624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Microsoft Word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114800"/>
          </a:xfrm>
        </p:spPr>
        <p:txBody>
          <a:bodyPr/>
          <a:lstStyle/>
          <a:p>
            <a:r>
              <a:rPr lang="en-US" dirty="0" smtClean="0"/>
              <a:t>Descriptive metadata</a:t>
            </a:r>
          </a:p>
          <a:p>
            <a:pPr lvl="1"/>
            <a:r>
              <a:rPr lang="en-US" dirty="0" smtClean="0"/>
              <a:t>Author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Date created</a:t>
            </a:r>
          </a:p>
          <a:p>
            <a:pPr lvl="1"/>
            <a:r>
              <a:rPr lang="en-US" dirty="0" smtClean="0"/>
              <a:t>Version history (with tracked changes)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Behavioral metadata</a:t>
            </a:r>
          </a:p>
          <a:p>
            <a:pPr lvl="1"/>
            <a:r>
              <a:rPr lang="en-US" dirty="0" smtClean="0"/>
              <a:t>Word: Date and time last opened, changed, printed</a:t>
            </a:r>
          </a:p>
          <a:p>
            <a:pPr lvl="1"/>
            <a:r>
              <a:rPr lang="en-US" dirty="0" smtClean="0"/>
              <a:t>NTFS: Date and time last copied, renamed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Descriptive metadata</a:t>
            </a:r>
          </a:p>
          <a:p>
            <a:pPr lvl="1"/>
            <a:r>
              <a:rPr lang="en-US" dirty="0" smtClean="0"/>
              <a:t>Subject line</a:t>
            </a:r>
          </a:p>
          <a:p>
            <a:pPr lvl="1"/>
            <a:r>
              <a:rPr lang="en-US" dirty="0" smtClean="0"/>
              <a:t>Folder name</a:t>
            </a:r>
          </a:p>
          <a:p>
            <a:pPr lvl="1"/>
            <a:r>
              <a:rPr lang="en-US" dirty="0" smtClean="0"/>
              <a:t>Time sent</a:t>
            </a:r>
          </a:p>
          <a:p>
            <a:endParaRPr lang="en-US" dirty="0" smtClean="0"/>
          </a:p>
          <a:p>
            <a:r>
              <a:rPr lang="en-US" dirty="0" smtClean="0"/>
              <a:t>Behavioral metadata</a:t>
            </a:r>
          </a:p>
          <a:p>
            <a:pPr lvl="1"/>
            <a:r>
              <a:rPr lang="en-US" dirty="0" smtClean="0"/>
              <a:t>Time received, time resent</a:t>
            </a:r>
          </a:p>
          <a:p>
            <a:pPr lvl="1"/>
            <a:r>
              <a:rPr lang="en-US" dirty="0" smtClean="0"/>
              <a:t>Reply chain</a:t>
            </a:r>
          </a:p>
          <a:p>
            <a:pPr lvl="1"/>
            <a:r>
              <a:rPr lang="en-US" dirty="0" smtClean="0"/>
              <a:t>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46300393</TotalTime>
  <Pages>7765340</Pages>
  <Words>208</Words>
  <Application>Microsoft Office PowerPoint</Application>
  <PresentationFormat>On-screen Show (4:3)</PresentationFormat>
  <Paragraphs>54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Consolas</vt:lpstr>
      <vt:lpstr>Wingdings</vt:lpstr>
      <vt:lpstr>Arial</vt:lpstr>
      <vt:lpstr>Blank Presentation</vt:lpstr>
      <vt:lpstr>Default Design</vt:lpstr>
      <vt:lpstr>Evidence from Metadata</vt:lpstr>
      <vt:lpstr>Agenda</vt:lpstr>
      <vt:lpstr>Anchor Text</vt:lpstr>
      <vt:lpstr>Community Metadata: Games With a Purpose</vt:lpstr>
      <vt:lpstr>Community Metadata: “Folksonomy”</vt:lpstr>
      <vt:lpstr>Community Metadata: Crowdsourcing</vt:lpstr>
      <vt:lpstr>Exchangeable Image Format (EXIF)</vt:lpstr>
      <vt:lpstr>Microsoft Word Metadata</vt:lpstr>
      <vt:lpstr>Email Metadata</vt:lpstr>
      <vt:lpstr>Agenda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Retrieval Model and Controlled Vocabulary Techniques</dc:title>
  <dc:creator>Douglas W. Oard</dc:creator>
  <cp:lastModifiedBy>gg</cp:lastModifiedBy>
  <cp:revision>137</cp:revision>
  <dcterms:created xsi:type="dcterms:W3CDTF">1995-06-17T23:31:02Z</dcterms:created>
  <dcterms:modified xsi:type="dcterms:W3CDTF">2014-10-20T00:23:25Z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