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15"/>
  </p:notesMasterIdLst>
  <p:handoutMasterIdLst>
    <p:handoutMasterId r:id="rId16"/>
  </p:handoutMasterIdLst>
  <p:sldIdLst>
    <p:sldId id="256" r:id="rId3"/>
    <p:sldId id="355" r:id="rId4"/>
    <p:sldId id="334" r:id="rId5"/>
    <p:sldId id="358" r:id="rId6"/>
    <p:sldId id="326" r:id="rId7"/>
    <p:sldId id="328" r:id="rId8"/>
    <p:sldId id="302" r:id="rId9"/>
    <p:sldId id="332" r:id="rId10"/>
    <p:sldId id="333" r:id="rId11"/>
    <p:sldId id="335" r:id="rId12"/>
    <p:sldId id="354" r:id="rId13"/>
    <p:sldId id="357" r:id="rId14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0000"/>
    <a:srgbClr val="FFFF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3" autoAdjust="0"/>
    <p:restoredTop sz="86380" autoAdjust="0"/>
  </p:normalViewPr>
  <p:slideViewPr>
    <p:cSldViewPr>
      <p:cViewPr varScale="1">
        <p:scale>
          <a:sx n="112" d="100"/>
          <a:sy n="112" d="100"/>
        </p:scale>
        <p:origin x="157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0251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3543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1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40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9997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2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915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Start 1:00</a:t>
            </a:r>
          </a:p>
        </p:txBody>
      </p:sp>
    </p:spTree>
    <p:extLst>
      <p:ext uri="{BB962C8B-B14F-4D97-AF65-F5344CB8AC3E}">
        <p14:creationId xmlns:p14="http://schemas.microsoft.com/office/powerpoint/2010/main" val="2506791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97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92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7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47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2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915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Start 1:00</a:t>
            </a:r>
          </a:p>
        </p:txBody>
      </p:sp>
    </p:spTree>
    <p:extLst>
      <p:ext uri="{BB962C8B-B14F-4D97-AF65-F5344CB8AC3E}">
        <p14:creationId xmlns:p14="http://schemas.microsoft.com/office/powerpoint/2010/main" val="1448662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07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87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98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9596550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919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844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2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139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17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7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07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172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8895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080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3801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7200" y="2286000"/>
            <a:ext cx="8229600" cy="1143000"/>
          </a:xfrm>
          <a:noFill/>
        </p:spPr>
        <p:txBody>
          <a:bodyPr/>
          <a:lstStyle/>
          <a:p>
            <a:r>
              <a:rPr lang="en-US" altLang="en-US" smtClean="0"/>
              <a:t>Evidence from Metadata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marL="342900" indent="-342900"/>
            <a:r>
              <a:rPr lang="en-US" altLang="en-US" dirty="0" smtClean="0"/>
              <a:t>INST 734</a:t>
            </a:r>
            <a:endParaRPr lang="en-US" altLang="en-US" dirty="0"/>
          </a:p>
          <a:p>
            <a:pPr marL="342900" indent="-342900"/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  <a:p>
            <a:pPr marL="342900" indent="-342900"/>
            <a:r>
              <a:rPr lang="en-US" altLang="en-US" smtClean="0"/>
              <a:t>Module 8</a:t>
            </a:r>
            <a:endParaRPr lang="en-US" altLang="en-US" dirty="0" smtClean="0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Metadata Encoding and Transmission Standard (METS)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763000" cy="4114800"/>
          </a:xfrm>
        </p:spPr>
        <p:txBody>
          <a:bodyPr/>
          <a:lstStyle/>
          <a:p>
            <a:r>
              <a:rPr lang="en-US" dirty="0" smtClean="0"/>
              <a:t>Descriptive metadata (e.g., subject, author)</a:t>
            </a:r>
          </a:p>
          <a:p>
            <a:r>
              <a:rPr lang="en-US" dirty="0" smtClean="0"/>
              <a:t>Administrative metadata (e.g., rights, provenance)</a:t>
            </a:r>
          </a:p>
          <a:p>
            <a:r>
              <a:rPr lang="en-US" dirty="0" smtClean="0"/>
              <a:t>Technical </a:t>
            </a:r>
            <a:r>
              <a:rPr lang="en-US" dirty="0" smtClean="0"/>
              <a:t>metadata</a:t>
            </a:r>
          </a:p>
          <a:p>
            <a:pPr lvl="1"/>
            <a:r>
              <a:rPr lang="en-US" dirty="0"/>
              <a:t>Which program can render this?</a:t>
            </a:r>
          </a:p>
          <a:p>
            <a:pPr lvl="1"/>
            <a:r>
              <a:rPr lang="en-US" dirty="0" smtClean="0"/>
              <a:t>R</a:t>
            </a:r>
            <a:r>
              <a:rPr lang="en-US" dirty="0" smtClean="0"/>
              <a:t>esolution</a:t>
            </a:r>
            <a:r>
              <a:rPr lang="en-US" dirty="0" smtClean="0"/>
              <a:t>, color </a:t>
            </a:r>
            <a:r>
              <a:rPr lang="en-US" dirty="0" smtClean="0"/>
              <a:t>space, …</a:t>
            </a:r>
            <a:endParaRPr lang="en-US" dirty="0" smtClean="0"/>
          </a:p>
          <a:p>
            <a:r>
              <a:rPr lang="en-US" dirty="0" smtClean="0"/>
              <a:t>Structural </a:t>
            </a:r>
            <a:r>
              <a:rPr lang="en-US" dirty="0" smtClean="0"/>
              <a:t>map (e.g., page order)</a:t>
            </a:r>
          </a:p>
          <a:p>
            <a:pPr lvl="1"/>
            <a:r>
              <a:rPr lang="en-US" dirty="0" smtClean="0"/>
              <a:t>Structural links (e.g., Web site navigation links)</a:t>
            </a:r>
          </a:p>
          <a:p>
            <a:r>
              <a:rPr lang="en-US" dirty="0" smtClean="0"/>
              <a:t>Files (the raw data)</a:t>
            </a:r>
          </a:p>
          <a:p>
            <a:r>
              <a:rPr lang="en-US" dirty="0" smtClean="0"/>
              <a:t>Root (meta-metadata)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8991600" cy="1143000"/>
          </a:xfrm>
        </p:spPr>
        <p:txBody>
          <a:bodyPr/>
          <a:lstStyle/>
          <a:p>
            <a:r>
              <a:rPr lang="en-US" dirty="0" smtClean="0"/>
              <a:t>Different Content: Different Standards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725827"/>
            <a:ext cx="5715000" cy="44005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29533" y="6503084"/>
            <a:ext cx="5823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Adapted from </a:t>
            </a:r>
            <a:r>
              <a:rPr lang="en-US" sz="1800" dirty="0" err="1" smtClean="0">
                <a:solidFill>
                  <a:srgbClr val="000000"/>
                </a:solidFill>
              </a:rPr>
              <a:t>Elings</a:t>
            </a:r>
            <a:r>
              <a:rPr lang="en-US" sz="1800" dirty="0" smtClean="0">
                <a:solidFill>
                  <a:srgbClr val="000000"/>
                </a:solidFill>
              </a:rPr>
              <a:t> and </a:t>
            </a:r>
            <a:r>
              <a:rPr lang="en-US" sz="1800" dirty="0" err="1" smtClean="0">
                <a:solidFill>
                  <a:srgbClr val="000000"/>
                </a:solidFill>
              </a:rPr>
              <a:t>Waibel</a:t>
            </a:r>
            <a:r>
              <a:rPr lang="en-US" sz="1800" i="1" dirty="0" smtClean="0">
                <a:solidFill>
                  <a:srgbClr val="000000"/>
                </a:solidFill>
              </a:rPr>
              <a:t>, First Monday</a:t>
            </a:r>
            <a:r>
              <a:rPr lang="en-US" sz="1800" dirty="0" smtClean="0">
                <a:solidFill>
                  <a:srgbClr val="000000"/>
                </a:solidFill>
              </a:rPr>
              <a:t>, (12)3, 2007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17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  <a:noFill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/>
              <a:t>M</a:t>
            </a:r>
            <a:r>
              <a:rPr lang="en-US" altLang="en-US" sz="2800" dirty="0" smtClean="0"/>
              <a:t>etadata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Intentional description</a:t>
            </a:r>
          </a:p>
          <a:p>
            <a:endParaRPr lang="en-US" altLang="en-US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dirty="0" smtClean="0"/>
              <a:t>Incidental description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Linked data</a:t>
            </a:r>
          </a:p>
        </p:txBody>
      </p:sp>
    </p:spTree>
    <p:extLst>
      <p:ext uri="{BB962C8B-B14F-4D97-AF65-F5344CB8AC3E}">
        <p14:creationId xmlns:p14="http://schemas.microsoft.com/office/powerpoint/2010/main" val="4499768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  <a:noFill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/>
              <a:t>M</a:t>
            </a:r>
            <a:r>
              <a:rPr lang="en-US" altLang="en-US" sz="2800" dirty="0" smtClean="0"/>
              <a:t>etadata</a:t>
            </a:r>
          </a:p>
          <a:p>
            <a:endParaRPr lang="en-US" altLang="en-US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dirty="0" smtClean="0"/>
              <a:t>Intentional description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Incidental description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Linked data</a:t>
            </a:r>
          </a:p>
        </p:txBody>
      </p:sp>
    </p:spTree>
    <p:extLst>
      <p:ext uri="{BB962C8B-B14F-4D97-AF65-F5344CB8AC3E}">
        <p14:creationId xmlns:p14="http://schemas.microsoft.com/office/powerpoint/2010/main" val="11861726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914400"/>
          </a:xfrm>
        </p:spPr>
        <p:txBody>
          <a:bodyPr/>
          <a:lstStyle/>
          <a:p>
            <a:r>
              <a:rPr lang="en-US" dirty="0" smtClean="0"/>
              <a:t>Some Types of “Metadata”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66800" y="1066800"/>
            <a:ext cx="7772400" cy="4114800"/>
          </a:xfrm>
        </p:spPr>
        <p:txBody>
          <a:bodyPr/>
          <a:lstStyle/>
          <a:p>
            <a:r>
              <a:rPr lang="en-US" dirty="0" smtClean="0"/>
              <a:t>Descriptive</a:t>
            </a:r>
          </a:p>
          <a:p>
            <a:pPr lvl="1"/>
            <a:r>
              <a:rPr lang="en-US" dirty="0" smtClean="0"/>
              <a:t>Content, creation process, relationships</a:t>
            </a:r>
          </a:p>
          <a:p>
            <a:r>
              <a:rPr lang="en-US" dirty="0" smtClean="0"/>
              <a:t>Technical</a:t>
            </a:r>
          </a:p>
          <a:p>
            <a:pPr lvl="1"/>
            <a:r>
              <a:rPr lang="en-US" dirty="0" smtClean="0"/>
              <a:t>Format, system requirements</a:t>
            </a:r>
          </a:p>
          <a:p>
            <a:r>
              <a:rPr lang="en-US" dirty="0"/>
              <a:t>Administrative</a:t>
            </a:r>
          </a:p>
          <a:p>
            <a:pPr lvl="1"/>
            <a:r>
              <a:rPr lang="en-US" dirty="0"/>
              <a:t>Acquisition, authentication, access rights</a:t>
            </a:r>
          </a:p>
          <a:p>
            <a:r>
              <a:rPr lang="en-US" dirty="0"/>
              <a:t>Preservation</a:t>
            </a:r>
          </a:p>
          <a:p>
            <a:pPr lvl="1"/>
            <a:r>
              <a:rPr lang="en-US" dirty="0"/>
              <a:t>Media </a:t>
            </a:r>
            <a:r>
              <a:rPr lang="en-US" dirty="0" smtClean="0"/>
              <a:t>migration</a:t>
            </a:r>
          </a:p>
          <a:p>
            <a:r>
              <a:rPr lang="en-US" dirty="0" smtClean="0"/>
              <a:t>Behavior (Usage)</a:t>
            </a:r>
            <a:endParaRPr lang="en-US" dirty="0"/>
          </a:p>
          <a:p>
            <a:pPr lvl="1"/>
            <a:r>
              <a:rPr lang="en-US" dirty="0"/>
              <a:t>Display, derivative works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5000" y="762000"/>
            <a:ext cx="334578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Adapted from </a:t>
            </a:r>
          </a:p>
          <a:p>
            <a:pPr algn="ctr"/>
            <a:r>
              <a:rPr lang="en-US" sz="1800" u="sng" dirty="0" smtClean="0">
                <a:solidFill>
                  <a:srgbClr val="000000"/>
                </a:solidFill>
              </a:rPr>
              <a:t>Introduction to Metadata,</a:t>
            </a:r>
          </a:p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Getty Information Institute (2000)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87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001000" cy="508560"/>
          </a:xfrm>
        </p:spPr>
        <p:txBody>
          <a:bodyPr/>
          <a:lstStyle/>
          <a:p>
            <a:r>
              <a:rPr lang="en-US" u="sng" dirty="0" smtClean="0"/>
              <a:t>Aspects of Metadata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62747"/>
            <a:ext cx="8991600" cy="4114800"/>
          </a:xfrm>
        </p:spPr>
        <p:txBody>
          <a:bodyPr/>
          <a:lstStyle/>
          <a:p>
            <a:r>
              <a:rPr lang="en-US" dirty="0" smtClean="0"/>
              <a:t>Framework</a:t>
            </a:r>
          </a:p>
          <a:p>
            <a:pPr lvl="1"/>
            <a:r>
              <a:rPr lang="en-US" sz="2600" dirty="0" smtClean="0"/>
              <a:t>Functional Requirements for Bibliographic Records (FRBR)</a:t>
            </a:r>
          </a:p>
          <a:p>
            <a:r>
              <a:rPr lang="en-US" dirty="0" smtClean="0"/>
              <a:t>Schema (“Data Fields and Structure”) </a:t>
            </a:r>
          </a:p>
          <a:p>
            <a:pPr lvl="1"/>
            <a:r>
              <a:rPr lang="en-US" sz="2600" dirty="0" smtClean="0"/>
              <a:t>Dublin Core</a:t>
            </a:r>
          </a:p>
          <a:p>
            <a:r>
              <a:rPr lang="en-US" dirty="0" smtClean="0"/>
              <a:t>Guidelines (“Data Content and Values”) </a:t>
            </a:r>
          </a:p>
          <a:p>
            <a:pPr lvl="1"/>
            <a:r>
              <a:rPr lang="en-US" sz="2600" dirty="0" smtClean="0"/>
              <a:t>Resource Description and Access (RDA)</a:t>
            </a:r>
          </a:p>
          <a:p>
            <a:pPr lvl="1"/>
            <a:r>
              <a:rPr lang="en-US" sz="2600" dirty="0" smtClean="0"/>
              <a:t>Library of Congress Subject Headings (LCSH)</a:t>
            </a:r>
          </a:p>
          <a:p>
            <a:r>
              <a:rPr lang="en-US" dirty="0" smtClean="0"/>
              <a:t>Representation (abstract “Data Format”) </a:t>
            </a:r>
          </a:p>
          <a:p>
            <a:pPr lvl="1"/>
            <a:r>
              <a:rPr lang="en-US" sz="2600" dirty="0" smtClean="0"/>
              <a:t>Resource Description Framework (RDF)</a:t>
            </a:r>
          </a:p>
          <a:p>
            <a:r>
              <a:rPr lang="en-US" dirty="0" smtClean="0"/>
              <a:t>Serialization (“Data Format”)</a:t>
            </a:r>
          </a:p>
          <a:p>
            <a:pPr lvl="1"/>
            <a:r>
              <a:rPr lang="en-US" sz="2600" dirty="0" smtClean="0"/>
              <a:t>RDF in </a:t>
            </a:r>
            <a:r>
              <a:rPr lang="en-US" sz="2600" dirty="0" err="1" smtClean="0"/>
              <a:t>eXtensible</a:t>
            </a:r>
            <a:r>
              <a:rPr lang="en-US" sz="2600" dirty="0" smtClean="0"/>
              <a:t> Markup Language (RDF/XML)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1752600"/>
            <a:ext cx="343877" cy="609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2720147"/>
            <a:ext cx="279400" cy="774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5399736"/>
            <a:ext cx="755052" cy="637889"/>
          </a:xfrm>
          <a:prstGeom prst="rect">
            <a:avLst/>
          </a:prstGeom>
        </p:spPr>
      </p:pic>
      <p:sp>
        <p:nvSpPr>
          <p:cNvPr id="8" name="Cloud Callout 7"/>
          <p:cNvSpPr/>
          <p:nvPr/>
        </p:nvSpPr>
        <p:spPr bwMode="auto">
          <a:xfrm>
            <a:off x="2895600" y="762000"/>
            <a:ext cx="609600" cy="307848"/>
          </a:xfrm>
          <a:prstGeom prst="cloudCallout">
            <a:avLst>
              <a:gd name="adj1" fmla="val -62725"/>
              <a:gd name="adj2" fmla="val 7855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000000"/>
              </a:solidFill>
              <a:latin typeface="Times New Roman" pitchFamily="1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4513" y="4337194"/>
            <a:ext cx="712573" cy="59454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329533" y="6503084"/>
            <a:ext cx="5823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Adapted from </a:t>
            </a:r>
            <a:r>
              <a:rPr lang="en-US" sz="1800" dirty="0" err="1" smtClean="0">
                <a:solidFill>
                  <a:srgbClr val="000000"/>
                </a:solidFill>
              </a:rPr>
              <a:t>Elings</a:t>
            </a:r>
            <a:r>
              <a:rPr lang="en-US" sz="1800" dirty="0" smtClean="0">
                <a:solidFill>
                  <a:srgbClr val="000000"/>
                </a:solidFill>
              </a:rPr>
              <a:t> and </a:t>
            </a:r>
            <a:r>
              <a:rPr lang="en-US" sz="1800" dirty="0" err="1" smtClean="0">
                <a:solidFill>
                  <a:srgbClr val="000000"/>
                </a:solidFill>
              </a:rPr>
              <a:t>Waibel</a:t>
            </a:r>
            <a:r>
              <a:rPr lang="en-US" sz="1800" i="1" dirty="0" smtClean="0">
                <a:solidFill>
                  <a:srgbClr val="000000"/>
                </a:solidFill>
              </a:rPr>
              <a:t>, First Monday</a:t>
            </a:r>
            <a:r>
              <a:rPr lang="en-US" sz="1800" dirty="0" smtClean="0">
                <a:solidFill>
                  <a:srgbClr val="000000"/>
                </a:solidFill>
              </a:rPr>
              <a:t>, (12)3, 2007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98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30576"/>
            <a:ext cx="8991600" cy="1143000"/>
          </a:xfrm>
        </p:spPr>
        <p:txBody>
          <a:bodyPr/>
          <a:lstStyle/>
          <a:p>
            <a:r>
              <a:rPr lang="en-US" dirty="0" smtClean="0"/>
              <a:t>A Framework: FRBR</a:t>
            </a:r>
            <a:br>
              <a:rPr lang="en-US" dirty="0" smtClean="0"/>
            </a:br>
            <a:r>
              <a:rPr lang="en-US" sz="2800" dirty="0" smtClean="0"/>
              <a:t>Functional Requirements for </a:t>
            </a:r>
            <a:r>
              <a:rPr lang="en-US" sz="2800" i="1" u="sng" dirty="0" smtClean="0"/>
              <a:t>Bibliographic</a:t>
            </a:r>
            <a:r>
              <a:rPr lang="en-US" sz="2800" dirty="0" smtClean="0"/>
              <a:t> Records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11"/>
          <a:stretch/>
        </p:blipFill>
        <p:spPr>
          <a:xfrm>
            <a:off x="0" y="819437"/>
            <a:ext cx="6781800" cy="6028266"/>
          </a:xfrm>
        </p:spPr>
      </p:pic>
      <p:sp>
        <p:nvSpPr>
          <p:cNvPr id="9" name="TextBox 8"/>
          <p:cNvSpPr txBox="1"/>
          <p:nvPr/>
        </p:nvSpPr>
        <p:spPr>
          <a:xfrm>
            <a:off x="6425198" y="2029062"/>
            <a:ext cx="23383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Organization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of Information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31375" y="4554244"/>
            <a:ext cx="26821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Paperback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(ISBN  978-1-59…)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5197" y="3345626"/>
            <a:ext cx="1848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Third Edition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5197" y="5762862"/>
            <a:ext cx="26709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Copy 2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(barcode 102343…)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83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919" y="-24714"/>
            <a:ext cx="7772400" cy="1143000"/>
          </a:xfrm>
        </p:spPr>
        <p:txBody>
          <a:bodyPr/>
          <a:lstStyle/>
          <a:p>
            <a:r>
              <a:rPr lang="en-US" u="sng" dirty="0" smtClean="0"/>
              <a:t>FRBR (and FRAD) Entity Types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335" y="914400"/>
            <a:ext cx="7772400" cy="4114800"/>
          </a:xfrm>
        </p:spPr>
        <p:txBody>
          <a:bodyPr/>
          <a:lstStyle/>
          <a:p>
            <a:r>
              <a:rPr lang="en-US" b="1" u="sng" dirty="0"/>
              <a:t>Product</a:t>
            </a:r>
            <a:r>
              <a:rPr lang="en-US" dirty="0"/>
              <a:t> Entities</a:t>
            </a:r>
          </a:p>
          <a:p>
            <a:pPr lvl="1"/>
            <a:r>
              <a:rPr lang="en-US" dirty="0"/>
              <a:t>Works, Expressions, Manifestations, </a:t>
            </a:r>
            <a:r>
              <a:rPr lang="en-US" dirty="0" smtClean="0"/>
              <a:t>Items</a:t>
            </a:r>
            <a:endParaRPr lang="en-US" dirty="0"/>
          </a:p>
          <a:p>
            <a:r>
              <a:rPr lang="en-US" b="1" u="sng" dirty="0" smtClean="0"/>
              <a:t>Responsibility</a:t>
            </a:r>
            <a:r>
              <a:rPr lang="en-US" dirty="0" smtClean="0"/>
              <a:t> (or subject) Entities</a:t>
            </a:r>
            <a:endParaRPr lang="en-US" dirty="0"/>
          </a:p>
          <a:p>
            <a:pPr lvl="1"/>
            <a:r>
              <a:rPr lang="en-US" dirty="0"/>
              <a:t>Persons</a:t>
            </a:r>
          </a:p>
          <a:p>
            <a:pPr lvl="1"/>
            <a:r>
              <a:rPr lang="en-US" dirty="0"/>
              <a:t>“Corporate” </a:t>
            </a:r>
            <a:r>
              <a:rPr lang="en-US" dirty="0" smtClean="0"/>
              <a:t>bodies </a:t>
            </a:r>
            <a:r>
              <a:rPr lang="en-US" dirty="0"/>
              <a:t>(~any kind of organization) </a:t>
            </a:r>
          </a:p>
          <a:p>
            <a:pPr lvl="1"/>
            <a:r>
              <a:rPr lang="en-US" dirty="0" smtClean="0"/>
              <a:t>Families</a:t>
            </a:r>
            <a:endParaRPr lang="en-US" dirty="0"/>
          </a:p>
          <a:p>
            <a:r>
              <a:rPr lang="en-US" b="1" u="sng" dirty="0" smtClean="0"/>
              <a:t>Subject</a:t>
            </a:r>
            <a:r>
              <a:rPr lang="en-US" dirty="0" smtClean="0"/>
              <a:t> </a:t>
            </a:r>
            <a:r>
              <a:rPr lang="en-US" dirty="0"/>
              <a:t>e</a:t>
            </a:r>
            <a:r>
              <a:rPr lang="en-US" dirty="0" smtClean="0"/>
              <a:t>ntities</a:t>
            </a:r>
          </a:p>
          <a:p>
            <a:pPr lvl="1"/>
            <a:r>
              <a:rPr lang="en-US" dirty="0" smtClean="0"/>
              <a:t>(any kind of) Places</a:t>
            </a:r>
          </a:p>
          <a:p>
            <a:pPr lvl="1"/>
            <a:r>
              <a:rPr lang="en-US" dirty="0"/>
              <a:t>(tangible) Objects</a:t>
            </a:r>
          </a:p>
          <a:p>
            <a:pPr lvl="1"/>
            <a:r>
              <a:rPr lang="en-US" dirty="0" smtClean="0"/>
              <a:t>Events</a:t>
            </a:r>
          </a:p>
          <a:p>
            <a:pPr lvl="1"/>
            <a:r>
              <a:rPr lang="en-US" dirty="0" smtClean="0"/>
              <a:t>(</a:t>
            </a:r>
            <a:r>
              <a:rPr lang="en-US" dirty="0"/>
              <a:t>abstract) </a:t>
            </a:r>
            <a:r>
              <a:rPr lang="en-US" dirty="0" smtClean="0"/>
              <a:t>Concepts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3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1143000"/>
          </a:xfrm>
        </p:spPr>
        <p:txBody>
          <a:bodyPr/>
          <a:lstStyle/>
          <a:p>
            <a:r>
              <a:rPr lang="en-US" altLang="en-US" dirty="0" smtClean="0"/>
              <a:t>A Schema: Dublin Core</a:t>
            </a:r>
            <a:endParaRPr lang="en-US" altLang="en-US" dirty="0" smtClean="0"/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295400"/>
            <a:ext cx="4343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u="sng" smtClean="0"/>
              <a:t>Content</a:t>
            </a:r>
          </a:p>
          <a:p>
            <a:r>
              <a:rPr lang="en-US" altLang="en-US" smtClean="0"/>
              <a:t>Title</a:t>
            </a:r>
          </a:p>
          <a:p>
            <a:r>
              <a:rPr lang="en-US" altLang="en-US" smtClean="0"/>
              <a:t>Subject </a:t>
            </a:r>
            <a:r>
              <a:rPr lang="en-US" altLang="en-US" sz="2000" smtClean="0"/>
              <a:t>[LCSH, MeSH, …]</a:t>
            </a:r>
          </a:p>
          <a:p>
            <a:r>
              <a:rPr lang="en-US" altLang="en-US" smtClean="0"/>
              <a:t>Description</a:t>
            </a:r>
          </a:p>
          <a:p>
            <a:r>
              <a:rPr lang="en-US" altLang="en-US" smtClean="0"/>
              <a:t>Type</a:t>
            </a:r>
          </a:p>
          <a:p>
            <a:r>
              <a:rPr lang="en-US" altLang="en-US" smtClean="0"/>
              <a:t>Coverage </a:t>
            </a:r>
            <a:r>
              <a:rPr lang="en-US" altLang="en-US" sz="2000" smtClean="0"/>
              <a:t>[spatial, temporal, …]</a:t>
            </a:r>
          </a:p>
          <a:p>
            <a:r>
              <a:rPr lang="en-US" altLang="en-US" smtClean="0"/>
              <a:t>Related resource</a:t>
            </a:r>
          </a:p>
          <a:p>
            <a:r>
              <a:rPr lang="en-US" altLang="en-US" smtClean="0"/>
              <a:t>Rights</a:t>
            </a:r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1295400"/>
            <a:ext cx="5029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u="sng" dirty="0" smtClean="0"/>
              <a:t>Instantiation (~Manifestations)</a:t>
            </a:r>
            <a:endParaRPr lang="en-US" altLang="en-US" b="1" u="sng" dirty="0" smtClean="0"/>
          </a:p>
          <a:p>
            <a:r>
              <a:rPr lang="en-US" altLang="en-US" dirty="0" smtClean="0"/>
              <a:t>Date </a:t>
            </a:r>
            <a:r>
              <a:rPr lang="en-US" altLang="en-US" sz="2000" dirty="0" smtClean="0"/>
              <a:t>[Created, Modified, Copyright, …]</a:t>
            </a:r>
          </a:p>
          <a:p>
            <a:r>
              <a:rPr lang="en-US" altLang="en-US" dirty="0" smtClean="0"/>
              <a:t>Format</a:t>
            </a:r>
          </a:p>
          <a:p>
            <a:r>
              <a:rPr lang="en-US" altLang="en-US" dirty="0" smtClean="0"/>
              <a:t>Language</a:t>
            </a:r>
          </a:p>
          <a:p>
            <a:r>
              <a:rPr lang="en-US" altLang="en-US" dirty="0" smtClean="0"/>
              <a:t>Identifier </a:t>
            </a:r>
            <a:r>
              <a:rPr lang="en-US" altLang="en-US" sz="2000" dirty="0" smtClean="0"/>
              <a:t>[URI, Citation, …]</a:t>
            </a:r>
          </a:p>
          <a:p>
            <a:pPr lvl="4"/>
            <a:endParaRPr lang="en-US" altLang="en-US" dirty="0" smtClean="0"/>
          </a:p>
          <a:p>
            <a:pPr>
              <a:buFontTx/>
              <a:buNone/>
            </a:pPr>
            <a:r>
              <a:rPr lang="en-US" altLang="en-US" b="1" u="sng" dirty="0" smtClean="0"/>
              <a:t>Responsibility</a:t>
            </a:r>
          </a:p>
          <a:p>
            <a:r>
              <a:rPr lang="en-US" altLang="en-US" dirty="0" smtClean="0"/>
              <a:t>Creator</a:t>
            </a:r>
          </a:p>
          <a:p>
            <a:r>
              <a:rPr lang="en-US" altLang="en-US" dirty="0" smtClean="0"/>
              <a:t>Contributor</a:t>
            </a:r>
          </a:p>
          <a:p>
            <a:r>
              <a:rPr lang="en-US" altLang="en-US" dirty="0" smtClean="0"/>
              <a:t>Source</a:t>
            </a:r>
          </a:p>
          <a:p>
            <a:r>
              <a:rPr lang="en-US" altLang="en-US" dirty="0" smtClean="0"/>
              <a:t>Publisher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36394" y="6324600"/>
            <a:ext cx="16877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Dublin Core Version 1.1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22312" y="228600"/>
            <a:ext cx="7772400" cy="1143000"/>
          </a:xfrm>
        </p:spPr>
        <p:txBody>
          <a:bodyPr/>
          <a:lstStyle/>
          <a:p>
            <a:r>
              <a:rPr lang="en-US" dirty="0" smtClean="0"/>
              <a:t>A Serialized Representation:</a:t>
            </a:r>
            <a:br>
              <a:rPr lang="en-US" dirty="0" smtClean="0"/>
            </a:br>
            <a:r>
              <a:rPr lang="en-US" dirty="0" smtClean="0"/>
              <a:t>Dublin </a:t>
            </a:r>
            <a:r>
              <a:rPr lang="en-US" dirty="0" smtClean="0"/>
              <a:t>Core in RDF XML</a:t>
            </a: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304800" y="1676400"/>
            <a:ext cx="8607425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&lt;rdf:RDF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   xmlns:rdf="http://www.w3.org/1999/02/22-rdf-syntax-ns#"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   xmlns:dc="http://purl.org/dc/elements/1.1/"&gt;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sz="240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   &lt;rdf:Description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      rdf:about="http://media.example.com/audio/guide.ra"&gt;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      &lt;dc:creator&gt;Rose Bush&lt;/dc:creator&gt;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      &lt;dc:title&gt;A Guide to Growing Roses&lt;/dc:title&gt;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      &lt;dc:description&gt;Describes process for planting and nurturing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                                 different kinds of rose bushes.&lt;/dc:description&gt;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      &lt;dc:date&gt;2001-01-20&lt;/dc:date&gt;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   &lt;/rdf:Description&gt;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&lt;/rdf:RDF&gt;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001000" cy="508560"/>
          </a:xfrm>
        </p:spPr>
        <p:txBody>
          <a:bodyPr/>
          <a:lstStyle/>
          <a:p>
            <a:r>
              <a:rPr lang="en-US" u="sng" dirty="0" smtClean="0"/>
              <a:t>Aspects of Metadata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62747"/>
            <a:ext cx="8991600" cy="4114800"/>
          </a:xfrm>
        </p:spPr>
        <p:txBody>
          <a:bodyPr/>
          <a:lstStyle/>
          <a:p>
            <a:r>
              <a:rPr lang="en-US" dirty="0" smtClean="0"/>
              <a:t>Framework</a:t>
            </a:r>
          </a:p>
          <a:p>
            <a:pPr lvl="1"/>
            <a:r>
              <a:rPr lang="en-US" sz="2600" dirty="0" smtClean="0"/>
              <a:t>Functional Requirements for Bibliographic Records (FRBR)</a:t>
            </a:r>
          </a:p>
          <a:p>
            <a:r>
              <a:rPr lang="en-US" dirty="0" smtClean="0"/>
              <a:t>Schema (“Data Fields and Structure”) </a:t>
            </a:r>
          </a:p>
          <a:p>
            <a:pPr lvl="1"/>
            <a:r>
              <a:rPr lang="en-US" sz="2600" dirty="0" smtClean="0"/>
              <a:t>Dublin Core</a:t>
            </a:r>
          </a:p>
          <a:p>
            <a:r>
              <a:rPr lang="en-US" dirty="0" smtClean="0"/>
              <a:t>Guidelines (“Data Content and Values”) </a:t>
            </a:r>
          </a:p>
          <a:p>
            <a:pPr lvl="1"/>
            <a:r>
              <a:rPr lang="en-US" sz="2600" dirty="0" smtClean="0"/>
              <a:t>Resource Description and Access (RDA)</a:t>
            </a:r>
          </a:p>
          <a:p>
            <a:pPr lvl="1"/>
            <a:r>
              <a:rPr lang="en-US" sz="2600" dirty="0" smtClean="0"/>
              <a:t>Library of Congress Subject Headings (LCSH)</a:t>
            </a:r>
          </a:p>
          <a:p>
            <a:r>
              <a:rPr lang="en-US" dirty="0" smtClean="0"/>
              <a:t>Representation (abstract “Data Format”) </a:t>
            </a:r>
          </a:p>
          <a:p>
            <a:pPr lvl="1"/>
            <a:r>
              <a:rPr lang="en-US" sz="2600" dirty="0" smtClean="0"/>
              <a:t>Resource Description Framework (RDF)</a:t>
            </a:r>
          </a:p>
          <a:p>
            <a:r>
              <a:rPr lang="en-US" dirty="0" smtClean="0"/>
              <a:t>Serialization (“Data Format”)</a:t>
            </a:r>
          </a:p>
          <a:p>
            <a:pPr lvl="1"/>
            <a:r>
              <a:rPr lang="en-US" sz="2600" dirty="0" smtClean="0"/>
              <a:t>RDF in </a:t>
            </a:r>
            <a:r>
              <a:rPr lang="en-US" sz="2600" dirty="0" err="1" smtClean="0"/>
              <a:t>eXtensible</a:t>
            </a:r>
            <a:r>
              <a:rPr lang="en-US" sz="2600" dirty="0" smtClean="0"/>
              <a:t> Markup Language (RDF/XML)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1752600"/>
            <a:ext cx="343877" cy="609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2720147"/>
            <a:ext cx="279400" cy="774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5399736"/>
            <a:ext cx="755052" cy="637889"/>
          </a:xfrm>
          <a:prstGeom prst="rect">
            <a:avLst/>
          </a:prstGeom>
        </p:spPr>
      </p:pic>
      <p:sp>
        <p:nvSpPr>
          <p:cNvPr id="8" name="Cloud Callout 7"/>
          <p:cNvSpPr/>
          <p:nvPr/>
        </p:nvSpPr>
        <p:spPr bwMode="auto">
          <a:xfrm>
            <a:off x="2895600" y="762000"/>
            <a:ext cx="609600" cy="307848"/>
          </a:xfrm>
          <a:prstGeom prst="cloudCallout">
            <a:avLst>
              <a:gd name="adj1" fmla="val -62725"/>
              <a:gd name="adj2" fmla="val 7855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000000"/>
              </a:solidFill>
              <a:latin typeface="Times New Roman" pitchFamily="1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4513" y="4337194"/>
            <a:ext cx="712573" cy="59454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329533" y="6503084"/>
            <a:ext cx="5823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Adapted from </a:t>
            </a:r>
            <a:r>
              <a:rPr lang="en-US" sz="1800" dirty="0" err="1" smtClean="0">
                <a:solidFill>
                  <a:srgbClr val="000000"/>
                </a:solidFill>
              </a:rPr>
              <a:t>Elings</a:t>
            </a:r>
            <a:r>
              <a:rPr lang="en-US" sz="1800" dirty="0" smtClean="0">
                <a:solidFill>
                  <a:srgbClr val="000000"/>
                </a:solidFill>
              </a:rPr>
              <a:t> and </a:t>
            </a:r>
            <a:r>
              <a:rPr lang="en-US" sz="1800" dirty="0" err="1" smtClean="0">
                <a:solidFill>
                  <a:srgbClr val="000000"/>
                </a:solidFill>
              </a:rPr>
              <a:t>Waibel</a:t>
            </a:r>
            <a:r>
              <a:rPr lang="en-US" sz="1800" i="1" dirty="0" smtClean="0">
                <a:solidFill>
                  <a:srgbClr val="000000"/>
                </a:solidFill>
              </a:rPr>
              <a:t>, First Monday</a:t>
            </a:r>
            <a:r>
              <a:rPr lang="en-US" sz="1800" dirty="0" smtClean="0">
                <a:solidFill>
                  <a:srgbClr val="000000"/>
                </a:solidFill>
              </a:rPr>
              <a:t>, (12)3, 2007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44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46300379</TotalTime>
  <Pages>7765340</Pages>
  <Words>536</Words>
  <Application>Microsoft Office PowerPoint</Application>
  <PresentationFormat>On-screen Show (4:3)</PresentationFormat>
  <Paragraphs>132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Wingdings</vt:lpstr>
      <vt:lpstr>Blank Presentation</vt:lpstr>
      <vt:lpstr>Default Design</vt:lpstr>
      <vt:lpstr>Evidence from Metadata</vt:lpstr>
      <vt:lpstr>Agenda</vt:lpstr>
      <vt:lpstr>Some Types of “Metadata”</vt:lpstr>
      <vt:lpstr>Aspects of Metadata</vt:lpstr>
      <vt:lpstr>A Framework: FRBR Functional Requirements for Bibliographic Records</vt:lpstr>
      <vt:lpstr>FRBR (and FRAD) Entity Types</vt:lpstr>
      <vt:lpstr>A Schema: Dublin Core</vt:lpstr>
      <vt:lpstr>A Serialized Representation: Dublin Core in RDF XML</vt:lpstr>
      <vt:lpstr>Aspects of Metadata</vt:lpstr>
      <vt:lpstr>Metadata Encoding and Transmission Standard (METS)</vt:lpstr>
      <vt:lpstr>Different Content: Different Standards</vt:lpstr>
      <vt:lpstr>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Boolean Retrieval Model and Controlled Vocabulary Techniques</dc:title>
  <dc:creator>Douglas W. Oard</dc:creator>
  <cp:lastModifiedBy>gg</cp:lastModifiedBy>
  <cp:revision>136</cp:revision>
  <dcterms:created xsi:type="dcterms:W3CDTF">1995-06-17T23:31:02Z</dcterms:created>
  <dcterms:modified xsi:type="dcterms:W3CDTF">2014-10-20T00:02:29Z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