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  <p:sldMasterId id="2147483661" r:id="rId2"/>
  </p:sldMasterIdLst>
  <p:notesMasterIdLst>
    <p:notesMasterId r:id="rId19"/>
  </p:notesMasterIdLst>
  <p:handoutMasterIdLst>
    <p:handoutMasterId r:id="rId20"/>
  </p:handoutMasterIdLst>
  <p:sldIdLst>
    <p:sldId id="256" r:id="rId3"/>
    <p:sldId id="317" r:id="rId4"/>
    <p:sldId id="360" r:id="rId5"/>
    <p:sldId id="337" r:id="rId6"/>
    <p:sldId id="294" r:id="rId7"/>
    <p:sldId id="273" r:id="rId8"/>
    <p:sldId id="293" r:id="rId9"/>
    <p:sldId id="278" r:id="rId10"/>
    <p:sldId id="277" r:id="rId11"/>
    <p:sldId id="279" r:id="rId12"/>
    <p:sldId id="347" r:id="rId13"/>
    <p:sldId id="316" r:id="rId14"/>
    <p:sldId id="348" r:id="rId15"/>
    <p:sldId id="281" r:id="rId16"/>
    <p:sldId id="353" r:id="rId17"/>
    <p:sldId id="355" r:id="rId1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  <a:srgbClr val="FFFF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3" autoAdjust="0"/>
    <p:restoredTop sz="86380" autoAdjust="0"/>
  </p:normalViewPr>
  <p:slideViewPr>
    <p:cSldViewPr>
      <p:cViewPr varScale="1">
        <p:scale>
          <a:sx n="112" d="100"/>
          <a:sy n="112" d="100"/>
        </p:scale>
        <p:origin x="15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0251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3543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1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9997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Start 1:00</a:t>
            </a:r>
          </a:p>
        </p:txBody>
      </p:sp>
    </p:spTree>
    <p:extLst>
      <p:ext uri="{BB962C8B-B14F-4D97-AF65-F5344CB8AC3E}">
        <p14:creationId xmlns:p14="http://schemas.microsoft.com/office/powerpoint/2010/main" val="533257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18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Start 2:40</a:t>
            </a:r>
          </a:p>
        </p:txBody>
      </p:sp>
    </p:spTree>
    <p:extLst>
      <p:ext uri="{BB962C8B-B14F-4D97-AF65-F5344CB8AC3E}">
        <p14:creationId xmlns:p14="http://schemas.microsoft.com/office/powerpoint/2010/main" val="4076207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23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Start 3:00</a:t>
            </a:r>
          </a:p>
        </p:txBody>
      </p:sp>
    </p:spTree>
    <p:extLst>
      <p:ext uri="{BB962C8B-B14F-4D97-AF65-F5344CB8AC3E}">
        <p14:creationId xmlns:p14="http://schemas.microsoft.com/office/powerpoint/2010/main" val="2570135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22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Start 2:55</a:t>
            </a:r>
          </a:p>
          <a:p>
            <a:endParaRPr lang="en-US" altLang="en-US" smtClean="0"/>
          </a:p>
          <a:p>
            <a:r>
              <a:rPr lang="en-US" altLang="en-US" smtClean="0"/>
              <a:t>Dialog searching on the homework should illustrate the last point</a:t>
            </a:r>
          </a:p>
        </p:txBody>
      </p:sp>
    </p:spTree>
    <p:extLst>
      <p:ext uri="{BB962C8B-B14F-4D97-AF65-F5344CB8AC3E}">
        <p14:creationId xmlns:p14="http://schemas.microsoft.com/office/powerpoint/2010/main" val="4274783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24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Start 3:05</a:t>
            </a:r>
          </a:p>
        </p:txBody>
      </p:sp>
    </p:spTree>
    <p:extLst>
      <p:ext uri="{BB962C8B-B14F-4D97-AF65-F5344CB8AC3E}">
        <p14:creationId xmlns:p14="http://schemas.microsoft.com/office/powerpoint/2010/main" val="36343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26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Start 3:15</a:t>
            </a:r>
          </a:p>
        </p:txBody>
      </p:sp>
    </p:spTree>
    <p:extLst>
      <p:ext uri="{BB962C8B-B14F-4D97-AF65-F5344CB8AC3E}">
        <p14:creationId xmlns:p14="http://schemas.microsoft.com/office/powerpoint/2010/main" val="2595209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Start 1:00</a:t>
            </a:r>
          </a:p>
        </p:txBody>
      </p:sp>
    </p:spTree>
    <p:extLst>
      <p:ext uri="{BB962C8B-B14F-4D97-AF65-F5344CB8AC3E}">
        <p14:creationId xmlns:p14="http://schemas.microsoft.com/office/powerpoint/2010/main" val="2506791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8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98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959655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91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22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44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2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139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1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0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172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8895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080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80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229600" cy="1143000"/>
          </a:xfrm>
          <a:noFill/>
        </p:spPr>
        <p:txBody>
          <a:bodyPr/>
          <a:lstStyle/>
          <a:p>
            <a:r>
              <a:rPr lang="en-US" altLang="en-US" smtClean="0"/>
              <a:t>Evidence from Metadata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altLang="en-US" dirty="0" smtClean="0"/>
              <a:t>INST 734</a:t>
            </a:r>
            <a:endParaRPr lang="en-US" altLang="en-US" dirty="0"/>
          </a:p>
          <a:p>
            <a:pPr marL="342900" indent="-342900"/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  <a:p>
            <a:pPr marL="342900" indent="-342900"/>
            <a:r>
              <a:rPr lang="en-US" altLang="en-US" smtClean="0"/>
              <a:t>Module 8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614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81" r="1695" b="2196"/>
          <a:stretch>
            <a:fillRect/>
          </a:stretch>
        </p:blipFill>
        <p:spPr bwMode="auto">
          <a:xfrm>
            <a:off x="0" y="228600"/>
            <a:ext cx="9144000" cy="638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rough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4" r="1961" b="22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/>
          <a:lstStyle/>
          <a:p>
            <a:r>
              <a:rPr lang="en-US" altLang="en-US" smtClean="0"/>
              <a:t>Open Archival Information System</a:t>
            </a:r>
            <a:br>
              <a:rPr lang="en-US" altLang="en-US" smtClean="0"/>
            </a:br>
            <a:r>
              <a:rPr lang="en-US" altLang="en-US" smtClean="0"/>
              <a:t>(OAIS) Reference Model</a:t>
            </a:r>
          </a:p>
        </p:txBody>
      </p:sp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00" t="41182" r="28751" b="33167"/>
          <a:stretch>
            <a:fillRect/>
          </a:stretch>
        </p:blipFill>
        <p:spPr bwMode="auto">
          <a:xfrm>
            <a:off x="228600" y="1828800"/>
            <a:ext cx="8915400" cy="460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Metadata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752600"/>
            <a:ext cx="4114800" cy="4114800"/>
          </a:xfrm>
        </p:spPr>
        <p:txBody>
          <a:bodyPr/>
          <a:lstStyle/>
          <a:p>
            <a:r>
              <a:rPr lang="en-US" dirty="0"/>
              <a:t>Manual</a:t>
            </a:r>
          </a:p>
          <a:p>
            <a:pPr lvl="1"/>
            <a:r>
              <a:rPr lang="en-US" dirty="0"/>
              <a:t>Professional</a:t>
            </a:r>
          </a:p>
          <a:p>
            <a:pPr lvl="1"/>
            <a:r>
              <a:rPr lang="en-US" dirty="0"/>
              <a:t>Community</a:t>
            </a:r>
          </a:p>
          <a:p>
            <a:pPr lvl="1"/>
            <a:r>
              <a:rPr lang="en-US" dirty="0"/>
              <a:t>Personal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Automated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apture</a:t>
            </a:r>
          </a:p>
          <a:p>
            <a:pPr lvl="1"/>
            <a:r>
              <a:rPr lang="en-US" dirty="0" smtClean="0"/>
              <a:t>Extraction</a:t>
            </a:r>
          </a:p>
          <a:p>
            <a:pPr lvl="1"/>
            <a:r>
              <a:rPr lang="en-US" dirty="0" smtClean="0"/>
              <a:t>Classification</a:t>
            </a:r>
          </a:p>
        </p:txBody>
      </p:sp>
    </p:spTree>
    <p:extLst>
      <p:ext uri="{BB962C8B-B14F-4D97-AF65-F5344CB8AC3E}">
        <p14:creationId xmlns:p14="http://schemas.microsoft.com/office/powerpoint/2010/main" val="399030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10600" cy="1143000"/>
          </a:xfrm>
          <a:noFill/>
        </p:spPr>
        <p:txBody>
          <a:bodyPr/>
          <a:lstStyle/>
          <a:p>
            <a:r>
              <a:rPr lang="en-US" altLang="en-US" dirty="0" smtClean="0"/>
              <a:t> Machine-Assisted Indexing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68300" y="2119313"/>
            <a:ext cx="8396288" cy="337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//TEXT: science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IF (all caps)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USE research policy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USE community program</a:t>
            </a:r>
          </a:p>
          <a:p>
            <a:r>
              <a:rPr lang="en-US" altLang="en-US">
                <a:latin typeface="Courier New" panose="02070309020205020404" pitchFamily="49" charset="0"/>
              </a:rPr>
              <a:t>ENDIF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IF (near “Technology” AND with “Development”)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USE community development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USE development aid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ENDIF</a:t>
            </a: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469900" y="5638800"/>
            <a:ext cx="828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66713" y="5700713"/>
            <a:ext cx="3468687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near:  within 250 words</a:t>
            </a:r>
          </a:p>
          <a:p>
            <a:r>
              <a:rPr lang="en-US" altLang="en-US"/>
              <a:t>with:  in the same sentence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69900" y="2057400"/>
            <a:ext cx="828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366713" y="1509713"/>
            <a:ext cx="35655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Access Innovations system: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Metadata Design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01000" cy="4114800"/>
          </a:xfrm>
        </p:spPr>
        <p:txBody>
          <a:bodyPr/>
          <a:lstStyle/>
          <a:p>
            <a:r>
              <a:rPr lang="en-US" dirty="0" smtClean="0"/>
              <a:t>Balance cost and benefit</a:t>
            </a:r>
          </a:p>
          <a:p>
            <a:pPr lvl="1"/>
            <a:r>
              <a:rPr lang="en-US" dirty="0" smtClean="0"/>
              <a:t>Complement (don’t repeat) content and behavior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Accommodate dynamic factors</a:t>
            </a:r>
          </a:p>
          <a:p>
            <a:pPr lvl="1"/>
            <a:r>
              <a:rPr lang="en-US" dirty="0" smtClean="0"/>
              <a:t>Changing concepts, content, URL’s, …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Limit adversarial behavior</a:t>
            </a:r>
          </a:p>
          <a:p>
            <a:pPr lvl="1"/>
            <a:r>
              <a:rPr lang="en-US" dirty="0" smtClean="0"/>
              <a:t>Social authority, transparency, …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Consider the future</a:t>
            </a:r>
          </a:p>
          <a:p>
            <a:pPr lvl="1"/>
            <a:r>
              <a:rPr lang="en-US" dirty="0" smtClean="0"/>
              <a:t>Interpretability, automated reasoning, …</a:t>
            </a:r>
          </a:p>
        </p:txBody>
      </p:sp>
    </p:spTree>
    <p:extLst>
      <p:ext uri="{BB962C8B-B14F-4D97-AF65-F5344CB8AC3E}">
        <p14:creationId xmlns:p14="http://schemas.microsoft.com/office/powerpoint/2010/main" val="229824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M</a:t>
            </a:r>
            <a:r>
              <a:rPr lang="en-US" altLang="en-US" sz="2800" dirty="0" smtClean="0"/>
              <a:t>etadata</a:t>
            </a:r>
          </a:p>
          <a:p>
            <a:endParaRPr lang="en-US" altLang="en-US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dirty="0" smtClean="0"/>
              <a:t>Intentional description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Incidental description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Linked data</a:t>
            </a:r>
          </a:p>
        </p:txBody>
      </p:sp>
    </p:spTree>
    <p:extLst>
      <p:ext uri="{BB962C8B-B14F-4D97-AF65-F5344CB8AC3E}">
        <p14:creationId xmlns:p14="http://schemas.microsoft.com/office/powerpoint/2010/main" val="11861726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800" dirty="0"/>
              <a:t>M</a:t>
            </a:r>
            <a:r>
              <a:rPr lang="en-US" altLang="en-US" sz="2800" dirty="0" smtClean="0"/>
              <a:t>etadata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Intentional description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Incidental description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Linked data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Meta Tags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2590800"/>
            <a:ext cx="8305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&lt;HEAD&gt;</a:t>
            </a:r>
            <a:br>
              <a:rPr lang="en-US" dirty="0"/>
            </a:br>
            <a:r>
              <a:rPr lang="en-US" dirty="0" smtClean="0"/>
              <a:t>  &lt;</a:t>
            </a:r>
            <a:r>
              <a:rPr lang="en-US" smtClean="0"/>
              <a:t>TITLE&gt;INST </a:t>
            </a:r>
            <a:r>
              <a:rPr lang="en-US" smtClean="0"/>
              <a:t>734: </a:t>
            </a:r>
            <a:r>
              <a:rPr lang="en-US" dirty="0" smtClean="0"/>
              <a:t>Information Retrieval Systems&lt;/</a:t>
            </a:r>
            <a:r>
              <a:rPr lang="en-US" dirty="0"/>
              <a:t>TITLE&gt;</a:t>
            </a:r>
            <a:br>
              <a:rPr lang="en-US" dirty="0"/>
            </a:br>
            <a:r>
              <a:rPr lang="en-US" dirty="0" smtClean="0"/>
              <a:t>  &lt;</a:t>
            </a:r>
            <a:r>
              <a:rPr lang="en-US" dirty="0"/>
              <a:t>META NAME="DESCRIPTION"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CONTENT=“Make Money Fast"&gt;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&lt;</a:t>
            </a:r>
            <a:r>
              <a:rPr lang="en-US" dirty="0"/>
              <a:t>META NAME="KEYWORDS"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CONTENT=“</a:t>
            </a:r>
            <a:r>
              <a:rPr lang="en-US" dirty="0" err="1" smtClean="0"/>
              <a:t>easy,money,part-time,home</a:t>
            </a:r>
            <a:r>
              <a:rPr lang="en-US" dirty="0" smtClean="0"/>
              <a:t>"&gt;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&lt;/HEAD&gt;</a:t>
            </a:r>
          </a:p>
        </p:txBody>
      </p:sp>
    </p:spTree>
    <p:extLst>
      <p:ext uri="{BB962C8B-B14F-4D97-AF65-F5344CB8AC3E}">
        <p14:creationId xmlns:p14="http://schemas.microsoft.com/office/powerpoint/2010/main" val="31374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979" y="0"/>
            <a:ext cx="7772400" cy="1143000"/>
          </a:xfrm>
        </p:spPr>
        <p:txBody>
          <a:bodyPr/>
          <a:lstStyle/>
          <a:p>
            <a:r>
              <a:rPr lang="en-US" dirty="0" smtClean="0"/>
              <a:t>Metadata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530" y="1143000"/>
            <a:ext cx="4572000" cy="4114800"/>
          </a:xfrm>
        </p:spPr>
        <p:txBody>
          <a:bodyPr/>
          <a:lstStyle/>
          <a:p>
            <a:r>
              <a:rPr lang="en-US" dirty="0" smtClean="0"/>
              <a:t>Have it</a:t>
            </a:r>
          </a:p>
          <a:p>
            <a:pPr lvl="1"/>
            <a:r>
              <a:rPr lang="en-US" dirty="0" smtClean="0"/>
              <a:t>Preservation (e.g., PREMIS)</a:t>
            </a:r>
          </a:p>
          <a:p>
            <a:pPr lvl="1"/>
            <a:r>
              <a:rPr lang="en-US" dirty="0" smtClean="0"/>
              <a:t>Validation</a:t>
            </a:r>
          </a:p>
          <a:p>
            <a:pPr lvl="1"/>
            <a:r>
              <a:rPr lang="en-US" dirty="0" smtClean="0"/>
              <a:t>Disposition</a:t>
            </a:r>
          </a:p>
          <a:p>
            <a:endParaRPr lang="en-US" dirty="0" smtClean="0"/>
          </a:p>
          <a:p>
            <a:r>
              <a:rPr lang="en-US" dirty="0" smtClean="0"/>
              <a:t>Find it</a:t>
            </a:r>
          </a:p>
          <a:p>
            <a:pPr lvl="1"/>
            <a:r>
              <a:rPr lang="en-US" dirty="0" smtClean="0"/>
              <a:t>Search/Recognize/Choose</a:t>
            </a:r>
          </a:p>
          <a:p>
            <a:pPr lvl="1"/>
            <a:r>
              <a:rPr lang="en-US" dirty="0" smtClean="0"/>
              <a:t>Browse (“Navigation”)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4930" y="1143000"/>
            <a:ext cx="4572000" cy="4114800"/>
          </a:xfrm>
        </p:spPr>
        <p:txBody>
          <a:bodyPr/>
          <a:lstStyle/>
          <a:p>
            <a:r>
              <a:rPr lang="en-US" dirty="0"/>
              <a:t>Serve it</a:t>
            </a:r>
          </a:p>
          <a:p>
            <a:pPr lvl="1"/>
            <a:r>
              <a:rPr lang="en-US" u="sng" dirty="0"/>
              <a:t>Persistent</a:t>
            </a:r>
            <a:r>
              <a:rPr lang="en-US" dirty="0"/>
              <a:t> location</a:t>
            </a:r>
          </a:p>
          <a:p>
            <a:pPr lvl="1"/>
            <a:r>
              <a:rPr lang="en-US" dirty="0"/>
              <a:t>Structure</a:t>
            </a:r>
          </a:p>
          <a:p>
            <a:pPr lvl="1"/>
            <a:r>
              <a:rPr lang="en-US" dirty="0"/>
              <a:t>Surrogates</a:t>
            </a:r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it</a:t>
            </a:r>
          </a:p>
          <a:p>
            <a:pPr lvl="1"/>
            <a:r>
              <a:rPr lang="en-US" dirty="0"/>
              <a:t>Context</a:t>
            </a:r>
          </a:p>
          <a:p>
            <a:pPr lvl="1"/>
            <a:r>
              <a:rPr lang="en-US" dirty="0"/>
              <a:t>Rights </a:t>
            </a:r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User behavior capture</a:t>
            </a:r>
            <a:endParaRPr lang="en-US" dirty="0"/>
          </a:p>
          <a:p>
            <a:pPr lvl="1"/>
            <a:r>
              <a:rPr lang="en-US" dirty="0"/>
              <a:t>R</a:t>
            </a:r>
            <a:r>
              <a:rPr lang="en-US" dirty="0" smtClean="0"/>
              <a:t>easoning </a:t>
            </a:r>
            <a:r>
              <a:rPr lang="en-US" dirty="0"/>
              <a:t>(“Semantic Web”)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08006" y="3352800"/>
            <a:ext cx="4267200" cy="1828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008606" y="5257800"/>
            <a:ext cx="4038600" cy="609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5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77200" cy="1143000"/>
          </a:xfrm>
        </p:spPr>
        <p:txBody>
          <a:bodyPr/>
          <a:lstStyle/>
          <a:p>
            <a:r>
              <a:rPr lang="en-US" altLang="en-US" smtClean="0"/>
              <a:t>Problems with “Free Text” Search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en-US" smtClean="0"/>
              <a:t>Homonymy</a:t>
            </a:r>
          </a:p>
          <a:p>
            <a:pPr lvl="1"/>
            <a:r>
              <a:rPr lang="en-US" altLang="en-US" smtClean="0"/>
              <a:t>Terms may have many </a:t>
            </a:r>
            <a:r>
              <a:rPr lang="en-US" altLang="en-US" u="sng" smtClean="0"/>
              <a:t>unrelated</a:t>
            </a:r>
            <a:r>
              <a:rPr lang="en-US" altLang="en-US" smtClean="0"/>
              <a:t> meanings</a:t>
            </a:r>
          </a:p>
          <a:p>
            <a:pPr lvl="1"/>
            <a:r>
              <a:rPr lang="en-US" altLang="en-US" smtClean="0"/>
              <a:t>Polysemy (related meanings) is less of a problem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Synonymy</a:t>
            </a:r>
          </a:p>
          <a:p>
            <a:pPr lvl="1"/>
            <a:r>
              <a:rPr lang="en-US" altLang="en-US" smtClean="0"/>
              <a:t>Many ways of saying (nearly) the same thing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Anaphora</a:t>
            </a:r>
          </a:p>
          <a:p>
            <a:pPr lvl="1"/>
            <a:r>
              <a:rPr lang="en-US" altLang="en-US" smtClean="0"/>
              <a:t>Alternate ways of </a:t>
            </a:r>
            <a:r>
              <a:rPr lang="en-US" altLang="en-US" u="sng" smtClean="0"/>
              <a:t>referring to</a:t>
            </a:r>
            <a:r>
              <a:rPr lang="en-US" altLang="en-US" smtClean="0"/>
              <a:t> the same 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Controlled Vocabulary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noFill/>
        </p:spPr>
        <p:txBody>
          <a:bodyPr/>
          <a:lstStyle/>
          <a:p>
            <a:r>
              <a:rPr lang="en-US" altLang="en-US" dirty="0" smtClean="0"/>
              <a:t>Develop a concept inventory</a:t>
            </a:r>
          </a:p>
          <a:p>
            <a:pPr lvl="1"/>
            <a:r>
              <a:rPr lang="en-US" altLang="en-US" dirty="0" smtClean="0"/>
              <a:t>Uniquely identify concepts using “descriptors”</a:t>
            </a:r>
          </a:p>
          <a:p>
            <a:pPr lvl="1"/>
            <a:r>
              <a:rPr lang="en-US" altLang="en-US" dirty="0" smtClean="0"/>
              <a:t>Concept labels form a “controlled vocabulary”</a:t>
            </a:r>
          </a:p>
          <a:p>
            <a:pPr lvl="1"/>
            <a:r>
              <a:rPr lang="en-US" altLang="en-US" dirty="0" smtClean="0"/>
              <a:t>Organize concepts using a “thesaurus”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Assign concept descriptors to documents</a:t>
            </a:r>
          </a:p>
          <a:p>
            <a:pPr lvl="1"/>
            <a:r>
              <a:rPr lang="en-US" altLang="en-US" dirty="0" smtClean="0"/>
              <a:t>Also known as “indexing”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Craft queries using the controlled vocabulary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Two Ways of Searching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14600" y="1981200"/>
            <a:ext cx="1828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cs typeface="Arial" panose="020B0604020202020204" pitchFamily="34" charset="0"/>
              </a:rPr>
              <a:t>Write the document</a:t>
            </a:r>
          </a:p>
          <a:p>
            <a:pPr algn="ctr"/>
            <a:r>
              <a:rPr lang="en-US" altLang="en-US" sz="1600">
                <a:cs typeface="Arial" panose="020B0604020202020204" pitchFamily="34" charset="0"/>
              </a:rPr>
              <a:t>using terms to</a:t>
            </a:r>
          </a:p>
          <a:p>
            <a:pPr algn="ctr"/>
            <a:r>
              <a:rPr lang="en-US" altLang="en-US" sz="1600">
                <a:cs typeface="Arial" panose="020B0604020202020204" pitchFamily="34" charset="0"/>
              </a:rPr>
              <a:t>convey meaning</a:t>
            </a:r>
          </a:p>
        </p:txBody>
      </p:sp>
      <p:sp>
        <p:nvSpPr>
          <p:cNvPr id="7172" name="Line 11"/>
          <p:cNvSpPr>
            <a:spLocks noChangeShapeType="1"/>
          </p:cNvSpPr>
          <p:nvPr/>
        </p:nvSpPr>
        <p:spPr bwMode="auto">
          <a:xfrm>
            <a:off x="228600" y="29718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 Box 15"/>
          <p:cNvSpPr txBox="1">
            <a:spLocks noChangeArrowheads="1"/>
          </p:cNvSpPr>
          <p:nvPr/>
        </p:nvSpPr>
        <p:spPr bwMode="auto">
          <a:xfrm>
            <a:off x="2819400" y="15240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cs typeface="Arial" panose="020B0604020202020204" pitchFamily="34" charset="0"/>
              </a:rPr>
              <a:t>Author</a:t>
            </a:r>
          </a:p>
        </p:txBody>
      </p:sp>
      <p:pic>
        <p:nvPicPr>
          <p:cNvPr id="7174" name="Picture 31" descr="bd0715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4572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228600" y="1371600"/>
            <a:ext cx="5518150" cy="5243513"/>
            <a:chOff x="144" y="864"/>
            <a:chExt cx="3476" cy="3303"/>
          </a:xfrm>
        </p:grpSpPr>
        <p:sp>
          <p:nvSpPr>
            <p:cNvPr id="7193" name="Rectangle 4"/>
            <p:cNvSpPr>
              <a:spLocks noChangeArrowheads="1"/>
            </p:cNvSpPr>
            <p:nvPr/>
          </p:nvSpPr>
          <p:spPr bwMode="auto">
            <a:xfrm>
              <a:off x="864" y="3072"/>
              <a:ext cx="115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Content-Based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Query-Document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Matching</a:t>
              </a:r>
            </a:p>
          </p:txBody>
        </p:sp>
        <p:sp>
          <p:nvSpPr>
            <p:cNvPr id="7194" name="Text Box 12"/>
            <p:cNvSpPr txBox="1">
              <a:spLocks noChangeArrowheads="1"/>
            </p:cNvSpPr>
            <p:nvPr/>
          </p:nvSpPr>
          <p:spPr bwMode="auto">
            <a:xfrm>
              <a:off x="2016" y="3360"/>
              <a:ext cx="7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>
                  <a:cs typeface="Arial" panose="020B0604020202020204" pitchFamily="34" charset="0"/>
                </a:rPr>
                <a:t>Document Terms</a:t>
              </a:r>
            </a:p>
          </p:txBody>
        </p:sp>
        <p:pic>
          <p:nvPicPr>
            <p:cNvPr id="7195" name="Picture 13" descr="bd07156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008"/>
              <a:ext cx="28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96" name="Line 16"/>
            <p:cNvSpPr>
              <a:spLocks noChangeShapeType="1"/>
            </p:cNvSpPr>
            <p:nvPr/>
          </p:nvSpPr>
          <p:spPr bwMode="auto">
            <a:xfrm>
              <a:off x="1440" y="864"/>
              <a:ext cx="0" cy="216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Text Box 18"/>
            <p:cNvSpPr txBox="1">
              <a:spLocks noChangeArrowheads="1"/>
            </p:cNvSpPr>
            <p:nvPr/>
          </p:nvSpPr>
          <p:spPr bwMode="auto">
            <a:xfrm>
              <a:off x="336" y="3360"/>
              <a:ext cx="5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>
                  <a:cs typeface="Arial" panose="020B0604020202020204" pitchFamily="34" charset="0"/>
                </a:rPr>
                <a:t>Query Terms</a:t>
              </a:r>
            </a:p>
          </p:txBody>
        </p:sp>
        <p:sp>
          <p:nvSpPr>
            <p:cNvPr id="7198" name="Rectangle 19"/>
            <p:cNvSpPr>
              <a:spLocks noChangeArrowheads="1"/>
            </p:cNvSpPr>
            <p:nvPr/>
          </p:nvSpPr>
          <p:spPr bwMode="auto">
            <a:xfrm>
              <a:off x="144" y="1258"/>
              <a:ext cx="115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Construct query from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terms that </a:t>
              </a:r>
              <a:r>
                <a:rPr lang="en-US" altLang="en-US" sz="1600" b="1" u="sng">
                  <a:cs typeface="Arial" panose="020B0604020202020204" pitchFamily="34" charset="0"/>
                </a:rPr>
                <a:t>may</a:t>
              </a:r>
              <a:r>
                <a:rPr lang="en-US" altLang="en-US" sz="1600"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appear in documents</a:t>
              </a:r>
            </a:p>
          </p:txBody>
        </p:sp>
        <p:sp>
          <p:nvSpPr>
            <p:cNvPr id="7199" name="Text Box 20"/>
            <p:cNvSpPr txBox="1">
              <a:spLocks noChangeArrowheads="1"/>
            </p:cNvSpPr>
            <p:nvPr/>
          </p:nvSpPr>
          <p:spPr bwMode="auto">
            <a:xfrm>
              <a:off x="240" y="864"/>
              <a:ext cx="960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000">
                  <a:cs typeface="Arial" panose="020B0604020202020204" pitchFamily="34" charset="0"/>
                </a:rPr>
                <a:t>Free-Text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000">
                  <a:cs typeface="Arial" panose="020B0604020202020204" pitchFamily="34" charset="0"/>
                </a:rPr>
                <a:t>Searcher</a:t>
              </a:r>
            </a:p>
          </p:txBody>
        </p:sp>
        <p:cxnSp>
          <p:nvCxnSpPr>
            <p:cNvPr id="7200" name="AutoShape 21"/>
            <p:cNvCxnSpPr>
              <a:cxnSpLocks noChangeShapeType="1"/>
              <a:stCxn id="7198" idx="2"/>
              <a:endCxn id="7193" idx="1"/>
            </p:cNvCxnSpPr>
            <p:nvPr/>
          </p:nvCxnSpPr>
          <p:spPr bwMode="auto">
            <a:xfrm rot="16200000" flipH="1">
              <a:off x="17" y="2489"/>
              <a:ext cx="1550" cy="144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01" name="AutoShape 29"/>
            <p:cNvCxnSpPr>
              <a:cxnSpLocks noChangeShapeType="1"/>
              <a:stCxn id="7171" idx="2"/>
              <a:endCxn id="7193" idx="3"/>
            </p:cNvCxnSpPr>
            <p:nvPr/>
          </p:nvCxnSpPr>
          <p:spPr bwMode="auto">
            <a:xfrm rot="5400000">
              <a:off x="1308" y="2484"/>
              <a:ext cx="1560" cy="14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7202" name="Picture 42" descr="bs00269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2832"/>
              <a:ext cx="288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03" name="Text Box 45"/>
            <p:cNvSpPr txBox="1">
              <a:spLocks noChangeArrowheads="1"/>
            </p:cNvSpPr>
            <p:nvPr/>
          </p:nvSpPr>
          <p:spPr bwMode="auto">
            <a:xfrm>
              <a:off x="2208" y="3936"/>
              <a:ext cx="14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800"/>
                <a:t>Retrieval Status Value</a:t>
              </a:r>
            </a:p>
          </p:txBody>
        </p:sp>
        <p:cxnSp>
          <p:nvCxnSpPr>
            <p:cNvPr id="7204" name="AutoShape 46"/>
            <p:cNvCxnSpPr>
              <a:cxnSpLocks noChangeShapeType="1"/>
              <a:stCxn id="7193" idx="2"/>
              <a:endCxn id="7203" idx="1"/>
            </p:cNvCxnSpPr>
            <p:nvPr/>
          </p:nvCxnSpPr>
          <p:spPr bwMode="auto">
            <a:xfrm rot="16200000" flipH="1">
              <a:off x="1598" y="3442"/>
              <a:ext cx="452" cy="76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4343400" y="1066800"/>
            <a:ext cx="4800600" cy="5365750"/>
            <a:chOff x="2736" y="672"/>
            <a:chExt cx="3024" cy="3380"/>
          </a:xfrm>
        </p:grpSpPr>
        <p:cxnSp>
          <p:nvCxnSpPr>
            <p:cNvPr id="7177" name="AutoShape 9"/>
            <p:cNvCxnSpPr>
              <a:cxnSpLocks noChangeShapeType="1"/>
              <a:stCxn id="7171" idx="3"/>
              <a:endCxn id="7180" idx="1"/>
            </p:cNvCxnSpPr>
            <p:nvPr/>
          </p:nvCxnSpPr>
          <p:spPr bwMode="auto">
            <a:xfrm>
              <a:off x="2736" y="1512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78" name="Rectangle 24"/>
            <p:cNvSpPr>
              <a:spLocks noChangeArrowheads="1"/>
            </p:cNvSpPr>
            <p:nvPr/>
          </p:nvSpPr>
          <p:spPr bwMode="auto">
            <a:xfrm>
              <a:off x="4512" y="1248"/>
              <a:ext cx="115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Construct query from</a:t>
              </a:r>
            </a:p>
            <a:p>
              <a:pPr algn="ctr"/>
              <a:r>
                <a:rPr lang="en-US" altLang="en-US" sz="1600" b="1" u="sng">
                  <a:cs typeface="Arial" panose="020B0604020202020204" pitchFamily="34" charset="0"/>
                </a:rPr>
                <a:t>available</a:t>
              </a:r>
              <a:r>
                <a:rPr lang="en-US" altLang="en-US" sz="1600">
                  <a:cs typeface="Arial" panose="020B0604020202020204" pitchFamily="34" charset="0"/>
                </a:rPr>
                <a:t> concept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descriptors</a:t>
              </a:r>
            </a:p>
          </p:txBody>
        </p:sp>
        <p:sp>
          <p:nvSpPr>
            <p:cNvPr id="7179" name="Text Box 26"/>
            <p:cNvSpPr txBox="1">
              <a:spLocks noChangeArrowheads="1"/>
            </p:cNvSpPr>
            <p:nvPr/>
          </p:nvSpPr>
          <p:spPr bwMode="auto">
            <a:xfrm>
              <a:off x="4512" y="672"/>
              <a:ext cx="1152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000">
                  <a:cs typeface="Arial" panose="020B0604020202020204" pitchFamily="34" charset="0"/>
                </a:rPr>
                <a:t>Controlled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000">
                  <a:cs typeface="Arial" panose="020B0604020202020204" pitchFamily="34" charset="0"/>
                </a:rPr>
                <a:t>Vocabulary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000">
                  <a:cs typeface="Arial" panose="020B0604020202020204" pitchFamily="34" charset="0"/>
                </a:rPr>
                <a:t>Searcher</a:t>
              </a:r>
            </a:p>
          </p:txBody>
        </p:sp>
        <p:sp>
          <p:nvSpPr>
            <p:cNvPr id="7180" name="Rectangle 28"/>
            <p:cNvSpPr>
              <a:spLocks noChangeArrowheads="1"/>
            </p:cNvSpPr>
            <p:nvPr/>
          </p:nvSpPr>
          <p:spPr bwMode="auto">
            <a:xfrm>
              <a:off x="3072" y="1248"/>
              <a:ext cx="115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Choose appropriate 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concept descriptors</a:t>
              </a:r>
            </a:p>
          </p:txBody>
        </p:sp>
        <p:sp>
          <p:nvSpPr>
            <p:cNvPr id="7181" name="Text Box 30"/>
            <p:cNvSpPr txBox="1">
              <a:spLocks noChangeArrowheads="1"/>
            </p:cNvSpPr>
            <p:nvPr/>
          </p:nvSpPr>
          <p:spPr bwMode="auto">
            <a:xfrm>
              <a:off x="3312" y="960"/>
              <a:ext cx="7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cs typeface="Arial" panose="020B0604020202020204" pitchFamily="34" charset="0"/>
                </a:rPr>
                <a:t>Indexer</a:t>
              </a:r>
            </a:p>
          </p:txBody>
        </p:sp>
        <p:pic>
          <p:nvPicPr>
            <p:cNvPr id="7182" name="Picture 32" descr="bs00269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6" y="2832"/>
              <a:ext cx="288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3" name="Picture 33" descr="bd07156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1008"/>
              <a:ext cx="28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4" name="Rectangle 34"/>
            <p:cNvSpPr>
              <a:spLocks noChangeArrowheads="1"/>
            </p:cNvSpPr>
            <p:nvPr/>
          </p:nvSpPr>
          <p:spPr bwMode="auto">
            <a:xfrm>
              <a:off x="3792" y="3072"/>
              <a:ext cx="115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Metadata-Based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Query-Document</a:t>
              </a:r>
            </a:p>
            <a:p>
              <a:pPr algn="ctr"/>
              <a:r>
                <a:rPr lang="en-US" altLang="en-US" sz="1600">
                  <a:cs typeface="Arial" panose="020B0604020202020204" pitchFamily="34" charset="0"/>
                </a:rPr>
                <a:t>Matching</a:t>
              </a:r>
            </a:p>
          </p:txBody>
        </p:sp>
        <p:sp>
          <p:nvSpPr>
            <p:cNvPr id="7185" name="Text Box 36"/>
            <p:cNvSpPr txBox="1">
              <a:spLocks noChangeArrowheads="1"/>
            </p:cNvSpPr>
            <p:nvPr/>
          </p:nvSpPr>
          <p:spPr bwMode="auto">
            <a:xfrm>
              <a:off x="4944" y="3360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>
                  <a:cs typeface="Arial" panose="020B0604020202020204" pitchFamily="34" charset="0"/>
                </a:rPr>
                <a:t>Query Descriptors</a:t>
              </a:r>
            </a:p>
          </p:txBody>
        </p:sp>
        <p:sp>
          <p:nvSpPr>
            <p:cNvPr id="7186" name="Text Box 38"/>
            <p:cNvSpPr txBox="1">
              <a:spLocks noChangeArrowheads="1"/>
            </p:cNvSpPr>
            <p:nvPr/>
          </p:nvSpPr>
          <p:spPr bwMode="auto">
            <a:xfrm>
              <a:off x="2976" y="3360"/>
              <a:ext cx="8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>
                  <a:cs typeface="Arial" panose="020B0604020202020204" pitchFamily="34" charset="0"/>
                </a:rPr>
                <a:t>Document Descriptors</a:t>
              </a:r>
            </a:p>
          </p:txBody>
        </p:sp>
        <p:cxnSp>
          <p:nvCxnSpPr>
            <p:cNvPr id="7187" name="AutoShape 39"/>
            <p:cNvCxnSpPr>
              <a:cxnSpLocks noChangeShapeType="1"/>
              <a:stCxn id="7180" idx="2"/>
              <a:endCxn id="7184" idx="1"/>
            </p:cNvCxnSpPr>
            <p:nvPr/>
          </p:nvCxnSpPr>
          <p:spPr bwMode="auto">
            <a:xfrm rot="16200000" flipH="1">
              <a:off x="2940" y="2484"/>
              <a:ext cx="1560" cy="144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8" name="AutoShape 40"/>
            <p:cNvCxnSpPr>
              <a:cxnSpLocks noChangeShapeType="1"/>
              <a:stCxn id="7178" idx="2"/>
              <a:endCxn id="7184" idx="3"/>
            </p:cNvCxnSpPr>
            <p:nvPr/>
          </p:nvCxnSpPr>
          <p:spPr bwMode="auto">
            <a:xfrm rot="5400000">
              <a:off x="4236" y="2484"/>
              <a:ext cx="1560" cy="14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7189" name="Picture 41" descr="bs00269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1008"/>
              <a:ext cx="288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90" name="Line 43"/>
            <p:cNvSpPr>
              <a:spLocks noChangeShapeType="1"/>
            </p:cNvSpPr>
            <p:nvPr/>
          </p:nvSpPr>
          <p:spPr bwMode="auto">
            <a:xfrm>
              <a:off x="4368" y="816"/>
              <a:ext cx="0" cy="216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7191" name="Picture 44" descr="bd07156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" y="1008"/>
              <a:ext cx="28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192" name="AutoShape 47"/>
            <p:cNvCxnSpPr>
              <a:cxnSpLocks noChangeShapeType="1"/>
              <a:stCxn id="7184" idx="2"/>
              <a:endCxn id="7203" idx="3"/>
            </p:cNvCxnSpPr>
            <p:nvPr/>
          </p:nvCxnSpPr>
          <p:spPr bwMode="auto">
            <a:xfrm rot="5400000">
              <a:off x="3768" y="3452"/>
              <a:ext cx="452" cy="74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91600" cy="1143000"/>
          </a:xfrm>
          <a:noFill/>
        </p:spPr>
        <p:txBody>
          <a:bodyPr/>
          <a:lstStyle/>
          <a:p>
            <a:r>
              <a:rPr lang="en-US" altLang="en-US" dirty="0" smtClean="0"/>
              <a:t>Controlled Vocabulary Applications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73442" y="1524000"/>
            <a:ext cx="8013357" cy="4114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When implied concepts must be captured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Political action, volunteerism, …</a:t>
            </a:r>
          </a:p>
          <a:p>
            <a:pPr lvl="5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When </a:t>
            </a:r>
            <a:r>
              <a:rPr lang="en-US" altLang="en-US" dirty="0" smtClean="0"/>
              <a:t>searchers can’t guess what was written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Searching foreign language materials</a:t>
            </a:r>
          </a:p>
          <a:p>
            <a:pPr lvl="4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When no words are present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Photos w/o captions, videos w/o transcripts, …</a:t>
            </a:r>
          </a:p>
          <a:p>
            <a:pPr lvl="4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When user needs are easily anticipated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Weather reports, yellow pages, 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077200" cy="1143000"/>
          </a:xfrm>
          <a:noFill/>
        </p:spPr>
        <p:txBody>
          <a:bodyPr/>
          <a:lstStyle/>
          <a:p>
            <a:r>
              <a:rPr lang="en-US" altLang="en-US" dirty="0" smtClean="0"/>
              <a:t>Controlled Vocabulary Challenges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305800" cy="4572000"/>
          </a:xfrm>
          <a:noFill/>
        </p:spPr>
        <p:txBody>
          <a:bodyPr/>
          <a:lstStyle/>
          <a:p>
            <a:r>
              <a:rPr lang="en-US" altLang="en-US" smtClean="0"/>
              <a:t>Changing concept inventories</a:t>
            </a:r>
          </a:p>
          <a:p>
            <a:pPr lvl="1"/>
            <a:r>
              <a:rPr lang="en-US" altLang="en-US" smtClean="0"/>
              <a:t>Literary warrant and user needs are hard to predict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Accurate concept indexing is expensive</a:t>
            </a:r>
          </a:p>
          <a:p>
            <a:pPr lvl="1"/>
            <a:r>
              <a:rPr lang="en-US" altLang="en-US" smtClean="0"/>
              <a:t>Machines are inaccurate, humans are inconsistent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Users and indexers may think differently</a:t>
            </a:r>
          </a:p>
          <a:p>
            <a:pPr lvl="1"/>
            <a:r>
              <a:rPr lang="en-US" altLang="en-US" smtClean="0"/>
              <a:t>Diverse user populations add to the complexity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Using thesauri effectively requires training</a:t>
            </a:r>
          </a:p>
          <a:p>
            <a:pPr lvl="1"/>
            <a:r>
              <a:rPr lang="en-US" altLang="en-US" smtClean="0"/>
              <a:t>Meta-knowledge and thesaurus-specific expertise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46300415</TotalTime>
  <Pages>7765340</Pages>
  <Words>461</Words>
  <Application>Microsoft Office PowerPoint</Application>
  <PresentationFormat>On-screen Show (4:3)</PresentationFormat>
  <Paragraphs>170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Courier New</vt:lpstr>
      <vt:lpstr>Times New Roman</vt:lpstr>
      <vt:lpstr>Wingdings</vt:lpstr>
      <vt:lpstr>Arial</vt:lpstr>
      <vt:lpstr>Blank Presentation</vt:lpstr>
      <vt:lpstr>Default Design</vt:lpstr>
      <vt:lpstr>Evidence from Metadata</vt:lpstr>
      <vt:lpstr>Agenda</vt:lpstr>
      <vt:lpstr>HTML Meta Tags</vt:lpstr>
      <vt:lpstr>Metadata Uses</vt:lpstr>
      <vt:lpstr>Problems with “Free Text” Search</vt:lpstr>
      <vt:lpstr>Controlled Vocabulary</vt:lpstr>
      <vt:lpstr>Two Ways of Searching</vt:lpstr>
      <vt:lpstr>Controlled Vocabulary Applications</vt:lpstr>
      <vt:lpstr>Controlled Vocabulary Challenges</vt:lpstr>
      <vt:lpstr>PowerPoint Presentation</vt:lpstr>
      <vt:lpstr>PowerPoint Presentation</vt:lpstr>
      <vt:lpstr>Open Archival Information System (OAIS) Reference Model</vt:lpstr>
      <vt:lpstr>Metadata Sources</vt:lpstr>
      <vt:lpstr> Machine-Assisted Indexing</vt:lpstr>
      <vt:lpstr>Metadata Design Issues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Boolean Retrieval Model and Controlled Vocabulary Techniques</dc:title>
  <dc:creator>Douglas W. Oard</dc:creator>
  <cp:lastModifiedBy>gg</cp:lastModifiedBy>
  <cp:revision>137</cp:revision>
  <dcterms:created xsi:type="dcterms:W3CDTF">1995-06-17T23:31:02Z</dcterms:created>
  <dcterms:modified xsi:type="dcterms:W3CDTF">2014-10-19T21:38:47Z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