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09" r:id="rId3"/>
    <p:sldId id="407" r:id="rId4"/>
    <p:sldId id="405" r:id="rId5"/>
    <p:sldId id="406" r:id="rId6"/>
    <p:sldId id="416" r:id="rId7"/>
    <p:sldId id="394" r:id="rId8"/>
    <p:sldId id="393" r:id="rId9"/>
    <p:sldId id="414" r:id="rId1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3333CC"/>
    <a:srgbClr val="6600FF"/>
    <a:srgbClr val="3333FF"/>
    <a:srgbClr val="0033CC"/>
    <a:srgbClr val="0000FF"/>
    <a:srgbClr val="33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83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185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386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3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5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6593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14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7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3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87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34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9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Evidence from Behavior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INST 734</a:t>
            </a:r>
          </a:p>
          <a:p>
            <a:r>
              <a:rPr lang="en-US" altLang="en-US" dirty="0" smtClean="0"/>
              <a:t>Doug </a:t>
            </a:r>
            <a:r>
              <a:rPr lang="en-US" altLang="en-US" dirty="0" err="1" smtClean="0"/>
              <a:t>Oard</a:t>
            </a:r>
            <a:endParaRPr lang="en-US" altLang="en-US" dirty="0" smtClean="0"/>
          </a:p>
          <a:p>
            <a:r>
              <a:rPr lang="en-US" altLang="en-US" dirty="0" smtClean="0"/>
              <a:t>Module 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Explicit feedback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Implicit Feedback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Link analysis</a:t>
            </a:r>
          </a:p>
          <a:p>
            <a:pPr lvl="3"/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Clickstreams</a:t>
            </a:r>
          </a:p>
        </p:txBody>
      </p:sp>
    </p:spTree>
    <p:extLst>
      <p:ext uri="{BB962C8B-B14F-4D97-AF65-F5344CB8AC3E}">
        <p14:creationId xmlns:p14="http://schemas.microsoft.com/office/powerpoint/2010/main" val="40938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Click Probability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00" t="24814" r="12500" b="7037"/>
          <a:stretch/>
        </p:blipFill>
        <p:spPr>
          <a:xfrm>
            <a:off x="152400" y="1066800"/>
            <a:ext cx="8382000" cy="5355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553200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MR10"/>
              </a:rPr>
              <a:t>Eugene </a:t>
            </a:r>
            <a:r>
              <a:rPr lang="en-US" sz="1000" dirty="0" err="1">
                <a:latin typeface="CMR10"/>
              </a:rPr>
              <a:t>Agichtein</a:t>
            </a:r>
            <a:r>
              <a:rPr lang="en-US" sz="1000" dirty="0">
                <a:latin typeface="CMR10"/>
              </a:rPr>
              <a:t>, </a:t>
            </a:r>
            <a:r>
              <a:rPr lang="en-US" sz="1000" dirty="0" smtClean="0">
                <a:latin typeface="CMR10"/>
              </a:rPr>
              <a:t>et al., Learning </a:t>
            </a:r>
            <a:r>
              <a:rPr lang="en-US" sz="1000" dirty="0">
                <a:latin typeface="CMR10"/>
              </a:rPr>
              <a:t>User Interaction Models for </a:t>
            </a:r>
            <a:r>
              <a:rPr lang="en-US" sz="1000" dirty="0" smtClean="0">
                <a:latin typeface="CMR10"/>
              </a:rPr>
              <a:t>Predicting Web </a:t>
            </a:r>
            <a:r>
              <a:rPr lang="en-US" sz="1000" dirty="0">
                <a:latin typeface="CMR10"/>
              </a:rPr>
              <a:t>Search Result Preferences, in </a:t>
            </a:r>
            <a:r>
              <a:rPr lang="fr-FR" sz="1000" dirty="0" smtClean="0">
                <a:latin typeface="CMR10"/>
              </a:rPr>
              <a:t>SIGIR 2006.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42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74" y="457200"/>
            <a:ext cx="7772400" cy="1143000"/>
          </a:xfrm>
        </p:spPr>
        <p:txBody>
          <a:bodyPr/>
          <a:lstStyle/>
          <a:p>
            <a:r>
              <a:rPr lang="en-US" dirty="0" smtClean="0"/>
              <a:t>Click Probability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27778" r="20417" b="9259"/>
          <a:stretch/>
        </p:blipFill>
        <p:spPr>
          <a:xfrm>
            <a:off x="419548" y="1828800"/>
            <a:ext cx="8038652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178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Arial Unicode MS" panose="020B0604020202020204" pitchFamily="34" charset="-128"/>
              </a:rPr>
              <a:t>Thorsten </a:t>
            </a:r>
            <a:r>
              <a:rPr lang="en-GB" sz="1000" dirty="0" err="1" smtClean="0">
                <a:latin typeface="Arial Unicode MS" panose="020B0604020202020204" pitchFamily="34" charset="-128"/>
              </a:rPr>
              <a:t>Joachims</a:t>
            </a:r>
            <a:r>
              <a:rPr lang="en-GB" sz="1000" dirty="0" smtClean="0">
                <a:latin typeface="Arial Unicode MS" panose="020B0604020202020204" pitchFamily="34" charset="-128"/>
              </a:rPr>
              <a:t> et al., </a:t>
            </a:r>
            <a:r>
              <a:rPr lang="en-GB" sz="1000" i="1" dirty="0" smtClean="0">
                <a:latin typeface="Arial Unicode MS" panose="020B0604020202020204" pitchFamily="34" charset="-128"/>
              </a:rPr>
              <a:t>Evaluating </a:t>
            </a:r>
            <a:r>
              <a:rPr lang="en-GB" sz="1000" i="1" dirty="0">
                <a:latin typeface="Arial Unicode MS" panose="020B0604020202020204" pitchFamily="34" charset="-128"/>
              </a:rPr>
              <a:t>the Accuracy of Implicit Feedback from Clicks and Query Reformulations in Web Search</a:t>
            </a:r>
            <a:r>
              <a:rPr lang="en-GB" sz="1000" dirty="0">
                <a:latin typeface="Arial Unicode MS" panose="020B0604020202020204" pitchFamily="34" charset="-128"/>
              </a:rPr>
              <a:t>, ACM </a:t>
            </a:r>
            <a:r>
              <a:rPr lang="en-GB" sz="1000" dirty="0" smtClean="0">
                <a:latin typeface="Arial Unicode MS" panose="020B0604020202020204" pitchFamily="34" charset="-128"/>
              </a:rPr>
              <a:t>TOIS, 25(2), </a:t>
            </a:r>
            <a:r>
              <a:rPr lang="en-GB" sz="1000" dirty="0">
                <a:latin typeface="Arial Unicode MS" panose="020B0604020202020204" pitchFamily="34" charset="-128"/>
              </a:rPr>
              <a:t>2007</a:t>
            </a:r>
            <a:r>
              <a:rPr lang="en-GB" sz="1000" dirty="0" smtClean="0">
                <a:latin typeface="Arial Unicode MS" panose="020B0604020202020204" pitchFamily="34" charset="-128"/>
              </a:rPr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96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Unclicked Links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84" t="9259" r="16249" b="42592"/>
          <a:stretch/>
        </p:blipFill>
        <p:spPr>
          <a:xfrm>
            <a:off x="76200" y="2362200"/>
            <a:ext cx="8686800" cy="3282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057400" y="3733800"/>
            <a:ext cx="762000" cy="533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0" y="3733800"/>
            <a:ext cx="762000" cy="8382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3733800"/>
            <a:ext cx="762000" cy="11430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23022" y="3733800"/>
            <a:ext cx="762000" cy="14478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31011" y="3733800"/>
            <a:ext cx="762000" cy="14478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62800" y="3733800"/>
            <a:ext cx="762000" cy="167640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178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Arial Unicode MS" panose="020B0604020202020204" pitchFamily="34" charset="-128"/>
              </a:rPr>
              <a:t>Thorsten </a:t>
            </a:r>
            <a:r>
              <a:rPr lang="en-GB" sz="1000" dirty="0" err="1" smtClean="0">
                <a:latin typeface="Arial Unicode MS" panose="020B0604020202020204" pitchFamily="34" charset="-128"/>
              </a:rPr>
              <a:t>Joachims</a:t>
            </a:r>
            <a:r>
              <a:rPr lang="en-GB" sz="1000" dirty="0" smtClean="0">
                <a:latin typeface="Arial Unicode MS" panose="020B0604020202020204" pitchFamily="34" charset="-128"/>
              </a:rPr>
              <a:t> et al., </a:t>
            </a:r>
            <a:r>
              <a:rPr lang="en-GB" sz="1000" i="1" dirty="0" smtClean="0">
                <a:latin typeface="Arial Unicode MS" panose="020B0604020202020204" pitchFamily="34" charset="-128"/>
              </a:rPr>
              <a:t>Evaluating </a:t>
            </a:r>
            <a:r>
              <a:rPr lang="en-GB" sz="1000" i="1" dirty="0">
                <a:latin typeface="Arial Unicode MS" panose="020B0604020202020204" pitchFamily="34" charset="-128"/>
              </a:rPr>
              <a:t>the Accuracy of Implicit Feedback from Clicks and Query Reformulations in Web Search</a:t>
            </a:r>
            <a:r>
              <a:rPr lang="en-GB" sz="1000" dirty="0">
                <a:latin typeface="Arial Unicode MS" panose="020B0604020202020204" pitchFamily="34" charset="-128"/>
              </a:rPr>
              <a:t>, ACM </a:t>
            </a:r>
            <a:r>
              <a:rPr lang="en-GB" sz="1000" dirty="0" smtClean="0">
                <a:latin typeface="Arial Unicode MS" panose="020B0604020202020204" pitchFamily="34" charset="-128"/>
              </a:rPr>
              <a:t>TOIS, 25(2), </a:t>
            </a:r>
            <a:r>
              <a:rPr lang="en-GB" sz="1000" dirty="0">
                <a:latin typeface="Arial Unicode MS" panose="020B0604020202020204" pitchFamily="34" charset="-128"/>
              </a:rPr>
              <a:t>2007</a:t>
            </a:r>
            <a:r>
              <a:rPr lang="en-GB" sz="1000" dirty="0" smtClean="0">
                <a:latin typeface="Arial Unicode MS" panose="020B0604020202020204" pitchFamily="34" charset="-128"/>
              </a:rPr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853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9216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Inferring </a:t>
            </a:r>
            <a:r>
              <a:rPr lang="en-US" u="sng" dirty="0" smtClean="0"/>
              <a:t>Preferences</a:t>
            </a:r>
            <a:r>
              <a:rPr lang="en-US" dirty="0" smtClean="0"/>
              <a:t> from Clicks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1981200"/>
            <a:ext cx="7162800" cy="3581400"/>
            <a:chOff x="2535708" y="3442006"/>
            <a:chExt cx="3927969" cy="1819275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227" y="3697144"/>
              <a:ext cx="131445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708" y="3442006"/>
              <a:ext cx="2705100" cy="181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2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764" y="3459019"/>
              <a:ext cx="10953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6773" y="6477000"/>
            <a:ext cx="5562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Thorsten </a:t>
            </a:r>
            <a:r>
              <a:rPr lang="en-US" sz="1000" dirty="0" err="1" smtClean="0"/>
              <a:t>Joachims</a:t>
            </a:r>
            <a:r>
              <a:rPr lang="en-US" sz="1000" dirty="0" smtClean="0"/>
              <a:t> et al., </a:t>
            </a:r>
            <a:r>
              <a:rPr lang="en-US" sz="1000" dirty="0"/>
              <a:t>Accurately Interpreting </a:t>
            </a:r>
            <a:r>
              <a:rPr lang="en-US" sz="1000" dirty="0" err="1"/>
              <a:t>Clickthrough</a:t>
            </a:r>
            <a:r>
              <a:rPr lang="en-US" sz="1000" dirty="0"/>
              <a:t> Data as </a:t>
            </a:r>
            <a:r>
              <a:rPr lang="en-US" sz="1000" dirty="0" smtClean="0"/>
              <a:t>Implicit Feedback</a:t>
            </a:r>
            <a:r>
              <a:rPr lang="en-US" sz="1000" dirty="0"/>
              <a:t>, </a:t>
            </a:r>
            <a:r>
              <a:rPr lang="en-US" sz="1000" dirty="0" smtClean="0"/>
              <a:t>SIGIR </a:t>
            </a:r>
            <a:r>
              <a:rPr lang="en-US" sz="1000" dirty="0"/>
              <a:t>2005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98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4" t="9143" r="14087" b="55241"/>
          <a:stretch/>
        </p:blipFill>
        <p:spPr bwMode="auto">
          <a:xfrm>
            <a:off x="4876800" y="1284588"/>
            <a:ext cx="29326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535" y="6491287"/>
            <a:ext cx="3268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/>
              <a:t>Pass, et al., “A Picture of Search,” </a:t>
            </a:r>
            <a:r>
              <a:rPr lang="en-US" altLang="en-US" sz="1200" dirty="0" err="1" smtClean="0"/>
              <a:t>InfoScale</a:t>
            </a:r>
            <a:r>
              <a:rPr lang="en-US" altLang="en-US" sz="1200" dirty="0" smtClean="0"/>
              <a:t> 2007</a:t>
            </a:r>
            <a:endParaRPr lang="en-US" alt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1" t="9144" r="40879" b="17529"/>
          <a:stretch/>
        </p:blipFill>
        <p:spPr bwMode="auto">
          <a:xfrm>
            <a:off x="349078" y="1028700"/>
            <a:ext cx="354844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53139" r="72678" b="22768"/>
          <a:stretch/>
        </p:blipFill>
        <p:spPr bwMode="auto">
          <a:xfrm>
            <a:off x="4114800" y="43434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88"/>
            <a:ext cx="7772400" cy="1143000"/>
          </a:xfrm>
        </p:spPr>
        <p:txBody>
          <a:bodyPr/>
          <a:lstStyle/>
          <a:p>
            <a:r>
              <a:rPr lang="en-US" dirty="0" smtClean="0"/>
              <a:t>Session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Tracking Ecosystem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31909" r="39622" b="21368"/>
          <a:stretch>
            <a:fillRect/>
          </a:stretch>
        </p:blipFill>
        <p:spPr bwMode="auto">
          <a:xfrm>
            <a:off x="33338" y="2867025"/>
            <a:ext cx="31416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t="30000" r="25000" b="23334"/>
          <a:stretch>
            <a:fillRect/>
          </a:stretch>
        </p:blipFill>
        <p:spPr bwMode="auto">
          <a:xfrm>
            <a:off x="5548313" y="2809875"/>
            <a:ext cx="35956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30965" r="40074" b="23694"/>
          <a:stretch>
            <a:fillRect/>
          </a:stretch>
        </p:blipFill>
        <p:spPr bwMode="auto">
          <a:xfrm>
            <a:off x="3171825" y="2857500"/>
            <a:ext cx="2438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7797800" y="6581775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http://wsj.com/wtk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Explicit feedback is useful, but rare</a:t>
            </a:r>
          </a:p>
          <a:p>
            <a:endParaRPr lang="en-US" dirty="0"/>
          </a:p>
          <a:p>
            <a:r>
              <a:rPr lang="en-US" dirty="0" smtClean="0"/>
              <a:t>Behavioral evidence is plentiful, but problematic</a:t>
            </a:r>
          </a:p>
          <a:p>
            <a:pPr lvl="1"/>
            <a:r>
              <a:rPr lang="en-US" dirty="0" smtClean="0"/>
              <a:t>Noisy</a:t>
            </a:r>
          </a:p>
          <a:p>
            <a:pPr lvl="1"/>
            <a:r>
              <a:rPr lang="en-US" dirty="0" smtClean="0"/>
              <a:t>Contextualized</a:t>
            </a:r>
            <a:endParaRPr lang="en-US" dirty="0"/>
          </a:p>
          <a:p>
            <a:pPr lvl="1"/>
            <a:r>
              <a:rPr lang="en-US" dirty="0" smtClean="0"/>
              <a:t>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46300851</TotalTime>
  <Words>159</Words>
  <Application>Microsoft Office PowerPoint</Application>
  <PresentationFormat>On-screen Show (4:3)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Unicode MS</vt:lpstr>
      <vt:lpstr>CMR10</vt:lpstr>
      <vt:lpstr>Times New Roman</vt:lpstr>
      <vt:lpstr>Wingdings</vt:lpstr>
      <vt:lpstr>Blank Presentation</vt:lpstr>
      <vt:lpstr>Evidence from Behavior</vt:lpstr>
      <vt:lpstr>Agenda</vt:lpstr>
      <vt:lpstr>Click Probability</vt:lpstr>
      <vt:lpstr>Click Probability</vt:lpstr>
      <vt:lpstr>Detecting Unclicked Links</vt:lpstr>
      <vt:lpstr>Inferring Preferences from Clicks</vt:lpstr>
      <vt:lpstr>Session Analysis</vt:lpstr>
      <vt:lpstr>The Tracking Ecosystem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Filtering</dc:title>
  <dc:creator>Douglas W. Oard</dc:creator>
  <cp:lastModifiedBy>gg</cp:lastModifiedBy>
  <cp:revision>86</cp:revision>
  <cp:lastPrinted>1998-04-06T02:52:45Z</cp:lastPrinted>
  <dcterms:created xsi:type="dcterms:W3CDTF">1998-04-04T17:49:33Z</dcterms:created>
  <dcterms:modified xsi:type="dcterms:W3CDTF">2014-09-07T22:03:37Z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