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5" r:id="rId3"/>
    <p:sldId id="398" r:id="rId4"/>
    <p:sldId id="414" r:id="rId5"/>
    <p:sldId id="400" r:id="rId6"/>
    <p:sldId id="401" r:id="rId7"/>
    <p:sldId id="402" r:id="rId8"/>
    <p:sldId id="403" r:id="rId9"/>
    <p:sldId id="399" r:id="rId10"/>
    <p:sldId id="404" r:id="rId11"/>
    <p:sldId id="409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3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5185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386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3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6593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9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14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0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87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34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9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Behavior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“Link Farm” Spam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095625" y="2168525"/>
            <a:ext cx="620713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538288" y="216852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6480175" y="2205038"/>
            <a:ext cx="620713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B</a:t>
            </a:r>
          </a:p>
        </p:txBody>
      </p:sp>
      <p:cxnSp>
        <p:nvCxnSpPr>
          <p:cNvPr id="951302" name="AutoShape 6"/>
          <p:cNvCxnSpPr>
            <a:cxnSpLocks noChangeShapeType="1"/>
            <a:stCxn id="23555" idx="0"/>
            <a:endCxn id="23557" idx="0"/>
          </p:cNvCxnSpPr>
          <p:nvPr/>
        </p:nvCxnSpPr>
        <p:spPr bwMode="auto">
          <a:xfrm rot="5400000" flipV="1">
            <a:off x="5080793" y="494507"/>
            <a:ext cx="36513" cy="3384550"/>
          </a:xfrm>
          <a:prstGeom prst="curvedConnector3">
            <a:avLst>
              <a:gd name="adj1" fmla="val -62608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51303" name="AutoShape 7"/>
          <p:cNvCxnSpPr>
            <a:cxnSpLocks noChangeShapeType="1"/>
            <a:stCxn id="23557" idx="3"/>
            <a:endCxn id="23555" idx="4"/>
          </p:cNvCxnSpPr>
          <p:nvPr/>
        </p:nvCxnSpPr>
        <p:spPr bwMode="auto">
          <a:xfrm rot="5400000">
            <a:off x="4961731" y="1177132"/>
            <a:ext cx="53975" cy="3163888"/>
          </a:xfrm>
          <a:prstGeom prst="curvedConnector3">
            <a:avLst>
              <a:gd name="adj1" fmla="val 588236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2438400" y="2438400"/>
            <a:ext cx="381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4800600" y="30480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4876800" y="1447800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1219200" y="1676400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R(C) = 1</a:t>
            </a:r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6119813" y="3033713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R(B) = 1</a:t>
            </a:r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2376488" y="3070225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R(A) = 1</a:t>
            </a:r>
          </a:p>
        </p:txBody>
      </p:sp>
      <p:sp>
        <p:nvSpPr>
          <p:cNvPr id="951311" name="Text Box 15"/>
          <p:cNvSpPr txBox="1">
            <a:spLocks noChangeArrowheads="1"/>
          </p:cNvSpPr>
          <p:nvPr/>
        </p:nvSpPr>
        <p:spPr bwMode="auto">
          <a:xfrm>
            <a:off x="2879725" y="3441700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51312" name="Text Box 16"/>
          <p:cNvSpPr txBox="1">
            <a:spLocks noChangeArrowheads="1"/>
          </p:cNvSpPr>
          <p:nvPr/>
        </p:nvSpPr>
        <p:spPr bwMode="auto">
          <a:xfrm>
            <a:off x="6624638" y="3430588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951313" name="Text Box 17"/>
          <p:cNvSpPr txBox="1">
            <a:spLocks noChangeArrowheads="1"/>
          </p:cNvSpPr>
          <p:nvPr/>
        </p:nvSpPr>
        <p:spPr bwMode="auto">
          <a:xfrm>
            <a:off x="2879725" y="3836988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51314" name="Text Box 18"/>
          <p:cNvSpPr txBox="1">
            <a:spLocks noChangeArrowheads="1"/>
          </p:cNvSpPr>
          <p:nvPr/>
        </p:nvSpPr>
        <p:spPr bwMode="auto">
          <a:xfrm>
            <a:off x="6624638" y="3824288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51315" name="Text Box 19"/>
          <p:cNvSpPr txBox="1">
            <a:spLocks noChangeArrowheads="1"/>
          </p:cNvSpPr>
          <p:nvPr/>
        </p:nvSpPr>
        <p:spPr bwMode="auto">
          <a:xfrm>
            <a:off x="2879725" y="4221163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51316" name="Text Box 20"/>
          <p:cNvSpPr txBox="1">
            <a:spLocks noChangeArrowheads="1"/>
          </p:cNvSpPr>
          <p:nvPr/>
        </p:nvSpPr>
        <p:spPr bwMode="auto">
          <a:xfrm>
            <a:off x="6624638" y="4221163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951317" name="Text Box 21"/>
          <p:cNvSpPr txBox="1">
            <a:spLocks noChangeArrowheads="1"/>
          </p:cNvSpPr>
          <p:nvPr/>
        </p:nvSpPr>
        <p:spPr bwMode="auto">
          <a:xfrm>
            <a:off x="2879725" y="4581525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51318" name="Text Box 22"/>
          <p:cNvSpPr txBox="1">
            <a:spLocks noChangeArrowheads="1"/>
          </p:cNvSpPr>
          <p:nvPr/>
        </p:nvSpPr>
        <p:spPr bwMode="auto">
          <a:xfrm>
            <a:off x="6624638" y="4581525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951319" name="Text Box 23"/>
          <p:cNvSpPr txBox="1">
            <a:spLocks noChangeArrowheads="1"/>
          </p:cNvSpPr>
          <p:nvPr/>
        </p:nvSpPr>
        <p:spPr bwMode="auto">
          <a:xfrm>
            <a:off x="2843213" y="4987925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…</a:t>
            </a:r>
          </a:p>
        </p:txBody>
      </p:sp>
      <p:sp>
        <p:nvSpPr>
          <p:cNvPr id="951320" name="Text Box 24"/>
          <p:cNvSpPr txBox="1">
            <a:spLocks noChangeArrowheads="1"/>
          </p:cNvSpPr>
          <p:nvPr/>
        </p:nvSpPr>
        <p:spPr bwMode="auto">
          <a:xfrm>
            <a:off x="6588125" y="4987925"/>
            <a:ext cx="1079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…</a:t>
            </a:r>
          </a:p>
        </p:txBody>
      </p:sp>
      <p:sp>
        <p:nvSpPr>
          <p:cNvPr id="23576" name="Line 26"/>
          <p:cNvSpPr>
            <a:spLocks noChangeShapeType="1"/>
          </p:cNvSpPr>
          <p:nvPr/>
        </p:nvSpPr>
        <p:spPr bwMode="auto">
          <a:xfrm>
            <a:off x="2195513" y="2420938"/>
            <a:ext cx="900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77" name="Line 27"/>
          <p:cNvSpPr>
            <a:spLocks noChangeShapeType="1"/>
          </p:cNvSpPr>
          <p:nvPr/>
        </p:nvSpPr>
        <p:spPr bwMode="auto">
          <a:xfrm>
            <a:off x="647700" y="2492375"/>
            <a:ext cx="9001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392398"/>
              </p:ext>
            </p:extLst>
          </p:nvPr>
        </p:nvGraphicFramePr>
        <p:xfrm>
          <a:off x="4495800" y="5808641"/>
          <a:ext cx="1684337" cy="75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2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808641"/>
                        <a:ext cx="1684337" cy="75567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5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513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951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951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5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9513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9513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5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5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5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5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5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5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5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5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311" grpId="0"/>
      <p:bldP spid="951312" grpId="0"/>
      <p:bldP spid="951313" grpId="0"/>
      <p:bldP spid="951314" grpId="0"/>
      <p:bldP spid="951315" grpId="0"/>
      <p:bldP spid="951316" grpId="0"/>
      <p:bldP spid="951317" grpId="0"/>
      <p:bldP spid="951318" grpId="0"/>
      <p:bldP spid="951319" grpId="0"/>
      <p:bldP spid="9513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Clickstreams</a:t>
            </a:r>
          </a:p>
        </p:txBody>
      </p:sp>
    </p:spTree>
    <p:extLst>
      <p:ext uri="{BB962C8B-B14F-4D97-AF65-F5344CB8AC3E}">
        <p14:creationId xmlns:p14="http://schemas.microsoft.com/office/powerpoint/2010/main" val="40938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Clickstreams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Authority from Links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914400" y="4191000"/>
            <a:ext cx="381000" cy="533400"/>
            <a:chOff x="1200" y="1536"/>
            <a:chExt cx="240" cy="336"/>
          </a:xfrm>
        </p:grpSpPr>
        <p:sp>
          <p:nvSpPr>
            <p:cNvPr id="99332" name="Rectangle 4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3" name="Line 5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4" name="Line 6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Line 7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Line 8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8" name="Line 10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39" name="Group 11"/>
          <p:cNvGrpSpPr>
            <a:grpSpLocks/>
          </p:cNvGrpSpPr>
          <p:nvPr/>
        </p:nvGrpSpPr>
        <p:grpSpPr bwMode="auto">
          <a:xfrm>
            <a:off x="1905000" y="2590800"/>
            <a:ext cx="381000" cy="533400"/>
            <a:chOff x="1200" y="1536"/>
            <a:chExt cx="240" cy="336"/>
          </a:xfrm>
        </p:grpSpPr>
        <p:sp>
          <p:nvSpPr>
            <p:cNvPr id="99340" name="Rectangle 12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Line 13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Line 14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3" name="Line 15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4" name="Line 16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5" name="Line 17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6" name="Line 18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47" name="Group 19"/>
          <p:cNvGrpSpPr>
            <a:grpSpLocks/>
          </p:cNvGrpSpPr>
          <p:nvPr/>
        </p:nvGrpSpPr>
        <p:grpSpPr bwMode="auto">
          <a:xfrm>
            <a:off x="4419600" y="3581400"/>
            <a:ext cx="381000" cy="533400"/>
            <a:chOff x="1200" y="1536"/>
            <a:chExt cx="240" cy="336"/>
          </a:xfrm>
        </p:grpSpPr>
        <p:sp>
          <p:nvSpPr>
            <p:cNvPr id="99348" name="Rectangle 20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9" name="Line 21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0" name="Line 22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1" name="Line 23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2" name="Line 24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3" name="Line 25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4" name="Line 26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55" name="Group 27"/>
          <p:cNvGrpSpPr>
            <a:grpSpLocks/>
          </p:cNvGrpSpPr>
          <p:nvPr/>
        </p:nvGrpSpPr>
        <p:grpSpPr bwMode="auto">
          <a:xfrm>
            <a:off x="2362200" y="5486400"/>
            <a:ext cx="381000" cy="533400"/>
            <a:chOff x="1200" y="1536"/>
            <a:chExt cx="240" cy="336"/>
          </a:xfrm>
        </p:grpSpPr>
        <p:sp>
          <p:nvSpPr>
            <p:cNvPr id="99356" name="Rectangle 28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7" name="Line 29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8" name="Line 30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9" name="Line 31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0" name="Line 32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1" name="Line 33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2" name="Line 34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63" name="Group 35"/>
          <p:cNvGrpSpPr>
            <a:grpSpLocks/>
          </p:cNvGrpSpPr>
          <p:nvPr/>
        </p:nvGrpSpPr>
        <p:grpSpPr bwMode="auto">
          <a:xfrm>
            <a:off x="2895600" y="3810000"/>
            <a:ext cx="381000" cy="533400"/>
            <a:chOff x="1200" y="1536"/>
            <a:chExt cx="240" cy="336"/>
          </a:xfrm>
        </p:grpSpPr>
        <p:sp>
          <p:nvSpPr>
            <p:cNvPr id="99364" name="Rectangle 36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5" name="Line 37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6" name="Line 38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7" name="Line 39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8" name="Line 40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69" name="Line 41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0" name="Line 42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71" name="Group 43"/>
          <p:cNvGrpSpPr>
            <a:grpSpLocks/>
          </p:cNvGrpSpPr>
          <p:nvPr/>
        </p:nvGrpSpPr>
        <p:grpSpPr bwMode="auto">
          <a:xfrm>
            <a:off x="4495800" y="2286000"/>
            <a:ext cx="381000" cy="533400"/>
            <a:chOff x="1200" y="1536"/>
            <a:chExt cx="240" cy="336"/>
          </a:xfrm>
        </p:grpSpPr>
        <p:sp>
          <p:nvSpPr>
            <p:cNvPr id="99372" name="Rectangle 44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3" name="Line 45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4" name="Line 46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5" name="Line 47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6" name="Line 48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7" name="Line 49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78" name="Line 50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79" name="Group 51"/>
          <p:cNvGrpSpPr>
            <a:grpSpLocks/>
          </p:cNvGrpSpPr>
          <p:nvPr/>
        </p:nvGrpSpPr>
        <p:grpSpPr bwMode="auto">
          <a:xfrm>
            <a:off x="3733800" y="4953000"/>
            <a:ext cx="381000" cy="533400"/>
            <a:chOff x="1200" y="1536"/>
            <a:chExt cx="240" cy="336"/>
          </a:xfrm>
        </p:grpSpPr>
        <p:sp>
          <p:nvSpPr>
            <p:cNvPr id="99380" name="Rectangle 52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1" name="Line 53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2" name="Line 54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3" name="Line 55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4" name="Line 56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5" name="Line 57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6" name="Line 58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87" name="Group 59"/>
          <p:cNvGrpSpPr>
            <a:grpSpLocks/>
          </p:cNvGrpSpPr>
          <p:nvPr/>
        </p:nvGrpSpPr>
        <p:grpSpPr bwMode="auto">
          <a:xfrm>
            <a:off x="6400800" y="2895600"/>
            <a:ext cx="381000" cy="533400"/>
            <a:chOff x="1200" y="1536"/>
            <a:chExt cx="240" cy="336"/>
          </a:xfrm>
        </p:grpSpPr>
        <p:sp>
          <p:nvSpPr>
            <p:cNvPr id="99388" name="Rectangle 60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89" name="Line 61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0" name="Line 62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1" name="Line 63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2" name="Line 64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3" name="Line 65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4" name="Line 66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395" name="Group 67"/>
          <p:cNvGrpSpPr>
            <a:grpSpLocks/>
          </p:cNvGrpSpPr>
          <p:nvPr/>
        </p:nvGrpSpPr>
        <p:grpSpPr bwMode="auto">
          <a:xfrm>
            <a:off x="7086600" y="4953000"/>
            <a:ext cx="381000" cy="533400"/>
            <a:chOff x="1200" y="1536"/>
            <a:chExt cx="240" cy="336"/>
          </a:xfrm>
        </p:grpSpPr>
        <p:sp>
          <p:nvSpPr>
            <p:cNvPr id="99396" name="Rectangle 68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7" name="Line 69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8" name="Line 70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9" name="Line 71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0" name="Line 72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1" name="Line 73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2" name="Line 74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403" name="Group 75"/>
          <p:cNvGrpSpPr>
            <a:grpSpLocks/>
          </p:cNvGrpSpPr>
          <p:nvPr/>
        </p:nvGrpSpPr>
        <p:grpSpPr bwMode="auto">
          <a:xfrm>
            <a:off x="6096000" y="4267200"/>
            <a:ext cx="381000" cy="533400"/>
            <a:chOff x="1200" y="1536"/>
            <a:chExt cx="240" cy="336"/>
          </a:xfrm>
        </p:grpSpPr>
        <p:sp>
          <p:nvSpPr>
            <p:cNvPr id="99404" name="Rectangle 76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5" name="Line 77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6" name="Line 78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7" name="Line 79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8" name="Line 80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09" name="Line 81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0" name="Line 82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9411" name="Group 83"/>
          <p:cNvGrpSpPr>
            <a:grpSpLocks/>
          </p:cNvGrpSpPr>
          <p:nvPr/>
        </p:nvGrpSpPr>
        <p:grpSpPr bwMode="auto">
          <a:xfrm>
            <a:off x="5486400" y="5562600"/>
            <a:ext cx="381000" cy="533400"/>
            <a:chOff x="1200" y="1536"/>
            <a:chExt cx="240" cy="336"/>
          </a:xfrm>
        </p:grpSpPr>
        <p:sp>
          <p:nvSpPr>
            <p:cNvPr id="99412" name="Rectangle 84"/>
            <p:cNvSpPr>
              <a:spLocks noChangeArrowheads="1"/>
            </p:cNvSpPr>
            <p:nvPr/>
          </p:nvSpPr>
          <p:spPr bwMode="auto">
            <a:xfrm>
              <a:off x="1200" y="1536"/>
              <a:ext cx="240" cy="3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3" name="Line 85"/>
            <p:cNvSpPr>
              <a:spLocks noChangeShapeType="1"/>
            </p:cNvSpPr>
            <p:nvPr/>
          </p:nvSpPr>
          <p:spPr bwMode="auto">
            <a:xfrm>
              <a:off x="124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4" name="Line 86"/>
            <p:cNvSpPr>
              <a:spLocks noChangeShapeType="1"/>
            </p:cNvSpPr>
            <p:nvPr/>
          </p:nvSpPr>
          <p:spPr bwMode="auto">
            <a:xfrm>
              <a:off x="1248" y="1632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5" name="Line 87"/>
            <p:cNvSpPr>
              <a:spLocks noChangeShapeType="1"/>
            </p:cNvSpPr>
            <p:nvPr/>
          </p:nvSpPr>
          <p:spPr bwMode="auto">
            <a:xfrm>
              <a:off x="1248" y="1680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6" name="Line 88"/>
            <p:cNvSpPr>
              <a:spLocks noChangeShapeType="1"/>
            </p:cNvSpPr>
            <p:nvPr/>
          </p:nvSpPr>
          <p:spPr bwMode="auto">
            <a:xfrm>
              <a:off x="1248" y="1728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7" name="Line 89"/>
            <p:cNvSpPr>
              <a:spLocks noChangeShapeType="1"/>
            </p:cNvSpPr>
            <p:nvPr/>
          </p:nvSpPr>
          <p:spPr bwMode="auto">
            <a:xfrm>
              <a:off x="1248" y="1776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8" name="Line 90"/>
            <p:cNvSpPr>
              <a:spLocks noChangeShapeType="1"/>
            </p:cNvSpPr>
            <p:nvPr/>
          </p:nvSpPr>
          <p:spPr bwMode="auto">
            <a:xfrm>
              <a:off x="1248" y="182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419" name="Line 91"/>
          <p:cNvSpPr>
            <a:spLocks noChangeShapeType="1"/>
          </p:cNvSpPr>
          <p:nvPr/>
        </p:nvSpPr>
        <p:spPr bwMode="auto">
          <a:xfrm flipV="1">
            <a:off x="1066800" y="2819400"/>
            <a:ext cx="83820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0" name="Line 92"/>
          <p:cNvSpPr>
            <a:spLocks noChangeShapeType="1"/>
          </p:cNvSpPr>
          <p:nvPr/>
        </p:nvSpPr>
        <p:spPr bwMode="auto">
          <a:xfrm flipV="1">
            <a:off x="2057400" y="2514600"/>
            <a:ext cx="2438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1" name="Line 93"/>
          <p:cNvSpPr>
            <a:spLocks noChangeShapeType="1"/>
          </p:cNvSpPr>
          <p:nvPr/>
        </p:nvSpPr>
        <p:spPr bwMode="auto">
          <a:xfrm flipH="1">
            <a:off x="3124200" y="2590800"/>
            <a:ext cx="15240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2" name="Line 94"/>
          <p:cNvSpPr>
            <a:spLocks noChangeShapeType="1"/>
          </p:cNvSpPr>
          <p:nvPr/>
        </p:nvSpPr>
        <p:spPr bwMode="auto">
          <a:xfrm flipV="1">
            <a:off x="1143000" y="4038600"/>
            <a:ext cx="1752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3" name="Line 95"/>
          <p:cNvSpPr>
            <a:spLocks noChangeShapeType="1"/>
          </p:cNvSpPr>
          <p:nvPr/>
        </p:nvSpPr>
        <p:spPr bwMode="auto">
          <a:xfrm>
            <a:off x="3048000" y="4191000"/>
            <a:ext cx="914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4" name="Line 96"/>
          <p:cNvSpPr>
            <a:spLocks noChangeShapeType="1"/>
          </p:cNvSpPr>
          <p:nvPr/>
        </p:nvSpPr>
        <p:spPr bwMode="auto">
          <a:xfrm flipV="1">
            <a:off x="2590800" y="53340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5" name="Line 97"/>
          <p:cNvSpPr>
            <a:spLocks noChangeShapeType="1"/>
          </p:cNvSpPr>
          <p:nvPr/>
        </p:nvSpPr>
        <p:spPr bwMode="auto">
          <a:xfrm flipV="1">
            <a:off x="3048000" y="3810000"/>
            <a:ext cx="1371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6" name="Line 98"/>
          <p:cNvSpPr>
            <a:spLocks noChangeShapeType="1"/>
          </p:cNvSpPr>
          <p:nvPr/>
        </p:nvSpPr>
        <p:spPr bwMode="auto">
          <a:xfrm flipV="1">
            <a:off x="2514600" y="4343400"/>
            <a:ext cx="4572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7" name="Line 99"/>
          <p:cNvSpPr>
            <a:spLocks noChangeShapeType="1"/>
          </p:cNvSpPr>
          <p:nvPr/>
        </p:nvSpPr>
        <p:spPr bwMode="auto">
          <a:xfrm>
            <a:off x="3124200" y="4114800"/>
            <a:ext cx="2971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8" name="Line 100"/>
          <p:cNvSpPr>
            <a:spLocks noChangeShapeType="1"/>
          </p:cNvSpPr>
          <p:nvPr/>
        </p:nvSpPr>
        <p:spPr bwMode="auto">
          <a:xfrm flipV="1">
            <a:off x="3962400" y="4648200"/>
            <a:ext cx="2133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29" name="Line 101"/>
          <p:cNvSpPr>
            <a:spLocks noChangeShapeType="1"/>
          </p:cNvSpPr>
          <p:nvPr/>
        </p:nvSpPr>
        <p:spPr bwMode="auto">
          <a:xfrm>
            <a:off x="4648200" y="2743200"/>
            <a:ext cx="14478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0" name="Line 102"/>
          <p:cNvSpPr>
            <a:spLocks noChangeShapeType="1"/>
          </p:cNvSpPr>
          <p:nvPr/>
        </p:nvSpPr>
        <p:spPr bwMode="auto">
          <a:xfrm>
            <a:off x="4648200" y="2438400"/>
            <a:ext cx="1752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1" name="Line 103"/>
          <p:cNvSpPr>
            <a:spLocks noChangeShapeType="1"/>
          </p:cNvSpPr>
          <p:nvPr/>
        </p:nvSpPr>
        <p:spPr bwMode="auto">
          <a:xfrm flipV="1">
            <a:off x="3886200" y="5181600"/>
            <a:ext cx="3200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2" name="Line 104"/>
          <p:cNvSpPr>
            <a:spLocks noChangeShapeType="1"/>
          </p:cNvSpPr>
          <p:nvPr/>
        </p:nvSpPr>
        <p:spPr bwMode="auto">
          <a:xfrm flipV="1">
            <a:off x="5715000" y="5334000"/>
            <a:ext cx="1371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3" name="Oval 105"/>
          <p:cNvSpPr>
            <a:spLocks noChangeArrowheads="1"/>
          </p:cNvSpPr>
          <p:nvPr/>
        </p:nvSpPr>
        <p:spPr bwMode="auto">
          <a:xfrm>
            <a:off x="5638800" y="38862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9434" name="Oval 106"/>
          <p:cNvSpPr>
            <a:spLocks noChangeArrowheads="1"/>
          </p:cNvSpPr>
          <p:nvPr/>
        </p:nvSpPr>
        <p:spPr bwMode="auto">
          <a:xfrm>
            <a:off x="4038600" y="19050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5" name="Oval 107"/>
          <p:cNvSpPr>
            <a:spLocks noChangeArrowheads="1"/>
          </p:cNvSpPr>
          <p:nvPr/>
        </p:nvSpPr>
        <p:spPr bwMode="auto">
          <a:xfrm>
            <a:off x="2514600" y="3429000"/>
            <a:ext cx="1219200" cy="1219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436" name="Text Box 108"/>
          <p:cNvSpPr txBox="1">
            <a:spLocks noChangeArrowheads="1"/>
          </p:cNvSpPr>
          <p:nvPr/>
        </p:nvSpPr>
        <p:spPr bwMode="auto">
          <a:xfrm>
            <a:off x="5715000" y="3505200"/>
            <a:ext cx="11699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Authority</a:t>
            </a:r>
            <a:endParaRPr lang="en-US"/>
          </a:p>
        </p:txBody>
      </p:sp>
      <p:sp>
        <p:nvSpPr>
          <p:cNvPr id="99437" name="Text Box 109"/>
          <p:cNvSpPr txBox="1">
            <a:spLocks noChangeArrowheads="1"/>
          </p:cNvSpPr>
          <p:nvPr/>
        </p:nvSpPr>
        <p:spPr bwMode="auto">
          <a:xfrm>
            <a:off x="2514600" y="3048000"/>
            <a:ext cx="11699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Authority</a:t>
            </a:r>
            <a:endParaRPr lang="en-US"/>
          </a:p>
        </p:txBody>
      </p:sp>
      <p:sp>
        <p:nvSpPr>
          <p:cNvPr id="99438" name="Text Box 110"/>
          <p:cNvSpPr txBox="1">
            <a:spLocks noChangeArrowheads="1"/>
          </p:cNvSpPr>
          <p:nvPr/>
        </p:nvSpPr>
        <p:spPr bwMode="auto">
          <a:xfrm>
            <a:off x="4343400" y="1524000"/>
            <a:ext cx="6223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Hub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Simplified PageRank Algorithm</a:t>
            </a:r>
            <a:br>
              <a:rPr lang="en-US" dirty="0" smtClean="0"/>
            </a:br>
            <a:r>
              <a:rPr lang="en-US" dirty="0" smtClean="0"/>
              <a:t>(no teleportation)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475304"/>
              </p:ext>
            </p:extLst>
          </p:nvPr>
        </p:nvGraphicFramePr>
        <p:xfrm>
          <a:off x="2908300" y="1828800"/>
          <a:ext cx="31067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1828800"/>
                        <a:ext cx="3106738" cy="139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5334000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i="1" dirty="0" smtClean="0"/>
              <a:t>R(u)</a:t>
            </a:r>
            <a:r>
              <a:rPr lang="en-US" sz="2800" dirty="0" smtClean="0"/>
              <a:t>: 	PageRank </a:t>
            </a:r>
            <a:r>
              <a:rPr lang="en-US" sz="2800" dirty="0"/>
              <a:t>score of page </a:t>
            </a:r>
            <a:r>
              <a:rPr lang="en-US" sz="2800" i="1" dirty="0"/>
              <a:t>u</a:t>
            </a:r>
            <a:endParaRPr lang="en-US" sz="4000" i="1" dirty="0"/>
          </a:p>
          <a:p>
            <a:r>
              <a:rPr lang="en-US" sz="2800" i="1" dirty="0"/>
              <a:t>R(v)</a:t>
            </a:r>
            <a:r>
              <a:rPr lang="en-US" sz="2800" dirty="0"/>
              <a:t>: 	PageRank score of page </a:t>
            </a:r>
            <a:r>
              <a:rPr lang="en-US" sz="2800" i="1" dirty="0"/>
              <a:t>v</a:t>
            </a:r>
          </a:p>
          <a:p>
            <a:r>
              <a:rPr lang="en-US" sz="2800" i="1" dirty="0" smtClean="0"/>
              <a:t>B</a:t>
            </a:r>
            <a:r>
              <a:rPr lang="en-US" sz="2800" i="1" baseline="-25000" dirty="0" smtClean="0"/>
              <a:t>u</a:t>
            </a:r>
            <a:r>
              <a:rPr lang="en-US" sz="2800" dirty="0" smtClean="0"/>
              <a:t>: 	set of pages that link to </a:t>
            </a:r>
            <a:r>
              <a:rPr lang="en-US" sz="2800" i="1" dirty="0" smtClean="0"/>
              <a:t>u</a:t>
            </a:r>
            <a:endParaRPr lang="en-US" sz="2800" i="1" baseline="-25000" dirty="0" smtClean="0"/>
          </a:p>
          <a:p>
            <a:pPr algn="l"/>
            <a:r>
              <a:rPr lang="en-US" sz="2800" i="1" dirty="0" smtClean="0"/>
              <a:t>N</a:t>
            </a:r>
            <a:r>
              <a:rPr lang="en-US" sz="2800" i="1" baseline="-25000" dirty="0" smtClean="0"/>
              <a:t>V</a:t>
            </a:r>
            <a:r>
              <a:rPr lang="en-US" sz="2800" dirty="0"/>
              <a:t>: </a:t>
            </a:r>
            <a:r>
              <a:rPr lang="en-US" sz="2800" dirty="0" smtClean="0"/>
              <a:t>	number </a:t>
            </a:r>
            <a:r>
              <a:rPr lang="en-US" sz="2800" dirty="0"/>
              <a:t>of links from page </a:t>
            </a:r>
            <a:r>
              <a:rPr lang="en-US" sz="2800" i="1" dirty="0" smtClean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1987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2555875" y="1952625"/>
            <a:ext cx="620713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 rot="-158511">
            <a:off x="2592388" y="490537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6408738" y="479742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D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6227763" y="1989138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B</a:t>
            </a:r>
          </a:p>
        </p:txBody>
      </p:sp>
      <p:cxnSp>
        <p:nvCxnSpPr>
          <p:cNvPr id="946182" name="AutoShape 6"/>
          <p:cNvCxnSpPr>
            <a:cxnSpLocks noChangeShapeType="1"/>
            <a:stCxn id="18434" idx="0"/>
            <a:endCxn id="18437" idx="1"/>
          </p:cNvCxnSpPr>
          <p:nvPr/>
        </p:nvCxnSpPr>
        <p:spPr bwMode="auto">
          <a:xfrm rot="5400000" flipV="1">
            <a:off x="4529138" y="290512"/>
            <a:ext cx="127000" cy="3451225"/>
          </a:xfrm>
          <a:prstGeom prst="curvedConnector3">
            <a:avLst>
              <a:gd name="adj1" fmla="val -18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6183" name="AutoShape 7"/>
          <p:cNvCxnSpPr>
            <a:cxnSpLocks noChangeShapeType="1"/>
            <a:stCxn id="18437" idx="2"/>
            <a:endCxn id="18434" idx="6"/>
          </p:cNvCxnSpPr>
          <p:nvPr/>
        </p:nvCxnSpPr>
        <p:spPr bwMode="auto">
          <a:xfrm rot="10800000">
            <a:off x="3176588" y="2262188"/>
            <a:ext cx="3051175" cy="3651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6184" name="AutoShape 8"/>
          <p:cNvCxnSpPr>
            <a:cxnSpLocks noChangeShapeType="1"/>
            <a:stCxn id="18437" idx="6"/>
            <a:endCxn id="18436" idx="6"/>
          </p:cNvCxnSpPr>
          <p:nvPr/>
        </p:nvCxnSpPr>
        <p:spPr bwMode="auto">
          <a:xfrm>
            <a:off x="6848475" y="2298700"/>
            <a:ext cx="180975" cy="2808288"/>
          </a:xfrm>
          <a:prstGeom prst="curvedConnector3">
            <a:avLst>
              <a:gd name="adj1" fmla="val 22544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6185" name="AutoShape 9"/>
          <p:cNvCxnSpPr>
            <a:cxnSpLocks noChangeShapeType="1"/>
            <a:stCxn id="18435" idx="0"/>
            <a:endCxn id="18434" idx="4"/>
          </p:cNvCxnSpPr>
          <p:nvPr/>
        </p:nvCxnSpPr>
        <p:spPr bwMode="auto">
          <a:xfrm rot="5400000" flipH="1">
            <a:off x="1709738" y="3727450"/>
            <a:ext cx="2335212" cy="20638"/>
          </a:xfrm>
          <a:prstGeom prst="curvedConnector3">
            <a:avLst>
              <a:gd name="adj1" fmla="val 50306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6186" name="AutoShape 10"/>
          <p:cNvCxnSpPr>
            <a:cxnSpLocks noChangeShapeType="1"/>
            <a:stCxn id="18434" idx="2"/>
            <a:endCxn id="18435" idx="2"/>
          </p:cNvCxnSpPr>
          <p:nvPr/>
        </p:nvCxnSpPr>
        <p:spPr bwMode="auto">
          <a:xfrm rot="10800000" flipH="1" flipV="1">
            <a:off x="2555875" y="2262188"/>
            <a:ext cx="36513" cy="2965450"/>
          </a:xfrm>
          <a:prstGeom prst="curvedConnector3">
            <a:avLst>
              <a:gd name="adj1" fmla="val -62608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6187" name="AutoShape 11"/>
          <p:cNvCxnSpPr>
            <a:cxnSpLocks noChangeShapeType="1"/>
            <a:stCxn id="18436" idx="1"/>
            <a:endCxn id="18434" idx="5"/>
          </p:cNvCxnSpPr>
          <p:nvPr/>
        </p:nvCxnSpPr>
        <p:spPr bwMode="auto">
          <a:xfrm flipH="1" flipV="1">
            <a:off x="3086100" y="2479675"/>
            <a:ext cx="3413125" cy="24082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46188" name="Text Box 12"/>
          <p:cNvSpPr txBox="1">
            <a:spLocks noChangeArrowheads="1"/>
          </p:cNvSpPr>
          <p:nvPr/>
        </p:nvSpPr>
        <p:spPr bwMode="auto">
          <a:xfrm>
            <a:off x="4284663" y="13414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946189" name="Text Box 13"/>
          <p:cNvSpPr txBox="1">
            <a:spLocks noChangeArrowheads="1"/>
          </p:cNvSpPr>
          <p:nvPr/>
        </p:nvSpPr>
        <p:spPr bwMode="auto">
          <a:xfrm>
            <a:off x="1655763" y="35734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946190" name="Text Box 14"/>
          <p:cNvSpPr txBox="1">
            <a:spLocks noChangeArrowheads="1"/>
          </p:cNvSpPr>
          <p:nvPr/>
        </p:nvSpPr>
        <p:spPr bwMode="auto">
          <a:xfrm>
            <a:off x="2627313" y="360838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946191" name="Text Box 15"/>
          <p:cNvSpPr txBox="1">
            <a:spLocks noChangeArrowheads="1"/>
          </p:cNvSpPr>
          <p:nvPr/>
        </p:nvSpPr>
        <p:spPr bwMode="auto">
          <a:xfrm>
            <a:off x="7092950" y="3392488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946192" name="Text Box 16"/>
          <p:cNvSpPr txBox="1">
            <a:spLocks noChangeArrowheads="1"/>
          </p:cNvSpPr>
          <p:nvPr/>
        </p:nvSpPr>
        <p:spPr bwMode="auto">
          <a:xfrm>
            <a:off x="4319588" y="22050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946193" name="Text Box 17"/>
          <p:cNvSpPr txBox="1">
            <a:spLocks noChangeArrowheads="1"/>
          </p:cNvSpPr>
          <p:nvPr/>
        </p:nvSpPr>
        <p:spPr bwMode="auto">
          <a:xfrm>
            <a:off x="4716463" y="33575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4000">
                <a:solidFill>
                  <a:schemeClr val="bg2"/>
                </a:solidFill>
              </a:rPr>
              <a:t>PageRank Algorithm Example</a:t>
            </a:r>
          </a:p>
        </p:txBody>
      </p:sp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74045"/>
              </p:ext>
            </p:extLst>
          </p:nvPr>
        </p:nvGraphicFramePr>
        <p:xfrm>
          <a:off x="4495800" y="5808641"/>
          <a:ext cx="1684337" cy="75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6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808641"/>
                        <a:ext cx="1684337" cy="75567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461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461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4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461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4618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4618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461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461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4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4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461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4618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500" fill="hold"/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4618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9461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461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4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9461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4618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946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9461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4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88" grpId="0"/>
      <p:bldP spid="946189" grpId="0"/>
      <p:bldP spid="946190" grpId="0"/>
      <p:bldP spid="946191" grpId="0"/>
      <p:bldP spid="946192" grpId="0"/>
      <p:bldP spid="946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2555875" y="2143125"/>
            <a:ext cx="620713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 rot="-158511">
            <a:off x="2627313" y="4652963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6335713" y="468947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D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6227763" y="2179638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B</a:t>
            </a:r>
          </a:p>
        </p:txBody>
      </p:sp>
      <p:cxnSp>
        <p:nvCxnSpPr>
          <p:cNvPr id="947206" name="AutoShape 6"/>
          <p:cNvCxnSpPr>
            <a:cxnSpLocks noChangeShapeType="1"/>
            <a:stCxn id="19458" idx="0"/>
            <a:endCxn id="19461" idx="1"/>
          </p:cNvCxnSpPr>
          <p:nvPr/>
        </p:nvCxnSpPr>
        <p:spPr bwMode="auto">
          <a:xfrm rot="5400000" flipV="1">
            <a:off x="4529138" y="481012"/>
            <a:ext cx="127000" cy="3451225"/>
          </a:xfrm>
          <a:prstGeom prst="curvedConnector3">
            <a:avLst>
              <a:gd name="adj1" fmla="val -18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7207" name="AutoShape 7"/>
          <p:cNvCxnSpPr>
            <a:cxnSpLocks noChangeShapeType="1"/>
            <a:stCxn id="19461" idx="2"/>
            <a:endCxn id="19458" idx="6"/>
          </p:cNvCxnSpPr>
          <p:nvPr/>
        </p:nvCxnSpPr>
        <p:spPr bwMode="auto">
          <a:xfrm rot="10800000">
            <a:off x="3176588" y="2452688"/>
            <a:ext cx="3051175" cy="3651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7208" name="AutoShape 8"/>
          <p:cNvCxnSpPr>
            <a:cxnSpLocks noChangeShapeType="1"/>
            <a:stCxn id="19461" idx="6"/>
            <a:endCxn id="19460" idx="6"/>
          </p:cNvCxnSpPr>
          <p:nvPr/>
        </p:nvCxnSpPr>
        <p:spPr bwMode="auto">
          <a:xfrm>
            <a:off x="6848475" y="2489200"/>
            <a:ext cx="107950" cy="2509838"/>
          </a:xfrm>
          <a:prstGeom prst="curvedConnector3">
            <a:avLst>
              <a:gd name="adj1" fmla="val 310296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7209" name="AutoShape 9"/>
          <p:cNvCxnSpPr>
            <a:cxnSpLocks noChangeShapeType="1"/>
            <a:stCxn id="19459" idx="0"/>
            <a:endCxn id="19458" idx="4"/>
          </p:cNvCxnSpPr>
          <p:nvPr/>
        </p:nvCxnSpPr>
        <p:spPr bwMode="auto">
          <a:xfrm rot="5400000" flipH="1">
            <a:off x="1948657" y="3679031"/>
            <a:ext cx="1892300" cy="55563"/>
          </a:xfrm>
          <a:prstGeom prst="curvedConnector3">
            <a:avLst>
              <a:gd name="adj1" fmla="val 5042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7210" name="AutoShape 10"/>
          <p:cNvCxnSpPr>
            <a:cxnSpLocks noChangeShapeType="1"/>
            <a:stCxn id="19458" idx="2"/>
            <a:endCxn id="19459" idx="2"/>
          </p:cNvCxnSpPr>
          <p:nvPr/>
        </p:nvCxnSpPr>
        <p:spPr bwMode="auto">
          <a:xfrm rot="10800000" flipH="1" flipV="1">
            <a:off x="2555875" y="2452688"/>
            <a:ext cx="71438" cy="2522537"/>
          </a:xfrm>
          <a:prstGeom prst="curvedConnector3">
            <a:avLst>
              <a:gd name="adj1" fmla="val -32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7211" name="AutoShape 11"/>
          <p:cNvCxnSpPr>
            <a:cxnSpLocks noChangeShapeType="1"/>
            <a:stCxn id="19460" idx="1"/>
            <a:endCxn id="19458" idx="5"/>
          </p:cNvCxnSpPr>
          <p:nvPr/>
        </p:nvCxnSpPr>
        <p:spPr bwMode="auto">
          <a:xfrm flipH="1" flipV="1">
            <a:off x="3086100" y="2670175"/>
            <a:ext cx="3340100" cy="2109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284663" y="15319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655763" y="37639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627313" y="379888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092950" y="3582988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319588" y="23955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716463" y="35480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947218" name="Text Box 18"/>
          <p:cNvSpPr txBox="1">
            <a:spLocks noChangeArrowheads="1"/>
          </p:cNvSpPr>
          <p:nvPr/>
        </p:nvSpPr>
        <p:spPr bwMode="auto">
          <a:xfrm>
            <a:off x="1584325" y="1531938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R1(A</a:t>
            </a:r>
            <a:r>
              <a:rPr lang="en-US" sz="2400" dirty="0"/>
              <a:t>) = 2</a:t>
            </a:r>
          </a:p>
        </p:txBody>
      </p:sp>
      <p:sp>
        <p:nvSpPr>
          <p:cNvPr id="947219" name="Text Box 19"/>
          <p:cNvSpPr txBox="1">
            <a:spLocks noChangeArrowheads="1"/>
          </p:cNvSpPr>
          <p:nvPr/>
        </p:nvSpPr>
        <p:spPr bwMode="auto">
          <a:xfrm>
            <a:off x="6408738" y="1531938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R1(B</a:t>
            </a:r>
            <a:r>
              <a:rPr lang="en-US" sz="2400" dirty="0"/>
              <a:t>) = 2</a:t>
            </a:r>
          </a:p>
        </p:txBody>
      </p:sp>
      <p:sp>
        <p:nvSpPr>
          <p:cNvPr id="947220" name="Text Box 20"/>
          <p:cNvSpPr txBox="1">
            <a:spLocks noChangeArrowheads="1"/>
          </p:cNvSpPr>
          <p:nvPr/>
        </p:nvSpPr>
        <p:spPr bwMode="auto">
          <a:xfrm>
            <a:off x="1692275" y="5194300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R1(C</a:t>
            </a:r>
            <a:r>
              <a:rPr lang="en-US" sz="2400" dirty="0"/>
              <a:t>) = 2</a:t>
            </a:r>
          </a:p>
        </p:txBody>
      </p:sp>
      <p:sp>
        <p:nvSpPr>
          <p:cNvPr id="947221" name="Text Box 21"/>
          <p:cNvSpPr txBox="1">
            <a:spLocks noChangeArrowheads="1"/>
          </p:cNvSpPr>
          <p:nvPr/>
        </p:nvSpPr>
        <p:spPr bwMode="auto">
          <a:xfrm>
            <a:off x="6629400" y="5257800"/>
            <a:ext cx="1592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R1(D</a:t>
            </a:r>
            <a:r>
              <a:rPr lang="en-US" sz="2400" dirty="0"/>
              <a:t>) = 2</a:t>
            </a:r>
          </a:p>
        </p:txBody>
      </p:sp>
      <p:sp>
        <p:nvSpPr>
          <p:cNvPr id="947222" name="Text Box 22"/>
          <p:cNvSpPr txBox="1">
            <a:spLocks noChangeArrowheads="1"/>
          </p:cNvSpPr>
          <p:nvPr/>
        </p:nvSpPr>
        <p:spPr bwMode="auto">
          <a:xfrm>
            <a:off x="1600200" y="1143000"/>
            <a:ext cx="43513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R2(A) </a:t>
            </a:r>
            <a:r>
              <a:rPr lang="en-US" sz="2400" dirty="0"/>
              <a:t>= ½ x 2 + 1 x 2 + 1 x 2 = 5</a:t>
            </a:r>
          </a:p>
        </p:txBody>
      </p:sp>
      <p:sp>
        <p:nvSpPr>
          <p:cNvPr id="947223" name="Text Box 23"/>
          <p:cNvSpPr txBox="1">
            <a:spLocks noChangeArrowheads="1"/>
          </p:cNvSpPr>
          <p:nvPr/>
        </p:nvSpPr>
        <p:spPr bwMode="auto">
          <a:xfrm>
            <a:off x="6400800" y="1143000"/>
            <a:ext cx="2514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R2(B) </a:t>
            </a:r>
            <a:r>
              <a:rPr lang="en-US" sz="2400" dirty="0"/>
              <a:t>= ½ x 2 = </a:t>
            </a:r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47224" name="Text Box 24"/>
          <p:cNvSpPr txBox="1">
            <a:spLocks noChangeArrowheads="1"/>
          </p:cNvSpPr>
          <p:nvPr/>
        </p:nvSpPr>
        <p:spPr bwMode="auto">
          <a:xfrm>
            <a:off x="1676400" y="5638800"/>
            <a:ext cx="39957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R2(C) </a:t>
            </a:r>
            <a:r>
              <a:rPr lang="en-US" sz="2400" dirty="0"/>
              <a:t>= ½ x 2 = 1</a:t>
            </a:r>
          </a:p>
        </p:txBody>
      </p:sp>
      <p:sp>
        <p:nvSpPr>
          <p:cNvPr id="947225" name="Text Box 25"/>
          <p:cNvSpPr txBox="1">
            <a:spLocks noChangeArrowheads="1"/>
          </p:cNvSpPr>
          <p:nvPr/>
        </p:nvSpPr>
        <p:spPr bwMode="auto">
          <a:xfrm>
            <a:off x="6629400" y="5638800"/>
            <a:ext cx="26241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R2(D) </a:t>
            </a:r>
            <a:r>
              <a:rPr lang="en-US" sz="2400" dirty="0"/>
              <a:t>= ½ x 2 = 1</a:t>
            </a:r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74045"/>
              </p:ext>
            </p:extLst>
          </p:nvPr>
        </p:nvGraphicFramePr>
        <p:xfrm>
          <a:off x="4495800" y="5808641"/>
          <a:ext cx="1684337" cy="75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0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808641"/>
                        <a:ext cx="1684337" cy="75567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94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4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94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4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472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472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472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47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94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94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4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472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4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472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47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472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4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4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18" grpId="0"/>
      <p:bldP spid="947218" grpId="1"/>
      <p:bldP spid="947218" grpId="2"/>
      <p:bldP spid="947218" grpId="3"/>
      <p:bldP spid="947219" grpId="0" build="allAtOnce"/>
      <p:bldP spid="947219" grpId="1" build="allAtOnce"/>
      <p:bldP spid="947220" grpId="0" build="allAtOnce"/>
      <p:bldP spid="947221" grpId="0" build="allAtOnce"/>
      <p:bldP spid="947222" grpId="0"/>
      <p:bldP spid="947223" grpId="0"/>
      <p:bldP spid="947224" grpId="0"/>
      <p:bldP spid="9472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2555875" y="2143125"/>
            <a:ext cx="620713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 rot="-158511">
            <a:off x="2627313" y="4652963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335713" y="468947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D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6227763" y="2179638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B</a:t>
            </a:r>
          </a:p>
        </p:txBody>
      </p:sp>
      <p:cxnSp>
        <p:nvCxnSpPr>
          <p:cNvPr id="948230" name="AutoShape 6"/>
          <p:cNvCxnSpPr>
            <a:cxnSpLocks noChangeShapeType="1"/>
            <a:stCxn id="20482" idx="0"/>
            <a:endCxn id="20485" idx="1"/>
          </p:cNvCxnSpPr>
          <p:nvPr/>
        </p:nvCxnSpPr>
        <p:spPr bwMode="auto">
          <a:xfrm rot="5400000" flipV="1">
            <a:off x="4529138" y="481012"/>
            <a:ext cx="127000" cy="3451225"/>
          </a:xfrm>
          <a:prstGeom prst="curvedConnector3">
            <a:avLst>
              <a:gd name="adj1" fmla="val -18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8231" name="AutoShape 7"/>
          <p:cNvCxnSpPr>
            <a:cxnSpLocks noChangeShapeType="1"/>
            <a:stCxn id="20485" idx="2"/>
            <a:endCxn id="20482" idx="6"/>
          </p:cNvCxnSpPr>
          <p:nvPr/>
        </p:nvCxnSpPr>
        <p:spPr bwMode="auto">
          <a:xfrm rot="10800000">
            <a:off x="3176588" y="2452688"/>
            <a:ext cx="3051175" cy="3651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8232" name="AutoShape 8"/>
          <p:cNvCxnSpPr>
            <a:cxnSpLocks noChangeShapeType="1"/>
            <a:stCxn id="20485" idx="6"/>
            <a:endCxn id="20484" idx="6"/>
          </p:cNvCxnSpPr>
          <p:nvPr/>
        </p:nvCxnSpPr>
        <p:spPr bwMode="auto">
          <a:xfrm>
            <a:off x="6848475" y="2489200"/>
            <a:ext cx="107950" cy="2509838"/>
          </a:xfrm>
          <a:prstGeom prst="curvedConnector3">
            <a:avLst>
              <a:gd name="adj1" fmla="val 310296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8233" name="AutoShape 9"/>
          <p:cNvCxnSpPr>
            <a:cxnSpLocks noChangeShapeType="1"/>
            <a:stCxn id="20483" idx="0"/>
            <a:endCxn id="20482" idx="4"/>
          </p:cNvCxnSpPr>
          <p:nvPr/>
        </p:nvCxnSpPr>
        <p:spPr bwMode="auto">
          <a:xfrm rot="5400000" flipH="1">
            <a:off x="1948657" y="3679031"/>
            <a:ext cx="1892300" cy="55563"/>
          </a:xfrm>
          <a:prstGeom prst="curvedConnector3">
            <a:avLst>
              <a:gd name="adj1" fmla="val 5042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8234" name="AutoShape 10"/>
          <p:cNvCxnSpPr>
            <a:cxnSpLocks noChangeShapeType="1"/>
            <a:stCxn id="20482" idx="2"/>
            <a:endCxn id="20483" idx="2"/>
          </p:cNvCxnSpPr>
          <p:nvPr/>
        </p:nvCxnSpPr>
        <p:spPr bwMode="auto">
          <a:xfrm rot="10800000" flipH="1" flipV="1">
            <a:off x="2555875" y="2452688"/>
            <a:ext cx="71438" cy="2522537"/>
          </a:xfrm>
          <a:prstGeom prst="curvedConnector3">
            <a:avLst>
              <a:gd name="adj1" fmla="val -32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948235" name="AutoShape 11"/>
          <p:cNvCxnSpPr>
            <a:cxnSpLocks noChangeShapeType="1"/>
            <a:stCxn id="20484" idx="1"/>
            <a:endCxn id="20482" idx="5"/>
          </p:cNvCxnSpPr>
          <p:nvPr/>
        </p:nvCxnSpPr>
        <p:spPr bwMode="auto">
          <a:xfrm flipH="1" flipV="1">
            <a:off x="3086100" y="2670175"/>
            <a:ext cx="3340100" cy="2109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4284663" y="15319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655763" y="37639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2627313" y="379888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092950" y="3582988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4319588" y="23955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716463" y="35480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948242" name="Text Box 18"/>
          <p:cNvSpPr txBox="1">
            <a:spLocks noChangeArrowheads="1"/>
          </p:cNvSpPr>
          <p:nvPr/>
        </p:nvSpPr>
        <p:spPr bwMode="auto">
          <a:xfrm>
            <a:off x="1600200" y="1447800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R2(A</a:t>
            </a:r>
            <a:r>
              <a:rPr lang="en-US" sz="2400" dirty="0"/>
              <a:t>) = 5</a:t>
            </a:r>
          </a:p>
        </p:txBody>
      </p:sp>
      <p:sp>
        <p:nvSpPr>
          <p:cNvPr id="948243" name="Text Box 19"/>
          <p:cNvSpPr txBox="1">
            <a:spLocks noChangeArrowheads="1"/>
          </p:cNvSpPr>
          <p:nvPr/>
        </p:nvSpPr>
        <p:spPr bwMode="auto">
          <a:xfrm>
            <a:off x="6324600" y="1531938"/>
            <a:ext cx="152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R2(B</a:t>
            </a:r>
            <a:r>
              <a:rPr lang="en-US" sz="2400" dirty="0"/>
              <a:t>) = 1</a:t>
            </a:r>
          </a:p>
        </p:txBody>
      </p:sp>
      <p:sp>
        <p:nvSpPr>
          <p:cNvPr id="948244" name="Text Box 20"/>
          <p:cNvSpPr txBox="1">
            <a:spLocks noChangeArrowheads="1"/>
          </p:cNvSpPr>
          <p:nvPr/>
        </p:nvSpPr>
        <p:spPr bwMode="auto">
          <a:xfrm>
            <a:off x="1692275" y="5194300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R2(C</a:t>
            </a:r>
            <a:r>
              <a:rPr lang="en-US" sz="2400" dirty="0"/>
              <a:t>) = 1</a:t>
            </a:r>
          </a:p>
        </p:txBody>
      </p:sp>
      <p:sp>
        <p:nvSpPr>
          <p:cNvPr id="948245" name="Text Box 21"/>
          <p:cNvSpPr txBox="1">
            <a:spLocks noChangeArrowheads="1"/>
          </p:cNvSpPr>
          <p:nvPr/>
        </p:nvSpPr>
        <p:spPr bwMode="auto">
          <a:xfrm>
            <a:off x="6477000" y="5257800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R2(D</a:t>
            </a:r>
            <a:r>
              <a:rPr lang="en-US" sz="2400" dirty="0"/>
              <a:t>) = 1</a:t>
            </a:r>
          </a:p>
        </p:txBody>
      </p:sp>
      <p:sp>
        <p:nvSpPr>
          <p:cNvPr id="948246" name="Text Box 22"/>
          <p:cNvSpPr txBox="1">
            <a:spLocks noChangeArrowheads="1"/>
          </p:cNvSpPr>
          <p:nvPr/>
        </p:nvSpPr>
        <p:spPr bwMode="auto">
          <a:xfrm>
            <a:off x="1600200" y="1066800"/>
            <a:ext cx="45799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R3(A) </a:t>
            </a:r>
            <a:r>
              <a:rPr lang="en-US" sz="2400" dirty="0"/>
              <a:t>= ½ x 1 + 1 x 1 + 1 x 1 = 2.5</a:t>
            </a:r>
          </a:p>
        </p:txBody>
      </p:sp>
      <p:sp>
        <p:nvSpPr>
          <p:cNvPr id="948247" name="Text Box 23"/>
          <p:cNvSpPr txBox="1">
            <a:spLocks noChangeArrowheads="1"/>
          </p:cNvSpPr>
          <p:nvPr/>
        </p:nvSpPr>
        <p:spPr bwMode="auto">
          <a:xfrm>
            <a:off x="6324600" y="1143000"/>
            <a:ext cx="27003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R3(B) </a:t>
            </a:r>
            <a:r>
              <a:rPr lang="en-US" sz="2400" dirty="0"/>
              <a:t>= ½ x 5 = 2.5</a:t>
            </a:r>
          </a:p>
        </p:txBody>
      </p:sp>
      <p:sp>
        <p:nvSpPr>
          <p:cNvPr id="948248" name="Text Box 24"/>
          <p:cNvSpPr txBox="1">
            <a:spLocks noChangeArrowheads="1"/>
          </p:cNvSpPr>
          <p:nvPr/>
        </p:nvSpPr>
        <p:spPr bwMode="auto">
          <a:xfrm>
            <a:off x="1676400" y="5638800"/>
            <a:ext cx="28194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R3(C) </a:t>
            </a:r>
            <a:r>
              <a:rPr lang="en-US" sz="2400" dirty="0"/>
              <a:t>= ½ x 5 = 2.5</a:t>
            </a:r>
          </a:p>
        </p:txBody>
      </p:sp>
      <p:sp>
        <p:nvSpPr>
          <p:cNvPr id="948249" name="Text Box 25"/>
          <p:cNvSpPr txBox="1">
            <a:spLocks noChangeArrowheads="1"/>
          </p:cNvSpPr>
          <p:nvPr/>
        </p:nvSpPr>
        <p:spPr bwMode="auto">
          <a:xfrm>
            <a:off x="6443663" y="5638800"/>
            <a:ext cx="27003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R3(D) </a:t>
            </a:r>
            <a:r>
              <a:rPr lang="en-US" sz="2400" dirty="0"/>
              <a:t>= ½ x 1 = 0.5</a:t>
            </a:r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667311"/>
              </p:ext>
            </p:extLst>
          </p:nvPr>
        </p:nvGraphicFramePr>
        <p:xfrm>
          <a:off x="4495800" y="5808641"/>
          <a:ext cx="1684337" cy="75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4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808641"/>
                        <a:ext cx="1684337" cy="75567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9482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482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94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4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94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4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482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9482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482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4823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4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948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94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948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4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9482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948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948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4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482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48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482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94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4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42" grpId="0"/>
      <p:bldP spid="948242" grpId="1"/>
      <p:bldP spid="948242" grpId="2"/>
      <p:bldP spid="948242" grpId="3"/>
      <p:bldP spid="948243" grpId="0" build="allAtOnce"/>
      <p:bldP spid="948243" grpId="1" build="allAtOnce"/>
      <p:bldP spid="948244" grpId="0" build="allAtOnce"/>
      <p:bldP spid="948245" grpId="0" build="allAtOnce"/>
      <p:bldP spid="948246" grpId="0"/>
      <p:bldP spid="948247" grpId="0"/>
      <p:bldP spid="948248" grpId="0"/>
      <p:bldP spid="948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2"/>
          <p:cNvSpPr>
            <a:spLocks noChangeArrowheads="1"/>
          </p:cNvSpPr>
          <p:nvPr/>
        </p:nvSpPr>
        <p:spPr bwMode="auto">
          <a:xfrm>
            <a:off x="2555875" y="2143125"/>
            <a:ext cx="620713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A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 rot="-158511">
            <a:off x="2627313" y="4652963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C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6335713" y="4689475"/>
            <a:ext cx="620712" cy="61753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D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6227763" y="2179638"/>
            <a:ext cx="620712" cy="6175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/>
              <a:t>B</a:t>
            </a:r>
          </a:p>
        </p:txBody>
      </p:sp>
      <p:cxnSp>
        <p:nvCxnSpPr>
          <p:cNvPr id="22534" name="AutoShape 6"/>
          <p:cNvCxnSpPr>
            <a:cxnSpLocks noChangeShapeType="1"/>
            <a:stCxn id="22530" idx="0"/>
            <a:endCxn id="22533" idx="1"/>
          </p:cNvCxnSpPr>
          <p:nvPr/>
        </p:nvCxnSpPr>
        <p:spPr bwMode="auto">
          <a:xfrm rot="5400000" flipV="1">
            <a:off x="4529138" y="481012"/>
            <a:ext cx="127000" cy="3451225"/>
          </a:xfrm>
          <a:prstGeom prst="curvedConnector3">
            <a:avLst>
              <a:gd name="adj1" fmla="val -18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35" name="AutoShape 7"/>
          <p:cNvCxnSpPr>
            <a:cxnSpLocks noChangeShapeType="1"/>
            <a:stCxn id="22533" idx="2"/>
            <a:endCxn id="22530" idx="6"/>
          </p:cNvCxnSpPr>
          <p:nvPr/>
        </p:nvCxnSpPr>
        <p:spPr bwMode="auto">
          <a:xfrm rot="10800000">
            <a:off x="3176588" y="2452688"/>
            <a:ext cx="3051175" cy="3651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36" name="AutoShape 8"/>
          <p:cNvCxnSpPr>
            <a:cxnSpLocks noChangeShapeType="1"/>
            <a:stCxn id="22533" idx="6"/>
            <a:endCxn id="22532" idx="6"/>
          </p:cNvCxnSpPr>
          <p:nvPr/>
        </p:nvCxnSpPr>
        <p:spPr bwMode="auto">
          <a:xfrm>
            <a:off x="6848475" y="2489200"/>
            <a:ext cx="107950" cy="2509838"/>
          </a:xfrm>
          <a:prstGeom prst="curvedConnector3">
            <a:avLst>
              <a:gd name="adj1" fmla="val 310296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37" name="AutoShape 9"/>
          <p:cNvCxnSpPr>
            <a:cxnSpLocks noChangeShapeType="1"/>
            <a:stCxn id="22531" idx="0"/>
            <a:endCxn id="22530" idx="4"/>
          </p:cNvCxnSpPr>
          <p:nvPr/>
        </p:nvCxnSpPr>
        <p:spPr bwMode="auto">
          <a:xfrm rot="5400000" flipH="1">
            <a:off x="1948657" y="3679031"/>
            <a:ext cx="1892300" cy="55563"/>
          </a:xfrm>
          <a:prstGeom prst="curvedConnector3">
            <a:avLst>
              <a:gd name="adj1" fmla="val 50421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38" name="AutoShape 10"/>
          <p:cNvCxnSpPr>
            <a:cxnSpLocks noChangeShapeType="1"/>
            <a:stCxn id="22530" idx="2"/>
            <a:endCxn id="22531" idx="2"/>
          </p:cNvCxnSpPr>
          <p:nvPr/>
        </p:nvCxnSpPr>
        <p:spPr bwMode="auto">
          <a:xfrm rot="10800000" flipH="1" flipV="1">
            <a:off x="2555875" y="2452688"/>
            <a:ext cx="71438" cy="2522537"/>
          </a:xfrm>
          <a:prstGeom prst="curvedConnector3">
            <a:avLst>
              <a:gd name="adj1" fmla="val -32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2539" name="AutoShape 11"/>
          <p:cNvCxnSpPr>
            <a:cxnSpLocks noChangeShapeType="1"/>
            <a:stCxn id="22532" idx="1"/>
            <a:endCxn id="22530" idx="5"/>
          </p:cNvCxnSpPr>
          <p:nvPr/>
        </p:nvCxnSpPr>
        <p:spPr bwMode="auto">
          <a:xfrm flipH="1" flipV="1">
            <a:off x="3086100" y="2670175"/>
            <a:ext cx="3340100" cy="21097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284663" y="15319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655763" y="37639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627313" y="379888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7092950" y="3582988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319588" y="2395538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1/2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4716463" y="3548063"/>
            <a:ext cx="7921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584325" y="1531938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R(A) = 4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408738" y="1531938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R(B) = 2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1692275" y="5194300"/>
            <a:ext cx="14398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R(C) = 2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6767513" y="5157788"/>
            <a:ext cx="1439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R(D) = 1</a:t>
            </a:r>
          </a:p>
        </p:txBody>
      </p:sp>
      <p:sp>
        <p:nvSpPr>
          <p:cNvPr id="950294" name="Text Box 22"/>
          <p:cNvSpPr txBox="1">
            <a:spLocks noChangeArrowheads="1"/>
          </p:cNvSpPr>
          <p:nvPr/>
        </p:nvSpPr>
        <p:spPr bwMode="auto">
          <a:xfrm>
            <a:off x="1600200" y="1143000"/>
            <a:ext cx="4572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R(A)’ = ½ x 2 + 1 x 2 + 1 x 1 = 4</a:t>
            </a:r>
          </a:p>
        </p:txBody>
      </p:sp>
      <p:sp>
        <p:nvSpPr>
          <p:cNvPr id="950295" name="Text Box 23"/>
          <p:cNvSpPr txBox="1">
            <a:spLocks noChangeArrowheads="1"/>
          </p:cNvSpPr>
          <p:nvPr/>
        </p:nvSpPr>
        <p:spPr bwMode="auto">
          <a:xfrm>
            <a:off x="6400800" y="1066800"/>
            <a:ext cx="2471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R(B)’ = ½ x 4 = 2</a:t>
            </a:r>
          </a:p>
        </p:txBody>
      </p:sp>
      <p:sp>
        <p:nvSpPr>
          <p:cNvPr id="950296" name="Text Box 24"/>
          <p:cNvSpPr txBox="1">
            <a:spLocks noChangeArrowheads="1"/>
          </p:cNvSpPr>
          <p:nvPr/>
        </p:nvSpPr>
        <p:spPr bwMode="auto">
          <a:xfrm>
            <a:off x="1676400" y="5638800"/>
            <a:ext cx="24177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R(C)’ = ½ x 4 = 2</a:t>
            </a:r>
          </a:p>
        </p:txBody>
      </p:sp>
      <p:sp>
        <p:nvSpPr>
          <p:cNvPr id="950297" name="Text Box 25"/>
          <p:cNvSpPr txBox="1">
            <a:spLocks noChangeArrowheads="1"/>
          </p:cNvSpPr>
          <p:nvPr/>
        </p:nvSpPr>
        <p:spPr bwMode="auto">
          <a:xfrm>
            <a:off x="6748463" y="5638800"/>
            <a:ext cx="23955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R(D)’ = ½ x 2 = 1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1187450" y="388938"/>
            <a:ext cx="66611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Convergence</a:t>
            </a:r>
            <a:endParaRPr lang="en-US" sz="2800" dirty="0">
              <a:solidFill>
                <a:schemeClr val="bg2"/>
              </a:solidFill>
            </a:endParaRPr>
          </a:p>
        </p:txBody>
      </p:sp>
      <p:graphicFrame>
        <p:nvGraphicFramePr>
          <p:cNvPr id="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74045"/>
              </p:ext>
            </p:extLst>
          </p:nvPr>
        </p:nvGraphicFramePr>
        <p:xfrm>
          <a:off x="4495800" y="5808641"/>
          <a:ext cx="1684337" cy="75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Equation" r:id="rId3" imgW="990360" imgH="444240" progId="Equation.3">
                  <p:embed/>
                </p:oleObj>
              </mc:Choice>
              <mc:Fallback>
                <p:oleObj name="Equation" r:id="rId3" imgW="9903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808641"/>
                        <a:ext cx="1684337" cy="75567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5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0294" grpId="0"/>
      <p:bldP spid="950295" grpId="0"/>
      <p:bldP spid="950296" grpId="0"/>
      <p:bldP spid="9502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Full PageRank Algorithm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558817"/>
              </p:ext>
            </p:extLst>
          </p:nvPr>
        </p:nvGraphicFramePr>
        <p:xfrm>
          <a:off x="1752600" y="1828800"/>
          <a:ext cx="541869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9" name="Equation" r:id="rId3" imgW="1726920" imgH="444240" progId="Equation.3">
                  <p:embed/>
                </p:oleObj>
              </mc:Choice>
              <mc:Fallback>
                <p:oleObj name="Equation" r:id="rId3" imgW="1726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5418690" cy="1393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057400" y="3657600"/>
            <a:ext cx="5334000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i="1" dirty="0" smtClean="0"/>
              <a:t>R(u)</a:t>
            </a:r>
            <a:r>
              <a:rPr lang="en-US" sz="2800" dirty="0" smtClean="0"/>
              <a:t>: 	PageRank </a:t>
            </a:r>
            <a:r>
              <a:rPr lang="en-US" sz="2800" dirty="0"/>
              <a:t>score of page </a:t>
            </a:r>
            <a:r>
              <a:rPr lang="en-US" sz="2800" i="1" dirty="0"/>
              <a:t>u</a:t>
            </a:r>
            <a:endParaRPr lang="en-US" sz="4000" i="1" dirty="0"/>
          </a:p>
          <a:p>
            <a:r>
              <a:rPr lang="en-US" sz="2800" i="1" dirty="0"/>
              <a:t>R(v)</a:t>
            </a:r>
            <a:r>
              <a:rPr lang="en-US" sz="2800" dirty="0"/>
              <a:t>: 	PageRank score of page </a:t>
            </a:r>
            <a:r>
              <a:rPr lang="en-US" sz="2800" i="1" dirty="0"/>
              <a:t>v</a:t>
            </a:r>
          </a:p>
          <a:p>
            <a:r>
              <a:rPr lang="en-US" sz="2800" i="1" dirty="0" smtClean="0"/>
              <a:t>B</a:t>
            </a:r>
            <a:r>
              <a:rPr lang="en-US" sz="2800" i="1" baseline="-25000" dirty="0" smtClean="0"/>
              <a:t>u</a:t>
            </a:r>
            <a:r>
              <a:rPr lang="en-US" sz="2800" dirty="0" smtClean="0"/>
              <a:t>: 	set of pages that link to </a:t>
            </a:r>
            <a:r>
              <a:rPr lang="en-US" sz="2800" i="1" dirty="0" smtClean="0"/>
              <a:t>u</a:t>
            </a:r>
            <a:endParaRPr lang="en-US" sz="2800" i="1" baseline="-25000" dirty="0" smtClean="0"/>
          </a:p>
          <a:p>
            <a:pPr algn="l"/>
            <a:r>
              <a:rPr lang="en-US" sz="2800" i="1" dirty="0" smtClean="0"/>
              <a:t>N</a:t>
            </a:r>
            <a:r>
              <a:rPr lang="en-US" sz="2800" i="1" baseline="-25000" dirty="0" smtClean="0"/>
              <a:t>V</a:t>
            </a:r>
            <a:r>
              <a:rPr lang="en-US" sz="2800" dirty="0"/>
              <a:t>: </a:t>
            </a:r>
            <a:r>
              <a:rPr lang="en-US" sz="2800" dirty="0" smtClean="0"/>
              <a:t>	number </a:t>
            </a:r>
            <a:r>
              <a:rPr lang="en-US" sz="2800" dirty="0"/>
              <a:t>of links from page </a:t>
            </a:r>
            <a:r>
              <a:rPr lang="en-US" sz="2800" i="1" dirty="0" smtClean="0"/>
              <a:t>v</a:t>
            </a:r>
          </a:p>
          <a:p>
            <a:pPr algn="l"/>
            <a:r>
              <a:rPr lang="en-US" sz="2800" i="1" dirty="0" smtClean="0"/>
              <a:t>N:	</a:t>
            </a:r>
            <a:r>
              <a:rPr lang="en-US" sz="2800" dirty="0" smtClean="0"/>
              <a:t>total number of pages</a:t>
            </a:r>
            <a:endParaRPr lang="en-US" sz="2800" i="1" dirty="0"/>
          </a:p>
          <a:p>
            <a:pPr algn="l"/>
            <a:r>
              <a:rPr lang="en-US" sz="2800" i="1" dirty="0"/>
              <a:t>c</a:t>
            </a:r>
            <a:r>
              <a:rPr lang="en-US" sz="2800" dirty="0" smtClean="0"/>
              <a:t>: 	teleportation probability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46300880</TotalTime>
  <Words>288</Words>
  <Application>Microsoft Office PowerPoint</Application>
  <PresentationFormat>On-screen Show (4:3)</PresentationFormat>
  <Paragraphs>123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Times New Roman</vt:lpstr>
      <vt:lpstr>Wingdings</vt:lpstr>
      <vt:lpstr>Blank Presentation</vt:lpstr>
      <vt:lpstr>Equation</vt:lpstr>
      <vt:lpstr>Evidence from Behavior</vt:lpstr>
      <vt:lpstr>Agenda</vt:lpstr>
      <vt:lpstr>Estimating Authority from Links</vt:lpstr>
      <vt:lpstr>Simplified PageRank Algorithm (no teleportation)</vt:lpstr>
      <vt:lpstr>PowerPoint Presentation</vt:lpstr>
      <vt:lpstr>PowerPoint Presentation</vt:lpstr>
      <vt:lpstr>PowerPoint Presentation</vt:lpstr>
      <vt:lpstr>PowerPoint Presentation</vt:lpstr>
      <vt:lpstr>Full PageRank Algorithm</vt:lpstr>
      <vt:lpstr>“Link Farm” Spam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90</cp:revision>
  <cp:lastPrinted>1998-04-06T02:52:45Z</cp:lastPrinted>
  <dcterms:created xsi:type="dcterms:W3CDTF">1998-04-04T17:49:33Z</dcterms:created>
  <dcterms:modified xsi:type="dcterms:W3CDTF">2014-09-07T22:03:24Z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