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408" r:id="rId3"/>
    <p:sldId id="345" r:id="rId4"/>
    <p:sldId id="336" r:id="rId5"/>
    <p:sldId id="347" r:id="rId6"/>
    <p:sldId id="385" r:id="rId7"/>
    <p:sldId id="386" r:id="rId8"/>
    <p:sldId id="387" r:id="rId9"/>
    <p:sldId id="411" r:id="rId10"/>
    <p:sldId id="412" r:id="rId11"/>
    <p:sldId id="341" r:id="rId12"/>
    <p:sldId id="417" r:id="rId13"/>
    <p:sldId id="353" r:id="rId14"/>
    <p:sldId id="395" r:id="rId15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3333CC"/>
    <a:srgbClr val="6600FF"/>
    <a:srgbClr val="3333FF"/>
    <a:srgbClr val="0033CC"/>
    <a:srgbClr val="0000FF"/>
    <a:srgbClr val="3366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6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1.4285714285714285E-2"/>
          <c:y val="2.1582733812949641E-2"/>
          <c:w val="0.95396825396825402"/>
          <c:h val="0.94964028776978415"/>
        </c:manualLayout>
      </c:layout>
      <c:line3D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Community Value</c:v>
                </c:pt>
              </c:strCache>
            </c:strRef>
          </c:tx>
          <c:spPr>
            <a:solidFill>
              <a:schemeClr val="accent1"/>
            </a:solidFill>
            <a:ln w="17497">
              <a:solidFill>
                <a:schemeClr val="tx1"/>
              </a:solidFill>
              <a:prstDash val="solid"/>
            </a:ln>
          </c:spPr>
          <c:cat>
            <c:numRef>
              <c:f>Sheet1!$B$1:$AA$1</c:f>
              <c:numCache>
                <c:formatCode>General</c:formatCode>
                <c:ptCount val="26"/>
              </c:numCache>
            </c:numRef>
          </c:cat>
          <c:val>
            <c:numRef>
              <c:f>Sheet1!$B$2:$AA$2</c:f>
              <c:numCache>
                <c:formatCode>General</c:formatCode>
                <c:ptCount val="26"/>
                <c:pt idx="0">
                  <c:v>10</c:v>
                </c:pt>
                <c:pt idx="1">
                  <c:v>35</c:v>
                </c:pt>
                <c:pt idx="2">
                  <c:v>70</c:v>
                </c:pt>
                <c:pt idx="3">
                  <c:v>80</c:v>
                </c:pt>
                <c:pt idx="4">
                  <c:v>80</c:v>
                </c:pt>
                <c:pt idx="5">
                  <c:v>80</c:v>
                </c:pt>
                <c:pt idx="6">
                  <c:v>80</c:v>
                </c:pt>
                <c:pt idx="7">
                  <c:v>80</c:v>
                </c:pt>
                <c:pt idx="8">
                  <c:v>80</c:v>
                </c:pt>
                <c:pt idx="9">
                  <c:v>80</c:v>
                </c:pt>
                <c:pt idx="10">
                  <c:v>80</c:v>
                </c:pt>
                <c:pt idx="11">
                  <c:v>80</c:v>
                </c:pt>
                <c:pt idx="12">
                  <c:v>80</c:v>
                </c:pt>
                <c:pt idx="13">
                  <c:v>80</c:v>
                </c:pt>
                <c:pt idx="14">
                  <c:v>80</c:v>
                </c:pt>
                <c:pt idx="15">
                  <c:v>70</c:v>
                </c:pt>
                <c:pt idx="16">
                  <c:v>60</c:v>
                </c:pt>
                <c:pt idx="17">
                  <c:v>50</c:v>
                </c:pt>
                <c:pt idx="18">
                  <c:v>40</c:v>
                </c:pt>
                <c:pt idx="19">
                  <c:v>30</c:v>
                </c:pt>
                <c:pt idx="20">
                  <c:v>20</c:v>
                </c:pt>
                <c:pt idx="21">
                  <c:v>10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Self-Interest</c:v>
                </c:pt>
              </c:strCache>
            </c:strRef>
          </c:tx>
          <c:spPr>
            <a:solidFill>
              <a:schemeClr val="accent2"/>
            </a:solidFill>
            <a:ln w="17497">
              <a:solidFill>
                <a:schemeClr val="tx1"/>
              </a:solidFill>
              <a:prstDash val="solid"/>
            </a:ln>
          </c:spPr>
          <c:cat>
            <c:numRef>
              <c:f>Sheet1!$B$1:$AA$1</c:f>
              <c:numCache>
                <c:formatCode>General</c:formatCode>
                <c:ptCount val="26"/>
              </c:numCache>
            </c:numRef>
          </c:cat>
          <c:val>
            <c:numRef>
              <c:f>Sheet1!$B$3:$AA$3</c:f>
              <c:numCache>
                <c:formatCode>General</c:formatCode>
                <c:ptCount val="26"/>
                <c:pt idx="0">
                  <c:v>100</c:v>
                </c:pt>
                <c:pt idx="1">
                  <c:v>90</c:v>
                </c:pt>
                <c:pt idx="2">
                  <c:v>55</c:v>
                </c:pt>
                <c:pt idx="3">
                  <c:v>20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  <c:pt idx="15">
                  <c:v>10</c:v>
                </c:pt>
                <c:pt idx="16">
                  <c:v>10</c:v>
                </c:pt>
                <c:pt idx="17">
                  <c:v>10</c:v>
                </c:pt>
                <c:pt idx="18">
                  <c:v>10</c:v>
                </c:pt>
                <c:pt idx="19">
                  <c:v>10</c:v>
                </c:pt>
                <c:pt idx="20">
                  <c:v>10</c:v>
                </c:pt>
                <c:pt idx="21">
                  <c:v>10</c:v>
                </c:pt>
                <c:pt idx="22">
                  <c:v>10</c:v>
                </c:pt>
                <c:pt idx="23">
                  <c:v>10</c:v>
                </c:pt>
                <c:pt idx="24">
                  <c:v>10</c:v>
                </c:pt>
                <c:pt idx="25">
                  <c:v>10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rgbClr val="FF0000"/>
            </a:solidFill>
            <a:ln w="17497">
              <a:solidFill>
                <a:schemeClr val="tx1"/>
              </a:solidFill>
              <a:prstDash val="solid"/>
            </a:ln>
          </c:spPr>
          <c:cat>
            <c:numRef>
              <c:f>Sheet1!$B$1:$AA$1</c:f>
              <c:numCache>
                <c:formatCode>General</c:formatCode>
                <c:ptCount val="26"/>
              </c:numCache>
            </c:numRef>
          </c:cat>
          <c:val>
            <c:numRef>
              <c:f>Sheet1!$B$4:$AA$4</c:f>
              <c:numCache>
                <c:formatCode>General</c:formatCode>
                <c:ptCount val="26"/>
                <c:pt idx="0">
                  <c:v>30</c:v>
                </c:pt>
                <c:pt idx="1">
                  <c:v>30</c:v>
                </c:pt>
                <c:pt idx="2">
                  <c:v>30</c:v>
                </c:pt>
                <c:pt idx="3">
                  <c:v>30</c:v>
                </c:pt>
                <c:pt idx="4">
                  <c:v>30</c:v>
                </c:pt>
                <c:pt idx="5">
                  <c:v>30</c:v>
                </c:pt>
                <c:pt idx="6">
                  <c:v>30</c:v>
                </c:pt>
                <c:pt idx="7">
                  <c:v>30</c:v>
                </c:pt>
                <c:pt idx="8">
                  <c:v>30</c:v>
                </c:pt>
                <c:pt idx="9">
                  <c:v>30</c:v>
                </c:pt>
                <c:pt idx="10">
                  <c:v>30</c:v>
                </c:pt>
                <c:pt idx="11">
                  <c:v>30</c:v>
                </c:pt>
                <c:pt idx="12">
                  <c:v>30</c:v>
                </c:pt>
                <c:pt idx="13">
                  <c:v>30</c:v>
                </c:pt>
                <c:pt idx="14">
                  <c:v>30</c:v>
                </c:pt>
                <c:pt idx="15">
                  <c:v>30</c:v>
                </c:pt>
                <c:pt idx="16">
                  <c:v>30</c:v>
                </c:pt>
                <c:pt idx="17">
                  <c:v>30</c:v>
                </c:pt>
                <c:pt idx="18">
                  <c:v>30</c:v>
                </c:pt>
                <c:pt idx="19">
                  <c:v>30</c:v>
                </c:pt>
                <c:pt idx="20">
                  <c:v>30</c:v>
                </c:pt>
                <c:pt idx="21">
                  <c:v>30</c:v>
                </c:pt>
                <c:pt idx="22">
                  <c:v>30</c:v>
                </c:pt>
                <c:pt idx="23">
                  <c:v>30</c:v>
                </c:pt>
                <c:pt idx="24">
                  <c:v>30</c:v>
                </c:pt>
                <c:pt idx="25">
                  <c:v>30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Depth val="0"/>
        <c:axId val="1362802256"/>
        <c:axId val="1362803344"/>
        <c:axId val="1524537648"/>
      </c:line3DChart>
      <c:catAx>
        <c:axId val="13628022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62803344"/>
        <c:crosses val="autoZero"/>
        <c:auto val="1"/>
        <c:lblAlgn val="ctr"/>
        <c:lblOffset val="100"/>
        <c:noMultiLvlLbl val="0"/>
      </c:catAx>
      <c:valAx>
        <c:axId val="13628033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362802256"/>
        <c:crosses val="autoZero"/>
        <c:crossBetween val="midCat"/>
      </c:valAx>
      <c:serAx>
        <c:axId val="1524537648"/>
        <c:scaling>
          <c:orientation val="minMax"/>
        </c:scaling>
        <c:delete val="1"/>
        <c:axPos val="b"/>
        <c:majorTickMark val="out"/>
        <c:minorTickMark val="none"/>
        <c:tickLblPos val="nextTo"/>
        <c:crossAx val="1362803344"/>
        <c:crosses val="autoZero"/>
      </c:serAx>
      <c:spPr>
        <a:noFill/>
        <a:ln w="3499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48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7836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1813"/>
            <a:ext cx="5027613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51855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072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53869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935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81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53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365931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292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4144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502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075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23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287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134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29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/>
          <a:lstStyle/>
          <a:p>
            <a:r>
              <a:rPr lang="en-US" altLang="en-US" smtClean="0"/>
              <a:t>Evidence from Behavior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INST 734</a:t>
            </a:r>
          </a:p>
          <a:p>
            <a:r>
              <a:rPr lang="en-US" altLang="en-US" dirty="0" smtClean="0"/>
              <a:t>Doug </a:t>
            </a:r>
            <a:r>
              <a:rPr lang="en-US" altLang="en-US" dirty="0" err="1" smtClean="0"/>
              <a:t>Oard</a:t>
            </a:r>
            <a:endParaRPr lang="en-US" altLang="en-US" dirty="0" smtClean="0"/>
          </a:p>
          <a:p>
            <a:r>
              <a:rPr lang="en-US" altLang="en-US" dirty="0" smtClean="0"/>
              <a:t>Module 7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Some Other Observables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4114800"/>
          </a:xfrm>
        </p:spPr>
        <p:txBody>
          <a:bodyPr/>
          <a:lstStyle/>
          <a:p>
            <a:r>
              <a:rPr lang="en-US" dirty="0" smtClean="0"/>
              <a:t>Location</a:t>
            </a:r>
          </a:p>
          <a:p>
            <a:pPr lvl="1"/>
            <a:r>
              <a:rPr lang="en-US" dirty="0" smtClean="0"/>
              <a:t>GPS, IP address, </a:t>
            </a:r>
            <a:r>
              <a:rPr lang="en-US" dirty="0" err="1" smtClean="0"/>
              <a:t>WiFi</a:t>
            </a:r>
            <a:r>
              <a:rPr lang="en-US" dirty="0"/>
              <a:t> </a:t>
            </a:r>
            <a:r>
              <a:rPr lang="en-US" dirty="0" smtClean="0"/>
              <a:t>SSIDs, cell tower, …</a:t>
            </a:r>
          </a:p>
          <a:p>
            <a:r>
              <a:rPr lang="en-US" dirty="0" smtClean="0"/>
              <a:t>Activity</a:t>
            </a:r>
          </a:p>
          <a:p>
            <a:pPr lvl="1"/>
            <a:r>
              <a:rPr lang="en-US" dirty="0" smtClean="0"/>
              <a:t>Accelerometer, </a:t>
            </a:r>
            <a:r>
              <a:rPr lang="en-US" dirty="0" err="1" smtClean="0"/>
              <a:t>FitBit</a:t>
            </a:r>
            <a:r>
              <a:rPr lang="en-US" dirty="0" smtClean="0"/>
              <a:t>, …</a:t>
            </a:r>
          </a:p>
          <a:p>
            <a:r>
              <a:rPr lang="en-US" dirty="0" smtClean="0"/>
              <a:t>Gaze</a:t>
            </a:r>
          </a:p>
          <a:p>
            <a:pPr lvl="1"/>
            <a:r>
              <a:rPr lang="en-US" dirty="0" smtClean="0"/>
              <a:t>Eye tracker, Webcam</a:t>
            </a:r>
          </a:p>
          <a:p>
            <a:r>
              <a:rPr lang="en-US" dirty="0" smtClean="0"/>
              <a:t>Mouse movement</a:t>
            </a:r>
          </a:p>
          <a:p>
            <a:pPr lvl="1"/>
            <a:r>
              <a:rPr lang="en-US" dirty="0" smtClean="0"/>
              <a:t>User present, </a:t>
            </a:r>
            <a:r>
              <a:rPr lang="en-US" dirty="0" err="1"/>
              <a:t>m</a:t>
            </a:r>
            <a:r>
              <a:rPr lang="en-US" dirty="0" err="1" smtClean="0"/>
              <a:t>ouseover</a:t>
            </a:r>
            <a:r>
              <a:rPr lang="en-US" dirty="0" smtClean="0"/>
              <a:t>, pacing, …</a:t>
            </a:r>
          </a:p>
          <a:p>
            <a:r>
              <a:rPr lang="en-US" dirty="0" smtClean="0"/>
              <a:t>Call detail records</a:t>
            </a:r>
          </a:p>
          <a:p>
            <a:pPr lvl="1"/>
            <a:r>
              <a:rPr lang="en-US" dirty="0" smtClean="0"/>
              <a:t>Phone number, duration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51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416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Some Issues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57416"/>
            <a:ext cx="7772400" cy="4114800"/>
          </a:xfrm>
        </p:spPr>
        <p:txBody>
          <a:bodyPr/>
          <a:lstStyle/>
          <a:p>
            <a:r>
              <a:rPr lang="en-US" altLang="en-US" dirty="0" smtClean="0"/>
              <a:t>Protecting privacy</a:t>
            </a:r>
          </a:p>
          <a:p>
            <a:pPr lvl="1"/>
            <a:r>
              <a:rPr lang="en-US" altLang="en-US" dirty="0" smtClean="0"/>
              <a:t>What absolute assurances can we provide?</a:t>
            </a:r>
          </a:p>
          <a:p>
            <a:pPr lvl="1"/>
            <a:r>
              <a:rPr lang="en-US" altLang="en-US" dirty="0" smtClean="0"/>
              <a:t>How can we make remaining risks understood?</a:t>
            </a:r>
          </a:p>
          <a:p>
            <a:pPr lvl="3"/>
            <a:endParaRPr lang="en-US" altLang="en-US" dirty="0" smtClean="0"/>
          </a:p>
          <a:p>
            <a:r>
              <a:rPr lang="en-US" altLang="en-US" dirty="0" smtClean="0"/>
              <a:t>Erroneous signals</a:t>
            </a:r>
          </a:p>
          <a:p>
            <a:pPr lvl="1"/>
            <a:r>
              <a:rPr lang="en-US" altLang="en-US" dirty="0" smtClean="0"/>
              <a:t>“Noise” (e.g., VPN)</a:t>
            </a:r>
          </a:p>
          <a:p>
            <a:pPr lvl="1"/>
            <a:r>
              <a:rPr lang="en-US" altLang="en-US" dirty="0" smtClean="0"/>
              <a:t>Adversarial behavior (e.g., click fraud)</a:t>
            </a:r>
            <a:endParaRPr lang="en-US" altLang="en-US" dirty="0"/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Real-time cross-system aggregation</a:t>
            </a:r>
          </a:p>
          <a:p>
            <a:pPr lvl="1"/>
            <a:r>
              <a:rPr lang="en-US" altLang="en-US" dirty="0" smtClean="0"/>
              <a:t>Each system sees only one part of the signals</a:t>
            </a:r>
          </a:p>
          <a:p>
            <a:pPr lvl="4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40" name="Rectangle 4"/>
          <p:cNvSpPr>
            <a:spLocks noGrp="1" noChangeArrowheads="1"/>
          </p:cNvSpPr>
          <p:nvPr>
            <p:ph type="title"/>
          </p:nvPr>
        </p:nvSpPr>
        <p:spPr>
          <a:xfrm>
            <a:off x="-142875" y="85121"/>
            <a:ext cx="3886200" cy="819150"/>
          </a:xfrm>
        </p:spPr>
        <p:txBody>
          <a:bodyPr/>
          <a:lstStyle/>
          <a:p>
            <a:r>
              <a:rPr lang="en-US" altLang="en-US" sz="3200" dirty="0"/>
              <a:t>AOL User 4417749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81401" y="206196"/>
            <a:ext cx="5029200" cy="625792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b</a:t>
            </a:r>
            <a:r>
              <a:rPr lang="en-US" sz="2400" dirty="0" smtClean="0"/>
              <a:t>est season to visit Italy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safest place to live</a:t>
            </a:r>
          </a:p>
          <a:p>
            <a:pPr marL="0" indent="0">
              <a:buNone/>
            </a:pPr>
            <a:r>
              <a:rPr lang="en-US" sz="2400" dirty="0"/>
              <a:t>school supplies for Iraq children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tea for good health</a:t>
            </a:r>
          </a:p>
          <a:p>
            <a:pPr marL="0" indent="0">
              <a:buNone/>
            </a:pPr>
            <a:r>
              <a:rPr lang="en-US" sz="2400" dirty="0"/>
              <a:t>n</a:t>
            </a:r>
            <a:r>
              <a:rPr lang="en-US" sz="2400" dirty="0" smtClean="0"/>
              <a:t>icotine effects on the body</a:t>
            </a:r>
          </a:p>
          <a:p>
            <a:pPr marL="0" indent="0">
              <a:buNone/>
            </a:pPr>
            <a:r>
              <a:rPr lang="en-US" sz="2400" dirty="0" smtClean="0"/>
              <a:t>hand tremors</a:t>
            </a:r>
          </a:p>
          <a:p>
            <a:pPr marL="0" indent="0">
              <a:buNone/>
            </a:pPr>
            <a:r>
              <a:rPr lang="en-US" sz="2400" dirty="0" smtClean="0"/>
              <a:t>mature living</a:t>
            </a:r>
          </a:p>
          <a:p>
            <a:pPr marL="0" indent="0">
              <a:buNone/>
            </a:pPr>
            <a:r>
              <a:rPr lang="en-US" sz="2400" dirty="0" smtClean="0"/>
              <a:t>60 single men</a:t>
            </a:r>
          </a:p>
          <a:p>
            <a:pPr marL="0" indent="0">
              <a:buNone/>
            </a:pPr>
            <a:r>
              <a:rPr lang="en-US" sz="2400" dirty="0"/>
              <a:t>landscapers in Lilburn, </a:t>
            </a:r>
            <a:r>
              <a:rPr lang="en-US" sz="2400" dirty="0" smtClean="0"/>
              <a:t>Ga</a:t>
            </a:r>
          </a:p>
          <a:p>
            <a:pPr marL="0" indent="0">
              <a:buNone/>
            </a:pPr>
            <a:r>
              <a:rPr lang="en-US" sz="2400" dirty="0"/>
              <a:t>h</a:t>
            </a:r>
            <a:r>
              <a:rPr lang="en-US" sz="2400" dirty="0" smtClean="0"/>
              <a:t>omes sold in shadow lake subdivision </a:t>
            </a:r>
            <a:r>
              <a:rPr lang="en-US" sz="2400" dirty="0" err="1" smtClean="0"/>
              <a:t>gwinnett</a:t>
            </a:r>
            <a:r>
              <a:rPr lang="en-US" sz="2400" dirty="0" smtClean="0"/>
              <a:t> county </a:t>
            </a:r>
            <a:r>
              <a:rPr lang="en-US" sz="2400" dirty="0" err="1" smtClean="0"/>
              <a:t>georgia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(several people named Arnold …)</a:t>
            </a:r>
          </a:p>
          <a:p>
            <a:pPr marL="0" indent="0">
              <a:buNone/>
            </a:pPr>
            <a:r>
              <a:rPr lang="en-US" sz="2400" dirty="0" smtClean="0"/>
              <a:t>dog that urinates on everything</a:t>
            </a:r>
            <a:endParaRPr lang="en-US" sz="2400" dirty="0"/>
          </a:p>
        </p:txBody>
      </p:sp>
      <p:pic>
        <p:nvPicPr>
          <p:cNvPr id="193542" name="Picture 6" descr="09a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819150"/>
            <a:ext cx="3562350" cy="5119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6477000"/>
            <a:ext cx="64267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 smtClean="0"/>
              <a:t>Micharel</a:t>
            </a:r>
            <a:r>
              <a:rPr lang="en-US" sz="1000" dirty="0" smtClean="0"/>
              <a:t> </a:t>
            </a:r>
            <a:r>
              <a:rPr lang="en-US" sz="1000" dirty="0" err="1" smtClean="0"/>
              <a:t>Barbaro</a:t>
            </a:r>
            <a:r>
              <a:rPr lang="en-US" sz="1000" dirty="0" smtClean="0"/>
              <a:t> and Tom Zeller, A Face is Exposed for AOL Searcher No. 4417749, New York Times, August 9, 2006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Addressing Privacy Concerns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altLang="en-US" dirty="0" smtClean="0"/>
              <a:t>Observe public behavior</a:t>
            </a:r>
          </a:p>
          <a:p>
            <a:pPr lvl="1"/>
            <a:r>
              <a:rPr lang="en-US" altLang="en-US" dirty="0" smtClean="0"/>
              <a:t>Hypertext linking, publication, citing, …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Policy protection</a:t>
            </a:r>
          </a:p>
          <a:p>
            <a:pPr lvl="1"/>
            <a:r>
              <a:rPr lang="en-US" altLang="en-US" dirty="0" smtClean="0"/>
              <a:t>EU: Privacy laws</a:t>
            </a:r>
          </a:p>
          <a:p>
            <a:pPr lvl="1"/>
            <a:r>
              <a:rPr lang="en-US" altLang="en-US" dirty="0" smtClean="0"/>
              <a:t>US: Privacy policies + FTC enforcement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Statistical assurance of privacy</a:t>
            </a:r>
          </a:p>
          <a:p>
            <a:pPr lvl="1"/>
            <a:r>
              <a:rPr lang="en-US" altLang="en-US" dirty="0" smtClean="0"/>
              <a:t>Distributed architecture</a:t>
            </a:r>
          </a:p>
          <a:p>
            <a:pPr lvl="1"/>
            <a:r>
              <a:rPr lang="en-US" altLang="en-US" dirty="0" smtClean="0"/>
              <a:t>Model and mitigate privacy risks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Explicit feedback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Implicit Feedback</a:t>
            </a:r>
          </a:p>
          <a:p>
            <a:pPr lvl="4"/>
            <a:endParaRPr lang="en-US" alt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Link analysis</a:t>
            </a:r>
          </a:p>
          <a:p>
            <a:pPr lvl="3"/>
            <a:endParaRPr lang="en-US" altLang="en-US" dirty="0"/>
          </a:p>
          <a:p>
            <a:r>
              <a:rPr lang="en-US" altLang="en-US" dirty="0" smtClean="0"/>
              <a:t>Clickstreams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Agenda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Explicit feedback</a:t>
            </a:r>
          </a:p>
          <a:p>
            <a:pPr lvl="4"/>
            <a:endParaRPr lang="en-US" alt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Implicit Feedback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Link analysis</a:t>
            </a:r>
          </a:p>
          <a:p>
            <a:pPr lvl="3"/>
            <a:endParaRPr lang="en-US" altLang="en-US" dirty="0"/>
          </a:p>
          <a:p>
            <a:r>
              <a:rPr lang="en-US" altLang="en-US" dirty="0" smtClean="0"/>
              <a:t>Clickstreams</a:t>
            </a:r>
          </a:p>
        </p:txBody>
      </p:sp>
    </p:spTree>
    <p:extLst>
      <p:ext uri="{BB962C8B-B14F-4D97-AF65-F5344CB8AC3E}">
        <p14:creationId xmlns:p14="http://schemas.microsoft.com/office/powerpoint/2010/main" val="93973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/>
          <a:lstStyle/>
          <a:p>
            <a:r>
              <a:rPr lang="en-US" altLang="en-US" dirty="0" smtClean="0"/>
              <a:t>Motivations for Explicit Feedback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Self-interest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Use the ratings to improve system’s user model</a:t>
            </a:r>
          </a:p>
          <a:p>
            <a:pPr lvl="4">
              <a:lnSpc>
                <a:spcPct val="90000"/>
              </a:lnSpc>
            </a:pP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Economic benefit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If a market for ratings is created</a:t>
            </a:r>
          </a:p>
          <a:p>
            <a:pPr lvl="4">
              <a:lnSpc>
                <a:spcPct val="90000"/>
              </a:lnSpc>
            </a:pP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Reputational benefit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Benefits from a reputation management system (e.g., leader board)</a:t>
            </a:r>
          </a:p>
          <a:p>
            <a:pPr lvl="4"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Altruism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508000" y="622300"/>
          <a:ext cx="8280400" cy="6184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077200" cy="1143000"/>
          </a:xfrm>
        </p:spPr>
        <p:txBody>
          <a:bodyPr/>
          <a:lstStyle/>
          <a:p>
            <a:r>
              <a:rPr lang="en-US" altLang="en-US" dirty="0" smtClean="0"/>
              <a:t>Self-Interest Decreases Over Time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429000" y="5638800"/>
            <a:ext cx="2519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Number of Ratings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 rot="-5400000">
            <a:off x="-692150" y="3586163"/>
            <a:ext cx="2146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Value of ratings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057399" y="4304270"/>
            <a:ext cx="2981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Marginal value to rater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600200" y="2514600"/>
            <a:ext cx="381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Marginal value to community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457200" y="5257800"/>
            <a:ext cx="533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Few</a:t>
            </a:r>
            <a:endParaRPr lang="en-US" altLang="en-US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924800" y="5334000"/>
            <a:ext cx="546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Lots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2614612" y="3638035"/>
            <a:ext cx="1866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Marginal cost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Chart bld="series" animBg="0"/>
        </p:bldSub>
      </p:bldGraphic>
      <p:bldP spid="5126" grpId="0"/>
      <p:bldP spid="5127" grpId="0"/>
      <p:bldP spid="51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381000" y="571500"/>
          <a:ext cx="8382000" cy="628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5" name="Chart" r:id="rId3" imgW="6096000" imgH="4067251" progId="MSGraph.Chart.8">
                  <p:embed followColorScheme="full"/>
                </p:oleObj>
              </mc:Choice>
              <mc:Fallback>
                <p:oleObj name="Chart" r:id="rId3" imgW="6096000" imgH="4067251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71500"/>
                        <a:ext cx="8382000" cy="628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391812"/>
            <a:ext cx="8305800" cy="1143000"/>
          </a:xfrm>
        </p:spPr>
        <p:txBody>
          <a:bodyPr/>
          <a:lstStyle/>
          <a:p>
            <a:r>
              <a:rPr lang="en-US" altLang="en-US" dirty="0" smtClean="0"/>
              <a:t>One Solution:</a:t>
            </a:r>
            <a:br>
              <a:rPr lang="en-US" altLang="en-US" dirty="0" smtClean="0"/>
            </a:br>
            <a:r>
              <a:rPr lang="en-US" altLang="en-US" dirty="0" smtClean="0"/>
              <a:t>Reduce the Marginal Cost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429000" y="5638800"/>
            <a:ext cx="2519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Number of Ratings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057400" y="4419600"/>
            <a:ext cx="2981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Marginal value to rater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600200" y="2514600"/>
            <a:ext cx="381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Marginal value to community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57200" y="5257800"/>
            <a:ext cx="533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Few</a:t>
            </a:r>
            <a:endParaRPr lang="en-US" altLang="en-US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7924800" y="5334000"/>
            <a:ext cx="546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Lots</a:t>
            </a:r>
          </a:p>
        </p:txBody>
      </p:sp>
      <p:sp>
        <p:nvSpPr>
          <p:cNvPr id="6153" name="AutoShape 9"/>
          <p:cNvSpPr>
            <a:spLocks noChangeArrowheads="1"/>
          </p:cNvSpPr>
          <p:nvPr/>
        </p:nvSpPr>
        <p:spPr bwMode="auto">
          <a:xfrm>
            <a:off x="1066800" y="4191000"/>
            <a:ext cx="304800" cy="685800"/>
          </a:xfrm>
          <a:prstGeom prst="downArrow">
            <a:avLst>
              <a:gd name="adj1" fmla="val 50000"/>
              <a:gd name="adj2" fmla="val 5625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1600200" y="3962400"/>
            <a:ext cx="10668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2590800" y="3733800"/>
            <a:ext cx="1866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Marginal cost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9"/>
          <p:cNvSpPr>
            <a:spLocks noChangeArrowheads="1"/>
          </p:cNvSpPr>
          <p:nvPr/>
        </p:nvSpPr>
        <p:spPr bwMode="auto">
          <a:xfrm>
            <a:off x="4352925" y="1219200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 b="1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483" name="Rectangle 21"/>
          <p:cNvSpPr>
            <a:spLocks noChangeArrowheads="1"/>
          </p:cNvSpPr>
          <p:nvPr/>
        </p:nvSpPr>
        <p:spPr bwMode="auto">
          <a:xfrm>
            <a:off x="5699125" y="1219200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 b="1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484" name="Rectangle 23"/>
          <p:cNvSpPr>
            <a:spLocks noChangeArrowheads="1"/>
          </p:cNvSpPr>
          <p:nvPr/>
        </p:nvSpPr>
        <p:spPr bwMode="auto">
          <a:xfrm>
            <a:off x="6927850" y="1219200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 b="1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485" name="Rectangle 25"/>
          <p:cNvSpPr>
            <a:spLocks noChangeArrowheads="1"/>
          </p:cNvSpPr>
          <p:nvPr/>
        </p:nvSpPr>
        <p:spPr bwMode="auto">
          <a:xfrm>
            <a:off x="2811463" y="1752600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 b="1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486" name="Rectangle 26"/>
          <p:cNvSpPr>
            <a:spLocks noChangeArrowheads="1"/>
          </p:cNvSpPr>
          <p:nvPr/>
        </p:nvSpPr>
        <p:spPr bwMode="auto">
          <a:xfrm>
            <a:off x="3084513" y="1758950"/>
            <a:ext cx="633412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View</a:t>
            </a:r>
            <a:endParaRPr lang="en-US" altLang="en-US"/>
          </a:p>
        </p:txBody>
      </p:sp>
      <p:sp>
        <p:nvSpPr>
          <p:cNvPr id="20487" name="Rectangle 27"/>
          <p:cNvSpPr>
            <a:spLocks noChangeArrowheads="1"/>
          </p:cNvSpPr>
          <p:nvPr/>
        </p:nvSpPr>
        <p:spPr bwMode="auto">
          <a:xfrm>
            <a:off x="3709988" y="1758950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488" name="Rectangle 28"/>
          <p:cNvSpPr>
            <a:spLocks noChangeArrowheads="1"/>
          </p:cNvSpPr>
          <p:nvPr/>
        </p:nvSpPr>
        <p:spPr bwMode="auto">
          <a:xfrm>
            <a:off x="3084513" y="2089150"/>
            <a:ext cx="73025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Listen</a:t>
            </a:r>
            <a:endParaRPr lang="en-US" altLang="en-US"/>
          </a:p>
        </p:txBody>
      </p:sp>
      <p:sp>
        <p:nvSpPr>
          <p:cNvPr id="20489" name="Rectangle 29"/>
          <p:cNvSpPr>
            <a:spLocks noChangeArrowheads="1"/>
          </p:cNvSpPr>
          <p:nvPr/>
        </p:nvSpPr>
        <p:spPr bwMode="auto">
          <a:xfrm>
            <a:off x="3805238" y="2089150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490" name="Rectangle 30"/>
          <p:cNvSpPr>
            <a:spLocks noChangeArrowheads="1"/>
          </p:cNvSpPr>
          <p:nvPr/>
        </p:nvSpPr>
        <p:spPr bwMode="auto">
          <a:xfrm>
            <a:off x="4664075" y="1758950"/>
            <a:ext cx="71437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Select</a:t>
            </a:r>
            <a:endParaRPr lang="en-US" altLang="en-US"/>
          </a:p>
        </p:txBody>
      </p:sp>
      <p:sp>
        <p:nvSpPr>
          <p:cNvPr id="20491" name="Rectangle 31"/>
          <p:cNvSpPr>
            <a:spLocks noChangeArrowheads="1"/>
          </p:cNvSpPr>
          <p:nvPr/>
        </p:nvSpPr>
        <p:spPr bwMode="auto">
          <a:xfrm>
            <a:off x="5368925" y="1758950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492" name="Rectangle 32"/>
          <p:cNvSpPr>
            <a:spLocks noChangeArrowheads="1"/>
          </p:cNvSpPr>
          <p:nvPr/>
        </p:nvSpPr>
        <p:spPr bwMode="auto">
          <a:xfrm>
            <a:off x="5999163" y="1758950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493" name="Rectangle 34"/>
          <p:cNvSpPr>
            <a:spLocks noChangeArrowheads="1"/>
          </p:cNvSpPr>
          <p:nvPr/>
        </p:nvSpPr>
        <p:spPr bwMode="auto">
          <a:xfrm>
            <a:off x="2540000" y="2414588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 b="1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494" name="Rectangle 35"/>
          <p:cNvSpPr>
            <a:spLocks noChangeArrowheads="1"/>
          </p:cNvSpPr>
          <p:nvPr/>
        </p:nvSpPr>
        <p:spPr bwMode="auto">
          <a:xfrm>
            <a:off x="3084513" y="2420938"/>
            <a:ext cx="566737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Print</a:t>
            </a:r>
            <a:endParaRPr lang="en-US" altLang="en-US"/>
          </a:p>
        </p:txBody>
      </p:sp>
      <p:sp>
        <p:nvSpPr>
          <p:cNvPr id="20495" name="Rectangle 36"/>
          <p:cNvSpPr>
            <a:spLocks noChangeArrowheads="1"/>
          </p:cNvSpPr>
          <p:nvPr/>
        </p:nvSpPr>
        <p:spPr bwMode="auto">
          <a:xfrm>
            <a:off x="3644900" y="2420938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496" name="Rectangle 37"/>
          <p:cNvSpPr>
            <a:spLocks noChangeArrowheads="1"/>
          </p:cNvSpPr>
          <p:nvPr/>
        </p:nvSpPr>
        <p:spPr bwMode="auto">
          <a:xfrm>
            <a:off x="4664075" y="2420938"/>
            <a:ext cx="1233488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Bookmark</a:t>
            </a:r>
            <a:endParaRPr lang="en-US" altLang="en-US"/>
          </a:p>
        </p:txBody>
      </p:sp>
      <p:sp>
        <p:nvSpPr>
          <p:cNvPr id="20497" name="Rectangle 38"/>
          <p:cNvSpPr>
            <a:spLocks noChangeArrowheads="1"/>
          </p:cNvSpPr>
          <p:nvPr/>
        </p:nvSpPr>
        <p:spPr bwMode="auto">
          <a:xfrm>
            <a:off x="5881688" y="2420938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498" name="Rectangle 39"/>
          <p:cNvSpPr>
            <a:spLocks noChangeArrowheads="1"/>
          </p:cNvSpPr>
          <p:nvPr/>
        </p:nvSpPr>
        <p:spPr bwMode="auto">
          <a:xfrm>
            <a:off x="4664075" y="2752725"/>
            <a:ext cx="5683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Save</a:t>
            </a:r>
            <a:endParaRPr lang="en-US" altLang="en-US"/>
          </a:p>
        </p:txBody>
      </p:sp>
      <p:sp>
        <p:nvSpPr>
          <p:cNvPr id="20499" name="Rectangle 40"/>
          <p:cNvSpPr>
            <a:spLocks noChangeArrowheads="1"/>
          </p:cNvSpPr>
          <p:nvPr/>
        </p:nvSpPr>
        <p:spPr bwMode="auto">
          <a:xfrm>
            <a:off x="5224463" y="2752725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500" name="Rectangle 41"/>
          <p:cNvSpPr>
            <a:spLocks noChangeArrowheads="1"/>
          </p:cNvSpPr>
          <p:nvPr/>
        </p:nvSpPr>
        <p:spPr bwMode="auto">
          <a:xfrm>
            <a:off x="4664075" y="3082925"/>
            <a:ext cx="1055688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Purchase</a:t>
            </a:r>
            <a:endParaRPr lang="en-US" altLang="en-US"/>
          </a:p>
        </p:txBody>
      </p:sp>
      <p:sp>
        <p:nvSpPr>
          <p:cNvPr id="20501" name="Rectangle 42"/>
          <p:cNvSpPr>
            <a:spLocks noChangeArrowheads="1"/>
          </p:cNvSpPr>
          <p:nvPr/>
        </p:nvSpPr>
        <p:spPr bwMode="auto">
          <a:xfrm>
            <a:off x="5703888" y="3082925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502" name="Rectangle 43"/>
          <p:cNvSpPr>
            <a:spLocks noChangeArrowheads="1"/>
          </p:cNvSpPr>
          <p:nvPr/>
        </p:nvSpPr>
        <p:spPr bwMode="auto">
          <a:xfrm>
            <a:off x="4664075" y="3414713"/>
            <a:ext cx="763588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Delete</a:t>
            </a:r>
            <a:endParaRPr lang="en-US" altLang="en-US"/>
          </a:p>
        </p:txBody>
      </p:sp>
      <p:sp>
        <p:nvSpPr>
          <p:cNvPr id="20503" name="Rectangle 44"/>
          <p:cNvSpPr>
            <a:spLocks noChangeArrowheads="1"/>
          </p:cNvSpPr>
          <p:nvPr/>
        </p:nvSpPr>
        <p:spPr bwMode="auto">
          <a:xfrm>
            <a:off x="5416550" y="3414713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504" name="Rectangle 45"/>
          <p:cNvSpPr>
            <a:spLocks noChangeArrowheads="1"/>
          </p:cNvSpPr>
          <p:nvPr/>
        </p:nvSpPr>
        <p:spPr bwMode="auto">
          <a:xfrm>
            <a:off x="5999163" y="2420938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505" name="Rectangle 46"/>
          <p:cNvSpPr>
            <a:spLocks noChangeArrowheads="1"/>
          </p:cNvSpPr>
          <p:nvPr/>
        </p:nvSpPr>
        <p:spPr bwMode="auto">
          <a:xfrm>
            <a:off x="5999163" y="2752725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506" name="Rectangle 47"/>
          <p:cNvSpPr>
            <a:spLocks noChangeArrowheads="1"/>
          </p:cNvSpPr>
          <p:nvPr/>
        </p:nvSpPr>
        <p:spPr bwMode="auto">
          <a:xfrm>
            <a:off x="5999163" y="3082925"/>
            <a:ext cx="11525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Subscribe</a:t>
            </a:r>
            <a:endParaRPr lang="en-US" altLang="en-US"/>
          </a:p>
        </p:txBody>
      </p:sp>
      <p:sp>
        <p:nvSpPr>
          <p:cNvPr id="20507" name="Rectangle 48"/>
          <p:cNvSpPr>
            <a:spLocks noChangeArrowheads="1"/>
          </p:cNvSpPr>
          <p:nvPr/>
        </p:nvSpPr>
        <p:spPr bwMode="auto">
          <a:xfrm>
            <a:off x="7135813" y="3082925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508" name="Rectangle 50"/>
          <p:cNvSpPr>
            <a:spLocks noChangeArrowheads="1"/>
          </p:cNvSpPr>
          <p:nvPr/>
        </p:nvSpPr>
        <p:spPr bwMode="auto">
          <a:xfrm>
            <a:off x="2955925" y="3738563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 b="1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509" name="Rectangle 51"/>
          <p:cNvSpPr>
            <a:spLocks noChangeArrowheads="1"/>
          </p:cNvSpPr>
          <p:nvPr/>
        </p:nvSpPr>
        <p:spPr bwMode="auto">
          <a:xfrm>
            <a:off x="3084513" y="3744913"/>
            <a:ext cx="1462087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Copy / paste</a:t>
            </a:r>
            <a:endParaRPr lang="en-US" altLang="en-US"/>
          </a:p>
        </p:txBody>
      </p:sp>
      <p:sp>
        <p:nvSpPr>
          <p:cNvPr id="20510" name="Rectangle 52"/>
          <p:cNvSpPr>
            <a:spLocks noChangeArrowheads="1"/>
          </p:cNvSpPr>
          <p:nvPr/>
        </p:nvSpPr>
        <p:spPr bwMode="auto">
          <a:xfrm>
            <a:off x="4525963" y="3744913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511" name="Rectangle 53"/>
          <p:cNvSpPr>
            <a:spLocks noChangeArrowheads="1"/>
          </p:cNvSpPr>
          <p:nvPr/>
        </p:nvSpPr>
        <p:spPr bwMode="auto">
          <a:xfrm>
            <a:off x="3084513" y="4076700"/>
            <a:ext cx="71437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Quote</a:t>
            </a:r>
            <a:endParaRPr lang="en-US" altLang="en-US"/>
          </a:p>
        </p:txBody>
      </p:sp>
      <p:sp>
        <p:nvSpPr>
          <p:cNvPr id="20512" name="Rectangle 54"/>
          <p:cNvSpPr>
            <a:spLocks noChangeArrowheads="1"/>
          </p:cNvSpPr>
          <p:nvPr/>
        </p:nvSpPr>
        <p:spPr bwMode="auto">
          <a:xfrm>
            <a:off x="3789363" y="4076700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513" name="Rectangle 55"/>
          <p:cNvSpPr>
            <a:spLocks noChangeArrowheads="1"/>
          </p:cNvSpPr>
          <p:nvPr/>
        </p:nvSpPr>
        <p:spPr bwMode="auto">
          <a:xfrm>
            <a:off x="4664075" y="3744913"/>
            <a:ext cx="989013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Forward</a:t>
            </a:r>
            <a:endParaRPr lang="en-US" altLang="en-US"/>
          </a:p>
        </p:txBody>
      </p:sp>
      <p:sp>
        <p:nvSpPr>
          <p:cNvPr id="20514" name="Rectangle 56"/>
          <p:cNvSpPr>
            <a:spLocks noChangeArrowheads="1"/>
          </p:cNvSpPr>
          <p:nvPr/>
        </p:nvSpPr>
        <p:spPr bwMode="auto">
          <a:xfrm>
            <a:off x="5640388" y="3744913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515" name="Rectangle 57"/>
          <p:cNvSpPr>
            <a:spLocks noChangeArrowheads="1"/>
          </p:cNvSpPr>
          <p:nvPr/>
        </p:nvSpPr>
        <p:spPr bwMode="auto">
          <a:xfrm>
            <a:off x="4664075" y="4076700"/>
            <a:ext cx="69850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Reply</a:t>
            </a:r>
            <a:endParaRPr lang="en-US" altLang="en-US"/>
          </a:p>
        </p:txBody>
      </p:sp>
      <p:sp>
        <p:nvSpPr>
          <p:cNvPr id="20516" name="Rectangle 58"/>
          <p:cNvSpPr>
            <a:spLocks noChangeArrowheads="1"/>
          </p:cNvSpPr>
          <p:nvPr/>
        </p:nvSpPr>
        <p:spPr bwMode="auto">
          <a:xfrm>
            <a:off x="5353050" y="4076700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517" name="Rectangle 59"/>
          <p:cNvSpPr>
            <a:spLocks noChangeArrowheads="1"/>
          </p:cNvSpPr>
          <p:nvPr/>
        </p:nvSpPr>
        <p:spPr bwMode="auto">
          <a:xfrm>
            <a:off x="4664075" y="4408488"/>
            <a:ext cx="550863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Link</a:t>
            </a:r>
            <a:endParaRPr lang="en-US" altLang="en-US"/>
          </a:p>
        </p:txBody>
      </p:sp>
      <p:sp>
        <p:nvSpPr>
          <p:cNvPr id="20518" name="Rectangle 60"/>
          <p:cNvSpPr>
            <a:spLocks noChangeArrowheads="1"/>
          </p:cNvSpPr>
          <p:nvPr/>
        </p:nvSpPr>
        <p:spPr bwMode="auto">
          <a:xfrm>
            <a:off x="5208588" y="4408488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519" name="Rectangle 61"/>
          <p:cNvSpPr>
            <a:spLocks noChangeArrowheads="1"/>
          </p:cNvSpPr>
          <p:nvPr/>
        </p:nvSpPr>
        <p:spPr bwMode="auto">
          <a:xfrm>
            <a:off x="4664075" y="4738688"/>
            <a:ext cx="487363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Cite</a:t>
            </a:r>
            <a:endParaRPr lang="en-US" altLang="en-US"/>
          </a:p>
        </p:txBody>
      </p:sp>
      <p:sp>
        <p:nvSpPr>
          <p:cNvPr id="20520" name="Rectangle 62"/>
          <p:cNvSpPr>
            <a:spLocks noChangeArrowheads="1"/>
          </p:cNvSpPr>
          <p:nvPr/>
        </p:nvSpPr>
        <p:spPr bwMode="auto">
          <a:xfrm>
            <a:off x="5145088" y="4738688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521" name="Rectangle 63"/>
          <p:cNvSpPr>
            <a:spLocks noChangeArrowheads="1"/>
          </p:cNvSpPr>
          <p:nvPr/>
        </p:nvSpPr>
        <p:spPr bwMode="auto">
          <a:xfrm>
            <a:off x="5999163" y="3744913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522" name="Rectangle 65"/>
          <p:cNvSpPr>
            <a:spLocks noChangeArrowheads="1"/>
          </p:cNvSpPr>
          <p:nvPr/>
        </p:nvSpPr>
        <p:spPr bwMode="auto">
          <a:xfrm>
            <a:off x="2860675" y="5064125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 b="1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523" name="Rectangle 66"/>
          <p:cNvSpPr>
            <a:spLocks noChangeArrowheads="1"/>
          </p:cNvSpPr>
          <p:nvPr/>
        </p:nvSpPr>
        <p:spPr bwMode="auto">
          <a:xfrm>
            <a:off x="3084513" y="5070475"/>
            <a:ext cx="998537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Mark up</a:t>
            </a:r>
            <a:endParaRPr lang="en-US" altLang="en-US"/>
          </a:p>
        </p:txBody>
      </p:sp>
      <p:sp>
        <p:nvSpPr>
          <p:cNvPr id="20524" name="Rectangle 67"/>
          <p:cNvSpPr>
            <a:spLocks noChangeArrowheads="1"/>
          </p:cNvSpPr>
          <p:nvPr/>
        </p:nvSpPr>
        <p:spPr bwMode="auto">
          <a:xfrm>
            <a:off x="4067175" y="5070475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525" name="Rectangle 68"/>
          <p:cNvSpPr>
            <a:spLocks noChangeArrowheads="1"/>
          </p:cNvSpPr>
          <p:nvPr/>
        </p:nvSpPr>
        <p:spPr bwMode="auto">
          <a:xfrm>
            <a:off x="4664075" y="5070475"/>
            <a:ext cx="454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Tag</a:t>
            </a:r>
            <a:endParaRPr lang="en-US" altLang="en-US"/>
          </a:p>
        </p:txBody>
      </p:sp>
      <p:sp>
        <p:nvSpPr>
          <p:cNvPr id="20526" name="Rectangle 69"/>
          <p:cNvSpPr>
            <a:spLocks noChangeArrowheads="1"/>
          </p:cNvSpPr>
          <p:nvPr/>
        </p:nvSpPr>
        <p:spPr bwMode="auto">
          <a:xfrm>
            <a:off x="5113338" y="5070475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527" name="Rectangle 70"/>
          <p:cNvSpPr>
            <a:spLocks noChangeArrowheads="1"/>
          </p:cNvSpPr>
          <p:nvPr/>
        </p:nvSpPr>
        <p:spPr bwMode="auto">
          <a:xfrm>
            <a:off x="4664075" y="5400675"/>
            <a:ext cx="87630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Publish</a:t>
            </a:r>
            <a:endParaRPr lang="en-US" altLang="en-US"/>
          </a:p>
        </p:txBody>
      </p:sp>
      <p:sp>
        <p:nvSpPr>
          <p:cNvPr id="20528" name="Rectangle 71"/>
          <p:cNvSpPr>
            <a:spLocks noChangeArrowheads="1"/>
          </p:cNvSpPr>
          <p:nvPr/>
        </p:nvSpPr>
        <p:spPr bwMode="auto">
          <a:xfrm>
            <a:off x="5529263" y="5400675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529" name="Rectangle 72"/>
          <p:cNvSpPr>
            <a:spLocks noChangeArrowheads="1"/>
          </p:cNvSpPr>
          <p:nvPr/>
        </p:nvSpPr>
        <p:spPr bwMode="auto">
          <a:xfrm>
            <a:off x="5999163" y="5070475"/>
            <a:ext cx="1071562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Organize</a:t>
            </a:r>
            <a:endParaRPr lang="en-US" altLang="en-US"/>
          </a:p>
        </p:txBody>
      </p:sp>
      <p:sp>
        <p:nvSpPr>
          <p:cNvPr id="20530" name="Rectangle 73"/>
          <p:cNvSpPr>
            <a:spLocks noChangeArrowheads="1"/>
          </p:cNvSpPr>
          <p:nvPr/>
        </p:nvSpPr>
        <p:spPr bwMode="auto">
          <a:xfrm>
            <a:off x="7054850" y="5070475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531" name="Rectangle 76"/>
          <p:cNvSpPr>
            <a:spLocks noChangeArrowheads="1"/>
          </p:cNvSpPr>
          <p:nvPr/>
        </p:nvSpPr>
        <p:spPr bwMode="auto">
          <a:xfrm>
            <a:off x="3084513" y="5732463"/>
            <a:ext cx="60007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Type</a:t>
            </a:r>
            <a:endParaRPr lang="en-US" altLang="en-US"/>
          </a:p>
        </p:txBody>
      </p:sp>
      <p:sp>
        <p:nvSpPr>
          <p:cNvPr id="20532" name="Rectangle 77"/>
          <p:cNvSpPr>
            <a:spLocks noChangeArrowheads="1"/>
          </p:cNvSpPr>
          <p:nvPr/>
        </p:nvSpPr>
        <p:spPr bwMode="auto">
          <a:xfrm>
            <a:off x="3676650" y="5732463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533" name="Rectangle 78"/>
          <p:cNvSpPr>
            <a:spLocks noChangeArrowheads="1"/>
          </p:cNvSpPr>
          <p:nvPr/>
        </p:nvSpPr>
        <p:spPr bwMode="auto">
          <a:xfrm>
            <a:off x="3084513" y="6062663"/>
            <a:ext cx="48577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Edit</a:t>
            </a:r>
            <a:endParaRPr lang="en-US" altLang="en-US"/>
          </a:p>
        </p:txBody>
      </p:sp>
      <p:sp>
        <p:nvSpPr>
          <p:cNvPr id="20534" name="Rectangle 79"/>
          <p:cNvSpPr>
            <a:spLocks noChangeArrowheads="1"/>
          </p:cNvSpPr>
          <p:nvPr/>
        </p:nvSpPr>
        <p:spPr bwMode="auto">
          <a:xfrm>
            <a:off x="3563938" y="6062663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535" name="Rectangle 80"/>
          <p:cNvSpPr>
            <a:spLocks noChangeArrowheads="1"/>
          </p:cNvSpPr>
          <p:nvPr/>
        </p:nvSpPr>
        <p:spPr bwMode="auto">
          <a:xfrm>
            <a:off x="4664075" y="5732463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0536" name="Rectangle 81"/>
          <p:cNvSpPr>
            <a:spLocks noChangeArrowheads="1"/>
          </p:cNvSpPr>
          <p:nvPr/>
        </p:nvSpPr>
        <p:spPr bwMode="auto">
          <a:xfrm>
            <a:off x="5999163" y="5732463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4352925" y="1219200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 b="1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5699125" y="1219200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 b="1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1508" name="Rectangle 13"/>
          <p:cNvSpPr>
            <a:spLocks noChangeArrowheads="1"/>
          </p:cNvSpPr>
          <p:nvPr/>
        </p:nvSpPr>
        <p:spPr bwMode="auto">
          <a:xfrm>
            <a:off x="6927850" y="1219200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 b="1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1509" name="Rectangle 14"/>
          <p:cNvSpPr>
            <a:spLocks noChangeArrowheads="1"/>
          </p:cNvSpPr>
          <p:nvPr/>
        </p:nvSpPr>
        <p:spPr bwMode="auto">
          <a:xfrm>
            <a:off x="2811463" y="1752600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 b="1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1510" name="Rectangle 15"/>
          <p:cNvSpPr>
            <a:spLocks noChangeArrowheads="1"/>
          </p:cNvSpPr>
          <p:nvPr/>
        </p:nvSpPr>
        <p:spPr bwMode="auto">
          <a:xfrm>
            <a:off x="3084513" y="1758950"/>
            <a:ext cx="633412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View</a:t>
            </a:r>
            <a:endParaRPr lang="en-US" altLang="en-US"/>
          </a:p>
        </p:txBody>
      </p:sp>
      <p:sp>
        <p:nvSpPr>
          <p:cNvPr id="21511" name="Rectangle 16"/>
          <p:cNvSpPr>
            <a:spLocks noChangeArrowheads="1"/>
          </p:cNvSpPr>
          <p:nvPr/>
        </p:nvSpPr>
        <p:spPr bwMode="auto">
          <a:xfrm>
            <a:off x="3709988" y="1758950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1512" name="Rectangle 17"/>
          <p:cNvSpPr>
            <a:spLocks noChangeArrowheads="1"/>
          </p:cNvSpPr>
          <p:nvPr/>
        </p:nvSpPr>
        <p:spPr bwMode="auto">
          <a:xfrm>
            <a:off x="3084513" y="2089150"/>
            <a:ext cx="73025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Listen</a:t>
            </a:r>
            <a:endParaRPr lang="en-US" altLang="en-US"/>
          </a:p>
        </p:txBody>
      </p:sp>
      <p:sp>
        <p:nvSpPr>
          <p:cNvPr id="21513" name="Rectangle 18"/>
          <p:cNvSpPr>
            <a:spLocks noChangeArrowheads="1"/>
          </p:cNvSpPr>
          <p:nvPr/>
        </p:nvSpPr>
        <p:spPr bwMode="auto">
          <a:xfrm>
            <a:off x="3805238" y="2089150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1514" name="Rectangle 19"/>
          <p:cNvSpPr>
            <a:spLocks noChangeArrowheads="1"/>
          </p:cNvSpPr>
          <p:nvPr/>
        </p:nvSpPr>
        <p:spPr bwMode="auto">
          <a:xfrm>
            <a:off x="4664075" y="1758950"/>
            <a:ext cx="71437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Select</a:t>
            </a:r>
            <a:endParaRPr lang="en-US" altLang="en-US"/>
          </a:p>
        </p:txBody>
      </p:sp>
      <p:sp>
        <p:nvSpPr>
          <p:cNvPr id="21515" name="Rectangle 20"/>
          <p:cNvSpPr>
            <a:spLocks noChangeArrowheads="1"/>
          </p:cNvSpPr>
          <p:nvPr/>
        </p:nvSpPr>
        <p:spPr bwMode="auto">
          <a:xfrm>
            <a:off x="5368925" y="1758950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1516" name="Rectangle 21"/>
          <p:cNvSpPr>
            <a:spLocks noChangeArrowheads="1"/>
          </p:cNvSpPr>
          <p:nvPr/>
        </p:nvSpPr>
        <p:spPr bwMode="auto">
          <a:xfrm>
            <a:off x="5999163" y="1758950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1517" name="Rectangle 22"/>
          <p:cNvSpPr>
            <a:spLocks noChangeArrowheads="1"/>
          </p:cNvSpPr>
          <p:nvPr/>
        </p:nvSpPr>
        <p:spPr bwMode="auto">
          <a:xfrm>
            <a:off x="2540000" y="2414588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 b="1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1518" name="Rectangle 23"/>
          <p:cNvSpPr>
            <a:spLocks noChangeArrowheads="1"/>
          </p:cNvSpPr>
          <p:nvPr/>
        </p:nvSpPr>
        <p:spPr bwMode="auto">
          <a:xfrm>
            <a:off x="3084513" y="2420938"/>
            <a:ext cx="566737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Print</a:t>
            </a:r>
            <a:endParaRPr lang="en-US" altLang="en-US"/>
          </a:p>
        </p:txBody>
      </p:sp>
      <p:sp>
        <p:nvSpPr>
          <p:cNvPr id="21519" name="Rectangle 24"/>
          <p:cNvSpPr>
            <a:spLocks noChangeArrowheads="1"/>
          </p:cNvSpPr>
          <p:nvPr/>
        </p:nvSpPr>
        <p:spPr bwMode="auto">
          <a:xfrm>
            <a:off x="3644900" y="2420938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1520" name="Rectangle 25"/>
          <p:cNvSpPr>
            <a:spLocks noChangeArrowheads="1"/>
          </p:cNvSpPr>
          <p:nvPr/>
        </p:nvSpPr>
        <p:spPr bwMode="auto">
          <a:xfrm>
            <a:off x="4664075" y="2420938"/>
            <a:ext cx="1233488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Bookmark</a:t>
            </a:r>
            <a:endParaRPr lang="en-US" altLang="en-US"/>
          </a:p>
        </p:txBody>
      </p:sp>
      <p:sp>
        <p:nvSpPr>
          <p:cNvPr id="21521" name="Rectangle 26"/>
          <p:cNvSpPr>
            <a:spLocks noChangeArrowheads="1"/>
          </p:cNvSpPr>
          <p:nvPr/>
        </p:nvSpPr>
        <p:spPr bwMode="auto">
          <a:xfrm>
            <a:off x="5881688" y="2420938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1522" name="Rectangle 27"/>
          <p:cNvSpPr>
            <a:spLocks noChangeArrowheads="1"/>
          </p:cNvSpPr>
          <p:nvPr/>
        </p:nvSpPr>
        <p:spPr bwMode="auto">
          <a:xfrm>
            <a:off x="4664075" y="2752725"/>
            <a:ext cx="5683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Save</a:t>
            </a:r>
            <a:endParaRPr lang="en-US" altLang="en-US"/>
          </a:p>
        </p:txBody>
      </p:sp>
      <p:sp>
        <p:nvSpPr>
          <p:cNvPr id="21523" name="Rectangle 28"/>
          <p:cNvSpPr>
            <a:spLocks noChangeArrowheads="1"/>
          </p:cNvSpPr>
          <p:nvPr/>
        </p:nvSpPr>
        <p:spPr bwMode="auto">
          <a:xfrm>
            <a:off x="5224463" y="2752725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1524" name="Rectangle 29"/>
          <p:cNvSpPr>
            <a:spLocks noChangeArrowheads="1"/>
          </p:cNvSpPr>
          <p:nvPr/>
        </p:nvSpPr>
        <p:spPr bwMode="auto">
          <a:xfrm>
            <a:off x="4664075" y="3082925"/>
            <a:ext cx="1055688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Purchase</a:t>
            </a:r>
            <a:endParaRPr lang="en-US" altLang="en-US"/>
          </a:p>
        </p:txBody>
      </p:sp>
      <p:sp>
        <p:nvSpPr>
          <p:cNvPr id="21525" name="Rectangle 30"/>
          <p:cNvSpPr>
            <a:spLocks noChangeArrowheads="1"/>
          </p:cNvSpPr>
          <p:nvPr/>
        </p:nvSpPr>
        <p:spPr bwMode="auto">
          <a:xfrm>
            <a:off x="5703888" y="3082925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1526" name="Rectangle 31"/>
          <p:cNvSpPr>
            <a:spLocks noChangeArrowheads="1"/>
          </p:cNvSpPr>
          <p:nvPr/>
        </p:nvSpPr>
        <p:spPr bwMode="auto">
          <a:xfrm>
            <a:off x="4664075" y="3414713"/>
            <a:ext cx="763588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Delete</a:t>
            </a:r>
            <a:endParaRPr lang="en-US" altLang="en-US"/>
          </a:p>
        </p:txBody>
      </p:sp>
      <p:sp>
        <p:nvSpPr>
          <p:cNvPr id="21527" name="Rectangle 32"/>
          <p:cNvSpPr>
            <a:spLocks noChangeArrowheads="1"/>
          </p:cNvSpPr>
          <p:nvPr/>
        </p:nvSpPr>
        <p:spPr bwMode="auto">
          <a:xfrm>
            <a:off x="5416550" y="3414713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1528" name="Rectangle 33"/>
          <p:cNvSpPr>
            <a:spLocks noChangeArrowheads="1"/>
          </p:cNvSpPr>
          <p:nvPr/>
        </p:nvSpPr>
        <p:spPr bwMode="auto">
          <a:xfrm>
            <a:off x="5999163" y="2420938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1529" name="Rectangle 34"/>
          <p:cNvSpPr>
            <a:spLocks noChangeArrowheads="1"/>
          </p:cNvSpPr>
          <p:nvPr/>
        </p:nvSpPr>
        <p:spPr bwMode="auto">
          <a:xfrm>
            <a:off x="5999163" y="2752725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1530" name="Rectangle 35"/>
          <p:cNvSpPr>
            <a:spLocks noChangeArrowheads="1"/>
          </p:cNvSpPr>
          <p:nvPr/>
        </p:nvSpPr>
        <p:spPr bwMode="auto">
          <a:xfrm>
            <a:off x="5999163" y="3082925"/>
            <a:ext cx="11525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Subscribe</a:t>
            </a:r>
            <a:endParaRPr lang="en-US" altLang="en-US"/>
          </a:p>
        </p:txBody>
      </p:sp>
      <p:sp>
        <p:nvSpPr>
          <p:cNvPr id="21531" name="Rectangle 36"/>
          <p:cNvSpPr>
            <a:spLocks noChangeArrowheads="1"/>
          </p:cNvSpPr>
          <p:nvPr/>
        </p:nvSpPr>
        <p:spPr bwMode="auto">
          <a:xfrm>
            <a:off x="7135813" y="3082925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1532" name="Rectangle 37"/>
          <p:cNvSpPr>
            <a:spLocks noChangeArrowheads="1"/>
          </p:cNvSpPr>
          <p:nvPr/>
        </p:nvSpPr>
        <p:spPr bwMode="auto">
          <a:xfrm>
            <a:off x="2955925" y="3738563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 b="1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1533" name="Rectangle 38"/>
          <p:cNvSpPr>
            <a:spLocks noChangeArrowheads="1"/>
          </p:cNvSpPr>
          <p:nvPr/>
        </p:nvSpPr>
        <p:spPr bwMode="auto">
          <a:xfrm>
            <a:off x="3084513" y="3744913"/>
            <a:ext cx="1462087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Copy / paste</a:t>
            </a:r>
            <a:endParaRPr lang="en-US" altLang="en-US"/>
          </a:p>
        </p:txBody>
      </p:sp>
      <p:sp>
        <p:nvSpPr>
          <p:cNvPr id="21534" name="Rectangle 39"/>
          <p:cNvSpPr>
            <a:spLocks noChangeArrowheads="1"/>
          </p:cNvSpPr>
          <p:nvPr/>
        </p:nvSpPr>
        <p:spPr bwMode="auto">
          <a:xfrm>
            <a:off x="4525963" y="3744913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1535" name="Rectangle 40"/>
          <p:cNvSpPr>
            <a:spLocks noChangeArrowheads="1"/>
          </p:cNvSpPr>
          <p:nvPr/>
        </p:nvSpPr>
        <p:spPr bwMode="auto">
          <a:xfrm>
            <a:off x="3084513" y="4076700"/>
            <a:ext cx="71437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Quote</a:t>
            </a:r>
            <a:endParaRPr lang="en-US" altLang="en-US"/>
          </a:p>
        </p:txBody>
      </p:sp>
      <p:sp>
        <p:nvSpPr>
          <p:cNvPr id="21536" name="Rectangle 41"/>
          <p:cNvSpPr>
            <a:spLocks noChangeArrowheads="1"/>
          </p:cNvSpPr>
          <p:nvPr/>
        </p:nvSpPr>
        <p:spPr bwMode="auto">
          <a:xfrm>
            <a:off x="3789363" y="4076700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1537" name="Rectangle 42"/>
          <p:cNvSpPr>
            <a:spLocks noChangeArrowheads="1"/>
          </p:cNvSpPr>
          <p:nvPr/>
        </p:nvSpPr>
        <p:spPr bwMode="auto">
          <a:xfrm>
            <a:off x="4664075" y="3744913"/>
            <a:ext cx="989013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Forward</a:t>
            </a:r>
            <a:endParaRPr lang="en-US" altLang="en-US"/>
          </a:p>
        </p:txBody>
      </p:sp>
      <p:sp>
        <p:nvSpPr>
          <p:cNvPr id="21538" name="Rectangle 43"/>
          <p:cNvSpPr>
            <a:spLocks noChangeArrowheads="1"/>
          </p:cNvSpPr>
          <p:nvPr/>
        </p:nvSpPr>
        <p:spPr bwMode="auto">
          <a:xfrm>
            <a:off x="5640388" y="3744913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1539" name="Rectangle 44"/>
          <p:cNvSpPr>
            <a:spLocks noChangeArrowheads="1"/>
          </p:cNvSpPr>
          <p:nvPr/>
        </p:nvSpPr>
        <p:spPr bwMode="auto">
          <a:xfrm>
            <a:off x="4664075" y="4076700"/>
            <a:ext cx="69850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Reply</a:t>
            </a:r>
            <a:endParaRPr lang="en-US" altLang="en-US"/>
          </a:p>
        </p:txBody>
      </p:sp>
      <p:sp>
        <p:nvSpPr>
          <p:cNvPr id="21540" name="Rectangle 45"/>
          <p:cNvSpPr>
            <a:spLocks noChangeArrowheads="1"/>
          </p:cNvSpPr>
          <p:nvPr/>
        </p:nvSpPr>
        <p:spPr bwMode="auto">
          <a:xfrm>
            <a:off x="5353050" y="4076700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1541" name="Rectangle 46"/>
          <p:cNvSpPr>
            <a:spLocks noChangeArrowheads="1"/>
          </p:cNvSpPr>
          <p:nvPr/>
        </p:nvSpPr>
        <p:spPr bwMode="auto">
          <a:xfrm>
            <a:off x="4664075" y="4408488"/>
            <a:ext cx="550863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Link</a:t>
            </a:r>
            <a:endParaRPr lang="en-US" altLang="en-US"/>
          </a:p>
        </p:txBody>
      </p:sp>
      <p:sp>
        <p:nvSpPr>
          <p:cNvPr id="21542" name="Rectangle 47"/>
          <p:cNvSpPr>
            <a:spLocks noChangeArrowheads="1"/>
          </p:cNvSpPr>
          <p:nvPr/>
        </p:nvSpPr>
        <p:spPr bwMode="auto">
          <a:xfrm>
            <a:off x="5208588" y="4408488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1543" name="Rectangle 48"/>
          <p:cNvSpPr>
            <a:spLocks noChangeArrowheads="1"/>
          </p:cNvSpPr>
          <p:nvPr/>
        </p:nvSpPr>
        <p:spPr bwMode="auto">
          <a:xfrm>
            <a:off x="4664075" y="4738688"/>
            <a:ext cx="487363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Cite</a:t>
            </a:r>
            <a:endParaRPr lang="en-US" altLang="en-US"/>
          </a:p>
        </p:txBody>
      </p:sp>
      <p:sp>
        <p:nvSpPr>
          <p:cNvPr id="21544" name="Rectangle 49"/>
          <p:cNvSpPr>
            <a:spLocks noChangeArrowheads="1"/>
          </p:cNvSpPr>
          <p:nvPr/>
        </p:nvSpPr>
        <p:spPr bwMode="auto">
          <a:xfrm>
            <a:off x="5145088" y="4738688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1545" name="Rectangle 50"/>
          <p:cNvSpPr>
            <a:spLocks noChangeArrowheads="1"/>
          </p:cNvSpPr>
          <p:nvPr/>
        </p:nvSpPr>
        <p:spPr bwMode="auto">
          <a:xfrm>
            <a:off x="5999163" y="3744913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1546" name="Rectangle 51"/>
          <p:cNvSpPr>
            <a:spLocks noChangeArrowheads="1"/>
          </p:cNvSpPr>
          <p:nvPr/>
        </p:nvSpPr>
        <p:spPr bwMode="auto">
          <a:xfrm>
            <a:off x="2860675" y="5064125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 b="1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1547" name="Rectangle 52"/>
          <p:cNvSpPr>
            <a:spLocks noChangeArrowheads="1"/>
          </p:cNvSpPr>
          <p:nvPr/>
        </p:nvSpPr>
        <p:spPr bwMode="auto">
          <a:xfrm>
            <a:off x="3084513" y="5070475"/>
            <a:ext cx="998537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Mark up</a:t>
            </a:r>
            <a:endParaRPr lang="en-US" altLang="en-US"/>
          </a:p>
        </p:txBody>
      </p:sp>
      <p:sp>
        <p:nvSpPr>
          <p:cNvPr id="21548" name="Rectangle 53"/>
          <p:cNvSpPr>
            <a:spLocks noChangeArrowheads="1"/>
          </p:cNvSpPr>
          <p:nvPr/>
        </p:nvSpPr>
        <p:spPr bwMode="auto">
          <a:xfrm>
            <a:off x="4067175" y="5070475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1549" name="Rectangle 54"/>
          <p:cNvSpPr>
            <a:spLocks noChangeArrowheads="1"/>
          </p:cNvSpPr>
          <p:nvPr/>
        </p:nvSpPr>
        <p:spPr bwMode="auto">
          <a:xfrm>
            <a:off x="4664075" y="5070475"/>
            <a:ext cx="454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Tag</a:t>
            </a:r>
            <a:endParaRPr lang="en-US" altLang="en-US"/>
          </a:p>
        </p:txBody>
      </p:sp>
      <p:sp>
        <p:nvSpPr>
          <p:cNvPr id="21550" name="Rectangle 55"/>
          <p:cNvSpPr>
            <a:spLocks noChangeArrowheads="1"/>
          </p:cNvSpPr>
          <p:nvPr/>
        </p:nvSpPr>
        <p:spPr bwMode="auto">
          <a:xfrm>
            <a:off x="5113338" y="5070475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1551" name="Rectangle 56"/>
          <p:cNvSpPr>
            <a:spLocks noChangeArrowheads="1"/>
          </p:cNvSpPr>
          <p:nvPr/>
        </p:nvSpPr>
        <p:spPr bwMode="auto">
          <a:xfrm>
            <a:off x="4664075" y="5400675"/>
            <a:ext cx="87630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Publish</a:t>
            </a:r>
            <a:endParaRPr lang="en-US" altLang="en-US"/>
          </a:p>
        </p:txBody>
      </p:sp>
      <p:sp>
        <p:nvSpPr>
          <p:cNvPr id="21552" name="Rectangle 57"/>
          <p:cNvSpPr>
            <a:spLocks noChangeArrowheads="1"/>
          </p:cNvSpPr>
          <p:nvPr/>
        </p:nvSpPr>
        <p:spPr bwMode="auto">
          <a:xfrm>
            <a:off x="5529263" y="5400675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1553" name="Rectangle 58"/>
          <p:cNvSpPr>
            <a:spLocks noChangeArrowheads="1"/>
          </p:cNvSpPr>
          <p:nvPr/>
        </p:nvSpPr>
        <p:spPr bwMode="auto">
          <a:xfrm>
            <a:off x="5999163" y="5070475"/>
            <a:ext cx="1071562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Organize</a:t>
            </a:r>
            <a:endParaRPr lang="en-US" altLang="en-US"/>
          </a:p>
        </p:txBody>
      </p:sp>
      <p:sp>
        <p:nvSpPr>
          <p:cNvPr id="21554" name="Rectangle 59"/>
          <p:cNvSpPr>
            <a:spLocks noChangeArrowheads="1"/>
          </p:cNvSpPr>
          <p:nvPr/>
        </p:nvSpPr>
        <p:spPr bwMode="auto">
          <a:xfrm>
            <a:off x="7054850" y="5070475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grpSp>
        <p:nvGrpSpPr>
          <p:cNvPr id="21555" name="Group 60"/>
          <p:cNvGrpSpPr>
            <a:grpSpLocks/>
          </p:cNvGrpSpPr>
          <p:nvPr/>
        </p:nvGrpSpPr>
        <p:grpSpPr bwMode="auto">
          <a:xfrm>
            <a:off x="611188" y="1676400"/>
            <a:ext cx="6704012" cy="4724400"/>
            <a:chOff x="385" y="1056"/>
            <a:chExt cx="4223" cy="2976"/>
          </a:xfrm>
        </p:grpSpPr>
        <p:sp>
          <p:nvSpPr>
            <p:cNvPr id="21562" name="Line 61"/>
            <p:cNvSpPr>
              <a:spLocks noChangeShapeType="1"/>
            </p:cNvSpPr>
            <p:nvPr/>
          </p:nvSpPr>
          <p:spPr bwMode="auto">
            <a:xfrm>
              <a:off x="1872" y="1056"/>
              <a:ext cx="27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3" name="Line 62"/>
            <p:cNvSpPr>
              <a:spLocks noChangeShapeType="1"/>
            </p:cNvSpPr>
            <p:nvPr/>
          </p:nvSpPr>
          <p:spPr bwMode="auto">
            <a:xfrm>
              <a:off x="1872" y="3600"/>
              <a:ext cx="27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4" name="Line 63"/>
            <p:cNvSpPr>
              <a:spLocks noChangeShapeType="1"/>
            </p:cNvSpPr>
            <p:nvPr/>
          </p:nvSpPr>
          <p:spPr bwMode="auto">
            <a:xfrm>
              <a:off x="1872" y="3168"/>
              <a:ext cx="27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5" name="Line 64"/>
            <p:cNvSpPr>
              <a:spLocks noChangeShapeType="1"/>
            </p:cNvSpPr>
            <p:nvPr/>
          </p:nvSpPr>
          <p:spPr bwMode="auto">
            <a:xfrm>
              <a:off x="1872" y="2352"/>
              <a:ext cx="27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6" name="Line 65"/>
            <p:cNvSpPr>
              <a:spLocks noChangeShapeType="1"/>
            </p:cNvSpPr>
            <p:nvPr/>
          </p:nvSpPr>
          <p:spPr bwMode="auto">
            <a:xfrm>
              <a:off x="1872" y="1536"/>
              <a:ext cx="27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7" name="Text Box 66"/>
            <p:cNvSpPr txBox="1">
              <a:spLocks noChangeArrowheads="1"/>
            </p:cNvSpPr>
            <p:nvPr/>
          </p:nvSpPr>
          <p:spPr bwMode="auto">
            <a:xfrm rot="-5400000">
              <a:off x="-525" y="2301"/>
              <a:ext cx="218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3200" b="1"/>
                <a:t>Behavior Category</a:t>
              </a:r>
              <a:endParaRPr lang="en-US" altLang="en-US"/>
            </a:p>
          </p:txBody>
        </p:sp>
        <p:sp>
          <p:nvSpPr>
            <p:cNvPr id="21568" name="Line 67"/>
            <p:cNvSpPr>
              <a:spLocks noChangeShapeType="1"/>
            </p:cNvSpPr>
            <p:nvPr/>
          </p:nvSpPr>
          <p:spPr bwMode="auto">
            <a:xfrm>
              <a:off x="1872" y="4032"/>
              <a:ext cx="27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69" name="Rectangle 68"/>
            <p:cNvSpPr>
              <a:spLocks noChangeArrowheads="1"/>
            </p:cNvSpPr>
            <p:nvPr/>
          </p:nvSpPr>
          <p:spPr bwMode="auto">
            <a:xfrm>
              <a:off x="1086" y="1104"/>
              <a:ext cx="695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300" b="1">
                  <a:solidFill>
                    <a:srgbClr val="000000"/>
                  </a:solidFill>
                </a:rPr>
                <a:t>Examine</a:t>
              </a:r>
              <a:endParaRPr lang="en-US" altLang="en-US"/>
            </a:p>
          </p:txBody>
        </p:sp>
        <p:sp>
          <p:nvSpPr>
            <p:cNvPr id="21570" name="Rectangle 69"/>
            <p:cNvSpPr>
              <a:spLocks noChangeArrowheads="1"/>
            </p:cNvSpPr>
            <p:nvPr/>
          </p:nvSpPr>
          <p:spPr bwMode="auto">
            <a:xfrm>
              <a:off x="1086" y="1521"/>
              <a:ext cx="521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300" b="1">
                  <a:solidFill>
                    <a:srgbClr val="000000"/>
                  </a:solidFill>
                </a:rPr>
                <a:t>Retain</a:t>
              </a:r>
              <a:endParaRPr lang="en-US" altLang="en-US"/>
            </a:p>
          </p:txBody>
        </p:sp>
        <p:sp>
          <p:nvSpPr>
            <p:cNvPr id="21571" name="Rectangle 70"/>
            <p:cNvSpPr>
              <a:spLocks noChangeArrowheads="1"/>
            </p:cNvSpPr>
            <p:nvPr/>
          </p:nvSpPr>
          <p:spPr bwMode="auto">
            <a:xfrm>
              <a:off x="1086" y="2355"/>
              <a:ext cx="788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300" b="1">
                  <a:solidFill>
                    <a:srgbClr val="000000"/>
                  </a:solidFill>
                </a:rPr>
                <a:t>Reference</a:t>
              </a:r>
              <a:endParaRPr lang="en-US" altLang="en-US"/>
            </a:p>
          </p:txBody>
        </p:sp>
        <p:sp>
          <p:nvSpPr>
            <p:cNvPr id="21572" name="Rectangle 71"/>
            <p:cNvSpPr>
              <a:spLocks noChangeArrowheads="1"/>
            </p:cNvSpPr>
            <p:nvPr/>
          </p:nvSpPr>
          <p:spPr bwMode="auto">
            <a:xfrm>
              <a:off x="1086" y="3190"/>
              <a:ext cx="725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300" b="1">
                  <a:solidFill>
                    <a:srgbClr val="000000"/>
                  </a:solidFill>
                </a:rPr>
                <a:t>Annotate</a:t>
              </a:r>
              <a:endParaRPr lang="en-US" altLang="en-US"/>
            </a:p>
          </p:txBody>
        </p:sp>
        <p:sp>
          <p:nvSpPr>
            <p:cNvPr id="21573" name="Rectangle 72"/>
            <p:cNvSpPr>
              <a:spLocks noChangeArrowheads="1"/>
            </p:cNvSpPr>
            <p:nvPr/>
          </p:nvSpPr>
          <p:spPr bwMode="auto">
            <a:xfrm>
              <a:off x="1086" y="3607"/>
              <a:ext cx="53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300" b="1">
                  <a:solidFill>
                    <a:srgbClr val="000000"/>
                  </a:solidFill>
                </a:rPr>
                <a:t>Create</a:t>
              </a:r>
              <a:endParaRPr lang="en-US" altLang="en-US"/>
            </a:p>
          </p:txBody>
        </p:sp>
      </p:grpSp>
      <p:sp>
        <p:nvSpPr>
          <p:cNvPr id="21556" name="Rectangle 73"/>
          <p:cNvSpPr>
            <a:spLocks noChangeArrowheads="1"/>
          </p:cNvSpPr>
          <p:nvPr/>
        </p:nvSpPr>
        <p:spPr bwMode="auto">
          <a:xfrm>
            <a:off x="3084513" y="5732463"/>
            <a:ext cx="60007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Type</a:t>
            </a:r>
            <a:endParaRPr lang="en-US" altLang="en-US"/>
          </a:p>
        </p:txBody>
      </p:sp>
      <p:sp>
        <p:nvSpPr>
          <p:cNvPr id="21557" name="Rectangle 74"/>
          <p:cNvSpPr>
            <a:spLocks noChangeArrowheads="1"/>
          </p:cNvSpPr>
          <p:nvPr/>
        </p:nvSpPr>
        <p:spPr bwMode="auto">
          <a:xfrm>
            <a:off x="3676650" y="5732463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1558" name="Rectangle 75"/>
          <p:cNvSpPr>
            <a:spLocks noChangeArrowheads="1"/>
          </p:cNvSpPr>
          <p:nvPr/>
        </p:nvSpPr>
        <p:spPr bwMode="auto">
          <a:xfrm>
            <a:off x="3084513" y="6062663"/>
            <a:ext cx="48577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Edit</a:t>
            </a:r>
            <a:endParaRPr lang="en-US" altLang="en-US"/>
          </a:p>
        </p:txBody>
      </p:sp>
      <p:sp>
        <p:nvSpPr>
          <p:cNvPr id="21559" name="Rectangle 76"/>
          <p:cNvSpPr>
            <a:spLocks noChangeArrowheads="1"/>
          </p:cNvSpPr>
          <p:nvPr/>
        </p:nvSpPr>
        <p:spPr bwMode="auto">
          <a:xfrm>
            <a:off x="3563938" y="6062663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1560" name="Rectangle 77"/>
          <p:cNvSpPr>
            <a:spLocks noChangeArrowheads="1"/>
          </p:cNvSpPr>
          <p:nvPr/>
        </p:nvSpPr>
        <p:spPr bwMode="auto">
          <a:xfrm>
            <a:off x="4664075" y="5732463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1561" name="Rectangle 78"/>
          <p:cNvSpPr>
            <a:spLocks noChangeArrowheads="1"/>
          </p:cNvSpPr>
          <p:nvPr/>
        </p:nvSpPr>
        <p:spPr bwMode="auto">
          <a:xfrm>
            <a:off x="5999163" y="5732463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4352925" y="1219200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 b="1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5699125" y="1219200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 b="1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grpSp>
        <p:nvGrpSpPr>
          <p:cNvPr id="22532" name="Group 4"/>
          <p:cNvGrpSpPr>
            <a:grpSpLocks/>
          </p:cNvGrpSpPr>
          <p:nvPr/>
        </p:nvGrpSpPr>
        <p:grpSpPr bwMode="auto">
          <a:xfrm>
            <a:off x="2971800" y="457200"/>
            <a:ext cx="4343400" cy="5943600"/>
            <a:chOff x="1872" y="288"/>
            <a:chExt cx="2736" cy="3744"/>
          </a:xfrm>
        </p:grpSpPr>
        <p:sp>
          <p:nvSpPr>
            <p:cNvPr id="22599" name="Line 5"/>
            <p:cNvSpPr>
              <a:spLocks noChangeShapeType="1"/>
            </p:cNvSpPr>
            <p:nvPr/>
          </p:nvSpPr>
          <p:spPr bwMode="auto">
            <a:xfrm>
              <a:off x="1872" y="1056"/>
              <a:ext cx="0" cy="29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0" name="Line 6"/>
            <p:cNvSpPr>
              <a:spLocks noChangeShapeType="1"/>
            </p:cNvSpPr>
            <p:nvPr/>
          </p:nvSpPr>
          <p:spPr bwMode="auto">
            <a:xfrm>
              <a:off x="4608" y="1056"/>
              <a:ext cx="0" cy="29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1" name="Line 7"/>
            <p:cNvSpPr>
              <a:spLocks noChangeShapeType="1"/>
            </p:cNvSpPr>
            <p:nvPr/>
          </p:nvSpPr>
          <p:spPr bwMode="auto">
            <a:xfrm flipH="1">
              <a:off x="2880" y="1056"/>
              <a:ext cx="16" cy="29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2" name="Line 8"/>
            <p:cNvSpPr>
              <a:spLocks noChangeShapeType="1"/>
            </p:cNvSpPr>
            <p:nvPr/>
          </p:nvSpPr>
          <p:spPr bwMode="auto">
            <a:xfrm>
              <a:off x="3744" y="1056"/>
              <a:ext cx="0" cy="29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03" name="Text Box 9"/>
            <p:cNvSpPr txBox="1">
              <a:spLocks noChangeArrowheads="1"/>
            </p:cNvSpPr>
            <p:nvPr/>
          </p:nvSpPr>
          <p:spPr bwMode="auto">
            <a:xfrm>
              <a:off x="2304" y="288"/>
              <a:ext cx="191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3200" b="1"/>
                <a:t>Minimum Scope</a:t>
              </a:r>
            </a:p>
          </p:txBody>
        </p:sp>
        <p:sp>
          <p:nvSpPr>
            <p:cNvPr id="22604" name="Rectangle 10"/>
            <p:cNvSpPr>
              <a:spLocks noChangeArrowheads="1"/>
            </p:cNvSpPr>
            <p:nvPr/>
          </p:nvSpPr>
          <p:spPr bwMode="auto">
            <a:xfrm>
              <a:off x="2077" y="768"/>
              <a:ext cx="674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300" b="1">
                  <a:solidFill>
                    <a:srgbClr val="000000"/>
                  </a:solidFill>
                </a:rPr>
                <a:t>Segment</a:t>
              </a:r>
              <a:endParaRPr lang="en-US" altLang="en-US"/>
            </a:p>
          </p:txBody>
        </p:sp>
        <p:sp>
          <p:nvSpPr>
            <p:cNvPr id="22605" name="Rectangle 11"/>
            <p:cNvSpPr>
              <a:spLocks noChangeArrowheads="1"/>
            </p:cNvSpPr>
            <p:nvPr/>
          </p:nvSpPr>
          <p:spPr bwMode="auto">
            <a:xfrm>
              <a:off x="3066" y="768"/>
              <a:ext cx="531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300" b="1">
                  <a:solidFill>
                    <a:srgbClr val="000000"/>
                  </a:solidFill>
                </a:rPr>
                <a:t>Object</a:t>
              </a:r>
              <a:endParaRPr lang="en-US" altLang="en-US"/>
            </a:p>
          </p:txBody>
        </p:sp>
        <p:sp>
          <p:nvSpPr>
            <p:cNvPr id="22606" name="Rectangle 12"/>
            <p:cNvSpPr>
              <a:spLocks noChangeArrowheads="1"/>
            </p:cNvSpPr>
            <p:nvPr/>
          </p:nvSpPr>
          <p:spPr bwMode="auto">
            <a:xfrm>
              <a:off x="3950" y="768"/>
              <a:ext cx="420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300" b="1">
                  <a:solidFill>
                    <a:srgbClr val="000000"/>
                  </a:solidFill>
                </a:rPr>
                <a:t>Class</a:t>
              </a:r>
              <a:endParaRPr lang="en-US" altLang="en-US"/>
            </a:p>
          </p:txBody>
        </p:sp>
      </p:grpSp>
      <p:sp>
        <p:nvSpPr>
          <p:cNvPr id="22533" name="Rectangle 13"/>
          <p:cNvSpPr>
            <a:spLocks noChangeArrowheads="1"/>
          </p:cNvSpPr>
          <p:nvPr/>
        </p:nvSpPr>
        <p:spPr bwMode="auto">
          <a:xfrm>
            <a:off x="6927850" y="1219200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 b="1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2534" name="Rectangle 14"/>
          <p:cNvSpPr>
            <a:spLocks noChangeArrowheads="1"/>
          </p:cNvSpPr>
          <p:nvPr/>
        </p:nvSpPr>
        <p:spPr bwMode="auto">
          <a:xfrm>
            <a:off x="2811463" y="1752600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 b="1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2535" name="Rectangle 15"/>
          <p:cNvSpPr>
            <a:spLocks noChangeArrowheads="1"/>
          </p:cNvSpPr>
          <p:nvPr/>
        </p:nvSpPr>
        <p:spPr bwMode="auto">
          <a:xfrm>
            <a:off x="3084513" y="1758950"/>
            <a:ext cx="633412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View</a:t>
            </a:r>
            <a:endParaRPr lang="en-US" altLang="en-US"/>
          </a:p>
        </p:txBody>
      </p:sp>
      <p:sp>
        <p:nvSpPr>
          <p:cNvPr id="22536" name="Rectangle 16"/>
          <p:cNvSpPr>
            <a:spLocks noChangeArrowheads="1"/>
          </p:cNvSpPr>
          <p:nvPr/>
        </p:nvSpPr>
        <p:spPr bwMode="auto">
          <a:xfrm>
            <a:off x="3709988" y="1758950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2537" name="Rectangle 17"/>
          <p:cNvSpPr>
            <a:spLocks noChangeArrowheads="1"/>
          </p:cNvSpPr>
          <p:nvPr/>
        </p:nvSpPr>
        <p:spPr bwMode="auto">
          <a:xfrm>
            <a:off x="3084513" y="2089150"/>
            <a:ext cx="73025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Listen</a:t>
            </a:r>
            <a:endParaRPr lang="en-US" altLang="en-US"/>
          </a:p>
        </p:txBody>
      </p:sp>
      <p:sp>
        <p:nvSpPr>
          <p:cNvPr id="22538" name="Rectangle 18"/>
          <p:cNvSpPr>
            <a:spLocks noChangeArrowheads="1"/>
          </p:cNvSpPr>
          <p:nvPr/>
        </p:nvSpPr>
        <p:spPr bwMode="auto">
          <a:xfrm>
            <a:off x="3805238" y="2089150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2539" name="Rectangle 19"/>
          <p:cNvSpPr>
            <a:spLocks noChangeArrowheads="1"/>
          </p:cNvSpPr>
          <p:nvPr/>
        </p:nvSpPr>
        <p:spPr bwMode="auto">
          <a:xfrm>
            <a:off x="4664075" y="1758950"/>
            <a:ext cx="71437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Select</a:t>
            </a:r>
            <a:endParaRPr lang="en-US" altLang="en-US"/>
          </a:p>
        </p:txBody>
      </p:sp>
      <p:sp>
        <p:nvSpPr>
          <p:cNvPr id="22540" name="Rectangle 20"/>
          <p:cNvSpPr>
            <a:spLocks noChangeArrowheads="1"/>
          </p:cNvSpPr>
          <p:nvPr/>
        </p:nvSpPr>
        <p:spPr bwMode="auto">
          <a:xfrm>
            <a:off x="5368925" y="1758950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2541" name="Rectangle 21"/>
          <p:cNvSpPr>
            <a:spLocks noChangeArrowheads="1"/>
          </p:cNvSpPr>
          <p:nvPr/>
        </p:nvSpPr>
        <p:spPr bwMode="auto">
          <a:xfrm>
            <a:off x="5999163" y="1758950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2542" name="Rectangle 22"/>
          <p:cNvSpPr>
            <a:spLocks noChangeArrowheads="1"/>
          </p:cNvSpPr>
          <p:nvPr/>
        </p:nvSpPr>
        <p:spPr bwMode="auto">
          <a:xfrm>
            <a:off x="2540000" y="2414588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 b="1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2543" name="Rectangle 23"/>
          <p:cNvSpPr>
            <a:spLocks noChangeArrowheads="1"/>
          </p:cNvSpPr>
          <p:nvPr/>
        </p:nvSpPr>
        <p:spPr bwMode="auto">
          <a:xfrm>
            <a:off x="3084513" y="2420938"/>
            <a:ext cx="566737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Print</a:t>
            </a:r>
            <a:endParaRPr lang="en-US" altLang="en-US"/>
          </a:p>
        </p:txBody>
      </p:sp>
      <p:sp>
        <p:nvSpPr>
          <p:cNvPr id="22544" name="Rectangle 24"/>
          <p:cNvSpPr>
            <a:spLocks noChangeArrowheads="1"/>
          </p:cNvSpPr>
          <p:nvPr/>
        </p:nvSpPr>
        <p:spPr bwMode="auto">
          <a:xfrm>
            <a:off x="3644900" y="2420938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2545" name="Rectangle 25"/>
          <p:cNvSpPr>
            <a:spLocks noChangeArrowheads="1"/>
          </p:cNvSpPr>
          <p:nvPr/>
        </p:nvSpPr>
        <p:spPr bwMode="auto">
          <a:xfrm>
            <a:off x="4664075" y="2420938"/>
            <a:ext cx="1233488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Bookmark</a:t>
            </a:r>
            <a:endParaRPr lang="en-US" altLang="en-US"/>
          </a:p>
        </p:txBody>
      </p:sp>
      <p:sp>
        <p:nvSpPr>
          <p:cNvPr id="22546" name="Rectangle 26"/>
          <p:cNvSpPr>
            <a:spLocks noChangeArrowheads="1"/>
          </p:cNvSpPr>
          <p:nvPr/>
        </p:nvSpPr>
        <p:spPr bwMode="auto">
          <a:xfrm>
            <a:off x="5881688" y="2420938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2547" name="Rectangle 27"/>
          <p:cNvSpPr>
            <a:spLocks noChangeArrowheads="1"/>
          </p:cNvSpPr>
          <p:nvPr/>
        </p:nvSpPr>
        <p:spPr bwMode="auto">
          <a:xfrm>
            <a:off x="4664075" y="2752725"/>
            <a:ext cx="5683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Save</a:t>
            </a:r>
            <a:endParaRPr lang="en-US" altLang="en-US"/>
          </a:p>
        </p:txBody>
      </p:sp>
      <p:sp>
        <p:nvSpPr>
          <p:cNvPr id="22548" name="Rectangle 28"/>
          <p:cNvSpPr>
            <a:spLocks noChangeArrowheads="1"/>
          </p:cNvSpPr>
          <p:nvPr/>
        </p:nvSpPr>
        <p:spPr bwMode="auto">
          <a:xfrm>
            <a:off x="5224463" y="2752725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2549" name="Rectangle 29"/>
          <p:cNvSpPr>
            <a:spLocks noChangeArrowheads="1"/>
          </p:cNvSpPr>
          <p:nvPr/>
        </p:nvSpPr>
        <p:spPr bwMode="auto">
          <a:xfrm>
            <a:off x="4664075" y="3082925"/>
            <a:ext cx="1055688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Purchase</a:t>
            </a:r>
            <a:endParaRPr lang="en-US" altLang="en-US"/>
          </a:p>
        </p:txBody>
      </p:sp>
      <p:sp>
        <p:nvSpPr>
          <p:cNvPr id="22550" name="Rectangle 30"/>
          <p:cNvSpPr>
            <a:spLocks noChangeArrowheads="1"/>
          </p:cNvSpPr>
          <p:nvPr/>
        </p:nvSpPr>
        <p:spPr bwMode="auto">
          <a:xfrm>
            <a:off x="5703888" y="3082925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2551" name="Rectangle 31"/>
          <p:cNvSpPr>
            <a:spLocks noChangeArrowheads="1"/>
          </p:cNvSpPr>
          <p:nvPr/>
        </p:nvSpPr>
        <p:spPr bwMode="auto">
          <a:xfrm>
            <a:off x="4664075" y="3414713"/>
            <a:ext cx="763588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Delete</a:t>
            </a:r>
            <a:endParaRPr lang="en-US" altLang="en-US"/>
          </a:p>
        </p:txBody>
      </p:sp>
      <p:sp>
        <p:nvSpPr>
          <p:cNvPr id="22552" name="Rectangle 32"/>
          <p:cNvSpPr>
            <a:spLocks noChangeArrowheads="1"/>
          </p:cNvSpPr>
          <p:nvPr/>
        </p:nvSpPr>
        <p:spPr bwMode="auto">
          <a:xfrm>
            <a:off x="5416550" y="3414713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2553" name="Rectangle 33"/>
          <p:cNvSpPr>
            <a:spLocks noChangeArrowheads="1"/>
          </p:cNvSpPr>
          <p:nvPr/>
        </p:nvSpPr>
        <p:spPr bwMode="auto">
          <a:xfrm>
            <a:off x="5999163" y="2420938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2554" name="Rectangle 34"/>
          <p:cNvSpPr>
            <a:spLocks noChangeArrowheads="1"/>
          </p:cNvSpPr>
          <p:nvPr/>
        </p:nvSpPr>
        <p:spPr bwMode="auto">
          <a:xfrm>
            <a:off x="5999163" y="2752725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2555" name="Rectangle 35"/>
          <p:cNvSpPr>
            <a:spLocks noChangeArrowheads="1"/>
          </p:cNvSpPr>
          <p:nvPr/>
        </p:nvSpPr>
        <p:spPr bwMode="auto">
          <a:xfrm>
            <a:off x="5999163" y="3082925"/>
            <a:ext cx="11525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Subscribe</a:t>
            </a:r>
            <a:endParaRPr lang="en-US" altLang="en-US"/>
          </a:p>
        </p:txBody>
      </p:sp>
      <p:sp>
        <p:nvSpPr>
          <p:cNvPr id="22556" name="Rectangle 36"/>
          <p:cNvSpPr>
            <a:spLocks noChangeArrowheads="1"/>
          </p:cNvSpPr>
          <p:nvPr/>
        </p:nvSpPr>
        <p:spPr bwMode="auto">
          <a:xfrm>
            <a:off x="7135813" y="3082925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2557" name="Rectangle 37"/>
          <p:cNvSpPr>
            <a:spLocks noChangeArrowheads="1"/>
          </p:cNvSpPr>
          <p:nvPr/>
        </p:nvSpPr>
        <p:spPr bwMode="auto">
          <a:xfrm>
            <a:off x="2955925" y="3738563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 b="1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2558" name="Rectangle 38"/>
          <p:cNvSpPr>
            <a:spLocks noChangeArrowheads="1"/>
          </p:cNvSpPr>
          <p:nvPr/>
        </p:nvSpPr>
        <p:spPr bwMode="auto">
          <a:xfrm>
            <a:off x="3084513" y="3744913"/>
            <a:ext cx="1462087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Copy / paste</a:t>
            </a:r>
            <a:endParaRPr lang="en-US" altLang="en-US"/>
          </a:p>
        </p:txBody>
      </p:sp>
      <p:sp>
        <p:nvSpPr>
          <p:cNvPr id="22559" name="Rectangle 39"/>
          <p:cNvSpPr>
            <a:spLocks noChangeArrowheads="1"/>
          </p:cNvSpPr>
          <p:nvPr/>
        </p:nvSpPr>
        <p:spPr bwMode="auto">
          <a:xfrm>
            <a:off x="4525963" y="3744913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2560" name="Rectangle 40"/>
          <p:cNvSpPr>
            <a:spLocks noChangeArrowheads="1"/>
          </p:cNvSpPr>
          <p:nvPr/>
        </p:nvSpPr>
        <p:spPr bwMode="auto">
          <a:xfrm>
            <a:off x="3084513" y="4076700"/>
            <a:ext cx="71437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Quote</a:t>
            </a:r>
            <a:endParaRPr lang="en-US" altLang="en-US"/>
          </a:p>
        </p:txBody>
      </p:sp>
      <p:sp>
        <p:nvSpPr>
          <p:cNvPr id="22561" name="Rectangle 41"/>
          <p:cNvSpPr>
            <a:spLocks noChangeArrowheads="1"/>
          </p:cNvSpPr>
          <p:nvPr/>
        </p:nvSpPr>
        <p:spPr bwMode="auto">
          <a:xfrm>
            <a:off x="3789363" y="4076700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2562" name="Rectangle 42"/>
          <p:cNvSpPr>
            <a:spLocks noChangeArrowheads="1"/>
          </p:cNvSpPr>
          <p:nvPr/>
        </p:nvSpPr>
        <p:spPr bwMode="auto">
          <a:xfrm>
            <a:off x="4664075" y="3744913"/>
            <a:ext cx="989013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Forward</a:t>
            </a:r>
            <a:endParaRPr lang="en-US" altLang="en-US"/>
          </a:p>
        </p:txBody>
      </p:sp>
      <p:sp>
        <p:nvSpPr>
          <p:cNvPr id="22563" name="Rectangle 43"/>
          <p:cNvSpPr>
            <a:spLocks noChangeArrowheads="1"/>
          </p:cNvSpPr>
          <p:nvPr/>
        </p:nvSpPr>
        <p:spPr bwMode="auto">
          <a:xfrm>
            <a:off x="5640388" y="3744913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2564" name="Rectangle 44"/>
          <p:cNvSpPr>
            <a:spLocks noChangeArrowheads="1"/>
          </p:cNvSpPr>
          <p:nvPr/>
        </p:nvSpPr>
        <p:spPr bwMode="auto">
          <a:xfrm>
            <a:off x="4664075" y="4076700"/>
            <a:ext cx="69850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Reply</a:t>
            </a:r>
            <a:endParaRPr lang="en-US" altLang="en-US"/>
          </a:p>
        </p:txBody>
      </p:sp>
      <p:sp>
        <p:nvSpPr>
          <p:cNvPr id="22565" name="Rectangle 45"/>
          <p:cNvSpPr>
            <a:spLocks noChangeArrowheads="1"/>
          </p:cNvSpPr>
          <p:nvPr/>
        </p:nvSpPr>
        <p:spPr bwMode="auto">
          <a:xfrm>
            <a:off x="5353050" y="4076700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2566" name="Rectangle 46"/>
          <p:cNvSpPr>
            <a:spLocks noChangeArrowheads="1"/>
          </p:cNvSpPr>
          <p:nvPr/>
        </p:nvSpPr>
        <p:spPr bwMode="auto">
          <a:xfrm>
            <a:off x="4664075" y="4408488"/>
            <a:ext cx="550863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Link</a:t>
            </a:r>
            <a:endParaRPr lang="en-US" altLang="en-US"/>
          </a:p>
        </p:txBody>
      </p:sp>
      <p:sp>
        <p:nvSpPr>
          <p:cNvPr id="22567" name="Rectangle 47"/>
          <p:cNvSpPr>
            <a:spLocks noChangeArrowheads="1"/>
          </p:cNvSpPr>
          <p:nvPr/>
        </p:nvSpPr>
        <p:spPr bwMode="auto">
          <a:xfrm>
            <a:off x="5208588" y="4408488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2568" name="Rectangle 48"/>
          <p:cNvSpPr>
            <a:spLocks noChangeArrowheads="1"/>
          </p:cNvSpPr>
          <p:nvPr/>
        </p:nvSpPr>
        <p:spPr bwMode="auto">
          <a:xfrm>
            <a:off x="4664075" y="4738688"/>
            <a:ext cx="487363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Cite</a:t>
            </a:r>
            <a:endParaRPr lang="en-US" altLang="en-US"/>
          </a:p>
        </p:txBody>
      </p:sp>
      <p:sp>
        <p:nvSpPr>
          <p:cNvPr id="22569" name="Rectangle 49"/>
          <p:cNvSpPr>
            <a:spLocks noChangeArrowheads="1"/>
          </p:cNvSpPr>
          <p:nvPr/>
        </p:nvSpPr>
        <p:spPr bwMode="auto">
          <a:xfrm>
            <a:off x="5145088" y="4738688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2570" name="Rectangle 50"/>
          <p:cNvSpPr>
            <a:spLocks noChangeArrowheads="1"/>
          </p:cNvSpPr>
          <p:nvPr/>
        </p:nvSpPr>
        <p:spPr bwMode="auto">
          <a:xfrm>
            <a:off x="5999163" y="3744913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2571" name="Rectangle 51"/>
          <p:cNvSpPr>
            <a:spLocks noChangeArrowheads="1"/>
          </p:cNvSpPr>
          <p:nvPr/>
        </p:nvSpPr>
        <p:spPr bwMode="auto">
          <a:xfrm>
            <a:off x="2860675" y="5064125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 b="1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2572" name="Rectangle 52"/>
          <p:cNvSpPr>
            <a:spLocks noChangeArrowheads="1"/>
          </p:cNvSpPr>
          <p:nvPr/>
        </p:nvSpPr>
        <p:spPr bwMode="auto">
          <a:xfrm>
            <a:off x="3084513" y="5070475"/>
            <a:ext cx="998537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Mark up</a:t>
            </a:r>
            <a:endParaRPr lang="en-US" altLang="en-US"/>
          </a:p>
        </p:txBody>
      </p:sp>
      <p:sp>
        <p:nvSpPr>
          <p:cNvPr id="22573" name="Rectangle 53"/>
          <p:cNvSpPr>
            <a:spLocks noChangeArrowheads="1"/>
          </p:cNvSpPr>
          <p:nvPr/>
        </p:nvSpPr>
        <p:spPr bwMode="auto">
          <a:xfrm>
            <a:off x="4067175" y="5070475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2574" name="Rectangle 54"/>
          <p:cNvSpPr>
            <a:spLocks noChangeArrowheads="1"/>
          </p:cNvSpPr>
          <p:nvPr/>
        </p:nvSpPr>
        <p:spPr bwMode="auto">
          <a:xfrm>
            <a:off x="4664075" y="5070475"/>
            <a:ext cx="454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Tag</a:t>
            </a:r>
            <a:endParaRPr lang="en-US" altLang="en-US"/>
          </a:p>
        </p:txBody>
      </p:sp>
      <p:sp>
        <p:nvSpPr>
          <p:cNvPr id="22575" name="Rectangle 55"/>
          <p:cNvSpPr>
            <a:spLocks noChangeArrowheads="1"/>
          </p:cNvSpPr>
          <p:nvPr/>
        </p:nvSpPr>
        <p:spPr bwMode="auto">
          <a:xfrm>
            <a:off x="5113338" y="5070475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2576" name="Rectangle 56"/>
          <p:cNvSpPr>
            <a:spLocks noChangeArrowheads="1"/>
          </p:cNvSpPr>
          <p:nvPr/>
        </p:nvSpPr>
        <p:spPr bwMode="auto">
          <a:xfrm>
            <a:off x="4664075" y="5400675"/>
            <a:ext cx="87630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Publish</a:t>
            </a:r>
            <a:endParaRPr lang="en-US" altLang="en-US"/>
          </a:p>
        </p:txBody>
      </p:sp>
      <p:sp>
        <p:nvSpPr>
          <p:cNvPr id="22577" name="Rectangle 57"/>
          <p:cNvSpPr>
            <a:spLocks noChangeArrowheads="1"/>
          </p:cNvSpPr>
          <p:nvPr/>
        </p:nvSpPr>
        <p:spPr bwMode="auto">
          <a:xfrm>
            <a:off x="5529263" y="5400675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2578" name="Rectangle 58"/>
          <p:cNvSpPr>
            <a:spLocks noChangeArrowheads="1"/>
          </p:cNvSpPr>
          <p:nvPr/>
        </p:nvSpPr>
        <p:spPr bwMode="auto">
          <a:xfrm>
            <a:off x="5999163" y="5070475"/>
            <a:ext cx="1071562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Organize</a:t>
            </a:r>
            <a:endParaRPr lang="en-US" altLang="en-US"/>
          </a:p>
        </p:txBody>
      </p:sp>
      <p:sp>
        <p:nvSpPr>
          <p:cNvPr id="22579" name="Rectangle 59"/>
          <p:cNvSpPr>
            <a:spLocks noChangeArrowheads="1"/>
          </p:cNvSpPr>
          <p:nvPr/>
        </p:nvSpPr>
        <p:spPr bwMode="auto">
          <a:xfrm>
            <a:off x="7054850" y="5070475"/>
            <a:ext cx="730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grpSp>
        <p:nvGrpSpPr>
          <p:cNvPr id="22580" name="Group 60"/>
          <p:cNvGrpSpPr>
            <a:grpSpLocks/>
          </p:cNvGrpSpPr>
          <p:nvPr/>
        </p:nvGrpSpPr>
        <p:grpSpPr bwMode="auto">
          <a:xfrm>
            <a:off x="611188" y="1676400"/>
            <a:ext cx="6704012" cy="4724400"/>
            <a:chOff x="385" y="1056"/>
            <a:chExt cx="4223" cy="2976"/>
          </a:xfrm>
        </p:grpSpPr>
        <p:sp>
          <p:nvSpPr>
            <p:cNvPr id="22587" name="Line 61"/>
            <p:cNvSpPr>
              <a:spLocks noChangeShapeType="1"/>
            </p:cNvSpPr>
            <p:nvPr/>
          </p:nvSpPr>
          <p:spPr bwMode="auto">
            <a:xfrm>
              <a:off x="1872" y="1056"/>
              <a:ext cx="27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8" name="Line 62"/>
            <p:cNvSpPr>
              <a:spLocks noChangeShapeType="1"/>
            </p:cNvSpPr>
            <p:nvPr/>
          </p:nvSpPr>
          <p:spPr bwMode="auto">
            <a:xfrm>
              <a:off x="1872" y="3600"/>
              <a:ext cx="27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89" name="Line 63"/>
            <p:cNvSpPr>
              <a:spLocks noChangeShapeType="1"/>
            </p:cNvSpPr>
            <p:nvPr/>
          </p:nvSpPr>
          <p:spPr bwMode="auto">
            <a:xfrm>
              <a:off x="1872" y="3168"/>
              <a:ext cx="27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0" name="Line 64"/>
            <p:cNvSpPr>
              <a:spLocks noChangeShapeType="1"/>
            </p:cNvSpPr>
            <p:nvPr/>
          </p:nvSpPr>
          <p:spPr bwMode="auto">
            <a:xfrm>
              <a:off x="1872" y="2352"/>
              <a:ext cx="27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1" name="Line 65"/>
            <p:cNvSpPr>
              <a:spLocks noChangeShapeType="1"/>
            </p:cNvSpPr>
            <p:nvPr/>
          </p:nvSpPr>
          <p:spPr bwMode="auto">
            <a:xfrm>
              <a:off x="1872" y="1536"/>
              <a:ext cx="27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2" name="Text Box 66"/>
            <p:cNvSpPr txBox="1">
              <a:spLocks noChangeArrowheads="1"/>
            </p:cNvSpPr>
            <p:nvPr/>
          </p:nvSpPr>
          <p:spPr bwMode="auto">
            <a:xfrm rot="-5400000">
              <a:off x="-525" y="2301"/>
              <a:ext cx="218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3200" b="1"/>
                <a:t>Behavior Category</a:t>
              </a:r>
              <a:endParaRPr lang="en-US" altLang="en-US"/>
            </a:p>
          </p:txBody>
        </p:sp>
        <p:sp>
          <p:nvSpPr>
            <p:cNvPr id="22593" name="Line 67"/>
            <p:cNvSpPr>
              <a:spLocks noChangeShapeType="1"/>
            </p:cNvSpPr>
            <p:nvPr/>
          </p:nvSpPr>
          <p:spPr bwMode="auto">
            <a:xfrm>
              <a:off x="1872" y="4032"/>
              <a:ext cx="273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94" name="Rectangle 68"/>
            <p:cNvSpPr>
              <a:spLocks noChangeArrowheads="1"/>
            </p:cNvSpPr>
            <p:nvPr/>
          </p:nvSpPr>
          <p:spPr bwMode="auto">
            <a:xfrm>
              <a:off x="1086" y="1104"/>
              <a:ext cx="695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300" b="1">
                  <a:solidFill>
                    <a:srgbClr val="000000"/>
                  </a:solidFill>
                </a:rPr>
                <a:t>Examine</a:t>
              </a:r>
              <a:endParaRPr lang="en-US" altLang="en-US"/>
            </a:p>
          </p:txBody>
        </p:sp>
        <p:sp>
          <p:nvSpPr>
            <p:cNvPr id="22595" name="Rectangle 69"/>
            <p:cNvSpPr>
              <a:spLocks noChangeArrowheads="1"/>
            </p:cNvSpPr>
            <p:nvPr/>
          </p:nvSpPr>
          <p:spPr bwMode="auto">
            <a:xfrm>
              <a:off x="1086" y="1521"/>
              <a:ext cx="521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300" b="1">
                  <a:solidFill>
                    <a:srgbClr val="000000"/>
                  </a:solidFill>
                </a:rPr>
                <a:t>Retain</a:t>
              </a:r>
              <a:endParaRPr lang="en-US" altLang="en-US"/>
            </a:p>
          </p:txBody>
        </p:sp>
        <p:sp>
          <p:nvSpPr>
            <p:cNvPr id="22596" name="Rectangle 70"/>
            <p:cNvSpPr>
              <a:spLocks noChangeArrowheads="1"/>
            </p:cNvSpPr>
            <p:nvPr/>
          </p:nvSpPr>
          <p:spPr bwMode="auto">
            <a:xfrm>
              <a:off x="1086" y="2355"/>
              <a:ext cx="788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300" b="1">
                  <a:solidFill>
                    <a:srgbClr val="000000"/>
                  </a:solidFill>
                </a:rPr>
                <a:t>Reference</a:t>
              </a:r>
              <a:endParaRPr lang="en-US" altLang="en-US"/>
            </a:p>
          </p:txBody>
        </p:sp>
        <p:sp>
          <p:nvSpPr>
            <p:cNvPr id="22597" name="Rectangle 71"/>
            <p:cNvSpPr>
              <a:spLocks noChangeArrowheads="1"/>
            </p:cNvSpPr>
            <p:nvPr/>
          </p:nvSpPr>
          <p:spPr bwMode="auto">
            <a:xfrm>
              <a:off x="1086" y="3190"/>
              <a:ext cx="725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300" b="1">
                  <a:solidFill>
                    <a:srgbClr val="000000"/>
                  </a:solidFill>
                </a:rPr>
                <a:t>Annotate</a:t>
              </a:r>
              <a:endParaRPr lang="en-US" altLang="en-US"/>
            </a:p>
          </p:txBody>
        </p:sp>
        <p:sp>
          <p:nvSpPr>
            <p:cNvPr id="22598" name="Rectangle 72"/>
            <p:cNvSpPr>
              <a:spLocks noChangeArrowheads="1"/>
            </p:cNvSpPr>
            <p:nvPr/>
          </p:nvSpPr>
          <p:spPr bwMode="auto">
            <a:xfrm>
              <a:off x="1086" y="3607"/>
              <a:ext cx="532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300" b="1">
                  <a:solidFill>
                    <a:srgbClr val="000000"/>
                  </a:solidFill>
                </a:rPr>
                <a:t>Create</a:t>
              </a:r>
              <a:endParaRPr lang="en-US" altLang="en-US"/>
            </a:p>
          </p:txBody>
        </p:sp>
      </p:grpSp>
      <p:sp>
        <p:nvSpPr>
          <p:cNvPr id="22581" name="Rectangle 73"/>
          <p:cNvSpPr>
            <a:spLocks noChangeArrowheads="1"/>
          </p:cNvSpPr>
          <p:nvPr/>
        </p:nvSpPr>
        <p:spPr bwMode="auto">
          <a:xfrm>
            <a:off x="3084513" y="5732463"/>
            <a:ext cx="60007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Type</a:t>
            </a:r>
            <a:endParaRPr lang="en-US" altLang="en-US"/>
          </a:p>
        </p:txBody>
      </p:sp>
      <p:sp>
        <p:nvSpPr>
          <p:cNvPr id="22582" name="Rectangle 74"/>
          <p:cNvSpPr>
            <a:spLocks noChangeArrowheads="1"/>
          </p:cNvSpPr>
          <p:nvPr/>
        </p:nvSpPr>
        <p:spPr bwMode="auto">
          <a:xfrm>
            <a:off x="3676650" y="5732463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2583" name="Rectangle 75"/>
          <p:cNvSpPr>
            <a:spLocks noChangeArrowheads="1"/>
          </p:cNvSpPr>
          <p:nvPr/>
        </p:nvSpPr>
        <p:spPr bwMode="auto">
          <a:xfrm>
            <a:off x="3084513" y="6062663"/>
            <a:ext cx="48577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Edit</a:t>
            </a:r>
            <a:endParaRPr lang="en-US" altLang="en-US"/>
          </a:p>
        </p:txBody>
      </p:sp>
      <p:sp>
        <p:nvSpPr>
          <p:cNvPr id="22584" name="Rectangle 76"/>
          <p:cNvSpPr>
            <a:spLocks noChangeArrowheads="1"/>
          </p:cNvSpPr>
          <p:nvPr/>
        </p:nvSpPr>
        <p:spPr bwMode="auto">
          <a:xfrm>
            <a:off x="3563938" y="6062663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2585" name="Rectangle 77"/>
          <p:cNvSpPr>
            <a:spLocks noChangeArrowheads="1"/>
          </p:cNvSpPr>
          <p:nvPr/>
        </p:nvSpPr>
        <p:spPr bwMode="auto">
          <a:xfrm>
            <a:off x="4664075" y="5732463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  <p:sp>
        <p:nvSpPr>
          <p:cNvPr id="22586" name="Rectangle 78"/>
          <p:cNvSpPr>
            <a:spLocks noChangeArrowheads="1"/>
          </p:cNvSpPr>
          <p:nvPr/>
        </p:nvSpPr>
        <p:spPr bwMode="auto">
          <a:xfrm>
            <a:off x="5999163" y="5732463"/>
            <a:ext cx="7302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300">
                <a:solidFill>
                  <a:srgbClr val="000000"/>
                </a:solidFill>
              </a:rPr>
              <a:t> 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Feedback Referents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Document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Snippet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Query</a:t>
            </a:r>
          </a:p>
          <a:p>
            <a:pPr lvl="4"/>
            <a:endParaRPr lang="en-US" dirty="0"/>
          </a:p>
          <a:p>
            <a:r>
              <a:rPr lang="en-US" dirty="0" smtClean="0"/>
              <a:t>Result set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User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33831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46300851</TotalTime>
  <Words>519</Words>
  <Application>Microsoft Office PowerPoint</Application>
  <PresentationFormat>On-screen Show (4:3)</PresentationFormat>
  <Paragraphs>285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Times New Roman</vt:lpstr>
      <vt:lpstr>Wingdings</vt:lpstr>
      <vt:lpstr>Blank Presentation</vt:lpstr>
      <vt:lpstr>Chart</vt:lpstr>
      <vt:lpstr>Evidence from Behavior</vt:lpstr>
      <vt:lpstr>Agenda</vt:lpstr>
      <vt:lpstr>Motivations for Explicit Feedback</vt:lpstr>
      <vt:lpstr>Self-Interest Decreases Over Time</vt:lpstr>
      <vt:lpstr>One Solution: Reduce the Marginal Cost</vt:lpstr>
      <vt:lpstr>PowerPoint Presentation</vt:lpstr>
      <vt:lpstr>PowerPoint Presentation</vt:lpstr>
      <vt:lpstr>PowerPoint Presentation</vt:lpstr>
      <vt:lpstr>Implicit Feedback Referents</vt:lpstr>
      <vt:lpstr>Some Other Observables</vt:lpstr>
      <vt:lpstr>Some Issues</vt:lpstr>
      <vt:lpstr>AOL User 4417749</vt:lpstr>
      <vt:lpstr>Addressing Privacy Concerns</vt:lpstr>
      <vt:lpstr>Agenda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Filtering</dc:title>
  <dc:creator>Douglas W. Oard</dc:creator>
  <cp:lastModifiedBy>gg</cp:lastModifiedBy>
  <cp:revision>85</cp:revision>
  <cp:lastPrinted>1998-04-06T02:52:45Z</cp:lastPrinted>
  <dcterms:created xsi:type="dcterms:W3CDTF">1998-04-04T17:49:33Z</dcterms:created>
  <dcterms:modified xsi:type="dcterms:W3CDTF">2014-09-07T17:40:19Z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http://www.clis.umd.edu/courses/708a/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