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10" r:id="rId3"/>
    <p:sldId id="310" r:id="rId4"/>
    <p:sldId id="371" r:id="rId5"/>
    <p:sldId id="373" r:id="rId6"/>
    <p:sldId id="374" r:id="rId7"/>
    <p:sldId id="375" r:id="rId8"/>
    <p:sldId id="377" r:id="rId9"/>
    <p:sldId id="379" r:id="rId10"/>
    <p:sldId id="396" r:id="rId11"/>
    <p:sldId id="408" r:id="rId12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5"/>
      <p:bold r:id="rId16"/>
      <p:italic r:id="rId17"/>
      <p:boldItalic r:id="rId18"/>
    </p:embeddedFont>
    <p:embeddedFont>
      <p:font typeface="Arial Black" panose="020B0A04020102020204" pitchFamily="34" charset="0"/>
      <p:bold r:id="rId19"/>
    </p:embeddedFont>
  </p:embeddedFont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3333CC"/>
    <a:srgbClr val="6600FF"/>
    <a:srgbClr val="3333FF"/>
    <a:srgbClr val="0033CC"/>
    <a:srgbClr val="0000FF"/>
    <a:srgbClr val="3366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60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7836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1813"/>
            <a:ext cx="5027613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51855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07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5386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54" tIns="46034" rIns="93654" bIns="46034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16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327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54" tIns="46034" rIns="93654" bIns="46034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3915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82625"/>
            <a:ext cx="4548188" cy="3411538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1175"/>
            <a:ext cx="5029200" cy="41719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6127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82625"/>
            <a:ext cx="4548188" cy="3411538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1175"/>
            <a:ext cx="5029200" cy="41719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320393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82625"/>
            <a:ext cx="4548188" cy="341153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1175"/>
            <a:ext cx="5029200" cy="41719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6597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82625"/>
            <a:ext cx="4548188" cy="3411538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1175"/>
            <a:ext cx="5029200" cy="417195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2611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35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81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53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365931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92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4144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02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07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3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287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134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29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Evidence from Behavior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INST 734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  <a:p>
            <a:r>
              <a:rPr lang="en-US" altLang="en-US" dirty="0" smtClean="0"/>
              <a:t>Module 7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“Blind” Relevance Feedback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114800"/>
          </a:xfrm>
        </p:spPr>
        <p:txBody>
          <a:bodyPr/>
          <a:lstStyle/>
          <a:p>
            <a:r>
              <a:rPr lang="en-US" altLang="en-US" dirty="0" smtClean="0"/>
              <a:t>Goal: include terms user </a:t>
            </a:r>
            <a:r>
              <a:rPr lang="en-US" altLang="en-US" u="sng" dirty="0" smtClean="0"/>
              <a:t>could have</a:t>
            </a:r>
            <a:r>
              <a:rPr lang="en-US" altLang="en-US" dirty="0" smtClean="0"/>
              <a:t> chosen</a:t>
            </a:r>
          </a:p>
          <a:p>
            <a:pPr lvl="1"/>
            <a:r>
              <a:rPr lang="en-US" altLang="en-US" dirty="0" smtClean="0"/>
              <a:t>By choosing terms </a:t>
            </a:r>
            <a:r>
              <a:rPr lang="en-US" altLang="en-US" u="sng" dirty="0" smtClean="0"/>
              <a:t>related</a:t>
            </a:r>
            <a:r>
              <a:rPr lang="en-US" altLang="en-US" dirty="0" smtClean="0"/>
              <a:t> to those they did choose</a:t>
            </a:r>
          </a:p>
          <a:p>
            <a:r>
              <a:rPr lang="en-US" altLang="en-US" dirty="0" smtClean="0"/>
              <a:t>Three-stage process</a:t>
            </a:r>
          </a:p>
          <a:p>
            <a:pPr lvl="1"/>
            <a:r>
              <a:rPr lang="en-US" altLang="en-US" dirty="0" smtClean="0"/>
              <a:t>Perform an initial search</a:t>
            </a:r>
          </a:p>
          <a:p>
            <a:pPr lvl="1"/>
            <a:r>
              <a:rPr lang="en-US" altLang="en-US" dirty="0" smtClean="0"/>
              <a:t>Select new terms from the top results</a:t>
            </a:r>
          </a:p>
          <a:p>
            <a:pPr lvl="2"/>
            <a:r>
              <a:rPr lang="en-US" altLang="en-US" dirty="0"/>
              <a:t>e</a:t>
            </a:r>
            <a:r>
              <a:rPr lang="en-US" altLang="en-US" dirty="0" smtClean="0"/>
              <a:t>.g., highest “offer weight” terms in ≥ 2 top results</a:t>
            </a:r>
          </a:p>
          <a:p>
            <a:pPr lvl="1"/>
            <a:r>
              <a:rPr lang="en-US" altLang="en-US" dirty="0" smtClean="0"/>
              <a:t>Expand (and reweight) the query</a:t>
            </a:r>
          </a:p>
          <a:p>
            <a:r>
              <a:rPr lang="en-US" altLang="en-US" dirty="0" smtClean="0"/>
              <a:t>Improves MAP for about 2/3 of the queries</a:t>
            </a:r>
          </a:p>
          <a:p>
            <a:pPr lvl="1"/>
            <a:r>
              <a:rPr lang="en-US" altLang="en-US" dirty="0" smtClean="0"/>
              <a:t>But increases the variance in 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Explicit feedback</a:t>
            </a:r>
          </a:p>
          <a:p>
            <a:pPr lvl="4"/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Implicit Feedback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Link analysis</a:t>
            </a:r>
          </a:p>
          <a:p>
            <a:pPr lvl="3"/>
            <a:endParaRPr lang="en-US" altLang="en-US" dirty="0"/>
          </a:p>
          <a:p>
            <a:r>
              <a:rPr lang="en-US" altLang="en-US" dirty="0" smtClean="0"/>
              <a:t>Clickstreams</a:t>
            </a:r>
          </a:p>
        </p:txBody>
      </p:sp>
    </p:spTree>
    <p:extLst>
      <p:ext uri="{BB962C8B-B14F-4D97-AF65-F5344CB8AC3E}">
        <p14:creationId xmlns:p14="http://schemas.microsoft.com/office/powerpoint/2010/main" val="93973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Explicit feedback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Implicit Feedback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Link analysis</a:t>
            </a:r>
          </a:p>
          <a:p>
            <a:pPr lvl="3"/>
            <a:endParaRPr lang="en-US" altLang="en-US" dirty="0"/>
          </a:p>
          <a:p>
            <a:r>
              <a:rPr lang="en-US" altLang="en-US" dirty="0" smtClean="0"/>
              <a:t>Clickstreams</a:t>
            </a:r>
          </a:p>
        </p:txBody>
      </p:sp>
    </p:spTree>
    <p:extLst>
      <p:ext uri="{BB962C8B-B14F-4D97-AF65-F5344CB8AC3E}">
        <p14:creationId xmlns:p14="http://schemas.microsoft.com/office/powerpoint/2010/main" val="64477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6225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Recommender Systems</a:t>
            </a:r>
          </a:p>
        </p:txBody>
      </p:sp>
      <p:graphicFrame>
        <p:nvGraphicFramePr>
          <p:cNvPr id="3074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290513" y="1854200"/>
          <a:ext cx="8442325" cy="494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Document" r:id="rId3" imgW="8449200" imgH="4945320" progId="Word.Document.8">
                  <p:embed/>
                </p:oleObj>
              </mc:Choice>
              <mc:Fallback>
                <p:oleObj name="Document" r:id="rId3" imgW="8449200" imgH="4945320" progId="Word.Document.8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3" y="1854200"/>
                        <a:ext cx="8442325" cy="494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1905000" y="2438400"/>
            <a:ext cx="1828800" cy="609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1905000" y="5181600"/>
            <a:ext cx="1828800" cy="6096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778625" y="6583363"/>
            <a:ext cx="2365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Source: Jon Herlocker, SIGIR 1999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2"/>
          <p:cNvSpPr>
            <a:spLocks/>
          </p:cNvSpPr>
          <p:nvPr/>
        </p:nvSpPr>
        <p:spPr bwMode="auto">
          <a:xfrm>
            <a:off x="1295400" y="1066800"/>
            <a:ext cx="6234112" cy="4430713"/>
          </a:xfrm>
          <a:custGeom>
            <a:avLst/>
            <a:gdLst>
              <a:gd name="T0" fmla="*/ 522288 w 3927"/>
              <a:gd name="T1" fmla="*/ 3954463 h 2791"/>
              <a:gd name="T2" fmla="*/ 350837 w 3927"/>
              <a:gd name="T3" fmla="*/ 3476626 h 2791"/>
              <a:gd name="T4" fmla="*/ 244475 w 3927"/>
              <a:gd name="T5" fmla="*/ 3105150 h 2791"/>
              <a:gd name="T6" fmla="*/ 217488 w 3927"/>
              <a:gd name="T7" fmla="*/ 2655888 h 2791"/>
              <a:gd name="T8" fmla="*/ 152400 w 3927"/>
              <a:gd name="T9" fmla="*/ 2270125 h 2791"/>
              <a:gd name="T10" fmla="*/ 177800 w 3927"/>
              <a:gd name="T11" fmla="*/ 1912938 h 2791"/>
              <a:gd name="T12" fmla="*/ 98425 w 3927"/>
              <a:gd name="T13" fmla="*/ 1714500 h 2791"/>
              <a:gd name="T14" fmla="*/ 46037 w 3927"/>
              <a:gd name="T15" fmla="*/ 1489075 h 2791"/>
              <a:gd name="T16" fmla="*/ 112713 w 3927"/>
              <a:gd name="T17" fmla="*/ 866775 h 2791"/>
              <a:gd name="T18" fmla="*/ 204788 w 3927"/>
              <a:gd name="T19" fmla="*/ 760413 h 2791"/>
              <a:gd name="T20" fmla="*/ 217488 w 3927"/>
              <a:gd name="T21" fmla="*/ 693738 h 2791"/>
              <a:gd name="T22" fmla="*/ 363537 w 3927"/>
              <a:gd name="T23" fmla="*/ 508000 h 2791"/>
              <a:gd name="T24" fmla="*/ 642937 w 3927"/>
              <a:gd name="T25" fmla="*/ 349250 h 2791"/>
              <a:gd name="T26" fmla="*/ 933450 w 3927"/>
              <a:gd name="T27" fmla="*/ 177800 h 2791"/>
              <a:gd name="T28" fmla="*/ 1741488 w 3927"/>
              <a:gd name="T29" fmla="*/ 31750 h 2791"/>
              <a:gd name="T30" fmla="*/ 2722562 w 3927"/>
              <a:gd name="T31" fmla="*/ 57150 h 2791"/>
              <a:gd name="T32" fmla="*/ 3425825 w 3927"/>
              <a:gd name="T33" fmla="*/ 31750 h 2791"/>
              <a:gd name="T34" fmla="*/ 4352925 w 3927"/>
              <a:gd name="T35" fmla="*/ 96838 h 2791"/>
              <a:gd name="T36" fmla="*/ 4856162 w 3927"/>
              <a:gd name="T37" fmla="*/ 123825 h 2791"/>
              <a:gd name="T38" fmla="*/ 5453062 w 3927"/>
              <a:gd name="T39" fmla="*/ 203200 h 2791"/>
              <a:gd name="T40" fmla="*/ 5784850 w 3927"/>
              <a:gd name="T41" fmla="*/ 282575 h 2791"/>
              <a:gd name="T42" fmla="*/ 5929312 w 3927"/>
              <a:gd name="T43" fmla="*/ 415925 h 2791"/>
              <a:gd name="T44" fmla="*/ 5983287 w 3927"/>
              <a:gd name="T45" fmla="*/ 522288 h 2791"/>
              <a:gd name="T46" fmla="*/ 6075362 w 3927"/>
              <a:gd name="T47" fmla="*/ 720725 h 2791"/>
              <a:gd name="T48" fmla="*/ 6234112 w 3927"/>
              <a:gd name="T49" fmla="*/ 1223963 h 2791"/>
              <a:gd name="T50" fmla="*/ 6221412 w 3927"/>
              <a:gd name="T51" fmla="*/ 1608138 h 2791"/>
              <a:gd name="T52" fmla="*/ 6181725 w 3927"/>
              <a:gd name="T53" fmla="*/ 1781175 h 2791"/>
              <a:gd name="T54" fmla="*/ 6062662 w 3927"/>
              <a:gd name="T55" fmla="*/ 2351088 h 2791"/>
              <a:gd name="T56" fmla="*/ 6035675 w 3927"/>
              <a:gd name="T57" fmla="*/ 2535238 h 2791"/>
              <a:gd name="T58" fmla="*/ 5995987 w 3927"/>
              <a:gd name="T59" fmla="*/ 2774950 h 2791"/>
              <a:gd name="T60" fmla="*/ 5691187 w 3927"/>
              <a:gd name="T61" fmla="*/ 3238500 h 2791"/>
              <a:gd name="T62" fmla="*/ 5505450 w 3927"/>
              <a:gd name="T63" fmla="*/ 3344863 h 2791"/>
              <a:gd name="T64" fmla="*/ 5399087 w 3927"/>
              <a:gd name="T65" fmla="*/ 3370263 h 2791"/>
              <a:gd name="T66" fmla="*/ 5175250 w 3927"/>
              <a:gd name="T67" fmla="*/ 3424238 h 2791"/>
              <a:gd name="T68" fmla="*/ 4657725 w 3927"/>
              <a:gd name="T69" fmla="*/ 3489326 h 2791"/>
              <a:gd name="T70" fmla="*/ 4379913 w 3927"/>
              <a:gd name="T71" fmla="*/ 3436938 h 2791"/>
              <a:gd name="T72" fmla="*/ 4154488 w 3927"/>
              <a:gd name="T73" fmla="*/ 3449638 h 2791"/>
              <a:gd name="T74" fmla="*/ 4048125 w 3927"/>
              <a:gd name="T75" fmla="*/ 3503613 h 2791"/>
              <a:gd name="T76" fmla="*/ 3822700 w 3927"/>
              <a:gd name="T77" fmla="*/ 3570288 h 2791"/>
              <a:gd name="T78" fmla="*/ 3465513 w 3927"/>
              <a:gd name="T79" fmla="*/ 3689351 h 2791"/>
              <a:gd name="T80" fmla="*/ 3200400 w 3927"/>
              <a:gd name="T81" fmla="*/ 3808413 h 2791"/>
              <a:gd name="T82" fmla="*/ 3133725 w 3927"/>
              <a:gd name="T83" fmla="*/ 3848101 h 2791"/>
              <a:gd name="T84" fmla="*/ 2338388 w 3927"/>
              <a:gd name="T85" fmla="*/ 3994151 h 2791"/>
              <a:gd name="T86" fmla="*/ 1981200 w 3927"/>
              <a:gd name="T87" fmla="*/ 4140201 h 2791"/>
              <a:gd name="T88" fmla="*/ 1517650 w 3927"/>
              <a:gd name="T89" fmla="*/ 4311651 h 2791"/>
              <a:gd name="T90" fmla="*/ 1384300 w 3927"/>
              <a:gd name="T91" fmla="*/ 4364038 h 2791"/>
              <a:gd name="T92" fmla="*/ 1039813 w 3927"/>
              <a:gd name="T93" fmla="*/ 4430713 h 2791"/>
              <a:gd name="T94" fmla="*/ 947738 w 3927"/>
              <a:gd name="T95" fmla="*/ 4403726 h 2791"/>
              <a:gd name="T96" fmla="*/ 893763 w 3927"/>
              <a:gd name="T97" fmla="*/ 4364038 h 2791"/>
              <a:gd name="T98" fmla="*/ 854075 w 3927"/>
              <a:gd name="T99" fmla="*/ 4351338 h 2791"/>
              <a:gd name="T100" fmla="*/ 774700 w 3927"/>
              <a:gd name="T101" fmla="*/ 4271963 h 2791"/>
              <a:gd name="T102" fmla="*/ 747712 w 3927"/>
              <a:gd name="T103" fmla="*/ 4232276 h 2791"/>
              <a:gd name="T104" fmla="*/ 668337 w 3927"/>
              <a:gd name="T105" fmla="*/ 4152901 h 2791"/>
              <a:gd name="T106" fmla="*/ 655637 w 3927"/>
              <a:gd name="T107" fmla="*/ 4113213 h 2791"/>
              <a:gd name="T108" fmla="*/ 615950 w 3927"/>
              <a:gd name="T109" fmla="*/ 4086226 h 2791"/>
              <a:gd name="T110" fmla="*/ 522288 w 3927"/>
              <a:gd name="T111" fmla="*/ 3954463 h 2791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3927"/>
              <a:gd name="T169" fmla="*/ 0 h 2791"/>
              <a:gd name="T170" fmla="*/ 3927 w 3927"/>
              <a:gd name="T171" fmla="*/ 2791 h 2791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3927" h="2791">
                <a:moveTo>
                  <a:pt x="329" y="2491"/>
                </a:moveTo>
                <a:cubicBezTo>
                  <a:pt x="284" y="2395"/>
                  <a:pt x="261" y="2289"/>
                  <a:pt x="221" y="2190"/>
                </a:cubicBezTo>
                <a:cubicBezTo>
                  <a:pt x="206" y="2113"/>
                  <a:pt x="189" y="2026"/>
                  <a:pt x="154" y="1956"/>
                </a:cubicBezTo>
                <a:cubicBezTo>
                  <a:pt x="135" y="1782"/>
                  <a:pt x="156" y="1989"/>
                  <a:pt x="137" y="1673"/>
                </a:cubicBezTo>
                <a:cubicBezTo>
                  <a:pt x="132" y="1591"/>
                  <a:pt x="111" y="1510"/>
                  <a:pt x="96" y="1430"/>
                </a:cubicBezTo>
                <a:cubicBezTo>
                  <a:pt x="101" y="1355"/>
                  <a:pt x="112" y="1280"/>
                  <a:pt x="112" y="1205"/>
                </a:cubicBezTo>
                <a:cubicBezTo>
                  <a:pt x="112" y="1191"/>
                  <a:pt x="68" y="1097"/>
                  <a:pt x="62" y="1080"/>
                </a:cubicBezTo>
                <a:cubicBezTo>
                  <a:pt x="54" y="1031"/>
                  <a:pt x="38" y="987"/>
                  <a:pt x="29" y="938"/>
                </a:cubicBezTo>
                <a:cubicBezTo>
                  <a:pt x="19" y="822"/>
                  <a:pt x="0" y="650"/>
                  <a:pt x="71" y="546"/>
                </a:cubicBezTo>
                <a:cubicBezTo>
                  <a:pt x="94" y="474"/>
                  <a:pt x="52" y="591"/>
                  <a:pt x="129" y="479"/>
                </a:cubicBezTo>
                <a:cubicBezTo>
                  <a:pt x="137" y="467"/>
                  <a:pt x="132" y="450"/>
                  <a:pt x="137" y="437"/>
                </a:cubicBezTo>
                <a:cubicBezTo>
                  <a:pt x="154" y="396"/>
                  <a:pt x="195" y="348"/>
                  <a:pt x="229" y="320"/>
                </a:cubicBezTo>
                <a:cubicBezTo>
                  <a:pt x="282" y="277"/>
                  <a:pt x="347" y="254"/>
                  <a:pt x="405" y="220"/>
                </a:cubicBezTo>
                <a:cubicBezTo>
                  <a:pt x="466" y="185"/>
                  <a:pt x="524" y="143"/>
                  <a:pt x="588" y="112"/>
                </a:cubicBezTo>
                <a:cubicBezTo>
                  <a:pt x="739" y="38"/>
                  <a:pt x="934" y="27"/>
                  <a:pt x="1097" y="20"/>
                </a:cubicBezTo>
                <a:cubicBezTo>
                  <a:pt x="1304" y="0"/>
                  <a:pt x="1509" y="22"/>
                  <a:pt x="1715" y="36"/>
                </a:cubicBezTo>
                <a:cubicBezTo>
                  <a:pt x="1863" y="63"/>
                  <a:pt x="2009" y="30"/>
                  <a:pt x="2158" y="20"/>
                </a:cubicBezTo>
                <a:cubicBezTo>
                  <a:pt x="2355" y="27"/>
                  <a:pt x="2546" y="49"/>
                  <a:pt x="2742" y="61"/>
                </a:cubicBezTo>
                <a:cubicBezTo>
                  <a:pt x="2883" y="91"/>
                  <a:pt x="2709" y="57"/>
                  <a:pt x="3059" y="78"/>
                </a:cubicBezTo>
                <a:cubicBezTo>
                  <a:pt x="3186" y="86"/>
                  <a:pt x="3308" y="119"/>
                  <a:pt x="3435" y="128"/>
                </a:cubicBezTo>
                <a:cubicBezTo>
                  <a:pt x="3504" y="147"/>
                  <a:pt x="3574" y="165"/>
                  <a:pt x="3644" y="178"/>
                </a:cubicBezTo>
                <a:cubicBezTo>
                  <a:pt x="3679" y="202"/>
                  <a:pt x="3713" y="224"/>
                  <a:pt x="3735" y="262"/>
                </a:cubicBezTo>
                <a:cubicBezTo>
                  <a:pt x="3748" y="284"/>
                  <a:pt x="3769" y="329"/>
                  <a:pt x="3769" y="329"/>
                </a:cubicBezTo>
                <a:cubicBezTo>
                  <a:pt x="3781" y="379"/>
                  <a:pt x="3799" y="411"/>
                  <a:pt x="3827" y="454"/>
                </a:cubicBezTo>
                <a:cubicBezTo>
                  <a:pt x="3855" y="564"/>
                  <a:pt x="3893" y="664"/>
                  <a:pt x="3927" y="771"/>
                </a:cubicBezTo>
                <a:cubicBezTo>
                  <a:pt x="3924" y="852"/>
                  <a:pt x="3924" y="932"/>
                  <a:pt x="3919" y="1013"/>
                </a:cubicBezTo>
                <a:cubicBezTo>
                  <a:pt x="3917" y="1050"/>
                  <a:pt x="3900" y="1085"/>
                  <a:pt x="3894" y="1122"/>
                </a:cubicBezTo>
                <a:cubicBezTo>
                  <a:pt x="3875" y="1240"/>
                  <a:pt x="3857" y="1367"/>
                  <a:pt x="3819" y="1481"/>
                </a:cubicBezTo>
                <a:cubicBezTo>
                  <a:pt x="3813" y="1520"/>
                  <a:pt x="3808" y="1558"/>
                  <a:pt x="3802" y="1597"/>
                </a:cubicBezTo>
                <a:cubicBezTo>
                  <a:pt x="3794" y="1647"/>
                  <a:pt x="3784" y="1698"/>
                  <a:pt x="3777" y="1748"/>
                </a:cubicBezTo>
                <a:cubicBezTo>
                  <a:pt x="3753" y="1909"/>
                  <a:pt x="3768" y="2005"/>
                  <a:pt x="3585" y="2040"/>
                </a:cubicBezTo>
                <a:cubicBezTo>
                  <a:pt x="3546" y="2066"/>
                  <a:pt x="3513" y="2093"/>
                  <a:pt x="3468" y="2107"/>
                </a:cubicBezTo>
                <a:cubicBezTo>
                  <a:pt x="3446" y="2114"/>
                  <a:pt x="3401" y="2123"/>
                  <a:pt x="3401" y="2123"/>
                </a:cubicBezTo>
                <a:cubicBezTo>
                  <a:pt x="3355" y="2154"/>
                  <a:pt x="3317" y="2150"/>
                  <a:pt x="3260" y="2157"/>
                </a:cubicBezTo>
                <a:cubicBezTo>
                  <a:pt x="3151" y="2170"/>
                  <a:pt x="3043" y="2186"/>
                  <a:pt x="2934" y="2198"/>
                </a:cubicBezTo>
                <a:cubicBezTo>
                  <a:pt x="2874" y="2184"/>
                  <a:pt x="2820" y="2172"/>
                  <a:pt x="2759" y="2165"/>
                </a:cubicBezTo>
                <a:cubicBezTo>
                  <a:pt x="2712" y="2168"/>
                  <a:pt x="2664" y="2168"/>
                  <a:pt x="2617" y="2173"/>
                </a:cubicBezTo>
                <a:cubicBezTo>
                  <a:pt x="2596" y="2175"/>
                  <a:pt x="2563" y="2200"/>
                  <a:pt x="2550" y="2207"/>
                </a:cubicBezTo>
                <a:cubicBezTo>
                  <a:pt x="2506" y="2229"/>
                  <a:pt x="2455" y="2236"/>
                  <a:pt x="2408" y="2249"/>
                </a:cubicBezTo>
                <a:cubicBezTo>
                  <a:pt x="2339" y="2293"/>
                  <a:pt x="2253" y="2286"/>
                  <a:pt x="2183" y="2324"/>
                </a:cubicBezTo>
                <a:cubicBezTo>
                  <a:pt x="2053" y="2394"/>
                  <a:pt x="2185" y="2342"/>
                  <a:pt x="2016" y="2399"/>
                </a:cubicBezTo>
                <a:cubicBezTo>
                  <a:pt x="2001" y="2404"/>
                  <a:pt x="1990" y="2420"/>
                  <a:pt x="1974" y="2424"/>
                </a:cubicBezTo>
                <a:cubicBezTo>
                  <a:pt x="1809" y="2464"/>
                  <a:pt x="1637" y="2472"/>
                  <a:pt x="1473" y="2516"/>
                </a:cubicBezTo>
                <a:cubicBezTo>
                  <a:pt x="1390" y="2538"/>
                  <a:pt x="1327" y="2582"/>
                  <a:pt x="1248" y="2608"/>
                </a:cubicBezTo>
                <a:cubicBezTo>
                  <a:pt x="1149" y="2641"/>
                  <a:pt x="1053" y="2676"/>
                  <a:pt x="956" y="2716"/>
                </a:cubicBezTo>
                <a:cubicBezTo>
                  <a:pt x="912" y="2760"/>
                  <a:pt x="951" y="2731"/>
                  <a:pt x="872" y="2749"/>
                </a:cubicBezTo>
                <a:cubicBezTo>
                  <a:pt x="797" y="2766"/>
                  <a:pt x="734" y="2783"/>
                  <a:pt x="655" y="2791"/>
                </a:cubicBezTo>
                <a:cubicBezTo>
                  <a:pt x="636" y="2785"/>
                  <a:pt x="615" y="2782"/>
                  <a:pt x="597" y="2774"/>
                </a:cubicBezTo>
                <a:cubicBezTo>
                  <a:pt x="584" y="2768"/>
                  <a:pt x="575" y="2756"/>
                  <a:pt x="563" y="2749"/>
                </a:cubicBezTo>
                <a:cubicBezTo>
                  <a:pt x="555" y="2745"/>
                  <a:pt x="546" y="2744"/>
                  <a:pt x="538" y="2741"/>
                </a:cubicBezTo>
                <a:cubicBezTo>
                  <a:pt x="521" y="2724"/>
                  <a:pt x="501" y="2710"/>
                  <a:pt x="488" y="2691"/>
                </a:cubicBezTo>
                <a:cubicBezTo>
                  <a:pt x="482" y="2683"/>
                  <a:pt x="478" y="2674"/>
                  <a:pt x="471" y="2666"/>
                </a:cubicBezTo>
                <a:cubicBezTo>
                  <a:pt x="455" y="2648"/>
                  <a:pt x="421" y="2616"/>
                  <a:pt x="421" y="2616"/>
                </a:cubicBezTo>
                <a:cubicBezTo>
                  <a:pt x="418" y="2608"/>
                  <a:pt x="418" y="2598"/>
                  <a:pt x="413" y="2591"/>
                </a:cubicBezTo>
                <a:cubicBezTo>
                  <a:pt x="407" y="2583"/>
                  <a:pt x="392" y="2583"/>
                  <a:pt x="388" y="2574"/>
                </a:cubicBezTo>
                <a:cubicBezTo>
                  <a:pt x="375" y="2548"/>
                  <a:pt x="389" y="2459"/>
                  <a:pt x="329" y="2491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700088" y="3175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Relevance Feedback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114800" y="27432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x</a:t>
            </a:r>
            <a:endParaRPr lang="en-US" altLang="en-US">
              <a:latin typeface="Arial Black" panose="020B0A04020102020204" pitchFamily="34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572000" y="22860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x</a:t>
            </a:r>
            <a:endParaRPr lang="en-US" altLang="en-US">
              <a:latin typeface="Arial Black" panose="020B0A04020102020204" pitchFamily="34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876800" y="30480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x</a:t>
            </a:r>
            <a:endParaRPr lang="en-US" altLang="en-US">
              <a:latin typeface="Arial Black" panose="020B0A04020102020204" pitchFamily="34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209800" y="32766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x</a:t>
            </a:r>
            <a:endParaRPr lang="en-US" altLang="en-US">
              <a:latin typeface="Arial Black" panose="020B0A04020102020204" pitchFamily="34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743200" y="36576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733800" y="34290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200400" y="36576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519112" y="5332413"/>
            <a:ext cx="1752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A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Revised query</a:t>
            </a: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V="1">
            <a:off x="1662112" y="3641725"/>
            <a:ext cx="1524000" cy="1752600"/>
          </a:xfrm>
          <a:prstGeom prst="line">
            <a:avLst/>
          </a:prstGeom>
          <a:noFill/>
          <a:ln w="9525">
            <a:solidFill>
              <a:srgbClr val="00A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228600" y="5927768"/>
            <a:ext cx="32766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  non-relevant documents</a:t>
            </a:r>
          </a:p>
          <a:p>
            <a:pPr>
              <a:spcBef>
                <a:spcPct val="10000"/>
              </a:spcBef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  relevant documents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2971800" y="32004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3505200" y="1981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200400" y="28956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3719512" y="2574925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x</a:t>
            </a:r>
            <a:endParaRPr lang="en-US" altLang="en-US">
              <a:latin typeface="Arial Black" panose="020B0A04020102020204" pitchFamily="34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4648200" y="14478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x</a:t>
            </a:r>
            <a:endParaRPr lang="en-US" altLang="en-US">
              <a:latin typeface="Arial Black" panose="020B0A04020102020204" pitchFamily="34" charset="0"/>
            </a:endParaRP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2286000" y="25146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x</a:t>
            </a:r>
            <a:endParaRPr lang="en-US" altLang="en-US">
              <a:latin typeface="Arial Black" panose="020B0A04020102020204" pitchFamily="34" charset="0"/>
            </a:endParaRP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5638800" y="23622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x</a:t>
            </a:r>
            <a:endParaRPr lang="en-US" altLang="en-US">
              <a:latin typeface="Arial Black" panose="020B0A04020102020204" pitchFamily="34" charset="0"/>
            </a:endParaRP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1828800" y="16764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x</a:t>
            </a:r>
            <a:endParaRPr lang="en-US" altLang="en-US">
              <a:latin typeface="Arial Black" panose="020B0A04020102020204" pitchFamily="34" charset="0"/>
            </a:endParaRP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5943600" y="13716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x</a:t>
            </a:r>
            <a:endParaRPr lang="en-US" altLang="en-US">
              <a:latin typeface="Arial Black" panose="020B0A04020102020204" pitchFamily="34" charset="0"/>
            </a:endParaRP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1828800" y="44958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x</a:t>
            </a:r>
            <a:endParaRPr lang="en-US" altLang="en-US">
              <a:latin typeface="Arial Black" panose="020B0A04020102020204" pitchFamily="34" charset="0"/>
            </a:endParaRP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524000" y="34290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x</a:t>
            </a:r>
            <a:endParaRPr lang="en-US" altLang="en-US">
              <a:latin typeface="Arial Black" panose="020B0A04020102020204" pitchFamily="34" charset="0"/>
            </a:endParaRP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114800" y="41148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x</a:t>
            </a:r>
            <a:endParaRPr lang="en-US" altLang="en-US">
              <a:latin typeface="Arial Black" panose="020B0A04020102020204" pitchFamily="34" charset="0"/>
            </a:endParaRP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3124200" y="41910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x</a:t>
            </a:r>
            <a:endParaRPr lang="en-US" altLang="en-US">
              <a:latin typeface="Arial Black" panose="020B0A04020102020204" pitchFamily="34" charset="0"/>
            </a:endParaRP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6553200" y="27432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x</a:t>
            </a:r>
            <a:endParaRPr lang="en-US" altLang="en-US">
              <a:latin typeface="Arial Black" panose="020B0A04020102020204" pitchFamily="34" charset="0"/>
            </a:endParaRP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5410200" y="38100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x</a:t>
            </a:r>
            <a:endParaRPr lang="en-US" altLang="en-US">
              <a:latin typeface="Arial Black" panose="020B0A04020102020204" pitchFamily="34" charset="0"/>
            </a:endParaRPr>
          </a:p>
        </p:txBody>
      </p:sp>
      <p:grpSp>
        <p:nvGrpSpPr>
          <p:cNvPr id="10269" name="Group 29"/>
          <p:cNvGrpSpPr>
            <a:grpSpLocks/>
          </p:cNvGrpSpPr>
          <p:nvPr/>
        </p:nvGrpSpPr>
        <p:grpSpPr bwMode="auto">
          <a:xfrm>
            <a:off x="3186112" y="3260725"/>
            <a:ext cx="457200" cy="396875"/>
            <a:chOff x="4896" y="1680"/>
            <a:chExt cx="288" cy="250"/>
          </a:xfrm>
        </p:grpSpPr>
        <p:sp>
          <p:nvSpPr>
            <p:cNvPr id="10279" name="Text Box 30"/>
            <p:cNvSpPr txBox="1">
              <a:spLocks noChangeArrowheads="1"/>
            </p:cNvSpPr>
            <p:nvPr/>
          </p:nvSpPr>
          <p:spPr bwMode="auto">
            <a:xfrm>
              <a:off x="4896" y="1680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>
                  <a:solidFill>
                    <a:srgbClr val="FF0000"/>
                  </a:solidFill>
                  <a:sym typeface="Symbol" panose="05050102010706020507" pitchFamily="18" charset="2"/>
                </a:rPr>
                <a:t></a:t>
              </a:r>
              <a:endParaRPr lang="en-US" altLang="en-US" sz="2000">
                <a:solidFill>
                  <a:srgbClr val="FF0000"/>
                </a:solidFill>
              </a:endParaRPr>
            </a:p>
          </p:txBody>
        </p:sp>
        <p:sp>
          <p:nvSpPr>
            <p:cNvPr id="10280" name="Freeform 31"/>
            <p:cNvSpPr>
              <a:spLocks/>
            </p:cNvSpPr>
            <p:nvPr/>
          </p:nvSpPr>
          <p:spPr bwMode="auto">
            <a:xfrm>
              <a:off x="4967" y="1773"/>
              <a:ext cx="72" cy="87"/>
            </a:xfrm>
            <a:custGeom>
              <a:avLst/>
              <a:gdLst>
                <a:gd name="T0" fmla="*/ 0 w 72"/>
                <a:gd name="T1" fmla="*/ 87 h 87"/>
                <a:gd name="T2" fmla="*/ 37 w 72"/>
                <a:gd name="T3" fmla="*/ 0 h 87"/>
                <a:gd name="T4" fmla="*/ 72 w 72"/>
                <a:gd name="T5" fmla="*/ 87 h 87"/>
                <a:gd name="T6" fmla="*/ 0 w 72"/>
                <a:gd name="T7" fmla="*/ 87 h 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"/>
                <a:gd name="T13" fmla="*/ 0 h 87"/>
                <a:gd name="T14" fmla="*/ 72 w 72"/>
                <a:gd name="T15" fmla="*/ 87 h 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" h="87">
                  <a:moveTo>
                    <a:pt x="0" y="87"/>
                  </a:moveTo>
                  <a:lnTo>
                    <a:pt x="37" y="0"/>
                  </a:lnTo>
                  <a:lnTo>
                    <a:pt x="72" y="87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A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0" name="Text Box 32"/>
          <p:cNvSpPr txBox="1">
            <a:spLocks noChangeArrowheads="1"/>
          </p:cNvSpPr>
          <p:nvPr/>
        </p:nvSpPr>
        <p:spPr bwMode="auto">
          <a:xfrm>
            <a:off x="6400800" y="34290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x</a:t>
            </a:r>
            <a:endParaRPr lang="en-US" altLang="en-US">
              <a:latin typeface="Arial Black" panose="020B0A04020102020204" pitchFamily="34" charset="0"/>
            </a:endParaRPr>
          </a:p>
        </p:txBody>
      </p:sp>
      <p:sp>
        <p:nvSpPr>
          <p:cNvPr id="10271" name="Text Box 33"/>
          <p:cNvSpPr txBox="1">
            <a:spLocks noChangeArrowheads="1"/>
          </p:cNvSpPr>
          <p:nvPr/>
        </p:nvSpPr>
        <p:spPr bwMode="auto">
          <a:xfrm>
            <a:off x="6858000" y="19812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x</a:t>
            </a:r>
            <a:endParaRPr lang="en-US" altLang="en-US">
              <a:latin typeface="Arial Black" panose="020B0A04020102020204" pitchFamily="34" charset="0"/>
            </a:endParaRPr>
          </a:p>
        </p:txBody>
      </p:sp>
      <p:sp>
        <p:nvSpPr>
          <p:cNvPr id="10272" name="Text Box 34"/>
          <p:cNvSpPr txBox="1">
            <a:spLocks noChangeArrowheads="1"/>
          </p:cNvSpPr>
          <p:nvPr/>
        </p:nvSpPr>
        <p:spPr bwMode="auto">
          <a:xfrm>
            <a:off x="228600" y="1279525"/>
            <a:ext cx="15097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 query</a:t>
            </a:r>
          </a:p>
        </p:txBody>
      </p:sp>
      <p:sp>
        <p:nvSpPr>
          <p:cNvPr id="10273" name="Line 35"/>
          <p:cNvSpPr>
            <a:spLocks noChangeShapeType="1"/>
          </p:cNvSpPr>
          <p:nvPr/>
        </p:nvSpPr>
        <p:spPr bwMode="auto">
          <a:xfrm>
            <a:off x="1371600" y="1676400"/>
            <a:ext cx="1981200" cy="914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74" name="Group 36"/>
          <p:cNvGrpSpPr>
            <a:grpSpLocks/>
          </p:cNvGrpSpPr>
          <p:nvPr/>
        </p:nvGrpSpPr>
        <p:grpSpPr bwMode="auto">
          <a:xfrm>
            <a:off x="3276600" y="2438400"/>
            <a:ext cx="457200" cy="396875"/>
            <a:chOff x="4896" y="1680"/>
            <a:chExt cx="288" cy="250"/>
          </a:xfrm>
        </p:grpSpPr>
        <p:sp>
          <p:nvSpPr>
            <p:cNvPr id="10277" name="Text Box 37"/>
            <p:cNvSpPr txBox="1">
              <a:spLocks noChangeArrowheads="1"/>
            </p:cNvSpPr>
            <p:nvPr/>
          </p:nvSpPr>
          <p:spPr bwMode="auto">
            <a:xfrm>
              <a:off x="4896" y="1680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>
                  <a:solidFill>
                    <a:srgbClr val="FF0000"/>
                  </a:solidFill>
                  <a:sym typeface="Symbol" panose="05050102010706020507" pitchFamily="18" charset="2"/>
                </a:rPr>
                <a:t></a:t>
              </a:r>
              <a:endParaRPr lang="en-US" altLang="en-US" sz="2000">
                <a:solidFill>
                  <a:srgbClr val="FF0000"/>
                </a:solidFill>
              </a:endParaRPr>
            </a:p>
          </p:txBody>
        </p:sp>
        <p:sp>
          <p:nvSpPr>
            <p:cNvPr id="10278" name="Freeform 38"/>
            <p:cNvSpPr>
              <a:spLocks/>
            </p:cNvSpPr>
            <p:nvPr/>
          </p:nvSpPr>
          <p:spPr bwMode="auto">
            <a:xfrm>
              <a:off x="4967" y="1773"/>
              <a:ext cx="72" cy="87"/>
            </a:xfrm>
            <a:custGeom>
              <a:avLst/>
              <a:gdLst>
                <a:gd name="T0" fmla="*/ 0 w 72"/>
                <a:gd name="T1" fmla="*/ 87 h 87"/>
                <a:gd name="T2" fmla="*/ 37 w 72"/>
                <a:gd name="T3" fmla="*/ 0 h 87"/>
                <a:gd name="T4" fmla="*/ 72 w 72"/>
                <a:gd name="T5" fmla="*/ 87 h 87"/>
                <a:gd name="T6" fmla="*/ 0 w 72"/>
                <a:gd name="T7" fmla="*/ 87 h 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"/>
                <a:gd name="T13" fmla="*/ 0 h 87"/>
                <a:gd name="T14" fmla="*/ 72 w 72"/>
                <a:gd name="T15" fmla="*/ 87 h 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" h="87">
                  <a:moveTo>
                    <a:pt x="0" y="87"/>
                  </a:moveTo>
                  <a:lnTo>
                    <a:pt x="37" y="0"/>
                  </a:lnTo>
                  <a:lnTo>
                    <a:pt x="72" y="87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5" name="Oval 39"/>
          <p:cNvSpPr>
            <a:spLocks noChangeArrowheads="1"/>
          </p:cNvSpPr>
          <p:nvPr/>
        </p:nvSpPr>
        <p:spPr bwMode="auto">
          <a:xfrm>
            <a:off x="2728912" y="1889125"/>
            <a:ext cx="14478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76" name="Text Box 40"/>
          <p:cNvSpPr txBox="1">
            <a:spLocks noChangeArrowheads="1"/>
          </p:cNvSpPr>
          <p:nvPr/>
        </p:nvSpPr>
        <p:spPr bwMode="auto">
          <a:xfrm>
            <a:off x="2957512" y="1889125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x</a:t>
            </a:r>
            <a:endParaRPr lang="en-US" altLang="en-US">
              <a:latin typeface="Arial Black" panose="020B0A04020102020204" pitchFamily="34" charset="0"/>
            </a:endParaRPr>
          </a:p>
        </p:txBody>
      </p:sp>
      <p:graphicFrame>
        <p:nvGraphicFramePr>
          <p:cNvPr id="4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762645"/>
              </p:ext>
            </p:extLst>
          </p:nvPr>
        </p:nvGraphicFramePr>
        <p:xfrm>
          <a:off x="3628810" y="5055323"/>
          <a:ext cx="3381590" cy="640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9" name="Equation" r:id="rId3" imgW="2412720" imgH="457200" progId="Equation.3">
                  <p:embed/>
                </p:oleObj>
              </mc:Choice>
              <mc:Fallback>
                <p:oleObj name="Equation" r:id="rId3" imgW="24127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8810" y="5055323"/>
                        <a:ext cx="3381590" cy="6406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3555306" y="5604094"/>
            <a:ext cx="4776588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q</a:t>
            </a:r>
            <a:r>
              <a:rPr lang="en-US" altLang="en-US" sz="1400" i="1" baseline="-25000" dirty="0" err="1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= modified query </a:t>
            </a:r>
            <a:r>
              <a:rPr lang="en-US" alt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vector</a:t>
            </a:r>
            <a:endParaRPr lang="en-US" altLang="en-US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alt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q</a:t>
            </a:r>
            <a:r>
              <a:rPr lang="en-US" altLang="en-US" sz="1400" i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= original query </a:t>
            </a:r>
            <a:r>
              <a:rPr lang="en-US" alt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vector</a:t>
            </a:r>
            <a:endParaRPr lang="en-US" altLang="en-US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l-GR" altLang="en-US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altLang="en-US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l-GR" altLang="en-US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l-GR" altLang="en-US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</a:t>
            </a:r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: weights (hand-chosen or set empirically</a:t>
            </a:r>
            <a:r>
              <a:rPr lang="en-US" alt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endParaRPr lang="en-US" altLang="en-US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alt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en-US" altLang="en-US" sz="1400" i="1" baseline="-25000" dirty="0" err="1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400" i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1400" i="1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set of known relevant doc </a:t>
            </a:r>
            <a:r>
              <a:rPr lang="en-US" alt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vectors</a:t>
            </a:r>
            <a:endParaRPr lang="en-US" altLang="en-US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altLang="en-US" sz="1400" i="1" dirty="0" err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en-US" altLang="en-US" sz="1400" i="1" baseline="-25000" dirty="0" err="1">
                <a:solidFill>
                  <a:srgbClr val="000000"/>
                </a:solidFill>
                <a:latin typeface="Arial" panose="020B0604020202020204" pitchFamily="34" charset="0"/>
              </a:rPr>
              <a:t>nr</a:t>
            </a:r>
            <a:r>
              <a:rPr lang="en-US" alt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= set of known irrelevant doc vectors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5" name="Rectangle 3"/>
          <p:cNvSpPr>
            <a:spLocks noChangeArrowheads="1"/>
          </p:cNvSpPr>
          <p:nvPr/>
        </p:nvSpPr>
        <p:spPr bwMode="auto">
          <a:xfrm>
            <a:off x="3113088" y="597870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Rocchio Example</a:t>
            </a:r>
          </a:p>
        </p:txBody>
      </p:sp>
      <p:graphicFrame>
        <p:nvGraphicFramePr>
          <p:cNvPr id="2050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8202177"/>
              </p:ext>
            </p:extLst>
          </p:nvPr>
        </p:nvGraphicFramePr>
        <p:xfrm>
          <a:off x="1768132" y="1331119"/>
          <a:ext cx="4497388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9" name="Equation" r:id="rId4" imgW="2933640" imgH="660240" progId="Equation.3">
                  <p:embed/>
                </p:oleObj>
              </mc:Choice>
              <mc:Fallback>
                <p:oleObj name="Equation" r:id="rId4" imgW="2933640" imgH="660240" progId="Equation.3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8132" y="1331119"/>
                        <a:ext cx="4497388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Rectangle 6"/>
          <p:cNvSpPr>
            <a:spLocks noChangeArrowheads="1"/>
          </p:cNvSpPr>
          <p:nvPr/>
        </p:nvSpPr>
        <p:spPr bwMode="auto">
          <a:xfrm>
            <a:off x="6132513" y="34656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0</a:t>
            </a:r>
          </a:p>
        </p:txBody>
      </p:sp>
      <p:sp>
        <p:nvSpPr>
          <p:cNvPr id="2058" name="Rectangle 7"/>
          <p:cNvSpPr>
            <a:spLocks noChangeArrowheads="1"/>
          </p:cNvSpPr>
          <p:nvPr/>
        </p:nvSpPr>
        <p:spPr bwMode="auto">
          <a:xfrm>
            <a:off x="6437313" y="34656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dirty="0"/>
              <a:t>1</a:t>
            </a:r>
          </a:p>
        </p:txBody>
      </p:sp>
      <p:sp>
        <p:nvSpPr>
          <p:cNvPr id="2059" name="Rectangle 8"/>
          <p:cNvSpPr>
            <a:spLocks noChangeArrowheads="1"/>
          </p:cNvSpPr>
          <p:nvPr/>
        </p:nvSpPr>
        <p:spPr bwMode="auto">
          <a:xfrm>
            <a:off x="6742113" y="34656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0</a:t>
            </a:r>
          </a:p>
        </p:txBody>
      </p:sp>
      <p:sp>
        <p:nvSpPr>
          <p:cNvPr id="2060" name="Rectangle 9"/>
          <p:cNvSpPr>
            <a:spLocks noChangeArrowheads="1"/>
          </p:cNvSpPr>
          <p:nvPr/>
        </p:nvSpPr>
        <p:spPr bwMode="auto">
          <a:xfrm>
            <a:off x="7046913" y="34656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dirty="0"/>
              <a:t>1</a:t>
            </a:r>
          </a:p>
        </p:txBody>
      </p:sp>
      <p:sp>
        <p:nvSpPr>
          <p:cNvPr id="2061" name="Rectangle 10"/>
          <p:cNvSpPr>
            <a:spLocks noChangeArrowheads="1"/>
          </p:cNvSpPr>
          <p:nvPr/>
        </p:nvSpPr>
        <p:spPr bwMode="auto">
          <a:xfrm>
            <a:off x="7351713" y="34656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0</a:t>
            </a:r>
          </a:p>
        </p:txBody>
      </p:sp>
      <p:sp>
        <p:nvSpPr>
          <p:cNvPr id="2062" name="Rectangle 11"/>
          <p:cNvSpPr>
            <a:spLocks noChangeArrowheads="1"/>
          </p:cNvSpPr>
          <p:nvPr/>
        </p:nvSpPr>
        <p:spPr bwMode="auto">
          <a:xfrm>
            <a:off x="7656513" y="34656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0</a:t>
            </a:r>
          </a:p>
        </p:txBody>
      </p:sp>
      <p:sp>
        <p:nvSpPr>
          <p:cNvPr id="2063" name="Rectangle 12"/>
          <p:cNvSpPr>
            <a:spLocks noChangeArrowheads="1"/>
          </p:cNvSpPr>
          <p:nvPr/>
        </p:nvSpPr>
        <p:spPr bwMode="auto">
          <a:xfrm>
            <a:off x="6132513" y="43038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1</a:t>
            </a:r>
          </a:p>
        </p:txBody>
      </p:sp>
      <p:sp>
        <p:nvSpPr>
          <p:cNvPr id="2064" name="Rectangle 13"/>
          <p:cNvSpPr>
            <a:spLocks noChangeArrowheads="1"/>
          </p:cNvSpPr>
          <p:nvPr/>
        </p:nvSpPr>
        <p:spPr bwMode="auto">
          <a:xfrm>
            <a:off x="6437313" y="43038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dirty="0"/>
              <a:t>8</a:t>
            </a:r>
          </a:p>
        </p:txBody>
      </p:sp>
      <p:sp>
        <p:nvSpPr>
          <p:cNvPr id="2065" name="Rectangle 14"/>
          <p:cNvSpPr>
            <a:spLocks noChangeArrowheads="1"/>
          </p:cNvSpPr>
          <p:nvPr/>
        </p:nvSpPr>
        <p:spPr bwMode="auto">
          <a:xfrm>
            <a:off x="6742113" y="43038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4</a:t>
            </a:r>
          </a:p>
        </p:txBody>
      </p:sp>
      <p:sp>
        <p:nvSpPr>
          <p:cNvPr id="2066" name="Rectangle 15"/>
          <p:cNvSpPr>
            <a:spLocks noChangeArrowheads="1"/>
          </p:cNvSpPr>
          <p:nvPr/>
        </p:nvSpPr>
        <p:spPr bwMode="auto">
          <a:xfrm>
            <a:off x="7046913" y="43038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dirty="0"/>
              <a:t>4</a:t>
            </a:r>
          </a:p>
        </p:txBody>
      </p:sp>
      <p:sp>
        <p:nvSpPr>
          <p:cNvPr id="2067" name="Rectangle 16"/>
          <p:cNvSpPr>
            <a:spLocks noChangeArrowheads="1"/>
          </p:cNvSpPr>
          <p:nvPr/>
        </p:nvSpPr>
        <p:spPr bwMode="auto">
          <a:xfrm>
            <a:off x="7351713" y="43038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0</a:t>
            </a:r>
          </a:p>
        </p:txBody>
      </p:sp>
      <p:sp>
        <p:nvSpPr>
          <p:cNvPr id="2068" name="Rectangle 17"/>
          <p:cNvSpPr>
            <a:spLocks noChangeArrowheads="1"/>
          </p:cNvSpPr>
          <p:nvPr/>
        </p:nvSpPr>
        <p:spPr bwMode="auto">
          <a:xfrm>
            <a:off x="7656513" y="43038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1</a:t>
            </a:r>
          </a:p>
        </p:txBody>
      </p:sp>
      <p:sp>
        <p:nvSpPr>
          <p:cNvPr id="2069" name="Rectangle 18"/>
          <p:cNvSpPr>
            <a:spLocks noChangeArrowheads="1"/>
          </p:cNvSpPr>
          <p:nvPr/>
        </p:nvSpPr>
        <p:spPr bwMode="auto">
          <a:xfrm>
            <a:off x="6132513" y="51420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2</a:t>
            </a:r>
          </a:p>
        </p:txBody>
      </p:sp>
      <p:sp>
        <p:nvSpPr>
          <p:cNvPr id="2070" name="Rectangle 19"/>
          <p:cNvSpPr>
            <a:spLocks noChangeArrowheads="1"/>
          </p:cNvSpPr>
          <p:nvPr/>
        </p:nvSpPr>
        <p:spPr bwMode="auto">
          <a:xfrm>
            <a:off x="6437313" y="51420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dirty="0"/>
              <a:t>4</a:t>
            </a:r>
          </a:p>
        </p:txBody>
      </p:sp>
      <p:sp>
        <p:nvSpPr>
          <p:cNvPr id="2071" name="Rectangle 20"/>
          <p:cNvSpPr>
            <a:spLocks noChangeArrowheads="1"/>
          </p:cNvSpPr>
          <p:nvPr/>
        </p:nvSpPr>
        <p:spPr bwMode="auto">
          <a:xfrm>
            <a:off x="6742113" y="51420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1</a:t>
            </a:r>
          </a:p>
        </p:txBody>
      </p:sp>
      <p:sp>
        <p:nvSpPr>
          <p:cNvPr id="2072" name="Rectangle 21"/>
          <p:cNvSpPr>
            <a:spLocks noChangeArrowheads="1"/>
          </p:cNvSpPr>
          <p:nvPr/>
        </p:nvSpPr>
        <p:spPr bwMode="auto">
          <a:xfrm>
            <a:off x="7046913" y="51420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dirty="0"/>
              <a:t>4</a:t>
            </a:r>
          </a:p>
        </p:txBody>
      </p:sp>
      <p:sp>
        <p:nvSpPr>
          <p:cNvPr id="2073" name="Rectangle 22"/>
          <p:cNvSpPr>
            <a:spLocks noChangeArrowheads="1"/>
          </p:cNvSpPr>
          <p:nvPr/>
        </p:nvSpPr>
        <p:spPr bwMode="auto">
          <a:xfrm>
            <a:off x="7351713" y="51420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0</a:t>
            </a:r>
          </a:p>
        </p:txBody>
      </p:sp>
      <p:sp>
        <p:nvSpPr>
          <p:cNvPr id="2074" name="Rectangle 23"/>
          <p:cNvSpPr>
            <a:spLocks noChangeArrowheads="1"/>
          </p:cNvSpPr>
          <p:nvPr/>
        </p:nvSpPr>
        <p:spPr bwMode="auto">
          <a:xfrm>
            <a:off x="7656513" y="51420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dirty="0"/>
              <a:t>3</a:t>
            </a:r>
          </a:p>
        </p:txBody>
      </p:sp>
      <p:sp>
        <p:nvSpPr>
          <p:cNvPr id="2075" name="Rectangle 24"/>
          <p:cNvSpPr>
            <a:spLocks noChangeArrowheads="1"/>
          </p:cNvSpPr>
          <p:nvPr/>
        </p:nvSpPr>
        <p:spPr bwMode="auto">
          <a:xfrm>
            <a:off x="6132513" y="59802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-1</a:t>
            </a:r>
          </a:p>
        </p:txBody>
      </p:sp>
      <p:sp>
        <p:nvSpPr>
          <p:cNvPr id="2076" name="Rectangle 25"/>
          <p:cNvSpPr>
            <a:spLocks noChangeArrowheads="1"/>
          </p:cNvSpPr>
          <p:nvPr/>
        </p:nvSpPr>
        <p:spPr bwMode="auto">
          <a:xfrm>
            <a:off x="6437313" y="59802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dirty="0"/>
              <a:t>3</a:t>
            </a:r>
          </a:p>
        </p:txBody>
      </p:sp>
      <p:sp>
        <p:nvSpPr>
          <p:cNvPr id="2077" name="Rectangle 26"/>
          <p:cNvSpPr>
            <a:spLocks noChangeArrowheads="1"/>
          </p:cNvSpPr>
          <p:nvPr/>
        </p:nvSpPr>
        <p:spPr bwMode="auto">
          <a:xfrm>
            <a:off x="6742113" y="59802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3</a:t>
            </a:r>
          </a:p>
        </p:txBody>
      </p:sp>
      <p:sp>
        <p:nvSpPr>
          <p:cNvPr id="2078" name="Rectangle 27"/>
          <p:cNvSpPr>
            <a:spLocks noChangeArrowheads="1"/>
          </p:cNvSpPr>
          <p:nvPr/>
        </p:nvSpPr>
        <p:spPr bwMode="auto">
          <a:xfrm>
            <a:off x="7046913" y="59802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dirty="0"/>
              <a:t>1</a:t>
            </a:r>
          </a:p>
        </p:txBody>
      </p:sp>
      <p:sp>
        <p:nvSpPr>
          <p:cNvPr id="2079" name="Rectangle 28"/>
          <p:cNvSpPr>
            <a:spLocks noChangeArrowheads="1"/>
          </p:cNvSpPr>
          <p:nvPr/>
        </p:nvSpPr>
        <p:spPr bwMode="auto">
          <a:xfrm>
            <a:off x="7351713" y="59802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0</a:t>
            </a:r>
          </a:p>
        </p:txBody>
      </p:sp>
      <p:sp>
        <p:nvSpPr>
          <p:cNvPr id="2080" name="Rectangle 29"/>
          <p:cNvSpPr>
            <a:spLocks noChangeArrowheads="1"/>
          </p:cNvSpPr>
          <p:nvPr/>
        </p:nvSpPr>
        <p:spPr bwMode="auto">
          <a:xfrm>
            <a:off x="7656513" y="59802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dirty="0" smtClean="0"/>
              <a:t>-2</a:t>
            </a:r>
            <a:endParaRPr lang="en-US" altLang="en-US" sz="1800" dirty="0"/>
          </a:p>
        </p:txBody>
      </p:sp>
      <p:sp>
        <p:nvSpPr>
          <p:cNvPr id="2081" name="Rectangle 30"/>
          <p:cNvSpPr>
            <a:spLocks noChangeArrowheads="1"/>
          </p:cNvSpPr>
          <p:nvPr/>
        </p:nvSpPr>
        <p:spPr bwMode="auto">
          <a:xfrm>
            <a:off x="3038475" y="34656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0</a:t>
            </a:r>
          </a:p>
        </p:txBody>
      </p:sp>
      <p:sp>
        <p:nvSpPr>
          <p:cNvPr id="2082" name="Rectangle 31"/>
          <p:cNvSpPr>
            <a:spLocks noChangeArrowheads="1"/>
          </p:cNvSpPr>
          <p:nvPr/>
        </p:nvSpPr>
        <p:spPr bwMode="auto">
          <a:xfrm>
            <a:off x="3343275" y="34656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dirty="0"/>
              <a:t>1</a:t>
            </a:r>
          </a:p>
        </p:txBody>
      </p:sp>
      <p:sp>
        <p:nvSpPr>
          <p:cNvPr id="2083" name="Rectangle 32"/>
          <p:cNvSpPr>
            <a:spLocks noChangeArrowheads="1"/>
          </p:cNvSpPr>
          <p:nvPr/>
        </p:nvSpPr>
        <p:spPr bwMode="auto">
          <a:xfrm>
            <a:off x="3648075" y="34656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0</a:t>
            </a:r>
          </a:p>
        </p:txBody>
      </p:sp>
      <p:sp>
        <p:nvSpPr>
          <p:cNvPr id="2084" name="Rectangle 33"/>
          <p:cNvSpPr>
            <a:spLocks noChangeArrowheads="1"/>
          </p:cNvSpPr>
          <p:nvPr/>
        </p:nvSpPr>
        <p:spPr bwMode="auto">
          <a:xfrm>
            <a:off x="3952875" y="34656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dirty="0"/>
              <a:t>1</a:t>
            </a:r>
          </a:p>
        </p:txBody>
      </p:sp>
      <p:sp>
        <p:nvSpPr>
          <p:cNvPr id="2085" name="Rectangle 34"/>
          <p:cNvSpPr>
            <a:spLocks noChangeArrowheads="1"/>
          </p:cNvSpPr>
          <p:nvPr/>
        </p:nvSpPr>
        <p:spPr bwMode="auto">
          <a:xfrm>
            <a:off x="4257675" y="34656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0</a:t>
            </a:r>
          </a:p>
        </p:txBody>
      </p:sp>
      <p:sp>
        <p:nvSpPr>
          <p:cNvPr id="2086" name="Rectangle 35"/>
          <p:cNvSpPr>
            <a:spLocks noChangeArrowheads="1"/>
          </p:cNvSpPr>
          <p:nvPr/>
        </p:nvSpPr>
        <p:spPr bwMode="auto">
          <a:xfrm>
            <a:off x="4562475" y="34656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0</a:t>
            </a:r>
          </a:p>
        </p:txBody>
      </p:sp>
      <p:sp>
        <p:nvSpPr>
          <p:cNvPr id="2087" name="Rectangle 36"/>
          <p:cNvSpPr>
            <a:spLocks noChangeArrowheads="1"/>
          </p:cNvSpPr>
          <p:nvPr/>
        </p:nvSpPr>
        <p:spPr bwMode="auto">
          <a:xfrm>
            <a:off x="3038475" y="43038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2</a:t>
            </a:r>
          </a:p>
        </p:txBody>
      </p:sp>
      <p:sp>
        <p:nvSpPr>
          <p:cNvPr id="2088" name="Rectangle 37"/>
          <p:cNvSpPr>
            <a:spLocks noChangeArrowheads="1"/>
          </p:cNvSpPr>
          <p:nvPr/>
        </p:nvSpPr>
        <p:spPr bwMode="auto">
          <a:xfrm>
            <a:off x="3343275" y="43038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dirty="0" smtClean="0"/>
              <a:t>16</a:t>
            </a:r>
            <a:endParaRPr lang="en-US" altLang="en-US" sz="1800" dirty="0"/>
          </a:p>
        </p:txBody>
      </p:sp>
      <p:sp>
        <p:nvSpPr>
          <p:cNvPr id="2089" name="Rectangle 38"/>
          <p:cNvSpPr>
            <a:spLocks noChangeArrowheads="1"/>
          </p:cNvSpPr>
          <p:nvPr/>
        </p:nvSpPr>
        <p:spPr bwMode="auto">
          <a:xfrm>
            <a:off x="3648075" y="43038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8</a:t>
            </a:r>
          </a:p>
        </p:txBody>
      </p:sp>
      <p:sp>
        <p:nvSpPr>
          <p:cNvPr id="2090" name="Rectangle 39"/>
          <p:cNvSpPr>
            <a:spLocks noChangeArrowheads="1"/>
          </p:cNvSpPr>
          <p:nvPr/>
        </p:nvSpPr>
        <p:spPr bwMode="auto">
          <a:xfrm>
            <a:off x="3952875" y="43038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dirty="0"/>
              <a:t>8</a:t>
            </a:r>
          </a:p>
        </p:txBody>
      </p:sp>
      <p:sp>
        <p:nvSpPr>
          <p:cNvPr id="2091" name="Rectangle 40"/>
          <p:cNvSpPr>
            <a:spLocks noChangeArrowheads="1"/>
          </p:cNvSpPr>
          <p:nvPr/>
        </p:nvSpPr>
        <p:spPr bwMode="auto">
          <a:xfrm>
            <a:off x="4257675" y="43038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0</a:t>
            </a:r>
          </a:p>
        </p:txBody>
      </p:sp>
      <p:sp>
        <p:nvSpPr>
          <p:cNvPr id="2092" name="Rectangle 41"/>
          <p:cNvSpPr>
            <a:spLocks noChangeArrowheads="1"/>
          </p:cNvSpPr>
          <p:nvPr/>
        </p:nvSpPr>
        <p:spPr bwMode="auto">
          <a:xfrm>
            <a:off x="4562475" y="43038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2</a:t>
            </a:r>
          </a:p>
        </p:txBody>
      </p:sp>
      <p:sp>
        <p:nvSpPr>
          <p:cNvPr id="2093" name="Rectangle 42"/>
          <p:cNvSpPr>
            <a:spLocks noChangeArrowheads="1"/>
          </p:cNvSpPr>
          <p:nvPr/>
        </p:nvSpPr>
        <p:spPr bwMode="auto">
          <a:xfrm>
            <a:off x="3038475" y="51420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8</a:t>
            </a:r>
          </a:p>
        </p:txBody>
      </p:sp>
      <p:sp>
        <p:nvSpPr>
          <p:cNvPr id="2094" name="Rectangle 43"/>
          <p:cNvSpPr>
            <a:spLocks noChangeArrowheads="1"/>
          </p:cNvSpPr>
          <p:nvPr/>
        </p:nvSpPr>
        <p:spPr bwMode="auto">
          <a:xfrm>
            <a:off x="3343275" y="51420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dirty="0" smtClean="0"/>
              <a:t>16</a:t>
            </a:r>
            <a:endParaRPr lang="en-US" altLang="en-US" sz="1800" dirty="0"/>
          </a:p>
        </p:txBody>
      </p:sp>
      <p:sp>
        <p:nvSpPr>
          <p:cNvPr id="2095" name="Rectangle 44"/>
          <p:cNvSpPr>
            <a:spLocks noChangeArrowheads="1"/>
          </p:cNvSpPr>
          <p:nvPr/>
        </p:nvSpPr>
        <p:spPr bwMode="auto">
          <a:xfrm>
            <a:off x="3648075" y="51420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4</a:t>
            </a:r>
          </a:p>
        </p:txBody>
      </p:sp>
      <p:sp>
        <p:nvSpPr>
          <p:cNvPr id="2096" name="Rectangle 45"/>
          <p:cNvSpPr>
            <a:spLocks noChangeArrowheads="1"/>
          </p:cNvSpPr>
          <p:nvPr/>
        </p:nvSpPr>
        <p:spPr bwMode="auto">
          <a:xfrm>
            <a:off x="3952875" y="51420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dirty="0" smtClean="0"/>
              <a:t>16</a:t>
            </a:r>
            <a:endParaRPr lang="en-US" altLang="en-US" sz="1800" dirty="0"/>
          </a:p>
        </p:txBody>
      </p:sp>
      <p:sp>
        <p:nvSpPr>
          <p:cNvPr id="2097" name="Rectangle 46"/>
          <p:cNvSpPr>
            <a:spLocks noChangeArrowheads="1"/>
          </p:cNvSpPr>
          <p:nvPr/>
        </p:nvSpPr>
        <p:spPr bwMode="auto">
          <a:xfrm>
            <a:off x="4257675" y="51420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0</a:t>
            </a:r>
          </a:p>
        </p:txBody>
      </p:sp>
      <p:sp>
        <p:nvSpPr>
          <p:cNvPr id="2098" name="Rectangle 47"/>
          <p:cNvSpPr>
            <a:spLocks noChangeArrowheads="1"/>
          </p:cNvSpPr>
          <p:nvPr/>
        </p:nvSpPr>
        <p:spPr bwMode="auto">
          <a:xfrm>
            <a:off x="4562475" y="5142096"/>
            <a:ext cx="301625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dirty="0" smtClean="0"/>
              <a:t>12</a:t>
            </a:r>
            <a:endParaRPr lang="en-US" altLang="en-US" sz="1800" dirty="0"/>
          </a:p>
        </p:txBody>
      </p:sp>
      <p:sp>
        <p:nvSpPr>
          <p:cNvPr id="2099" name="Rectangle 48"/>
          <p:cNvSpPr>
            <a:spLocks noChangeArrowheads="1"/>
          </p:cNvSpPr>
          <p:nvPr/>
        </p:nvSpPr>
        <p:spPr bwMode="auto">
          <a:xfrm>
            <a:off x="1524000" y="3481571"/>
            <a:ext cx="14446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Original query</a:t>
            </a:r>
          </a:p>
        </p:txBody>
      </p:sp>
      <p:sp>
        <p:nvSpPr>
          <p:cNvPr id="2100" name="Rectangle 49"/>
          <p:cNvSpPr>
            <a:spLocks noChangeArrowheads="1"/>
          </p:cNvSpPr>
          <p:nvPr/>
        </p:nvSpPr>
        <p:spPr bwMode="auto">
          <a:xfrm>
            <a:off x="1139825" y="4349933"/>
            <a:ext cx="18383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Positive Feedback</a:t>
            </a:r>
          </a:p>
        </p:txBody>
      </p:sp>
      <p:sp>
        <p:nvSpPr>
          <p:cNvPr id="2101" name="Rectangle 50"/>
          <p:cNvSpPr>
            <a:spLocks noChangeArrowheads="1"/>
          </p:cNvSpPr>
          <p:nvPr/>
        </p:nvSpPr>
        <p:spPr bwMode="auto">
          <a:xfrm>
            <a:off x="1106488" y="5142096"/>
            <a:ext cx="186213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latin typeface="Arial" panose="020B0604020202020204" pitchFamily="34" charset="0"/>
                <a:cs typeface="Arial" panose="020B0604020202020204" pitchFamily="34" charset="0"/>
              </a:rPr>
              <a:t>Negative feedback</a:t>
            </a:r>
          </a:p>
        </p:txBody>
      </p:sp>
      <p:graphicFrame>
        <p:nvGraphicFramePr>
          <p:cNvPr id="2051" name="Object 5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7621282"/>
              </p:ext>
            </p:extLst>
          </p:nvPr>
        </p:nvGraphicFramePr>
        <p:xfrm>
          <a:off x="5035550" y="3451408"/>
          <a:ext cx="941388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0" name="Equation" r:id="rId6" imgW="1109520" imgH="421920" progId="Equation.3">
                  <p:embed/>
                </p:oleObj>
              </mc:Choice>
              <mc:Fallback>
                <p:oleObj name="Equation" r:id="rId6" imgW="1109520" imgH="421920" progId="Equation.3">
                  <p:embed/>
                  <p:pic>
                    <p:nvPicPr>
                      <p:cNvPr id="0" name="Object 51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5550" y="3451408"/>
                        <a:ext cx="941388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5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3837251"/>
              </p:ext>
            </p:extLst>
          </p:nvPr>
        </p:nvGraphicFramePr>
        <p:xfrm>
          <a:off x="4987925" y="4302308"/>
          <a:ext cx="96202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1" name="Equation" r:id="rId8" imgW="1077840" imgH="446040" progId="Equation.3">
                  <p:embed/>
                </p:oleObj>
              </mc:Choice>
              <mc:Fallback>
                <p:oleObj name="Equation" r:id="rId8" imgW="1077840" imgH="446040" progId="Equation.3">
                  <p:embed/>
                  <p:pic>
                    <p:nvPicPr>
                      <p:cNvPr id="0" name="Object 52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7925" y="4302308"/>
                        <a:ext cx="962025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7810318"/>
              </p:ext>
            </p:extLst>
          </p:nvPr>
        </p:nvGraphicFramePr>
        <p:xfrm>
          <a:off x="5008563" y="5140508"/>
          <a:ext cx="1017587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" name="Equation" r:id="rId10" imgW="1187280" imgH="446040" progId="Equation.3">
                  <p:embed/>
                </p:oleObj>
              </mc:Choice>
              <mc:Fallback>
                <p:oleObj name="Equation" r:id="rId10" imgW="1187280" imgH="446040" progId="Equation.3">
                  <p:embed/>
                  <p:pic>
                    <p:nvPicPr>
                      <p:cNvPr id="0" name="Object 53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8563" y="5140508"/>
                        <a:ext cx="1017587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02" name="Rectangle 54"/>
          <p:cNvSpPr>
            <a:spLocks noChangeArrowheads="1"/>
          </p:cNvSpPr>
          <p:nvPr/>
        </p:nvSpPr>
        <p:spPr bwMode="auto">
          <a:xfrm>
            <a:off x="7989888" y="4243571"/>
            <a:ext cx="627062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(+)</a:t>
            </a:r>
          </a:p>
        </p:txBody>
      </p:sp>
      <p:sp>
        <p:nvSpPr>
          <p:cNvPr id="2103" name="Rectangle 55"/>
          <p:cNvSpPr>
            <a:spLocks noChangeArrowheads="1"/>
          </p:cNvSpPr>
          <p:nvPr/>
        </p:nvSpPr>
        <p:spPr bwMode="auto">
          <a:xfrm>
            <a:off x="8037513" y="5005571"/>
            <a:ext cx="538162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(-)</a:t>
            </a:r>
          </a:p>
        </p:txBody>
      </p:sp>
      <p:sp>
        <p:nvSpPr>
          <p:cNvPr id="2104" name="Line 56"/>
          <p:cNvSpPr>
            <a:spLocks noChangeShapeType="1"/>
          </p:cNvSpPr>
          <p:nvPr/>
        </p:nvSpPr>
        <p:spPr bwMode="auto">
          <a:xfrm>
            <a:off x="5992813" y="5750108"/>
            <a:ext cx="21066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4684713" y="5980296"/>
            <a:ext cx="12731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New query</a:t>
            </a:r>
          </a:p>
        </p:txBody>
      </p:sp>
      <p:sp>
        <p:nvSpPr>
          <p:cNvPr id="2106" name="Text Box 58"/>
          <p:cNvSpPr txBox="1">
            <a:spLocks noChangeArrowheads="1"/>
          </p:cNvSpPr>
          <p:nvPr/>
        </p:nvSpPr>
        <p:spPr bwMode="auto">
          <a:xfrm>
            <a:off x="6483350" y="2209983"/>
            <a:ext cx="1514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Typically,  &lt; </a:t>
            </a: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TextBox 1"/>
          <p:cNvSpPr txBox="1"/>
          <p:nvPr/>
        </p:nvSpPr>
        <p:spPr>
          <a:xfrm rot="16200000">
            <a:off x="3186281" y="298747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libri" panose="020F0502020204030204" pitchFamily="34" charset="0"/>
                <a:cs typeface="Arial" panose="020B0604020202020204" pitchFamily="34" charset="0"/>
              </a:rPr>
              <a:t>Apollo</a:t>
            </a:r>
            <a:endParaRPr lang="en-US" sz="12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 rot="16200000">
            <a:off x="3540160" y="3025325"/>
            <a:ext cx="532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libri" panose="020F0502020204030204" pitchFamily="34" charset="0"/>
                <a:cs typeface="Arial" panose="020B0604020202020204" pitchFamily="34" charset="0"/>
              </a:rPr>
              <a:t>NASA</a:t>
            </a:r>
            <a:endParaRPr lang="en-US" sz="12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 rot="16200000">
            <a:off x="3730185" y="2927939"/>
            <a:ext cx="716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libri" panose="020F0502020204030204" pitchFamily="34" charset="0"/>
                <a:cs typeface="Arial" panose="020B0604020202020204" pitchFamily="34" charset="0"/>
              </a:rPr>
              <a:t>Program</a:t>
            </a:r>
            <a:endParaRPr lang="en-US" sz="12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 rot="16200000">
            <a:off x="4153154" y="3032447"/>
            <a:ext cx="4939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libri" panose="020F0502020204030204" pitchFamily="34" charset="0"/>
                <a:cs typeface="Arial" panose="020B0604020202020204" pitchFamily="34" charset="0"/>
              </a:rPr>
              <a:t>Navy</a:t>
            </a:r>
            <a:endParaRPr lang="en-US" sz="12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 rot="16200000">
            <a:off x="4363349" y="2953615"/>
            <a:ext cx="6689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libri" panose="020F0502020204030204" pitchFamily="34" charset="0"/>
                <a:cs typeface="Arial" panose="020B0604020202020204" pitchFamily="34" charset="0"/>
              </a:rPr>
              <a:t>Theater</a:t>
            </a:r>
            <a:endParaRPr lang="en-US" sz="12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 rot="16200000">
            <a:off x="2773379" y="2893197"/>
            <a:ext cx="811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libri" panose="020F0502020204030204" pitchFamily="34" charset="0"/>
                <a:cs typeface="Arial" panose="020B0604020202020204" pitchFamily="34" charset="0"/>
              </a:rPr>
              <a:t>Computer</a:t>
            </a:r>
            <a:endParaRPr lang="en-US" sz="12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 smtClean="0"/>
              <a:t>Relevance Feedback Assumptions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The initial query was reasonable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The positive examples are representative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The user will give feedback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A1: Good Initial Query?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4114800"/>
          </a:xfrm>
        </p:spPr>
        <p:txBody>
          <a:bodyPr/>
          <a:lstStyle/>
          <a:p>
            <a:r>
              <a:rPr lang="en-US" altLang="en-US" dirty="0" smtClean="0"/>
              <a:t>Requires finding something on the first try!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Problems:</a:t>
            </a:r>
          </a:p>
          <a:p>
            <a:pPr lvl="1"/>
            <a:r>
              <a:rPr lang="en-US" altLang="en-US" dirty="0" smtClean="0"/>
              <a:t>Knowledge gaps (“Anomalous state of knowledge”)</a:t>
            </a:r>
          </a:p>
          <a:p>
            <a:pPr lvl="1"/>
            <a:r>
              <a:rPr lang="en-US" altLang="en-US" dirty="0" smtClean="0"/>
              <a:t>Vocabulary gaps (active vs. passive vocabulary)</a:t>
            </a:r>
          </a:p>
          <a:p>
            <a:pPr lvl="1"/>
            <a:r>
              <a:rPr lang="en-US" altLang="en-US" dirty="0" smtClean="0"/>
              <a:t>Misspelling (e.g., Brittany </a:t>
            </a:r>
            <a:r>
              <a:rPr lang="en-US" altLang="en-US" dirty="0" err="1" smtClean="0"/>
              <a:t>Speers</a:t>
            </a:r>
            <a:r>
              <a:rPr lang="en-US" alt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A2: Representative Examples?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8077200" cy="4114800"/>
          </a:xfrm>
        </p:spPr>
        <p:txBody>
          <a:bodyPr/>
          <a:lstStyle/>
          <a:p>
            <a:r>
              <a:rPr lang="en-US" altLang="en-US" dirty="0" smtClean="0"/>
              <a:t>Some relevant documents may be dissimilar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Examples:</a:t>
            </a:r>
          </a:p>
          <a:p>
            <a:pPr lvl="1"/>
            <a:r>
              <a:rPr lang="en-US" altLang="en-US" dirty="0" smtClean="0"/>
              <a:t>Medical documents written for doctors or patients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Policy documents from different organizations</a:t>
            </a:r>
          </a:p>
          <a:p>
            <a:pPr lvl="1"/>
            <a:r>
              <a:rPr lang="en-US" altLang="en-US" dirty="0" smtClean="0"/>
              <a:t>Documents written in different dialects</a:t>
            </a:r>
            <a:endParaRPr lang="en-US" altLang="en-US" dirty="0" smtClean="0"/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A3: Will People Use It?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</p:spPr>
        <p:txBody>
          <a:bodyPr/>
          <a:lstStyle/>
          <a:p>
            <a:r>
              <a:rPr lang="en-US" altLang="en-US" smtClean="0"/>
              <a:t>Efficiency</a:t>
            </a:r>
          </a:p>
          <a:p>
            <a:pPr lvl="1"/>
            <a:r>
              <a:rPr lang="en-US" altLang="en-US" smtClean="0"/>
              <a:t>Longer queries require more processing time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Understandability</a:t>
            </a:r>
          </a:p>
          <a:p>
            <a:pPr lvl="1"/>
            <a:r>
              <a:rPr lang="en-US" altLang="en-US" smtClean="0"/>
              <a:t>Harder to see why subsequent documents retrieved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Risk</a:t>
            </a:r>
          </a:p>
          <a:p>
            <a:pPr lvl="1"/>
            <a:r>
              <a:rPr lang="en-US" altLang="en-US" smtClean="0"/>
              <a:t>Users are reluctant to provide negative feedback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46300881</TotalTime>
  <Words>368</Words>
  <Application>Microsoft Office PowerPoint</Application>
  <PresentationFormat>On-screen Show (4:3)</PresentationFormat>
  <Paragraphs>156</Paragraphs>
  <Slides>11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Calibri</vt:lpstr>
      <vt:lpstr>Times New Roman</vt:lpstr>
      <vt:lpstr>Arial Black</vt:lpstr>
      <vt:lpstr>Wingdings</vt:lpstr>
      <vt:lpstr>Arial</vt:lpstr>
      <vt:lpstr>Symbol</vt:lpstr>
      <vt:lpstr>Blank Presentation</vt:lpstr>
      <vt:lpstr>Document</vt:lpstr>
      <vt:lpstr>Equation</vt:lpstr>
      <vt:lpstr>Evidence from Behavior</vt:lpstr>
      <vt:lpstr>Agenda</vt:lpstr>
      <vt:lpstr>Recommender Systems</vt:lpstr>
      <vt:lpstr>Relevance Feedback</vt:lpstr>
      <vt:lpstr>Rocchio Example</vt:lpstr>
      <vt:lpstr>Relevance Feedback Assumptions</vt:lpstr>
      <vt:lpstr>A1: Good Initial Query?</vt:lpstr>
      <vt:lpstr>A2: Representative Examples?</vt:lpstr>
      <vt:lpstr>A3: Will People Use It?</vt:lpstr>
      <vt:lpstr>“Blind” Relevance Feedback</vt:lpstr>
      <vt:lpstr>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Filtering</dc:title>
  <dc:creator>Douglas W. Oard</dc:creator>
  <cp:lastModifiedBy>gg</cp:lastModifiedBy>
  <cp:revision>90</cp:revision>
  <cp:lastPrinted>1998-04-06T02:52:45Z</cp:lastPrinted>
  <dcterms:created xsi:type="dcterms:W3CDTF">1998-04-04T17:49:33Z</dcterms:created>
  <dcterms:modified xsi:type="dcterms:W3CDTF">2014-09-07T20:45:18Z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