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" r:id="rId2"/>
    <p:sldId id="456" r:id="rId3"/>
    <p:sldId id="406" r:id="rId4"/>
    <p:sldId id="408" r:id="rId5"/>
    <p:sldId id="407" r:id="rId6"/>
    <p:sldId id="409" r:id="rId7"/>
    <p:sldId id="468" r:id="rId8"/>
    <p:sldId id="410" r:id="rId9"/>
    <p:sldId id="404" r:id="rId10"/>
    <p:sldId id="312" r:id="rId11"/>
    <p:sldId id="458" r:id="rId12"/>
    <p:sldId id="411" r:id="rId13"/>
    <p:sldId id="343" r:id="rId14"/>
    <p:sldId id="344" r:id="rId15"/>
    <p:sldId id="405" r:id="rId16"/>
    <p:sldId id="459" r:id="rId17"/>
    <p:sldId id="469" r:id="rId18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0000CC"/>
    <a:srgbClr val="3333CC"/>
    <a:srgbClr val="6600FF"/>
    <a:srgbClr val="3333FF"/>
    <a:srgbClr val="0033CC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9" autoAdjust="0"/>
  </p:normalViewPr>
  <p:slideViewPr>
    <p:cSldViewPr>
      <p:cViewPr varScale="1">
        <p:scale>
          <a:sx n="49" d="100"/>
          <a:sy n="49" d="100"/>
        </p:scale>
        <p:origin x="54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82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362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55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8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7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24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5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9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32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80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5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Web Search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Module 6</a:t>
            </a:r>
          </a:p>
          <a:p>
            <a:r>
              <a:rPr lang="en-US" altLang="en-US" dirty="0" smtClean="0"/>
              <a:t>INST 734</a:t>
            </a:r>
          </a:p>
          <a:p>
            <a:r>
              <a:rPr lang="en-US" altLang="en-US" dirty="0" smtClean="0"/>
              <a:t>Doug </a:t>
            </a:r>
            <a:r>
              <a:rPr lang="en-US" altLang="en-US" dirty="0" err="1" smtClean="0"/>
              <a:t>Oard</a:t>
            </a:r>
            <a:endParaRPr lang="en-US" altLang="en-US" dirty="0" smtClean="0"/>
          </a:p>
        </p:txBody>
      </p:sp>
      <p:pic>
        <p:nvPicPr>
          <p:cNvPr id="8196" name="Picture 4" descr="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Estimating Authority from Links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914400" y="4191000"/>
            <a:ext cx="381000" cy="533400"/>
            <a:chOff x="1200" y="1536"/>
            <a:chExt cx="240" cy="336"/>
          </a:xfrm>
        </p:grpSpPr>
        <p:sp>
          <p:nvSpPr>
            <p:cNvPr id="34920" name="Rectangle 4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921" name="Line 5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" name="Line 6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3" name="Line 7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4" name="Line 8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5" name="Line 9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6" name="Line 10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0" name="Group 11"/>
          <p:cNvGrpSpPr>
            <a:grpSpLocks/>
          </p:cNvGrpSpPr>
          <p:nvPr/>
        </p:nvGrpSpPr>
        <p:grpSpPr bwMode="auto">
          <a:xfrm>
            <a:off x="1905000" y="2590800"/>
            <a:ext cx="381000" cy="533400"/>
            <a:chOff x="1200" y="1536"/>
            <a:chExt cx="240" cy="336"/>
          </a:xfrm>
        </p:grpSpPr>
        <p:sp>
          <p:nvSpPr>
            <p:cNvPr id="34913" name="Rectangle 12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914" name="Line 13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5" name="Line 14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6" name="Line 15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7" name="Line 16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8" name="Line 17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9" name="Line 18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1" name="Group 19"/>
          <p:cNvGrpSpPr>
            <a:grpSpLocks/>
          </p:cNvGrpSpPr>
          <p:nvPr/>
        </p:nvGrpSpPr>
        <p:grpSpPr bwMode="auto">
          <a:xfrm>
            <a:off x="4419600" y="3581400"/>
            <a:ext cx="381000" cy="533400"/>
            <a:chOff x="1200" y="1536"/>
            <a:chExt cx="240" cy="336"/>
          </a:xfrm>
        </p:grpSpPr>
        <p:sp>
          <p:nvSpPr>
            <p:cNvPr id="34906" name="Rectangle 20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907" name="Line 21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Line 22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23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0" name="Line 24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1" name="Line 25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2" name="Line 26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2" name="Group 27"/>
          <p:cNvGrpSpPr>
            <a:grpSpLocks/>
          </p:cNvGrpSpPr>
          <p:nvPr/>
        </p:nvGrpSpPr>
        <p:grpSpPr bwMode="auto">
          <a:xfrm>
            <a:off x="2362200" y="5486400"/>
            <a:ext cx="381000" cy="533400"/>
            <a:chOff x="1200" y="1536"/>
            <a:chExt cx="240" cy="336"/>
          </a:xfrm>
        </p:grpSpPr>
        <p:sp>
          <p:nvSpPr>
            <p:cNvPr id="34899" name="Rectangle 28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900" name="Line 29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1" name="Line 30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2" name="Line 31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3" name="Line 32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4" name="Line 33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5" name="Line 34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3" name="Group 35"/>
          <p:cNvGrpSpPr>
            <a:grpSpLocks/>
          </p:cNvGrpSpPr>
          <p:nvPr/>
        </p:nvGrpSpPr>
        <p:grpSpPr bwMode="auto">
          <a:xfrm>
            <a:off x="2895600" y="3810000"/>
            <a:ext cx="381000" cy="533400"/>
            <a:chOff x="1200" y="1536"/>
            <a:chExt cx="240" cy="336"/>
          </a:xfrm>
        </p:grpSpPr>
        <p:sp>
          <p:nvSpPr>
            <p:cNvPr id="34892" name="Rectangle 36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3" name="Line 37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Line 38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5" name="Line 39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6" name="Line 40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7" name="Line 41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8" name="Line 42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4" name="Group 43"/>
          <p:cNvGrpSpPr>
            <a:grpSpLocks/>
          </p:cNvGrpSpPr>
          <p:nvPr/>
        </p:nvGrpSpPr>
        <p:grpSpPr bwMode="auto">
          <a:xfrm>
            <a:off x="4495800" y="2286000"/>
            <a:ext cx="381000" cy="533400"/>
            <a:chOff x="1200" y="1536"/>
            <a:chExt cx="240" cy="336"/>
          </a:xfrm>
        </p:grpSpPr>
        <p:sp>
          <p:nvSpPr>
            <p:cNvPr id="34885" name="Rectangle 44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6" name="Line 45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7" name="Line 46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8" name="Line 47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9" name="Line 48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0" name="Line 49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1" name="Line 50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5" name="Group 51"/>
          <p:cNvGrpSpPr>
            <a:grpSpLocks/>
          </p:cNvGrpSpPr>
          <p:nvPr/>
        </p:nvGrpSpPr>
        <p:grpSpPr bwMode="auto">
          <a:xfrm>
            <a:off x="3733800" y="4953000"/>
            <a:ext cx="381000" cy="533400"/>
            <a:chOff x="1200" y="1536"/>
            <a:chExt cx="240" cy="336"/>
          </a:xfrm>
        </p:grpSpPr>
        <p:sp>
          <p:nvSpPr>
            <p:cNvPr id="34878" name="Rectangle 52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9" name="Line 53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0" name="Line 54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1" name="Line 55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2" name="Line 56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3" name="Line 57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4" name="Line 58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6" name="Group 59"/>
          <p:cNvGrpSpPr>
            <a:grpSpLocks/>
          </p:cNvGrpSpPr>
          <p:nvPr/>
        </p:nvGrpSpPr>
        <p:grpSpPr bwMode="auto">
          <a:xfrm>
            <a:off x="6400800" y="2895600"/>
            <a:ext cx="381000" cy="533400"/>
            <a:chOff x="1200" y="1536"/>
            <a:chExt cx="240" cy="336"/>
          </a:xfrm>
        </p:grpSpPr>
        <p:sp>
          <p:nvSpPr>
            <p:cNvPr id="34871" name="Rectangle 60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2" name="Line 61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Line 62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Line 63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Line 64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Line 65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7" name="Line 66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7" name="Group 67"/>
          <p:cNvGrpSpPr>
            <a:grpSpLocks/>
          </p:cNvGrpSpPr>
          <p:nvPr/>
        </p:nvGrpSpPr>
        <p:grpSpPr bwMode="auto">
          <a:xfrm>
            <a:off x="7086600" y="4953000"/>
            <a:ext cx="381000" cy="533400"/>
            <a:chOff x="1200" y="1536"/>
            <a:chExt cx="240" cy="336"/>
          </a:xfrm>
        </p:grpSpPr>
        <p:sp>
          <p:nvSpPr>
            <p:cNvPr id="34864" name="Rectangle 68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5" name="Line 69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6" name="Line 70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Line 71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Line 72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Line 73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Line 74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8" name="Group 75"/>
          <p:cNvGrpSpPr>
            <a:grpSpLocks/>
          </p:cNvGrpSpPr>
          <p:nvPr/>
        </p:nvGrpSpPr>
        <p:grpSpPr bwMode="auto">
          <a:xfrm>
            <a:off x="6096000" y="4267200"/>
            <a:ext cx="381000" cy="533400"/>
            <a:chOff x="1200" y="1536"/>
            <a:chExt cx="240" cy="336"/>
          </a:xfrm>
        </p:grpSpPr>
        <p:sp>
          <p:nvSpPr>
            <p:cNvPr id="34857" name="Rectangle 76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8" name="Line 77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Line 78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Line 79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Line 80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Line 81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Line 82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9" name="Group 83"/>
          <p:cNvGrpSpPr>
            <a:grpSpLocks/>
          </p:cNvGrpSpPr>
          <p:nvPr/>
        </p:nvGrpSpPr>
        <p:grpSpPr bwMode="auto">
          <a:xfrm>
            <a:off x="5486400" y="5562600"/>
            <a:ext cx="381000" cy="533400"/>
            <a:chOff x="1200" y="1536"/>
            <a:chExt cx="240" cy="336"/>
          </a:xfrm>
        </p:grpSpPr>
        <p:sp>
          <p:nvSpPr>
            <p:cNvPr id="34850" name="Rectangle 84"/>
            <p:cNvSpPr>
              <a:spLocks noChangeArrowheads="1"/>
            </p:cNvSpPr>
            <p:nvPr/>
          </p:nvSpPr>
          <p:spPr bwMode="auto">
            <a:xfrm>
              <a:off x="1200" y="1536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1" name="Line 85"/>
            <p:cNvSpPr>
              <a:spLocks noChangeShapeType="1"/>
            </p:cNvSpPr>
            <p:nvPr/>
          </p:nvSpPr>
          <p:spPr bwMode="auto">
            <a:xfrm>
              <a:off x="124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Line 86"/>
            <p:cNvSpPr>
              <a:spLocks noChangeShapeType="1"/>
            </p:cNvSpPr>
            <p:nvPr/>
          </p:nvSpPr>
          <p:spPr bwMode="auto">
            <a:xfrm>
              <a:off x="1248" y="16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87"/>
            <p:cNvSpPr>
              <a:spLocks noChangeShapeType="1"/>
            </p:cNvSpPr>
            <p:nvPr/>
          </p:nvSpPr>
          <p:spPr bwMode="auto">
            <a:xfrm>
              <a:off x="1248" y="168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Line 88"/>
            <p:cNvSpPr>
              <a:spLocks noChangeShapeType="1"/>
            </p:cNvSpPr>
            <p:nvPr/>
          </p:nvSpPr>
          <p:spPr bwMode="auto">
            <a:xfrm>
              <a:off x="1248" y="172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Line 89"/>
            <p:cNvSpPr>
              <a:spLocks noChangeShapeType="1"/>
            </p:cNvSpPr>
            <p:nvPr/>
          </p:nvSpPr>
          <p:spPr bwMode="auto">
            <a:xfrm>
              <a:off x="1248" y="177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Line 90"/>
            <p:cNvSpPr>
              <a:spLocks noChangeShapeType="1"/>
            </p:cNvSpPr>
            <p:nvPr/>
          </p:nvSpPr>
          <p:spPr bwMode="auto">
            <a:xfrm>
              <a:off x="1248" y="182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0" name="Line 91"/>
          <p:cNvSpPr>
            <a:spLocks noChangeShapeType="1"/>
          </p:cNvSpPr>
          <p:nvPr/>
        </p:nvSpPr>
        <p:spPr bwMode="auto">
          <a:xfrm flipV="1">
            <a:off x="1066800" y="2819400"/>
            <a:ext cx="8382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92"/>
          <p:cNvSpPr>
            <a:spLocks noChangeShapeType="1"/>
          </p:cNvSpPr>
          <p:nvPr/>
        </p:nvSpPr>
        <p:spPr bwMode="auto">
          <a:xfrm flipV="1">
            <a:off x="2057400" y="2514600"/>
            <a:ext cx="2438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93"/>
          <p:cNvSpPr>
            <a:spLocks noChangeShapeType="1"/>
          </p:cNvSpPr>
          <p:nvPr/>
        </p:nvSpPr>
        <p:spPr bwMode="auto">
          <a:xfrm flipH="1">
            <a:off x="3124200" y="2590800"/>
            <a:ext cx="1524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94"/>
          <p:cNvSpPr>
            <a:spLocks noChangeShapeType="1"/>
          </p:cNvSpPr>
          <p:nvPr/>
        </p:nvSpPr>
        <p:spPr bwMode="auto">
          <a:xfrm flipV="1">
            <a:off x="1143000" y="4038600"/>
            <a:ext cx="1752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95"/>
          <p:cNvSpPr>
            <a:spLocks noChangeShapeType="1"/>
          </p:cNvSpPr>
          <p:nvPr/>
        </p:nvSpPr>
        <p:spPr bwMode="auto">
          <a:xfrm>
            <a:off x="3048000" y="4191000"/>
            <a:ext cx="914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96"/>
          <p:cNvSpPr>
            <a:spLocks noChangeShapeType="1"/>
          </p:cNvSpPr>
          <p:nvPr/>
        </p:nvSpPr>
        <p:spPr bwMode="auto">
          <a:xfrm flipV="1">
            <a:off x="2590800" y="5334000"/>
            <a:ext cx="1143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7"/>
          <p:cNvSpPr>
            <a:spLocks noChangeShapeType="1"/>
          </p:cNvSpPr>
          <p:nvPr/>
        </p:nvSpPr>
        <p:spPr bwMode="auto">
          <a:xfrm flipV="1">
            <a:off x="3048000" y="3810000"/>
            <a:ext cx="1371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98"/>
          <p:cNvSpPr>
            <a:spLocks noChangeShapeType="1"/>
          </p:cNvSpPr>
          <p:nvPr/>
        </p:nvSpPr>
        <p:spPr bwMode="auto">
          <a:xfrm flipV="1">
            <a:off x="2514600" y="4343400"/>
            <a:ext cx="457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99"/>
          <p:cNvSpPr>
            <a:spLocks noChangeShapeType="1"/>
          </p:cNvSpPr>
          <p:nvPr/>
        </p:nvSpPr>
        <p:spPr bwMode="auto">
          <a:xfrm>
            <a:off x="3124200" y="4114800"/>
            <a:ext cx="2971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00"/>
          <p:cNvSpPr>
            <a:spLocks noChangeShapeType="1"/>
          </p:cNvSpPr>
          <p:nvPr/>
        </p:nvSpPr>
        <p:spPr bwMode="auto">
          <a:xfrm flipV="1">
            <a:off x="3962400" y="4648200"/>
            <a:ext cx="2133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01"/>
          <p:cNvSpPr>
            <a:spLocks noChangeShapeType="1"/>
          </p:cNvSpPr>
          <p:nvPr/>
        </p:nvSpPr>
        <p:spPr bwMode="auto">
          <a:xfrm>
            <a:off x="4648200" y="2743200"/>
            <a:ext cx="14478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02"/>
          <p:cNvSpPr>
            <a:spLocks noChangeShapeType="1"/>
          </p:cNvSpPr>
          <p:nvPr/>
        </p:nvSpPr>
        <p:spPr bwMode="auto">
          <a:xfrm>
            <a:off x="4648200" y="2438400"/>
            <a:ext cx="1752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03"/>
          <p:cNvSpPr>
            <a:spLocks noChangeShapeType="1"/>
          </p:cNvSpPr>
          <p:nvPr/>
        </p:nvSpPr>
        <p:spPr bwMode="auto">
          <a:xfrm flipV="1">
            <a:off x="3886200" y="5181600"/>
            <a:ext cx="3200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104"/>
          <p:cNvSpPr>
            <a:spLocks noChangeShapeType="1"/>
          </p:cNvSpPr>
          <p:nvPr/>
        </p:nvSpPr>
        <p:spPr bwMode="auto">
          <a:xfrm flipV="1">
            <a:off x="5715000" y="5334000"/>
            <a:ext cx="1371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" name="Oval 105"/>
          <p:cNvSpPr>
            <a:spLocks noChangeArrowheads="1"/>
          </p:cNvSpPr>
          <p:nvPr/>
        </p:nvSpPr>
        <p:spPr bwMode="auto">
          <a:xfrm>
            <a:off x="5638800" y="3886200"/>
            <a:ext cx="1219200" cy="1219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9434" name="Oval 106"/>
          <p:cNvSpPr>
            <a:spLocks noChangeArrowheads="1"/>
          </p:cNvSpPr>
          <p:nvPr/>
        </p:nvSpPr>
        <p:spPr bwMode="auto">
          <a:xfrm>
            <a:off x="4038600" y="1905000"/>
            <a:ext cx="1219200" cy="1219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9435" name="Oval 107"/>
          <p:cNvSpPr>
            <a:spLocks noChangeArrowheads="1"/>
          </p:cNvSpPr>
          <p:nvPr/>
        </p:nvSpPr>
        <p:spPr bwMode="auto">
          <a:xfrm>
            <a:off x="2514600" y="3429000"/>
            <a:ext cx="1219200" cy="1219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9436" name="Text Box 108"/>
          <p:cNvSpPr txBox="1">
            <a:spLocks noChangeArrowheads="1"/>
          </p:cNvSpPr>
          <p:nvPr/>
        </p:nvSpPr>
        <p:spPr bwMode="auto">
          <a:xfrm>
            <a:off x="5715000" y="3505200"/>
            <a:ext cx="1169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Authority</a:t>
            </a:r>
            <a:endParaRPr lang="en-US" altLang="en-US"/>
          </a:p>
        </p:txBody>
      </p:sp>
      <p:sp>
        <p:nvSpPr>
          <p:cNvPr id="99437" name="Text Box 109"/>
          <p:cNvSpPr txBox="1">
            <a:spLocks noChangeArrowheads="1"/>
          </p:cNvSpPr>
          <p:nvPr/>
        </p:nvSpPr>
        <p:spPr bwMode="auto">
          <a:xfrm>
            <a:off x="2514600" y="3048000"/>
            <a:ext cx="1169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Authority</a:t>
            </a:r>
            <a:endParaRPr lang="en-US" altLang="en-US"/>
          </a:p>
        </p:txBody>
      </p:sp>
      <p:sp>
        <p:nvSpPr>
          <p:cNvPr id="99438" name="Text Box 110"/>
          <p:cNvSpPr txBox="1">
            <a:spLocks noChangeArrowheads="1"/>
          </p:cNvSpPr>
          <p:nvPr/>
        </p:nvSpPr>
        <p:spPr bwMode="auto">
          <a:xfrm>
            <a:off x="4343400" y="1524000"/>
            <a:ext cx="62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Hub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3" grpId="0" animBg="1" autoUpdateAnimBg="0"/>
      <p:bldP spid="99434" grpId="0" animBg="1"/>
      <p:bldP spid="99435" grpId="0" animBg="1"/>
      <p:bldP spid="99436" grpId="0" autoUpdateAnimBg="0"/>
      <p:bldP spid="99437" grpId="0" autoUpdateAnimBg="0"/>
      <p:bldP spid="994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Aggregated 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1667" b="9259"/>
          <a:stretch/>
        </p:blipFill>
        <p:spPr>
          <a:xfrm>
            <a:off x="0" y="1524000"/>
            <a:ext cx="4495800" cy="4747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667" b="9259"/>
          <a:stretch/>
        </p:blipFill>
        <p:spPr>
          <a:xfrm>
            <a:off x="4667249" y="1523999"/>
            <a:ext cx="4495801" cy="47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Computational </a:t>
            </a:r>
            <a:r>
              <a:rPr lang="en-US" altLang="en-US" dirty="0" err="1" smtClean="0"/>
              <a:t>Advertizing</a:t>
            </a:r>
            <a:endParaRPr lang="en-US" altLang="en-US" dirty="0" smtClean="0"/>
          </a:p>
        </p:txBody>
      </p:sp>
      <p:sp>
        <p:nvSpPr>
          <p:cNvPr id="44035" name="Content Placeholder 3"/>
          <p:cNvSpPr>
            <a:spLocks noGrp="1"/>
          </p:cNvSpPr>
          <p:nvPr>
            <p:ph idx="1"/>
          </p:nvPr>
        </p:nvSpPr>
        <p:spPr>
          <a:xfrm>
            <a:off x="704850" y="11811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Variant of a search problem</a:t>
            </a:r>
          </a:p>
          <a:p>
            <a:pPr lvl="1"/>
            <a:r>
              <a:rPr lang="en-US" altLang="en-US" dirty="0" smtClean="0"/>
              <a:t>Jointly optimize relevance and revenue</a:t>
            </a:r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Triangulating evidence</a:t>
            </a:r>
          </a:p>
          <a:p>
            <a:pPr lvl="1"/>
            <a:r>
              <a:rPr lang="en-US" altLang="en-US" dirty="0" smtClean="0"/>
              <a:t>Queries</a:t>
            </a:r>
          </a:p>
          <a:p>
            <a:pPr lvl="1"/>
            <a:r>
              <a:rPr lang="en-US" altLang="en-US" dirty="0" smtClean="0"/>
              <a:t>Clicks</a:t>
            </a:r>
          </a:p>
          <a:p>
            <a:pPr lvl="1"/>
            <a:r>
              <a:rPr lang="en-US" altLang="en-US" dirty="0" smtClean="0"/>
              <a:t>Page visits</a:t>
            </a:r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Obtaining evidence</a:t>
            </a:r>
          </a:p>
          <a:p>
            <a:pPr lvl="1"/>
            <a:r>
              <a:rPr lang="en-US" altLang="en-US" dirty="0" smtClean="0"/>
              <a:t>Advertising networks</a:t>
            </a:r>
          </a:p>
          <a:p>
            <a:pPr lvl="1"/>
            <a:r>
              <a:rPr lang="en-US" altLang="en-US" dirty="0" smtClean="0"/>
              <a:t>Online auctions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Adversarial IR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altLang="en-US" dirty="0" smtClean="0"/>
              <a:t>Search is user-controlled suppression</a:t>
            </a:r>
          </a:p>
          <a:p>
            <a:pPr lvl="1"/>
            <a:r>
              <a:rPr lang="en-US" altLang="en-US" dirty="0" smtClean="0"/>
              <a:t>Everything is known to the search system</a:t>
            </a:r>
          </a:p>
          <a:p>
            <a:pPr lvl="1"/>
            <a:r>
              <a:rPr lang="en-US" altLang="en-US" dirty="0" smtClean="0"/>
              <a:t>Goal: avoid showing things the user doesn’t want</a:t>
            </a:r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Other stakeholders have different goals</a:t>
            </a:r>
          </a:p>
          <a:p>
            <a:pPr lvl="1"/>
            <a:r>
              <a:rPr lang="en-US" altLang="en-US" dirty="0" smtClean="0"/>
              <a:t>Authors risk little by wasting your time</a:t>
            </a:r>
          </a:p>
          <a:p>
            <a:pPr lvl="1"/>
            <a:r>
              <a:rPr lang="en-US" altLang="en-US" dirty="0" smtClean="0"/>
              <a:t>Marketers may hope for serendipitous interest</a:t>
            </a:r>
          </a:p>
          <a:p>
            <a:pPr lvl="3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Influencing the Ranking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r>
              <a:rPr lang="en-US" altLang="en-US" dirty="0"/>
              <a:t>Search Engine Optimization (SEO)</a:t>
            </a:r>
          </a:p>
          <a:p>
            <a:pPr lvl="1"/>
            <a:r>
              <a:rPr lang="en-US" altLang="en-US" dirty="0"/>
              <a:t>Alter your content to better match user queries</a:t>
            </a:r>
          </a:p>
          <a:p>
            <a:pPr lvl="1"/>
            <a:r>
              <a:rPr lang="en-US" altLang="en-US" dirty="0"/>
              <a:t>Create partnerships to drive traffic (and links)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Index </a:t>
            </a:r>
            <a:r>
              <a:rPr lang="en-US" altLang="en-US" dirty="0" smtClean="0"/>
              <a:t>Spam</a:t>
            </a:r>
          </a:p>
          <a:p>
            <a:pPr lvl="1"/>
            <a:r>
              <a:rPr lang="en-US" altLang="en-US" dirty="0" smtClean="0"/>
              <a:t>Create bogus user-assigned metadata</a:t>
            </a:r>
          </a:p>
          <a:p>
            <a:pPr lvl="1"/>
            <a:r>
              <a:rPr lang="en-US" altLang="en-US" dirty="0" smtClean="0"/>
              <a:t>Add invisible text (font in background color, …)</a:t>
            </a:r>
          </a:p>
          <a:p>
            <a:pPr lvl="1"/>
            <a:r>
              <a:rPr lang="en-US" altLang="en-US" dirty="0" smtClean="0"/>
              <a:t>Cloaking</a:t>
            </a:r>
          </a:p>
          <a:p>
            <a:pPr lvl="1"/>
            <a:r>
              <a:rPr lang="en-US" altLang="en-US" dirty="0" smtClean="0"/>
              <a:t>Link exchange</a:t>
            </a:r>
          </a:p>
          <a:p>
            <a:pPr lvl="3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r>
              <a:rPr lang="en-US" altLang="en-US" dirty="0" smtClean="0"/>
              <a:t>Result Filtering (“Safe Search”)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Source analysis</a:t>
            </a:r>
          </a:p>
          <a:p>
            <a:pPr lvl="1"/>
            <a:r>
              <a:rPr lang="en-US" altLang="en-US" dirty="0"/>
              <a:t>Whitelists, blacklists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Content analysis</a:t>
            </a:r>
          </a:p>
          <a:p>
            <a:pPr lvl="1"/>
            <a:r>
              <a:rPr lang="en-US" altLang="en-US" dirty="0" smtClean="0"/>
              <a:t>Text, </a:t>
            </a:r>
            <a:r>
              <a:rPr lang="en-US" altLang="en-US" dirty="0"/>
              <a:t>i</a:t>
            </a:r>
            <a:r>
              <a:rPr lang="en-US" altLang="en-US" dirty="0" smtClean="0"/>
              <a:t>mage analysis, …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Contextual analysis</a:t>
            </a:r>
          </a:p>
          <a:p>
            <a:pPr lvl="1"/>
            <a:r>
              <a:rPr lang="en-US" altLang="en-US" dirty="0" smtClean="0"/>
              <a:t>Links, user activity,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5116" b="3721"/>
          <a:stretch/>
        </p:blipFill>
        <p:spPr>
          <a:xfrm>
            <a:off x="1828800" y="1143000"/>
            <a:ext cx="5791690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34" t="15185" r="57083" b="50000"/>
          <a:stretch/>
        </p:blipFill>
        <p:spPr>
          <a:xfrm>
            <a:off x="381000" y="1828800"/>
            <a:ext cx="2438400" cy="113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00" t="5556" r="52500" b="18889"/>
          <a:stretch/>
        </p:blipFill>
        <p:spPr>
          <a:xfrm>
            <a:off x="5524990" y="857250"/>
            <a:ext cx="2057400" cy="19431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-28575"/>
            <a:ext cx="7772400" cy="885825"/>
          </a:xfrm>
        </p:spPr>
        <p:txBody>
          <a:bodyPr/>
          <a:lstStyle/>
          <a:p>
            <a:r>
              <a:rPr lang="en-US" dirty="0" smtClean="0"/>
              <a:t>Internet Archive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37" y="304800"/>
            <a:ext cx="7772400" cy="1143000"/>
          </a:xfrm>
        </p:spPr>
        <p:txBody>
          <a:bodyPr/>
          <a:lstStyle/>
          <a:p>
            <a:r>
              <a:rPr lang="en-US" dirty="0" smtClean="0"/>
              <a:t>Web Search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37" y="1524000"/>
            <a:ext cx="7772400" cy="4114800"/>
          </a:xfrm>
        </p:spPr>
        <p:txBody>
          <a:bodyPr/>
          <a:lstStyle/>
          <a:p>
            <a:r>
              <a:rPr lang="en-US" dirty="0" smtClean="0"/>
              <a:t>Different content</a:t>
            </a:r>
          </a:p>
          <a:p>
            <a:pPr lvl="1"/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User-generated</a:t>
            </a:r>
          </a:p>
          <a:p>
            <a:pPr lvl="1"/>
            <a:r>
              <a:rPr lang="en-US" dirty="0" smtClean="0"/>
              <a:t>Crawling</a:t>
            </a:r>
          </a:p>
          <a:p>
            <a:pPr lvl="6"/>
            <a:endParaRPr lang="en-US" dirty="0"/>
          </a:p>
          <a:p>
            <a:r>
              <a:rPr lang="en-US" dirty="0" smtClean="0"/>
              <a:t>Different searches</a:t>
            </a:r>
          </a:p>
          <a:p>
            <a:pPr lvl="1"/>
            <a:r>
              <a:rPr lang="en-US" dirty="0" smtClean="0"/>
              <a:t>Different goals (transactions, advertising, …)</a:t>
            </a:r>
          </a:p>
          <a:p>
            <a:pPr lvl="1"/>
            <a:r>
              <a:rPr lang="en-US" dirty="0" smtClean="0"/>
              <a:t>Temporal variations and </a:t>
            </a:r>
            <a:r>
              <a:rPr lang="en-US" dirty="0" err="1" smtClean="0"/>
              <a:t>burstiness</a:t>
            </a:r>
            <a:endParaRPr lang="en-US" dirty="0" smtClean="0"/>
          </a:p>
          <a:p>
            <a:pPr lvl="1"/>
            <a:r>
              <a:rPr lang="en-US" dirty="0" smtClean="0"/>
              <a:t>Different interaction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5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Crawling</a:t>
            </a:r>
          </a:p>
          <a:p>
            <a:pPr marL="1371600" lvl="3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Web search</a:t>
            </a:r>
          </a:p>
        </p:txBody>
      </p:sp>
    </p:spTree>
    <p:extLst>
      <p:ext uri="{BB962C8B-B14F-4D97-AF65-F5344CB8AC3E}">
        <p14:creationId xmlns:p14="http://schemas.microsoft.com/office/powerpoint/2010/main" val="19413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709613" y="0"/>
            <a:ext cx="7772400" cy="1143000"/>
          </a:xfrm>
        </p:spPr>
        <p:txBody>
          <a:bodyPr/>
          <a:lstStyle/>
          <a:p>
            <a:r>
              <a:rPr lang="en-US" altLang="en-US" smtClean="0"/>
              <a:t>Query Statistics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30667" r="16251" b="37334"/>
          <a:stretch>
            <a:fillRect/>
          </a:stretch>
        </p:blipFill>
        <p:spPr bwMode="auto">
          <a:xfrm>
            <a:off x="0" y="3581400"/>
            <a:ext cx="91678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7333" r="13333" b="67999"/>
          <a:stretch>
            <a:fillRect/>
          </a:stretch>
        </p:blipFill>
        <p:spPr bwMode="auto">
          <a:xfrm>
            <a:off x="23813" y="1447800"/>
            <a:ext cx="91440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6505575" y="658177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Pass, et al., “A Picture of Search,”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Periodic Daily Variation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8000" r="14166" b="64667"/>
          <a:stretch>
            <a:fillRect/>
          </a:stretch>
        </p:blipFill>
        <p:spPr bwMode="auto">
          <a:xfrm>
            <a:off x="304800" y="1905000"/>
            <a:ext cx="86169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6505575" y="658177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Pass, et al., “A Picture of Search,”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34666" r="51250" b="8000"/>
          <a:stretch>
            <a:fillRect/>
          </a:stretch>
        </p:blipFill>
        <p:spPr bwMode="auto">
          <a:xfrm>
            <a:off x="1371600" y="0"/>
            <a:ext cx="6248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6505575" y="658177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Pass, et al., “A Picture of Search,”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38000" r="14583" b="3333"/>
          <a:stretch>
            <a:fillRect/>
          </a:stretch>
        </p:blipFill>
        <p:spPr bwMode="auto">
          <a:xfrm>
            <a:off x="1219200" y="152400"/>
            <a:ext cx="6172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6505575" y="658177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Pass, et al., “A Picture of Search,”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876" t="25936" r="46234" b="4815"/>
          <a:stretch/>
        </p:blipFill>
        <p:spPr>
          <a:xfrm>
            <a:off x="1066800" y="76200"/>
            <a:ext cx="74676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0300" y="1143000"/>
            <a:ext cx="2417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http://www.google.com/trends/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0"/>
            <a:ext cx="49530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 err="1" smtClean="0"/>
              <a:t>Burstiness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sz="3200" kern="0" dirty="0" smtClean="0">
                <a:solidFill>
                  <a:srgbClr val="3366FF"/>
                </a:solidFill>
              </a:rPr>
              <a:t>Query: Earthquake </a:t>
            </a:r>
          </a:p>
        </p:txBody>
      </p:sp>
    </p:spTree>
    <p:extLst>
      <p:ext uri="{BB962C8B-B14F-4D97-AF65-F5344CB8AC3E}">
        <p14:creationId xmlns:p14="http://schemas.microsoft.com/office/powerpoint/2010/main" val="41506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mtClean="0"/>
              <a:t>28% of Queries are Reformulations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4001" r="10834" b="24667"/>
          <a:stretch>
            <a:fillRect/>
          </a:stretch>
        </p:blipFill>
        <p:spPr bwMode="auto">
          <a:xfrm>
            <a:off x="0" y="1519238"/>
            <a:ext cx="91440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6505575" y="658177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Pass, et al., “A Picture of Search,”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Indexing Anchor Text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r>
              <a:rPr lang="en-US" altLang="en-US" sz="2800" smtClean="0"/>
              <a:t>A type of “document expansion”</a:t>
            </a:r>
          </a:p>
          <a:p>
            <a:pPr lvl="1"/>
            <a:r>
              <a:rPr lang="en-US" altLang="en-US" sz="2400" smtClean="0"/>
              <a:t>Terms near links describe content of the target</a:t>
            </a:r>
          </a:p>
          <a:p>
            <a:pPr lvl="4"/>
            <a:endParaRPr lang="en-US" altLang="en-US" sz="1800" smtClean="0"/>
          </a:p>
          <a:p>
            <a:r>
              <a:rPr lang="en-US" altLang="en-US" sz="2800" smtClean="0"/>
              <a:t>Works even when you can’t index content</a:t>
            </a:r>
          </a:p>
          <a:p>
            <a:pPr lvl="1"/>
            <a:r>
              <a:rPr lang="en-US" altLang="en-US" sz="2400" smtClean="0"/>
              <a:t>Image retrieval, uncrawled links, …</a:t>
            </a:r>
          </a:p>
        </p:txBody>
      </p:sp>
      <p:pic>
        <p:nvPicPr>
          <p:cNvPr id="33796" name="Picture 4" descr="a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000"/>
          <a:stretch>
            <a:fillRect/>
          </a:stretch>
        </p:blipFill>
        <p:spPr>
          <a:xfrm>
            <a:off x="6172200" y="3886200"/>
            <a:ext cx="2641600" cy="2971800"/>
          </a:xfrm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61644" r="41096" b="7306"/>
          <a:stretch>
            <a:fillRect/>
          </a:stretch>
        </p:blipFill>
        <p:spPr>
          <a:xfrm>
            <a:off x="228600" y="4343400"/>
            <a:ext cx="5486400" cy="2332038"/>
          </a:xfrm>
        </p:spPr>
      </p:pic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1600200" y="4953000"/>
            <a:ext cx="4572000" cy="304800"/>
          </a:xfrm>
          <a:custGeom>
            <a:avLst/>
            <a:gdLst>
              <a:gd name="T0" fmla="*/ 677686783 w 21600"/>
              <a:gd name="T1" fmla="*/ 0 h 21600"/>
              <a:gd name="T2" fmla="*/ 677686783 w 21600"/>
              <a:gd name="T3" fmla="*/ 2420945 h 21600"/>
              <a:gd name="T4" fmla="*/ 145026592 w 21600"/>
              <a:gd name="T5" fmla="*/ 4301067 h 21600"/>
              <a:gd name="T6" fmla="*/ 967740073 w 21600"/>
              <a:gd name="T7" fmla="*/ 121046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46299869</TotalTime>
  <Words>294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Blank Presentation</vt:lpstr>
      <vt:lpstr>Web Search</vt:lpstr>
      <vt:lpstr>Agenda</vt:lpstr>
      <vt:lpstr>Query Statistics</vt:lpstr>
      <vt:lpstr>Periodic Daily Variation</vt:lpstr>
      <vt:lpstr>PowerPoint Presentation</vt:lpstr>
      <vt:lpstr>PowerPoint Presentation</vt:lpstr>
      <vt:lpstr>PowerPoint Presentation</vt:lpstr>
      <vt:lpstr>28% of Queries are Reformulations</vt:lpstr>
      <vt:lpstr>Indexing Anchor Text</vt:lpstr>
      <vt:lpstr>Estimating Authority from Links</vt:lpstr>
      <vt:lpstr>Aggregated Search</vt:lpstr>
      <vt:lpstr>Computational Advertizing</vt:lpstr>
      <vt:lpstr>Adversarial IR</vt:lpstr>
      <vt:lpstr>Influencing the Ranking</vt:lpstr>
      <vt:lpstr>Result Filtering (“Safe Search”)</vt:lpstr>
      <vt:lpstr>Internet Archive</vt:lpstr>
      <vt:lpstr>Web Search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Filtering</dc:title>
  <dc:creator>Douglas W. Oard</dc:creator>
  <cp:lastModifiedBy>gg</cp:lastModifiedBy>
  <cp:revision>119</cp:revision>
  <cp:lastPrinted>1998-04-06T02:52:45Z</cp:lastPrinted>
  <dcterms:created xsi:type="dcterms:W3CDTF">1998-04-04T17:49:33Z</dcterms:created>
  <dcterms:modified xsi:type="dcterms:W3CDTF">2014-08-20T16:07:06Z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http://www.clis.umd.edu/courses/708a/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