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65" r:id="rId3"/>
  </p:sldMasterIdLst>
  <p:notesMasterIdLst>
    <p:notesMasterId r:id="rId17"/>
  </p:notesMasterIdLst>
  <p:handoutMasterIdLst>
    <p:handoutMasterId r:id="rId18"/>
  </p:handoutMasterIdLst>
  <p:sldIdLst>
    <p:sldId id="317" r:id="rId4"/>
    <p:sldId id="440" r:id="rId5"/>
    <p:sldId id="433" r:id="rId6"/>
    <p:sldId id="447" r:id="rId7"/>
    <p:sldId id="445" r:id="rId8"/>
    <p:sldId id="318" r:id="rId9"/>
    <p:sldId id="463" r:id="rId10"/>
    <p:sldId id="386" r:id="rId11"/>
    <p:sldId id="403" r:id="rId12"/>
    <p:sldId id="464" r:id="rId13"/>
    <p:sldId id="338" r:id="rId14"/>
    <p:sldId id="465" r:id="rId15"/>
    <p:sldId id="441" r:id="rId1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00CC"/>
    <a:srgbClr val="3333CC"/>
    <a:srgbClr val="6600FF"/>
    <a:srgbClr val="3333FF"/>
    <a:srgbClr val="0033CC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39" autoAdjust="0"/>
  </p:normalViewPr>
  <p:slideViewPr>
    <p:cSldViewPr>
      <p:cViewPr varScale="1">
        <p:scale>
          <a:sx n="110" d="100"/>
          <a:sy n="110" d="100"/>
        </p:scale>
        <p:origin x="9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pollo\My%20Documents\language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Sheet1!$A$1:$A$63</c:f>
              <c:numCache>
                <c:formatCode>mmm\-yy</c:formatCode>
                <c:ptCount val="63"/>
                <c:pt idx="0">
                  <c:v>29799</c:v>
                </c:pt>
                <c:pt idx="1">
                  <c:v>30072</c:v>
                </c:pt>
                <c:pt idx="2">
                  <c:v>30529</c:v>
                </c:pt>
                <c:pt idx="3">
                  <c:v>30956</c:v>
                </c:pt>
                <c:pt idx="4">
                  <c:v>31321</c:v>
                </c:pt>
                <c:pt idx="5">
                  <c:v>31444</c:v>
                </c:pt>
                <c:pt idx="6">
                  <c:v>31717</c:v>
                </c:pt>
                <c:pt idx="7">
                  <c:v>32112</c:v>
                </c:pt>
                <c:pt idx="8">
                  <c:v>32325</c:v>
                </c:pt>
                <c:pt idx="9">
                  <c:v>32417</c:v>
                </c:pt>
                <c:pt idx="10">
                  <c:v>32509</c:v>
                </c:pt>
                <c:pt idx="11">
                  <c:v>32690</c:v>
                </c:pt>
                <c:pt idx="12">
                  <c:v>32782</c:v>
                </c:pt>
                <c:pt idx="13">
                  <c:v>33147</c:v>
                </c:pt>
                <c:pt idx="14">
                  <c:v>33239</c:v>
                </c:pt>
                <c:pt idx="15">
                  <c:v>33420</c:v>
                </c:pt>
                <c:pt idx="16">
                  <c:v>33512</c:v>
                </c:pt>
                <c:pt idx="17">
                  <c:v>33604</c:v>
                </c:pt>
                <c:pt idx="18">
                  <c:v>33695</c:v>
                </c:pt>
                <c:pt idx="19">
                  <c:v>33786</c:v>
                </c:pt>
                <c:pt idx="20">
                  <c:v>33878</c:v>
                </c:pt>
                <c:pt idx="21">
                  <c:v>33970</c:v>
                </c:pt>
                <c:pt idx="22">
                  <c:v>34060</c:v>
                </c:pt>
                <c:pt idx="23">
                  <c:v>34151</c:v>
                </c:pt>
                <c:pt idx="24">
                  <c:v>34243</c:v>
                </c:pt>
                <c:pt idx="25">
                  <c:v>34335</c:v>
                </c:pt>
                <c:pt idx="26">
                  <c:v>34516</c:v>
                </c:pt>
                <c:pt idx="27">
                  <c:v>34608</c:v>
                </c:pt>
                <c:pt idx="28">
                  <c:v>34700</c:v>
                </c:pt>
                <c:pt idx="29">
                  <c:v>34881</c:v>
                </c:pt>
                <c:pt idx="30">
                  <c:v>35065</c:v>
                </c:pt>
                <c:pt idx="31">
                  <c:v>35247</c:v>
                </c:pt>
                <c:pt idx="32">
                  <c:v>35431</c:v>
                </c:pt>
                <c:pt idx="33">
                  <c:v>35612</c:v>
                </c:pt>
                <c:pt idx="34">
                  <c:v>35796</c:v>
                </c:pt>
                <c:pt idx="35">
                  <c:v>35977</c:v>
                </c:pt>
                <c:pt idx="36">
                  <c:v>36161</c:v>
                </c:pt>
                <c:pt idx="37">
                  <c:v>36342</c:v>
                </c:pt>
                <c:pt idx="38">
                  <c:v>36526</c:v>
                </c:pt>
                <c:pt idx="39">
                  <c:v>36708</c:v>
                </c:pt>
                <c:pt idx="40">
                  <c:v>36892</c:v>
                </c:pt>
                <c:pt idx="41">
                  <c:v>37073</c:v>
                </c:pt>
                <c:pt idx="42">
                  <c:v>37257</c:v>
                </c:pt>
                <c:pt idx="43">
                  <c:v>37438</c:v>
                </c:pt>
                <c:pt idx="44">
                  <c:v>37622</c:v>
                </c:pt>
                <c:pt idx="45">
                  <c:v>37987</c:v>
                </c:pt>
                <c:pt idx="46">
                  <c:v>38169</c:v>
                </c:pt>
                <c:pt idx="47">
                  <c:v>38353</c:v>
                </c:pt>
                <c:pt idx="48">
                  <c:v>38534</c:v>
                </c:pt>
                <c:pt idx="49">
                  <c:v>38718</c:v>
                </c:pt>
                <c:pt idx="50">
                  <c:v>38899</c:v>
                </c:pt>
                <c:pt idx="51">
                  <c:v>39083</c:v>
                </c:pt>
                <c:pt idx="52">
                  <c:v>39264</c:v>
                </c:pt>
                <c:pt idx="53">
                  <c:v>39448</c:v>
                </c:pt>
                <c:pt idx="54">
                  <c:v>39630</c:v>
                </c:pt>
                <c:pt idx="55">
                  <c:v>39814</c:v>
                </c:pt>
                <c:pt idx="56">
                  <c:v>39995</c:v>
                </c:pt>
                <c:pt idx="57">
                  <c:v>40179</c:v>
                </c:pt>
                <c:pt idx="58">
                  <c:v>40360</c:v>
                </c:pt>
                <c:pt idx="59">
                  <c:v>40544</c:v>
                </c:pt>
                <c:pt idx="60">
                  <c:v>40725</c:v>
                </c:pt>
                <c:pt idx="61">
                  <c:v>40909</c:v>
                </c:pt>
                <c:pt idx="62">
                  <c:v>41091</c:v>
                </c:pt>
              </c:numCache>
            </c:numRef>
          </c:cat>
          <c:val>
            <c:numRef>
              <c:f>Sheet1!$B$1:$B$63</c:f>
              <c:numCache>
                <c:formatCode>General</c:formatCode>
                <c:ptCount val="63"/>
                <c:pt idx="0">
                  <c:v>213</c:v>
                </c:pt>
                <c:pt idx="1">
                  <c:v>235</c:v>
                </c:pt>
                <c:pt idx="2">
                  <c:v>562</c:v>
                </c:pt>
                <c:pt idx="3" formatCode="#,##0">
                  <c:v>1024</c:v>
                </c:pt>
                <c:pt idx="4" formatCode="#,##0">
                  <c:v>1961</c:v>
                </c:pt>
                <c:pt idx="5" formatCode="#,##0">
                  <c:v>2308</c:v>
                </c:pt>
                <c:pt idx="6" formatCode="#,##0">
                  <c:v>5089</c:v>
                </c:pt>
                <c:pt idx="7" formatCode="#,##0">
                  <c:v>28174</c:v>
                </c:pt>
                <c:pt idx="8" formatCode="#,##0">
                  <c:v>33000</c:v>
                </c:pt>
                <c:pt idx="9" formatCode="#,##0">
                  <c:v>56000</c:v>
                </c:pt>
                <c:pt idx="10" formatCode="#,##0">
                  <c:v>80000</c:v>
                </c:pt>
                <c:pt idx="11" formatCode="#,##0">
                  <c:v>130000</c:v>
                </c:pt>
                <c:pt idx="12" formatCode="#,##0">
                  <c:v>159000</c:v>
                </c:pt>
                <c:pt idx="13" formatCode="#,##0">
                  <c:v>313000</c:v>
                </c:pt>
                <c:pt idx="14" formatCode="#,##0">
                  <c:v>376000</c:v>
                </c:pt>
                <c:pt idx="15" formatCode="#,##0">
                  <c:v>535000</c:v>
                </c:pt>
                <c:pt idx="16" formatCode="#,##0">
                  <c:v>617000</c:v>
                </c:pt>
                <c:pt idx="17" formatCode="#,##0">
                  <c:v>727000</c:v>
                </c:pt>
                <c:pt idx="18" formatCode="#,##0">
                  <c:v>890000</c:v>
                </c:pt>
                <c:pt idx="19" formatCode="#,##0">
                  <c:v>992000</c:v>
                </c:pt>
                <c:pt idx="20" formatCode="#,##0">
                  <c:v>1136000</c:v>
                </c:pt>
                <c:pt idx="21" formatCode="#,##0">
                  <c:v>1313000</c:v>
                </c:pt>
                <c:pt idx="22" formatCode="#,##0">
                  <c:v>1486000</c:v>
                </c:pt>
                <c:pt idx="23" formatCode="#,##0">
                  <c:v>1776000</c:v>
                </c:pt>
                <c:pt idx="24" formatCode="#,##0">
                  <c:v>2056000</c:v>
                </c:pt>
                <c:pt idx="25" formatCode="#,##0">
                  <c:v>2217000</c:v>
                </c:pt>
                <c:pt idx="26" formatCode="#,##0">
                  <c:v>3212000</c:v>
                </c:pt>
                <c:pt idx="27" formatCode="#,##0">
                  <c:v>3864000</c:v>
                </c:pt>
                <c:pt idx="28" formatCode="#,##0">
                  <c:v>4852000</c:v>
                </c:pt>
                <c:pt idx="29" formatCode="#,##0">
                  <c:v>6642000</c:v>
                </c:pt>
                <c:pt idx="30" formatCode="#,##0">
                  <c:v>9472000</c:v>
                </c:pt>
                <c:pt idx="31" formatCode="#,##0">
                  <c:v>12881000</c:v>
                </c:pt>
                <c:pt idx="32" formatCode="#,##0">
                  <c:v>16146000</c:v>
                </c:pt>
                <c:pt idx="33" formatCode="#,##0">
                  <c:v>19540000</c:v>
                </c:pt>
                <c:pt idx="34" formatCode="#,##0">
                  <c:v>29670000</c:v>
                </c:pt>
                <c:pt idx="35">
                  <c:v>36739000</c:v>
                </c:pt>
                <c:pt idx="36" formatCode="#,##0">
                  <c:v>43230000</c:v>
                </c:pt>
                <c:pt idx="37" formatCode="#,##0">
                  <c:v>56218000</c:v>
                </c:pt>
                <c:pt idx="38" formatCode="#,##0">
                  <c:v>72398092</c:v>
                </c:pt>
                <c:pt idx="39" formatCode="#,##0">
                  <c:v>93047785</c:v>
                </c:pt>
                <c:pt idx="40" formatCode="#,##0">
                  <c:v>109574429</c:v>
                </c:pt>
                <c:pt idx="41" formatCode="#,##0">
                  <c:v>125888197</c:v>
                </c:pt>
                <c:pt idx="42" formatCode="#,##0">
                  <c:v>147344723</c:v>
                </c:pt>
                <c:pt idx="43" formatCode="#,##0">
                  <c:v>162128493</c:v>
                </c:pt>
                <c:pt idx="44" formatCode="#,##0">
                  <c:v>171638297</c:v>
                </c:pt>
                <c:pt idx="45" formatCode="#,##0">
                  <c:v>233101481</c:v>
                </c:pt>
                <c:pt idx="46" formatCode="#,##0">
                  <c:v>285139107</c:v>
                </c:pt>
                <c:pt idx="47" formatCode="#,##0">
                  <c:v>317646084</c:v>
                </c:pt>
                <c:pt idx="48" formatCode="#,##0">
                  <c:v>353284187</c:v>
                </c:pt>
                <c:pt idx="49" formatCode="#,##0">
                  <c:v>394991609</c:v>
                </c:pt>
                <c:pt idx="50" formatCode="#,##0">
                  <c:v>439286364</c:v>
                </c:pt>
                <c:pt idx="51" formatCode="#,##0">
                  <c:v>433193199</c:v>
                </c:pt>
                <c:pt idx="52" formatCode="#,##0">
                  <c:v>489774269</c:v>
                </c:pt>
                <c:pt idx="53" formatCode="#,##0">
                  <c:v>541677360</c:v>
                </c:pt>
                <c:pt idx="54" formatCode="#,##0">
                  <c:v>570937778</c:v>
                </c:pt>
                <c:pt idx="55" formatCode="#,##0">
                  <c:v>625226456</c:v>
                </c:pt>
                <c:pt idx="56" formatCode="#,##0">
                  <c:v>681064561</c:v>
                </c:pt>
                <c:pt idx="57" formatCode="#,##0">
                  <c:v>732740444</c:v>
                </c:pt>
                <c:pt idx="58" formatCode="#,##0">
                  <c:v>768913036</c:v>
                </c:pt>
                <c:pt idx="59" formatCode="#,##0">
                  <c:v>818374269</c:v>
                </c:pt>
                <c:pt idx="60" formatCode="#,##0">
                  <c:v>849869781</c:v>
                </c:pt>
                <c:pt idx="61" formatCode="#,##0">
                  <c:v>888239420</c:v>
                </c:pt>
                <c:pt idx="62" formatCode="#,##0">
                  <c:v>908585739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71886656"/>
        <c:axId val="-571882848"/>
      </c:lineChart>
      <c:dateAx>
        <c:axId val="-571886656"/>
        <c:scaling>
          <c:orientation val="minMax"/>
          <c:max val="41275"/>
          <c:min val="29587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-571882848"/>
        <c:crosses val="autoZero"/>
        <c:auto val="1"/>
        <c:lblOffset val="100"/>
        <c:baseTimeUnit val="months"/>
        <c:majorUnit val="5"/>
        <c:majorTimeUnit val="years"/>
      </c:dateAx>
      <c:valAx>
        <c:axId val="-5718828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57188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Sheet1!$C$4:$C$48</c:f>
              <c:numCache>
                <c:formatCode>[$-409]mmm\-yy;@</c:formatCode>
                <c:ptCount val="45"/>
                <c:pt idx="0">
                  <c:v>35034</c:v>
                </c:pt>
                <c:pt idx="1">
                  <c:v>35400</c:v>
                </c:pt>
                <c:pt idx="2">
                  <c:v>35765</c:v>
                </c:pt>
                <c:pt idx="3">
                  <c:v>36130</c:v>
                </c:pt>
                <c:pt idx="4">
                  <c:v>36495</c:v>
                </c:pt>
                <c:pt idx="5">
                  <c:v>36586</c:v>
                </c:pt>
                <c:pt idx="6">
                  <c:v>36708</c:v>
                </c:pt>
                <c:pt idx="7">
                  <c:v>36861</c:v>
                </c:pt>
                <c:pt idx="8">
                  <c:v>36951</c:v>
                </c:pt>
                <c:pt idx="9">
                  <c:v>37043</c:v>
                </c:pt>
                <c:pt idx="10">
                  <c:v>37104</c:v>
                </c:pt>
                <c:pt idx="11">
                  <c:v>37347</c:v>
                </c:pt>
                <c:pt idx="12">
                  <c:v>37438</c:v>
                </c:pt>
                <c:pt idx="13">
                  <c:v>37500</c:v>
                </c:pt>
                <c:pt idx="14">
                  <c:v>37681</c:v>
                </c:pt>
                <c:pt idx="15">
                  <c:v>37865</c:v>
                </c:pt>
                <c:pt idx="16">
                  <c:v>37895</c:v>
                </c:pt>
                <c:pt idx="17">
                  <c:v>37956</c:v>
                </c:pt>
                <c:pt idx="18">
                  <c:v>38018</c:v>
                </c:pt>
                <c:pt idx="19">
                  <c:v>38108</c:v>
                </c:pt>
                <c:pt idx="20">
                  <c:v>38261</c:v>
                </c:pt>
                <c:pt idx="21">
                  <c:v>38322</c:v>
                </c:pt>
                <c:pt idx="22">
                  <c:v>38412</c:v>
                </c:pt>
                <c:pt idx="23">
                  <c:v>38504</c:v>
                </c:pt>
                <c:pt idx="24">
                  <c:v>38596</c:v>
                </c:pt>
                <c:pt idx="25">
                  <c:v>38657</c:v>
                </c:pt>
                <c:pt idx="26">
                  <c:v>38687</c:v>
                </c:pt>
                <c:pt idx="27">
                  <c:v>38777</c:v>
                </c:pt>
                <c:pt idx="28">
                  <c:v>38869</c:v>
                </c:pt>
                <c:pt idx="29">
                  <c:v>38961</c:v>
                </c:pt>
                <c:pt idx="30">
                  <c:v>38991</c:v>
                </c:pt>
                <c:pt idx="31">
                  <c:v>39142</c:v>
                </c:pt>
                <c:pt idx="32">
                  <c:v>39234</c:v>
                </c:pt>
                <c:pt idx="33">
                  <c:v>39326</c:v>
                </c:pt>
                <c:pt idx="34">
                  <c:v>39417</c:v>
                </c:pt>
                <c:pt idx="35">
                  <c:v>39508</c:v>
                </c:pt>
                <c:pt idx="36">
                  <c:v>39600</c:v>
                </c:pt>
                <c:pt idx="37">
                  <c:v>39692</c:v>
                </c:pt>
                <c:pt idx="38">
                  <c:v>39783</c:v>
                </c:pt>
                <c:pt idx="39">
                  <c:v>39873</c:v>
                </c:pt>
                <c:pt idx="40">
                  <c:v>39965</c:v>
                </c:pt>
                <c:pt idx="41">
                  <c:v>40057</c:v>
                </c:pt>
                <c:pt idx="42">
                  <c:v>40148</c:v>
                </c:pt>
                <c:pt idx="43">
                  <c:v>40330</c:v>
                </c:pt>
                <c:pt idx="44">
                  <c:v>40422</c:v>
                </c:pt>
              </c:numCache>
            </c:numRef>
          </c:xVal>
          <c:yVal>
            <c:numRef>
              <c:f>Sheet1!$D$4:$D$48</c:f>
              <c:numCache>
                <c:formatCode>0.00%</c:formatCode>
                <c:ptCount val="45"/>
                <c:pt idx="0">
                  <c:v>4.0000000000000018E-3</c:v>
                </c:pt>
                <c:pt idx="1">
                  <c:v>9.0000000000000045E-3</c:v>
                </c:pt>
                <c:pt idx="2">
                  <c:v>1.7000000000000005E-2</c:v>
                </c:pt>
                <c:pt idx="3">
                  <c:v>3.6000000000000011E-2</c:v>
                </c:pt>
                <c:pt idx="4">
                  <c:v>4.1000000000000002E-2</c:v>
                </c:pt>
                <c:pt idx="5">
                  <c:v>5.0000000000000017E-2</c:v>
                </c:pt>
                <c:pt idx="6">
                  <c:v>5.9000000000000011E-2</c:v>
                </c:pt>
                <c:pt idx="7">
                  <c:v>5.8000000000000017E-2</c:v>
                </c:pt>
                <c:pt idx="8">
                  <c:v>7.6000000000000012E-2</c:v>
                </c:pt>
                <c:pt idx="9">
                  <c:v>7.9000000000000029E-2</c:v>
                </c:pt>
                <c:pt idx="10">
                  <c:v>8.6000000000000035E-2</c:v>
                </c:pt>
                <c:pt idx="11">
                  <c:v>8.6000000000000035E-2</c:v>
                </c:pt>
                <c:pt idx="12">
                  <c:v>9.1000000000000025E-2</c:v>
                </c:pt>
                <c:pt idx="13">
                  <c:v>9.4000000000000028E-2</c:v>
                </c:pt>
                <c:pt idx="14">
                  <c:v>9.7000000000000017E-2</c:v>
                </c:pt>
                <c:pt idx="15">
                  <c:v>0.10600000000000002</c:v>
                </c:pt>
                <c:pt idx="16">
                  <c:v>0.10700000000000003</c:v>
                </c:pt>
                <c:pt idx="17">
                  <c:v>0.11100000000000002</c:v>
                </c:pt>
                <c:pt idx="18">
                  <c:v>0.11500000000000002</c:v>
                </c:pt>
                <c:pt idx="19">
                  <c:v>0.11700000000000003</c:v>
                </c:pt>
                <c:pt idx="20">
                  <c:v>0.127</c:v>
                </c:pt>
                <c:pt idx="21">
                  <c:v>0.127</c:v>
                </c:pt>
                <c:pt idx="22">
                  <c:v>0.13900000000000001</c:v>
                </c:pt>
                <c:pt idx="23">
                  <c:v>0.14600000000000005</c:v>
                </c:pt>
                <c:pt idx="24">
                  <c:v>0.14900000000000005</c:v>
                </c:pt>
                <c:pt idx="25">
                  <c:v>0.15200000000000005</c:v>
                </c:pt>
                <c:pt idx="26">
                  <c:v>0.15700000000000006</c:v>
                </c:pt>
                <c:pt idx="27">
                  <c:v>0.15700000000000006</c:v>
                </c:pt>
                <c:pt idx="28">
                  <c:v>0.16000000000000003</c:v>
                </c:pt>
                <c:pt idx="29">
                  <c:v>0.16700000000000004</c:v>
                </c:pt>
                <c:pt idx="30">
                  <c:v>0.16700000000000004</c:v>
                </c:pt>
                <c:pt idx="31">
                  <c:v>0.17200000000000001</c:v>
                </c:pt>
                <c:pt idx="32">
                  <c:v>0.17800000000000005</c:v>
                </c:pt>
                <c:pt idx="33">
                  <c:v>0.18900000000000006</c:v>
                </c:pt>
                <c:pt idx="34">
                  <c:v>0.2</c:v>
                </c:pt>
                <c:pt idx="35">
                  <c:v>0.21100000000000005</c:v>
                </c:pt>
                <c:pt idx="36">
                  <c:v>0.21900000000000006</c:v>
                </c:pt>
                <c:pt idx="37">
                  <c:v>0.22500000000000003</c:v>
                </c:pt>
                <c:pt idx="38">
                  <c:v>0.23500000000000001</c:v>
                </c:pt>
                <c:pt idx="39">
                  <c:v>0.23800000000000004</c:v>
                </c:pt>
                <c:pt idx="40">
                  <c:v>0.24700000000000005</c:v>
                </c:pt>
                <c:pt idx="41">
                  <c:v>0.25600000000000001</c:v>
                </c:pt>
                <c:pt idx="42">
                  <c:v>0.26600000000000001</c:v>
                </c:pt>
                <c:pt idx="43">
                  <c:v>0.28700000000000009</c:v>
                </c:pt>
                <c:pt idx="44">
                  <c:v>0.28800000000000009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46710576"/>
        <c:axId val="-703943664"/>
      </c:scatterChart>
      <c:valAx>
        <c:axId val="-846710576"/>
        <c:scaling>
          <c:orientation val="minMax"/>
          <c:min val="34340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-703943664"/>
        <c:crosses val="autoZero"/>
        <c:crossBetween val="midCat"/>
        <c:majorUnit val="730"/>
      </c:valAx>
      <c:valAx>
        <c:axId val="-703943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aseline="0"/>
                </a:pPr>
                <a:r>
                  <a:rPr lang="en-US" sz="2000" baseline="0" dirty="0" smtClean="0"/>
                  <a:t>Portion of the Global Population</a:t>
                </a:r>
                <a:endParaRPr lang="en-US" sz="2000" baseline="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8467105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1"/>
          <c:order val="0"/>
          <c:spPr>
            <a:ln>
              <a:solidFill>
                <a:schemeClr val="accent1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Sheet1!$A$1:$A$10</c:f>
              <c:strCache>
                <c:ptCount val="10"/>
                <c:pt idx="0">
                  <c:v>English</c:v>
                </c:pt>
                <c:pt idx="1">
                  <c:v>Chinese</c:v>
                </c:pt>
                <c:pt idx="2">
                  <c:v>Spanish</c:v>
                </c:pt>
                <c:pt idx="3">
                  <c:v>Japanese</c:v>
                </c:pt>
                <c:pt idx="4">
                  <c:v>Portuguese </c:v>
                </c:pt>
                <c:pt idx="5">
                  <c:v>German</c:v>
                </c:pt>
                <c:pt idx="6">
                  <c:v>Arabic</c:v>
                </c:pt>
                <c:pt idx="7">
                  <c:v>French</c:v>
                </c:pt>
                <c:pt idx="8">
                  <c:v>Russian</c:v>
                </c:pt>
                <c:pt idx="9">
                  <c:v>Korean</c:v>
                </c:pt>
              </c:strCache>
            </c:strRef>
          </c:cat>
          <c:val>
            <c:numRef>
              <c:f>Sheet1!$C$1:$C$10</c:f>
              <c:numCache>
                <c:formatCode>0.00%</c:formatCode>
                <c:ptCount val="10"/>
                <c:pt idx="0">
                  <c:v>0.57600000000000062</c:v>
                </c:pt>
                <c:pt idx="1">
                  <c:v>4.5000000000000033E-2</c:v>
                </c:pt>
                <c:pt idx="2">
                  <c:v>4.0000000000000029E-2</c:v>
                </c:pt>
                <c:pt idx="3">
                  <c:v>4.9000000000000071E-2</c:v>
                </c:pt>
                <c:pt idx="4">
                  <c:v>1.6000000000000021E-2</c:v>
                </c:pt>
                <c:pt idx="5">
                  <c:v>7.5000000000000039E-2</c:v>
                </c:pt>
                <c:pt idx="6">
                  <c:v>1.6000000000000021E-2</c:v>
                </c:pt>
                <c:pt idx="7">
                  <c:v>3.4000000000000002E-2</c:v>
                </c:pt>
                <c:pt idx="8">
                  <c:v>4.3000000000000003E-2</c:v>
                </c:pt>
                <c:pt idx="9">
                  <c:v>3.0000000000000044E-3</c:v>
                </c:pt>
              </c:numCache>
            </c:numRef>
          </c:val>
        </c:ser>
        <c:ser>
          <c:idx val="0"/>
          <c:order val="1"/>
          <c:spPr>
            <a:ln>
              <a:solidFill>
                <a:srgbClr val="4F81BD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Sheet1!$A$1:$A$10</c:f>
              <c:strCache>
                <c:ptCount val="10"/>
                <c:pt idx="0">
                  <c:v>English</c:v>
                </c:pt>
                <c:pt idx="1">
                  <c:v>Chinese</c:v>
                </c:pt>
                <c:pt idx="2">
                  <c:v>Spanish</c:v>
                </c:pt>
                <c:pt idx="3">
                  <c:v>Japanese</c:v>
                </c:pt>
                <c:pt idx="4">
                  <c:v>Portuguese </c:v>
                </c:pt>
                <c:pt idx="5">
                  <c:v>German</c:v>
                </c:pt>
                <c:pt idx="6">
                  <c:v>Arabic</c:v>
                </c:pt>
                <c:pt idx="7">
                  <c:v>French</c:v>
                </c:pt>
                <c:pt idx="8">
                  <c:v>Russian</c:v>
                </c:pt>
                <c:pt idx="9">
                  <c:v>Korean</c:v>
                </c:pt>
              </c:strCache>
            </c:strRef>
          </c:cat>
          <c:val>
            <c:numRef>
              <c:f>Sheet1!$B$1:$B$10</c:f>
              <c:numCache>
                <c:formatCode>#,##0</c:formatCode>
                <c:ptCount val="10"/>
                <c:pt idx="0">
                  <c:v>536564837</c:v>
                </c:pt>
                <c:pt idx="1">
                  <c:v>444948013</c:v>
                </c:pt>
                <c:pt idx="2">
                  <c:v>153309074</c:v>
                </c:pt>
                <c:pt idx="3">
                  <c:v>99143700</c:v>
                </c:pt>
                <c:pt idx="4">
                  <c:v>82548200</c:v>
                </c:pt>
                <c:pt idx="5">
                  <c:v>75158584</c:v>
                </c:pt>
                <c:pt idx="6">
                  <c:v>65365400</c:v>
                </c:pt>
                <c:pt idx="7">
                  <c:v>59779525</c:v>
                </c:pt>
                <c:pt idx="8">
                  <c:v>59700000</c:v>
                </c:pt>
                <c:pt idx="9">
                  <c:v>39440000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Sheet1!$E$10:$E$14</c:f>
              <c:strCache>
                <c:ptCount val="5"/>
                <c:pt idx="0">
                  <c:v>Google</c:v>
                </c:pt>
                <c:pt idx="1">
                  <c:v>Baidu</c:v>
                </c:pt>
                <c:pt idx="2">
                  <c:v>Bing+Yahoo</c:v>
                </c:pt>
                <c:pt idx="3">
                  <c:v>Yandex</c:v>
                </c:pt>
                <c:pt idx="4">
                  <c:v>Other</c:v>
                </c:pt>
              </c:strCache>
            </c:strRef>
          </c:cat>
          <c:val>
            <c:numRef>
              <c:f>Sheet1!$F$10:$F$14</c:f>
              <c:numCache>
                <c:formatCode>General</c:formatCode>
                <c:ptCount val="5"/>
                <c:pt idx="0">
                  <c:v>114.73399999999999</c:v>
                </c:pt>
                <c:pt idx="1">
                  <c:v>14.502000000000001</c:v>
                </c:pt>
                <c:pt idx="2">
                  <c:v>13.107000000000001</c:v>
                </c:pt>
                <c:pt idx="3">
                  <c:v>4.8440000000000003</c:v>
                </c:pt>
                <c:pt idx="4">
                  <c:v>28.722000000000001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2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362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71874EC-9650-44B8-9584-6AB66C7B975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334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1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24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80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5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>
                <a:solidFill>
                  <a:srgbClr val="000000"/>
                </a:solidFill>
                <a:latin typeface="Times New Roman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0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Web Search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Module 6</a:t>
            </a:r>
          </a:p>
          <a:p>
            <a:r>
              <a:rPr lang="en-US" altLang="en-US" dirty="0" smtClean="0"/>
              <a:t>INST 734</a:t>
            </a:r>
          </a:p>
          <a:p>
            <a:r>
              <a:rPr lang="en-US" altLang="en-US" dirty="0" smtClean="0"/>
              <a:t>Doug </a:t>
            </a:r>
            <a:r>
              <a:rPr lang="en-US" altLang="en-US" dirty="0" err="1" smtClean="0"/>
              <a:t>Oard</a:t>
            </a:r>
            <a:endParaRPr lang="en-US" altLang="en-US" dirty="0" smtClean="0"/>
          </a:p>
        </p:txBody>
      </p:sp>
      <p:pic>
        <p:nvPicPr>
          <p:cNvPr id="8196" name="Picture 4" descr="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Billions of Queries per Month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437893"/>
              </p:ext>
            </p:extLst>
          </p:nvPr>
        </p:nvGraphicFramePr>
        <p:xfrm>
          <a:off x="1524000" y="1905000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6248400"/>
            <a:ext cx="220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7013" y="604838"/>
          <a:ext cx="8677275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Worksheet" r:id="rId4" imgW="8674608" imgH="5931408" progId="Excel.Sheet.8">
                  <p:embed/>
                </p:oleObj>
              </mc:Choice>
              <mc:Fallback>
                <p:oleObj name="Worksheet" r:id="rId4" imgW="8674608" imgH="593140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604838"/>
                        <a:ext cx="8677275" cy="593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7010400" y="114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3886200" y="4648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19600" y="426720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ea typeface="MS Pゴシック"/>
              </a:rPr>
              <a:t>Doubling</a:t>
            </a:r>
            <a:endParaRPr lang="en-US" altLang="en-US">
              <a:latin typeface="Arial" panose="020B0604020202020204" pitchFamily="34" charset="0"/>
              <a:ea typeface="MS Pゴシック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19800" y="320040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ea typeface="MS Pゴシック"/>
              </a:rPr>
              <a:t>Doubling</a:t>
            </a:r>
            <a:endParaRPr lang="en-US" altLang="en-US">
              <a:latin typeface="Arial" panose="020B0604020202020204" pitchFamily="34" charset="0"/>
              <a:ea typeface="MS Pゴシック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438400" y="541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71800" y="495300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ea typeface="MS Pゴシック"/>
              </a:rPr>
              <a:t>Doubling</a:t>
            </a:r>
            <a:endParaRPr lang="en-US" altLang="en-US">
              <a:latin typeface="Arial" panose="020B0604020202020204" pitchFamily="34" charset="0"/>
              <a:ea typeface="MS Pゴシック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2895600"/>
            <a:ext cx="4267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Verdana" panose="020B0604030504040204" pitchFamily="34" charset="0"/>
                <a:ea typeface="MS Pゴシック"/>
              </a:rPr>
              <a:t>18.9 Million Weblogs Tracked</a:t>
            </a:r>
          </a:p>
          <a:p>
            <a:r>
              <a:rPr lang="en-US" altLang="en-US" sz="1400">
                <a:latin typeface="Verdana" panose="020B0604030504040204" pitchFamily="34" charset="0"/>
                <a:ea typeface="MS Pゴシック"/>
              </a:rPr>
              <a:t>Doubling in size approx. every 5 months</a:t>
            </a:r>
          </a:p>
          <a:p>
            <a:r>
              <a:rPr lang="en-US" altLang="en-US" sz="1400">
                <a:latin typeface="Verdana" panose="020B0604030504040204" pitchFamily="34" charset="0"/>
                <a:ea typeface="MS Pゴシック"/>
              </a:rPr>
              <a:t>Consistent doubling over the last 36 months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298450" y="67469"/>
            <a:ext cx="8534400" cy="533400"/>
          </a:xfrm>
        </p:spPr>
        <p:txBody>
          <a:bodyPr/>
          <a:lstStyle/>
          <a:p>
            <a:r>
              <a:rPr lang="en-US" altLang="en-US" dirty="0" smtClean="0"/>
              <a:t>An Adoption Curve: Blogs</a:t>
            </a:r>
            <a:endParaRPr lang="en-US" altLang="en-US" dirty="0" smtClean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467600" y="99060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ea typeface="MS Pゴシック"/>
              </a:rPr>
              <a:t>Doubling</a:t>
            </a:r>
            <a:endParaRPr lang="en-US" altLang="en-US">
              <a:latin typeface="Arial" panose="020B0604020202020204" pitchFamily="34" charset="0"/>
              <a:ea typeface="MS Pゴシック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562600" y="3581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36" t="7174" r="5808" b="81000"/>
          <a:stretch/>
        </p:blipFill>
        <p:spPr>
          <a:xfrm>
            <a:off x="1447800" y="0"/>
            <a:ext cx="5159437" cy="6654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3478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November 2013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://www.searchenginejournal.com/growth-social-media-2-0-infographic/77055/</a:t>
            </a:r>
          </a:p>
        </p:txBody>
      </p:sp>
    </p:spTree>
    <p:extLst>
      <p:ext uri="{BB962C8B-B14F-4D97-AF65-F5344CB8AC3E}">
        <p14:creationId xmlns:p14="http://schemas.microsoft.com/office/powerpoint/2010/main" val="41402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</a:p>
          <a:p>
            <a:pPr lvl="3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Crawling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 smtClean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2576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Web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Crawling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67513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658177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Washington Post, February 10, 2011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1447800" y="4343400"/>
            <a:ext cx="1495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HTML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(data/display)</a:t>
            </a: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338947" name="Group 3"/>
          <p:cNvGrpSpPr>
            <a:grpSpLocks/>
          </p:cNvGrpSpPr>
          <p:nvPr/>
        </p:nvGrpSpPr>
        <p:grpSpPr bwMode="auto">
          <a:xfrm>
            <a:off x="1981200" y="1600200"/>
            <a:ext cx="6781800" cy="4443413"/>
            <a:chOff x="288" y="296"/>
            <a:chExt cx="5472" cy="3585"/>
          </a:xfrm>
        </p:grpSpPr>
        <p:grpSp>
          <p:nvGrpSpPr>
            <p:cNvPr id="338948" name="Group 4"/>
            <p:cNvGrpSpPr>
              <a:grpSpLocks/>
            </p:cNvGrpSpPr>
            <p:nvPr/>
          </p:nvGrpSpPr>
          <p:grpSpPr bwMode="auto">
            <a:xfrm>
              <a:off x="1150" y="296"/>
              <a:ext cx="4610" cy="3585"/>
              <a:chOff x="1150" y="296"/>
              <a:chExt cx="4610" cy="3585"/>
            </a:xfrm>
          </p:grpSpPr>
          <p:grpSp>
            <p:nvGrpSpPr>
              <p:cNvPr id="338949" name="Group 5"/>
              <p:cNvGrpSpPr>
                <a:grpSpLocks/>
              </p:cNvGrpSpPr>
              <p:nvPr/>
            </p:nvGrpSpPr>
            <p:grpSpPr bwMode="auto">
              <a:xfrm>
                <a:off x="1150" y="296"/>
                <a:ext cx="4610" cy="3585"/>
                <a:chOff x="1150" y="296"/>
                <a:chExt cx="4610" cy="3585"/>
              </a:xfrm>
            </p:grpSpPr>
            <p:grpSp>
              <p:nvGrpSpPr>
                <p:cNvPr id="338950" name="Group 6"/>
                <p:cNvGrpSpPr>
                  <a:grpSpLocks/>
                </p:cNvGrpSpPr>
                <p:nvPr/>
              </p:nvGrpSpPr>
              <p:grpSpPr bwMode="auto">
                <a:xfrm>
                  <a:off x="1150" y="296"/>
                  <a:ext cx="4610" cy="3585"/>
                  <a:chOff x="1150" y="296"/>
                  <a:chExt cx="4610" cy="3585"/>
                </a:xfrm>
              </p:grpSpPr>
              <p:sp>
                <p:nvSpPr>
                  <p:cNvPr id="33895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04" y="296"/>
                    <a:ext cx="2456" cy="728"/>
                  </a:xfrm>
                  <a:prstGeom prst="ellipse">
                    <a:avLst/>
                  </a:prstGeom>
                  <a:solidFill>
                    <a:srgbClr val="99CCFF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endParaRPr lang="en-US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grpSp>
                <p:nvGrpSpPr>
                  <p:cNvPr id="33895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50" y="672"/>
                    <a:ext cx="4558" cy="3209"/>
                    <a:chOff x="1150" y="672"/>
                    <a:chExt cx="4558" cy="3209"/>
                  </a:xfrm>
                </p:grpSpPr>
                <p:grpSp>
                  <p:nvGrpSpPr>
                    <p:cNvPr id="33895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67" y="672"/>
                      <a:ext cx="2841" cy="3209"/>
                      <a:chOff x="2867" y="672"/>
                      <a:chExt cx="2841" cy="3209"/>
                    </a:xfrm>
                  </p:grpSpPr>
                  <p:sp>
                    <p:nvSpPr>
                      <p:cNvPr id="338954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67" y="1588"/>
                        <a:ext cx="2841" cy="22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7" y="1396"/>
                          </a:cxn>
                          <a:cxn ang="0">
                            <a:pos x="37" y="1748"/>
                          </a:cxn>
                          <a:cxn ang="0">
                            <a:pos x="381" y="2228"/>
                          </a:cxn>
                          <a:cxn ang="0">
                            <a:pos x="805" y="2044"/>
                          </a:cxn>
                          <a:cxn ang="0">
                            <a:pos x="1381" y="2292"/>
                          </a:cxn>
                          <a:cxn ang="0">
                            <a:pos x="1893" y="2036"/>
                          </a:cxn>
                          <a:cxn ang="0">
                            <a:pos x="2557" y="1956"/>
                          </a:cxn>
                          <a:cxn ang="0">
                            <a:pos x="2653" y="1620"/>
                          </a:cxn>
                          <a:cxn ang="0">
                            <a:pos x="2821" y="1188"/>
                          </a:cxn>
                          <a:cxn ang="0">
                            <a:pos x="2773" y="644"/>
                          </a:cxn>
                          <a:cxn ang="0">
                            <a:pos x="2533" y="468"/>
                          </a:cxn>
                          <a:cxn ang="0">
                            <a:pos x="2389" y="52"/>
                          </a:cxn>
                          <a:cxn ang="0">
                            <a:pos x="2013" y="156"/>
                          </a:cxn>
                          <a:cxn ang="0">
                            <a:pos x="1621" y="28"/>
                          </a:cxn>
                          <a:cxn ang="0">
                            <a:pos x="1117" y="164"/>
                          </a:cxn>
                          <a:cxn ang="0">
                            <a:pos x="525" y="236"/>
                          </a:cxn>
                          <a:cxn ang="0">
                            <a:pos x="445" y="668"/>
                          </a:cxn>
                          <a:cxn ang="0">
                            <a:pos x="117" y="916"/>
                          </a:cxn>
                          <a:cxn ang="0">
                            <a:pos x="173" y="1324"/>
                          </a:cxn>
                        </a:cxnLst>
                        <a:rect l="0" t="0" r="r" b="b"/>
                        <a:pathLst>
                          <a:path w="2841" h="2293">
                            <a:moveTo>
                              <a:pt x="157" y="1396"/>
                            </a:moveTo>
                            <a:cubicBezTo>
                              <a:pt x="137" y="1456"/>
                              <a:pt x="0" y="1609"/>
                              <a:pt x="37" y="1748"/>
                            </a:cubicBezTo>
                            <a:cubicBezTo>
                              <a:pt x="74" y="1887"/>
                              <a:pt x="253" y="2179"/>
                              <a:pt x="381" y="2228"/>
                            </a:cubicBezTo>
                            <a:cubicBezTo>
                              <a:pt x="509" y="2277"/>
                              <a:pt x="638" y="2033"/>
                              <a:pt x="805" y="2044"/>
                            </a:cubicBezTo>
                            <a:cubicBezTo>
                              <a:pt x="972" y="2055"/>
                              <a:pt x="1200" y="2293"/>
                              <a:pt x="1381" y="2292"/>
                            </a:cubicBezTo>
                            <a:cubicBezTo>
                              <a:pt x="1562" y="2291"/>
                              <a:pt x="1697" y="2092"/>
                              <a:pt x="1893" y="2036"/>
                            </a:cubicBezTo>
                            <a:cubicBezTo>
                              <a:pt x="2089" y="1980"/>
                              <a:pt x="2430" y="2025"/>
                              <a:pt x="2557" y="1956"/>
                            </a:cubicBezTo>
                            <a:cubicBezTo>
                              <a:pt x="2684" y="1887"/>
                              <a:pt x="2609" y="1748"/>
                              <a:pt x="2653" y="1620"/>
                            </a:cubicBezTo>
                            <a:cubicBezTo>
                              <a:pt x="2697" y="1492"/>
                              <a:pt x="2801" y="1351"/>
                              <a:pt x="2821" y="1188"/>
                            </a:cubicBezTo>
                            <a:cubicBezTo>
                              <a:pt x="2841" y="1025"/>
                              <a:pt x="2821" y="764"/>
                              <a:pt x="2773" y="644"/>
                            </a:cubicBezTo>
                            <a:cubicBezTo>
                              <a:pt x="2725" y="524"/>
                              <a:pt x="2597" y="567"/>
                              <a:pt x="2533" y="468"/>
                            </a:cubicBezTo>
                            <a:cubicBezTo>
                              <a:pt x="2469" y="369"/>
                              <a:pt x="2476" y="104"/>
                              <a:pt x="2389" y="52"/>
                            </a:cubicBezTo>
                            <a:cubicBezTo>
                              <a:pt x="2302" y="0"/>
                              <a:pt x="2141" y="160"/>
                              <a:pt x="2013" y="156"/>
                            </a:cubicBezTo>
                            <a:cubicBezTo>
                              <a:pt x="1885" y="152"/>
                              <a:pt x="1770" y="27"/>
                              <a:pt x="1621" y="28"/>
                            </a:cubicBezTo>
                            <a:cubicBezTo>
                              <a:pt x="1472" y="29"/>
                              <a:pt x="1299" y="129"/>
                              <a:pt x="1117" y="164"/>
                            </a:cubicBezTo>
                            <a:cubicBezTo>
                              <a:pt x="935" y="199"/>
                              <a:pt x="637" y="152"/>
                              <a:pt x="525" y="236"/>
                            </a:cubicBezTo>
                            <a:cubicBezTo>
                              <a:pt x="413" y="320"/>
                              <a:pt x="513" y="555"/>
                              <a:pt x="445" y="668"/>
                            </a:cubicBezTo>
                            <a:cubicBezTo>
                              <a:pt x="377" y="781"/>
                              <a:pt x="162" y="807"/>
                              <a:pt x="117" y="916"/>
                            </a:cubicBezTo>
                            <a:cubicBezTo>
                              <a:pt x="72" y="1025"/>
                              <a:pt x="161" y="1239"/>
                              <a:pt x="173" y="1324"/>
                            </a:cubicBezTo>
                          </a:path>
                        </a:pathLst>
                      </a:custGeom>
                      <a:solidFill>
                        <a:srgbClr val="33CCFF">
                          <a:alpha val="50000"/>
                        </a:srgbClr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488" tIns="44450" rIns="90488" bIns="44450" anchor="ctr"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latin typeface="Times New Roman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38955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5" y="672"/>
                        <a:ext cx="336" cy="816"/>
                      </a:xfrm>
                      <a:prstGeom prst="rect">
                        <a:avLst/>
                      </a:prstGeom>
                      <a:solidFill>
                        <a:srgbClr val="CFCBC5">
                          <a:alpha val="50000"/>
                        </a:srgbClr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latin typeface="Times New Roman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3895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69" y="672"/>
                        <a:ext cx="336" cy="816"/>
                      </a:xfrm>
                      <a:prstGeom prst="rect">
                        <a:avLst/>
                      </a:prstGeom>
                      <a:solidFill>
                        <a:srgbClr val="CFCBC5">
                          <a:alpha val="50000"/>
                        </a:srgbClr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latin typeface="Times New Roman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38957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9" y="672"/>
                        <a:ext cx="336" cy="816"/>
                      </a:xfrm>
                      <a:prstGeom prst="rect">
                        <a:avLst/>
                      </a:prstGeom>
                      <a:solidFill>
                        <a:srgbClr val="CFCBC5">
                          <a:alpha val="50000"/>
                        </a:srgbClr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latin typeface="Times New Roman" charset="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38958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0" y="2336"/>
                      <a:ext cx="1524" cy="8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 algn="r" eaLnBrk="0" hangingPunct="0"/>
                      <a:r>
                        <a:rPr lang="en-US"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Internet</a:t>
                      </a:r>
                    </a:p>
                    <a:p>
                      <a:pPr algn="r" eaLnBrk="0" hangingPunct="0"/>
                      <a:r>
                        <a:rPr lang="en-US"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communication</a:t>
                      </a:r>
                    </a:p>
                    <a:p>
                      <a:pPr algn="r" eaLnBrk="0" hangingPunct="0"/>
                      <a:r>
                        <a:rPr lang="en-US"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protocols</a:t>
                      </a:r>
                      <a:endParaRPr lang="en-US">
                        <a:solidFill>
                          <a:srgbClr val="000000"/>
                        </a:solidFill>
                        <a:latin typeface="Times New Roman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895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5" y="2870"/>
                      <a:ext cx="862" cy="16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Times New Roman" charset="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3896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747" y="345"/>
                  <a:ext cx="697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2000" i="1">
                      <a:solidFill>
                        <a:srgbClr val="81786B"/>
                      </a:solidFill>
                      <a:latin typeface="Arial" charset="0"/>
                      <a:cs typeface="Arial" charset="0"/>
                    </a:rPr>
                    <a:t>RTSP</a:t>
                  </a:r>
                </a:p>
              </p:txBody>
            </p:sp>
            <p:sp>
              <p:nvSpPr>
                <p:cNvPr id="3389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178" y="345"/>
                  <a:ext cx="537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2000" i="1">
                      <a:solidFill>
                        <a:srgbClr val="81786B"/>
                      </a:solidFill>
                      <a:latin typeface="Arial" charset="0"/>
                      <a:cs typeface="Arial" charset="0"/>
                    </a:rPr>
                    <a:t>FTP</a:t>
                  </a:r>
                </a:p>
              </p:txBody>
            </p:sp>
            <p:sp>
              <p:nvSpPr>
                <p:cNvPr id="3389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503" y="345"/>
                  <a:ext cx="662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2000" i="1">
                      <a:solidFill>
                        <a:srgbClr val="81786B"/>
                      </a:solidFill>
                      <a:latin typeface="Arial" charset="0"/>
                      <a:cs typeface="Arial" charset="0"/>
                    </a:rPr>
                    <a:t>Email</a:t>
                  </a:r>
                </a:p>
              </p:txBody>
            </p:sp>
          </p:grpSp>
          <p:sp>
            <p:nvSpPr>
              <p:cNvPr id="338963" name="Oval 19"/>
              <p:cNvSpPr>
                <a:spLocks noChangeArrowheads="1"/>
              </p:cNvSpPr>
              <p:nvPr/>
            </p:nvSpPr>
            <p:spPr bwMode="auto">
              <a:xfrm>
                <a:off x="3474" y="3008"/>
                <a:ext cx="77" cy="77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</p:grpSp>
        <p:grpSp>
          <p:nvGrpSpPr>
            <p:cNvPr id="338964" name="Group 20"/>
            <p:cNvGrpSpPr>
              <a:grpSpLocks/>
            </p:cNvGrpSpPr>
            <p:nvPr/>
          </p:nvGrpSpPr>
          <p:grpSpPr bwMode="auto">
            <a:xfrm>
              <a:off x="288" y="3120"/>
              <a:ext cx="816" cy="576"/>
              <a:chOff x="288" y="3120"/>
              <a:chExt cx="816" cy="576"/>
            </a:xfrm>
          </p:grpSpPr>
          <p:sp>
            <p:nvSpPr>
              <p:cNvPr id="338965" name="Rectangle 21"/>
              <p:cNvSpPr>
                <a:spLocks noChangeArrowheads="1"/>
              </p:cNvSpPr>
              <p:nvPr/>
            </p:nvSpPr>
            <p:spPr bwMode="auto">
              <a:xfrm>
                <a:off x="288" y="3504"/>
                <a:ext cx="816" cy="192"/>
              </a:xfrm>
              <a:prstGeom prst="rect">
                <a:avLst/>
              </a:prstGeom>
              <a:solidFill>
                <a:srgbClr val="FF9966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66" name="Rectangle 22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28" cy="384"/>
              </a:xfrm>
              <a:prstGeom prst="rect">
                <a:avLst/>
              </a:prstGeom>
              <a:solidFill>
                <a:srgbClr val="FF9966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67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432" cy="2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968" name="Line 24"/>
            <p:cNvSpPr>
              <a:spLocks noChangeShapeType="1"/>
            </p:cNvSpPr>
            <p:nvPr/>
          </p:nvSpPr>
          <p:spPr bwMode="auto">
            <a:xfrm flipH="1" flipV="1">
              <a:off x="1103" y="3612"/>
              <a:ext cx="1946" cy="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lIns="90488" tIns="44450" rIns="90488" bIns="44450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grpSp>
        <p:nvGrpSpPr>
          <p:cNvPr id="338969" name="Group 25"/>
          <p:cNvGrpSpPr>
            <a:grpSpLocks/>
          </p:cNvGrpSpPr>
          <p:nvPr/>
        </p:nvGrpSpPr>
        <p:grpSpPr bwMode="auto">
          <a:xfrm>
            <a:off x="6324600" y="3124200"/>
            <a:ext cx="1895475" cy="733425"/>
            <a:chOff x="3807" y="1496"/>
            <a:chExt cx="1529" cy="592"/>
          </a:xfrm>
        </p:grpSpPr>
        <p:sp>
          <p:nvSpPr>
            <p:cNvPr id="338970" name="Freeform 26"/>
            <p:cNvSpPr>
              <a:spLocks/>
            </p:cNvSpPr>
            <p:nvPr/>
          </p:nvSpPr>
          <p:spPr bwMode="auto">
            <a:xfrm>
              <a:off x="4424" y="1496"/>
              <a:ext cx="440" cy="384"/>
            </a:xfrm>
            <a:custGeom>
              <a:avLst/>
              <a:gdLst/>
              <a:ahLst/>
              <a:cxnLst>
                <a:cxn ang="0">
                  <a:pos x="440" y="384"/>
                </a:cxn>
                <a:cxn ang="0">
                  <a:pos x="88" y="283"/>
                </a:cxn>
                <a:cxn ang="0">
                  <a:pos x="0" y="0"/>
                </a:cxn>
              </a:cxnLst>
              <a:rect l="0" t="0" r="r" b="b"/>
              <a:pathLst>
                <a:path w="440" h="384">
                  <a:moveTo>
                    <a:pt x="440" y="384"/>
                  </a:moveTo>
                  <a:cubicBezTo>
                    <a:pt x="381" y="368"/>
                    <a:pt x="161" y="347"/>
                    <a:pt x="88" y="283"/>
                  </a:cubicBezTo>
                  <a:cubicBezTo>
                    <a:pt x="15" y="219"/>
                    <a:pt x="18" y="59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969696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338971" name="Freeform 27"/>
            <p:cNvSpPr>
              <a:spLocks/>
            </p:cNvSpPr>
            <p:nvPr/>
          </p:nvSpPr>
          <p:spPr bwMode="auto">
            <a:xfrm>
              <a:off x="3807" y="1504"/>
              <a:ext cx="401" cy="328"/>
            </a:xfrm>
            <a:custGeom>
              <a:avLst/>
              <a:gdLst/>
              <a:ahLst/>
              <a:cxnLst>
                <a:cxn ang="0">
                  <a:pos x="401" y="328"/>
                </a:cxn>
                <a:cxn ang="0">
                  <a:pos x="65" y="232"/>
                </a:cxn>
                <a:cxn ang="0">
                  <a:pos x="9" y="0"/>
                </a:cxn>
              </a:cxnLst>
              <a:rect l="0" t="0" r="r" b="b"/>
              <a:pathLst>
                <a:path w="401" h="328">
                  <a:moveTo>
                    <a:pt x="401" y="328"/>
                  </a:moveTo>
                  <a:cubicBezTo>
                    <a:pt x="344" y="312"/>
                    <a:pt x="130" y="287"/>
                    <a:pt x="65" y="232"/>
                  </a:cubicBezTo>
                  <a:cubicBezTo>
                    <a:pt x="0" y="177"/>
                    <a:pt x="21" y="48"/>
                    <a:pt x="9" y="0"/>
                  </a:cubicBezTo>
                </a:path>
              </a:pathLst>
            </a:custGeom>
            <a:noFill/>
            <a:ln w="38100" cap="flat" cmpd="sng">
              <a:solidFill>
                <a:srgbClr val="969696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338972" name="Freeform 28"/>
            <p:cNvSpPr>
              <a:spLocks/>
            </p:cNvSpPr>
            <p:nvPr/>
          </p:nvSpPr>
          <p:spPr bwMode="auto">
            <a:xfrm>
              <a:off x="5032" y="1504"/>
              <a:ext cx="304" cy="584"/>
            </a:xfrm>
            <a:custGeom>
              <a:avLst/>
              <a:gdLst/>
              <a:ahLst/>
              <a:cxnLst>
                <a:cxn ang="0">
                  <a:pos x="304" y="584"/>
                </a:cxn>
                <a:cxn ang="0">
                  <a:pos x="48" y="312"/>
                </a:cxn>
                <a:cxn ang="0">
                  <a:pos x="16" y="0"/>
                </a:cxn>
              </a:cxnLst>
              <a:rect l="0" t="0" r="r" b="b"/>
              <a:pathLst>
                <a:path w="304" h="584">
                  <a:moveTo>
                    <a:pt x="304" y="584"/>
                  </a:moveTo>
                  <a:cubicBezTo>
                    <a:pt x="261" y="539"/>
                    <a:pt x="96" y="409"/>
                    <a:pt x="48" y="312"/>
                  </a:cubicBezTo>
                  <a:cubicBezTo>
                    <a:pt x="0" y="215"/>
                    <a:pt x="23" y="65"/>
                    <a:pt x="16" y="0"/>
                  </a:cubicBezTo>
                </a:path>
              </a:pathLst>
            </a:custGeom>
            <a:noFill/>
            <a:ln w="38100" cap="flat" cmpd="sng">
              <a:solidFill>
                <a:srgbClr val="969696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grpSp>
        <p:nvGrpSpPr>
          <p:cNvPr id="338973" name="Group 29"/>
          <p:cNvGrpSpPr>
            <a:grpSpLocks/>
          </p:cNvGrpSpPr>
          <p:nvPr/>
        </p:nvGrpSpPr>
        <p:grpSpPr bwMode="auto">
          <a:xfrm>
            <a:off x="1379538" y="2390775"/>
            <a:ext cx="7019925" cy="3913188"/>
            <a:chOff x="-228" y="870"/>
            <a:chExt cx="5808" cy="3235"/>
          </a:xfrm>
        </p:grpSpPr>
        <p:sp>
          <p:nvSpPr>
            <p:cNvPr id="338974" name="Text Box 30"/>
            <p:cNvSpPr txBox="1">
              <a:spLocks noChangeArrowheads="1"/>
            </p:cNvSpPr>
            <p:nvPr/>
          </p:nvSpPr>
          <p:spPr bwMode="auto">
            <a:xfrm>
              <a:off x="2410" y="870"/>
              <a:ext cx="77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Web</a:t>
              </a:r>
            </a:p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Server</a:t>
              </a:r>
              <a:endParaRPr lang="en-US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338975" name="Group 31"/>
            <p:cNvGrpSpPr>
              <a:grpSpLocks/>
            </p:cNvGrpSpPr>
            <p:nvPr/>
          </p:nvGrpSpPr>
          <p:grpSpPr bwMode="auto">
            <a:xfrm>
              <a:off x="-228" y="1416"/>
              <a:ext cx="5808" cy="2689"/>
              <a:chOff x="-228" y="1416"/>
              <a:chExt cx="5808" cy="2689"/>
            </a:xfrm>
          </p:grpSpPr>
          <p:sp>
            <p:nvSpPr>
              <p:cNvPr id="338976" name="Text Box 32"/>
              <p:cNvSpPr txBox="1">
                <a:spLocks noChangeArrowheads="1"/>
              </p:cNvSpPr>
              <p:nvPr/>
            </p:nvSpPr>
            <p:spPr bwMode="auto">
              <a:xfrm>
                <a:off x="4638" y="3525"/>
                <a:ext cx="892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HTTP</a:t>
                </a: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(transfer)</a:t>
                </a:r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38977" name="AutoShape 33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78" name="Line 34"/>
              <p:cNvSpPr>
                <a:spLocks noChangeShapeType="1"/>
              </p:cNvSpPr>
              <p:nvPr/>
            </p:nvSpPr>
            <p:spPr bwMode="auto">
              <a:xfrm flipH="1" flipV="1">
                <a:off x="1056" y="1584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79" name="Line 35"/>
              <p:cNvSpPr>
                <a:spLocks noChangeShapeType="1"/>
              </p:cNvSpPr>
              <p:nvPr/>
            </p:nvSpPr>
            <p:spPr bwMode="auto">
              <a:xfrm flipH="1" flipV="1">
                <a:off x="1056" y="1824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80" name="Line 36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67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81" name="Line 37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6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82" name="Text Box 38"/>
              <p:cNvSpPr txBox="1">
                <a:spLocks noChangeArrowheads="1"/>
              </p:cNvSpPr>
              <p:nvPr/>
            </p:nvSpPr>
            <p:spPr bwMode="auto">
              <a:xfrm>
                <a:off x="-228" y="1651"/>
                <a:ext cx="1250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US" sz="2000" i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File System</a:t>
                </a:r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38983" name="Rectangle 39"/>
              <p:cNvSpPr>
                <a:spLocks noChangeArrowheads="1"/>
              </p:cNvSpPr>
              <p:nvPr/>
            </p:nvSpPr>
            <p:spPr bwMode="auto">
              <a:xfrm>
                <a:off x="2627" y="1416"/>
                <a:ext cx="336" cy="816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38984" name="Freeform 40"/>
              <p:cNvSpPr>
                <a:spLocks/>
              </p:cNvSpPr>
              <p:nvPr/>
            </p:nvSpPr>
            <p:spPr bwMode="auto">
              <a:xfrm>
                <a:off x="1104" y="1779"/>
                <a:ext cx="4476" cy="1847"/>
              </a:xfrm>
              <a:custGeom>
                <a:avLst/>
                <a:gdLst/>
                <a:ahLst/>
                <a:cxnLst>
                  <a:cxn ang="0">
                    <a:pos x="0" y="1833"/>
                  </a:cxn>
                  <a:cxn ang="0">
                    <a:pos x="2624" y="1817"/>
                  </a:cxn>
                  <a:cxn ang="0">
                    <a:pos x="4064" y="1673"/>
                  </a:cxn>
                  <a:cxn ang="0">
                    <a:pos x="4464" y="969"/>
                  </a:cxn>
                  <a:cxn ang="0">
                    <a:pos x="3992" y="153"/>
                  </a:cxn>
                  <a:cxn ang="0">
                    <a:pos x="1856" y="49"/>
                  </a:cxn>
                </a:cxnLst>
                <a:rect l="0" t="0" r="r" b="b"/>
                <a:pathLst>
                  <a:path w="4476" h="1844">
                    <a:moveTo>
                      <a:pt x="0" y="1833"/>
                    </a:moveTo>
                    <a:cubicBezTo>
                      <a:pt x="437" y="1830"/>
                      <a:pt x="1947" y="1844"/>
                      <a:pt x="2624" y="1817"/>
                    </a:cubicBezTo>
                    <a:cubicBezTo>
                      <a:pt x="3301" y="1790"/>
                      <a:pt x="3757" y="1814"/>
                      <a:pt x="4064" y="1673"/>
                    </a:cubicBezTo>
                    <a:cubicBezTo>
                      <a:pt x="4371" y="1532"/>
                      <a:pt x="4476" y="1222"/>
                      <a:pt x="4464" y="969"/>
                    </a:cubicBezTo>
                    <a:cubicBezTo>
                      <a:pt x="4452" y="716"/>
                      <a:pt x="4427" y="306"/>
                      <a:pt x="3992" y="153"/>
                    </a:cubicBezTo>
                    <a:cubicBezTo>
                      <a:pt x="3557" y="0"/>
                      <a:pt x="2301" y="71"/>
                      <a:pt x="1856" y="4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</p:grpSp>
      </p:grpSp>
      <p:sp>
        <p:nvSpPr>
          <p:cNvPr id="338985" name="Text Box 41"/>
          <p:cNvSpPr txBox="1">
            <a:spLocks noChangeArrowheads="1"/>
          </p:cNvSpPr>
          <p:nvPr/>
        </p:nvSpPr>
        <p:spPr bwMode="auto">
          <a:xfrm>
            <a:off x="1239838" y="2514600"/>
            <a:ext cx="330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URL</a:t>
            </a: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0" hangingPunct="0"/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e.g.,</a:t>
            </a: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http://www.foo.org/snarf.html</a:t>
            </a: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338992" name="Group 48"/>
          <p:cNvGrpSpPr>
            <a:grpSpLocks/>
          </p:cNvGrpSpPr>
          <p:nvPr/>
        </p:nvGrpSpPr>
        <p:grpSpPr bwMode="auto">
          <a:xfrm>
            <a:off x="652463" y="720725"/>
            <a:ext cx="1866900" cy="1565275"/>
            <a:chOff x="411" y="454"/>
            <a:chExt cx="1176" cy="986"/>
          </a:xfrm>
        </p:grpSpPr>
        <p:sp>
          <p:nvSpPr>
            <p:cNvPr id="338986" name="Text Box 42"/>
            <p:cNvSpPr txBox="1">
              <a:spLocks noChangeArrowheads="1"/>
            </p:cNvSpPr>
            <p:nvPr/>
          </p:nvSpPr>
          <p:spPr bwMode="auto">
            <a:xfrm>
              <a:off x="672" y="768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HTML</a:t>
              </a:r>
            </a:p>
          </p:txBody>
        </p:sp>
        <p:sp>
          <p:nvSpPr>
            <p:cNvPr id="338987" name="Text Box 43"/>
            <p:cNvSpPr txBox="1">
              <a:spLocks noChangeArrowheads="1"/>
            </p:cNvSpPr>
            <p:nvPr/>
          </p:nvSpPr>
          <p:spPr bwMode="auto">
            <a:xfrm>
              <a:off x="672" y="960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HTTP</a:t>
              </a:r>
            </a:p>
          </p:txBody>
        </p:sp>
        <p:sp>
          <p:nvSpPr>
            <p:cNvPr id="338988" name="Text Box 44"/>
            <p:cNvSpPr txBox="1">
              <a:spLocks noChangeArrowheads="1"/>
            </p:cNvSpPr>
            <p:nvPr/>
          </p:nvSpPr>
          <p:spPr bwMode="auto">
            <a:xfrm>
              <a:off x="672" y="1152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URL</a:t>
              </a:r>
            </a:p>
          </p:txBody>
        </p:sp>
        <p:grpSp>
          <p:nvGrpSpPr>
            <p:cNvPr id="338989" name="Group 45"/>
            <p:cNvGrpSpPr>
              <a:grpSpLocks/>
            </p:cNvGrpSpPr>
            <p:nvPr/>
          </p:nvGrpSpPr>
          <p:grpSpPr bwMode="auto">
            <a:xfrm>
              <a:off x="411" y="454"/>
              <a:ext cx="1176" cy="986"/>
              <a:chOff x="411" y="454"/>
              <a:chExt cx="1176" cy="986"/>
            </a:xfrm>
          </p:grpSpPr>
          <p:sp>
            <p:nvSpPr>
              <p:cNvPr id="338990" name="Rectangle 46"/>
              <p:cNvSpPr>
                <a:spLocks noChangeArrowheads="1"/>
              </p:cNvSpPr>
              <p:nvPr/>
            </p:nvSpPr>
            <p:spPr bwMode="auto">
              <a:xfrm>
                <a:off x="624" y="768"/>
                <a:ext cx="720" cy="672"/>
              </a:xfrm>
              <a:prstGeom prst="rect">
                <a:avLst/>
              </a:prstGeom>
              <a:noFill/>
              <a:ln w="5715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338991" name="Text Box 47"/>
              <p:cNvSpPr txBox="1">
                <a:spLocks noChangeArrowheads="1"/>
              </p:cNvSpPr>
              <p:nvPr/>
            </p:nvSpPr>
            <p:spPr bwMode="auto">
              <a:xfrm>
                <a:off x="411" y="454"/>
                <a:ext cx="117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>
                    <a:solidFill>
                      <a:srgbClr val="CCCCFF"/>
                    </a:solidFill>
                    <a:latin typeface="Arial Unicode MS" pitchFamily="34" charset="-128"/>
                    <a:cs typeface="Arial" charset="0"/>
                  </a:rPr>
                  <a:t>“The Web”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</a:t>
            </a:r>
            <a:r>
              <a:rPr lang="en-US">
                <a:sym typeface="Symbol" pitchFamily="18" charset="2"/>
              </a:rPr>
              <a:t> Web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/>
              <a:t>Internet: collection of global networks</a:t>
            </a:r>
          </a:p>
          <a:p>
            <a:endParaRPr lang="en-US"/>
          </a:p>
          <a:p>
            <a:r>
              <a:rPr lang="en-US"/>
              <a:t>Web: way of managing information exchange</a:t>
            </a:r>
          </a:p>
          <a:p>
            <a:endParaRPr lang="en-US"/>
          </a:p>
          <a:p>
            <a:r>
              <a:rPr lang="en-US"/>
              <a:t>There are many other uses for the Internet</a:t>
            </a:r>
          </a:p>
          <a:p>
            <a:pPr lvl="1"/>
            <a:r>
              <a:rPr lang="en-US"/>
              <a:t>File transfer (FTP)</a:t>
            </a:r>
          </a:p>
          <a:p>
            <a:pPr lvl="1"/>
            <a:r>
              <a:rPr lang="en-US"/>
              <a:t>Email (SMTP, POP, IMAP)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38100"/>
            <a:ext cx="7340600" cy="838200"/>
          </a:xfrm>
        </p:spPr>
        <p:txBody>
          <a:bodyPr/>
          <a:lstStyle/>
          <a:p>
            <a:r>
              <a:rPr lang="en-US" altLang="en-US" dirty="0" smtClean="0"/>
              <a:t>What “Caused” the Web?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r>
              <a:rPr lang="en-US" altLang="en-US" sz="2800" dirty="0" smtClean="0"/>
              <a:t>Affordable storage</a:t>
            </a:r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</a:rPr>
              <a:t>300,000 </a:t>
            </a:r>
            <a:r>
              <a:rPr lang="en-US" altLang="en-US" sz="2400" dirty="0" smtClean="0">
                <a:solidFill>
                  <a:schemeClr val="accent2"/>
                </a:solidFill>
              </a:rPr>
              <a:t>(typed) words</a:t>
            </a:r>
            <a:r>
              <a:rPr lang="en-US" altLang="en-US" sz="2400" dirty="0" smtClean="0">
                <a:solidFill>
                  <a:schemeClr val="accent2"/>
                </a:solidFill>
              </a:rPr>
              <a:t>/$ by 1995</a:t>
            </a:r>
          </a:p>
          <a:p>
            <a:pPr lvl="3"/>
            <a:endParaRPr lang="en-US" altLang="en-US" sz="1600" dirty="0" smtClean="0"/>
          </a:p>
          <a:p>
            <a:r>
              <a:rPr lang="en-US" altLang="en-US" dirty="0" smtClean="0"/>
              <a:t>Adequate network </a:t>
            </a:r>
            <a:r>
              <a:rPr lang="en-US" altLang="en-US" dirty="0" smtClean="0"/>
              <a:t>capacity</a:t>
            </a:r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</a:rPr>
              <a:t>25,000 simultaneous transfers by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1995</a:t>
            </a:r>
            <a:endParaRPr lang="en-US" altLang="en-US" sz="2800" dirty="0" smtClean="0"/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</a:rPr>
              <a:t>1 second/screen (of text) by 1995</a:t>
            </a:r>
          </a:p>
          <a:p>
            <a:pPr lvl="4"/>
            <a:endParaRPr lang="en-US" altLang="en-US" sz="1600" dirty="0" smtClean="0"/>
          </a:p>
          <a:p>
            <a:r>
              <a:rPr lang="en-US" altLang="en-US" sz="2800" dirty="0" smtClean="0"/>
              <a:t>Display </a:t>
            </a:r>
            <a:r>
              <a:rPr lang="en-US" altLang="en-US" sz="2800" dirty="0" smtClean="0"/>
              <a:t>capability</a:t>
            </a:r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</a:rPr>
              <a:t>10% of US population could see images by 1995</a:t>
            </a:r>
          </a:p>
          <a:p>
            <a:pPr lvl="4"/>
            <a:endParaRPr lang="en-US" altLang="en-US" sz="1600" dirty="0" smtClean="0"/>
          </a:p>
          <a:p>
            <a:r>
              <a:rPr lang="en-US" altLang="en-US" sz="2800" dirty="0" smtClean="0"/>
              <a:t>Effective </a:t>
            </a:r>
            <a:r>
              <a:rPr lang="en-US" altLang="en-US" sz="2800" dirty="0" smtClean="0"/>
              <a:t>search capabilities</a:t>
            </a:r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</a:rPr>
              <a:t>Lycos and Yahoo! achieved useful scale in 1994-1995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Internet Hosts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1143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Internet Users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52400" y="15240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775450" y="6581775"/>
            <a:ext cx="2368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http://www.internetworldstats.com/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33400" y="533400"/>
          <a:ext cx="807719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094038" y="3390900"/>
            <a:ext cx="2038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Web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0513" y="762000"/>
            <a:ext cx="5105399" cy="236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Global Internet Users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46299854</TotalTime>
  <Words>215</Words>
  <Application>Microsoft Office PowerPoint</Application>
  <PresentationFormat>On-screen Show (4:3)</PresentationFormat>
  <Paragraphs>76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Arial</vt:lpstr>
      <vt:lpstr>MS Pゴシック</vt:lpstr>
      <vt:lpstr>Symbol</vt:lpstr>
      <vt:lpstr>Times New Roman</vt:lpstr>
      <vt:lpstr>Verdana</vt:lpstr>
      <vt:lpstr>Wingdings</vt:lpstr>
      <vt:lpstr>Blank Presentation</vt:lpstr>
      <vt:lpstr>Default Design</vt:lpstr>
      <vt:lpstr>2_Default Design</vt:lpstr>
      <vt:lpstr>Worksheet</vt:lpstr>
      <vt:lpstr>Web Search</vt:lpstr>
      <vt:lpstr>Agenda</vt:lpstr>
      <vt:lpstr>PowerPoint Presentation</vt:lpstr>
      <vt:lpstr>PowerPoint Presentation</vt:lpstr>
      <vt:lpstr>Internet  Web</vt:lpstr>
      <vt:lpstr>What “Caused” the Web?</vt:lpstr>
      <vt:lpstr>Internet Hosts</vt:lpstr>
      <vt:lpstr>Internet Users</vt:lpstr>
      <vt:lpstr>PowerPoint Presentation</vt:lpstr>
      <vt:lpstr>Billions of Queries per Month</vt:lpstr>
      <vt:lpstr>An Adoption Curve: Blogs</vt:lpstr>
      <vt:lpstr>PowerPoint Presentation</vt:lpstr>
      <vt:lpstr>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Filtering</dc:title>
  <dc:creator>Douglas W. Oard</dc:creator>
  <cp:lastModifiedBy>gg</cp:lastModifiedBy>
  <cp:revision>114</cp:revision>
  <cp:lastPrinted>1998-04-06T02:52:45Z</cp:lastPrinted>
  <dcterms:created xsi:type="dcterms:W3CDTF">1998-04-04T17:49:33Z</dcterms:created>
  <dcterms:modified xsi:type="dcterms:W3CDTF">2014-08-20T01:29:47Z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