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67" r:id="rId3"/>
    <p:sldId id="457" r:id="rId4"/>
    <p:sldId id="351" r:id="rId5"/>
    <p:sldId id="398" r:id="rId6"/>
    <p:sldId id="352" r:id="rId7"/>
    <p:sldId id="389" r:id="rId8"/>
    <p:sldId id="390" r:id="rId9"/>
    <p:sldId id="391" r:id="rId10"/>
    <p:sldId id="459" r:id="rId11"/>
    <p:sldId id="400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6515" autoAdjust="0"/>
    <p:restoredTop sz="94698" autoAdjust="0"/>
  </p:normalViewPr>
  <p:slideViewPr>
    <p:cSldViewPr>
      <p:cViewPr varScale="1">
        <p:scale>
          <a:sx n="58" d="100"/>
          <a:sy n="58" d="100"/>
        </p:scale>
        <p:origin x="66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9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16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1811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465103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0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12325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3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1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00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188427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1301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362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7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2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8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08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008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479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Evaluation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dirty="0" smtClean="0"/>
              <a:t>INST 734</a:t>
            </a:r>
          </a:p>
          <a:p>
            <a:pPr marL="342900" indent="-342900"/>
            <a:r>
              <a:rPr lang="en-US" dirty="0" smtClean="0"/>
              <a:t>Module 5</a:t>
            </a:r>
          </a:p>
          <a:p>
            <a:pPr marL="342900" indent="-342900"/>
            <a:r>
              <a:rPr lang="en-US" dirty="0" smtClean="0"/>
              <a:t>Doug </a:t>
            </a:r>
            <a:r>
              <a:rPr lang="en-US" dirty="0" err="1" smtClean="0"/>
              <a:t>Oard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Another Classic User Study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395" y="999452"/>
            <a:ext cx="7772400" cy="2895600"/>
          </a:xfrm>
        </p:spPr>
        <p:txBody>
          <a:bodyPr/>
          <a:lstStyle/>
          <a:p>
            <a:r>
              <a:rPr lang="en-US" dirty="0" smtClean="0"/>
              <a:t>Do batch and user evaluations agree?</a:t>
            </a:r>
          </a:p>
          <a:p>
            <a:pPr lvl="1"/>
            <a:r>
              <a:rPr lang="en-US" dirty="0" smtClean="0"/>
              <a:t>Instance recall (6 topics)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Question answering (8 topics)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81276" y="6396335"/>
            <a:ext cx="56337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>
                <a:latin typeface="Arial" pitchFamily="34" charset="0"/>
              </a:rPr>
              <a:t>Andrew Turpin and William </a:t>
            </a:r>
            <a:r>
              <a:rPr lang="en-US" sz="1200" dirty="0" err="1" smtClean="0">
                <a:latin typeface="Arial" pitchFamily="34" charset="0"/>
              </a:rPr>
              <a:t>Hersh</a:t>
            </a:r>
            <a:r>
              <a:rPr lang="en-US" sz="1200" dirty="0" smtClean="0">
                <a:latin typeface="Arial" pitchFamily="34" charset="0"/>
              </a:rPr>
              <a:t>, </a:t>
            </a:r>
            <a:endParaRPr lang="en-US" sz="1200" dirty="0" smtClean="0">
              <a:latin typeface="Arial" pitchFamily="34" charset="0"/>
            </a:endParaRPr>
          </a:p>
          <a:p>
            <a:r>
              <a:rPr lang="en-US" sz="1200" dirty="0" smtClean="0">
                <a:latin typeface="Arial" pitchFamily="34" charset="0"/>
              </a:rPr>
              <a:t>Why </a:t>
            </a:r>
            <a:r>
              <a:rPr lang="en-US" sz="1200" dirty="0">
                <a:latin typeface="Arial" pitchFamily="34" charset="0"/>
              </a:rPr>
              <a:t>Batch and User Evaluations Do </a:t>
            </a:r>
            <a:r>
              <a:rPr lang="en-US" sz="1200" dirty="0" smtClean="0">
                <a:latin typeface="Arial" pitchFamily="34" charset="0"/>
              </a:rPr>
              <a:t>Not </a:t>
            </a:r>
            <a:r>
              <a:rPr lang="en-US" sz="1200" dirty="0">
                <a:latin typeface="Arial" pitchFamily="34" charset="0"/>
              </a:rPr>
              <a:t>Give the Same </a:t>
            </a:r>
            <a:r>
              <a:rPr lang="en-US" sz="1200" dirty="0" smtClean="0">
                <a:latin typeface="Arial" pitchFamily="34" charset="0"/>
              </a:rPr>
              <a:t>Results</a:t>
            </a:r>
            <a:r>
              <a:rPr lang="en-US" sz="1200" dirty="0">
                <a:latin typeface="Arial" pitchFamily="34" charset="0"/>
              </a:rPr>
              <a:t>,</a:t>
            </a:r>
            <a:r>
              <a:rPr lang="en-US" sz="1200" i="1" dirty="0" smtClean="0">
                <a:latin typeface="Arial" pitchFamily="34" charset="0"/>
              </a:rPr>
              <a:t> </a:t>
            </a:r>
            <a:r>
              <a:rPr lang="en-US" sz="1200" i="1" dirty="0">
                <a:latin typeface="Arial" pitchFamily="34" charset="0"/>
              </a:rPr>
              <a:t>SIGIR 2001</a:t>
            </a:r>
            <a:r>
              <a:rPr lang="en-US" sz="1200" dirty="0">
                <a:latin typeface="Arial" pitchFamily="34" charset="0"/>
              </a:rPr>
              <a:t>.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444795" y="2011317"/>
            <a:ext cx="883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61963" indent="-461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dirty="0">
                <a:latin typeface="Arial" pitchFamily="34" charset="0"/>
              </a:rPr>
              <a:t>What countries import Cuban sugar?</a:t>
            </a:r>
          </a:p>
          <a:p>
            <a:r>
              <a:rPr lang="en-US" sz="1600" dirty="0">
                <a:latin typeface="Arial" pitchFamily="34" charset="0"/>
              </a:rPr>
              <a:t>What tropical storms, hurricanes, and typhoons have caused property damage or loss of life?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444795" y="3138367"/>
            <a:ext cx="6781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61963" indent="-461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dirty="0">
                <a:latin typeface="Arial" pitchFamily="34" charset="0"/>
              </a:rPr>
              <a:t>Which painting did </a:t>
            </a:r>
            <a:r>
              <a:rPr lang="en-US" sz="1600" dirty="0" err="1">
                <a:latin typeface="Arial" pitchFamily="34" charset="0"/>
              </a:rPr>
              <a:t>Edvard</a:t>
            </a:r>
            <a:r>
              <a:rPr lang="en-US" sz="1600" dirty="0">
                <a:latin typeface="Arial" pitchFamily="34" charset="0"/>
              </a:rPr>
              <a:t> Munch complete first, “Vampire” or “Puberty”?</a:t>
            </a:r>
          </a:p>
          <a:p>
            <a:r>
              <a:rPr lang="en-US" sz="1600" dirty="0">
                <a:latin typeface="Arial" pitchFamily="34" charset="0"/>
              </a:rPr>
              <a:t>Is Denmark larger or smaller in population than Norway?</a:t>
            </a:r>
          </a:p>
        </p:txBody>
      </p:sp>
      <p:graphicFrame>
        <p:nvGraphicFramePr>
          <p:cNvPr id="7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046665"/>
              </p:ext>
            </p:extLst>
          </p:nvPr>
        </p:nvGraphicFramePr>
        <p:xfrm>
          <a:off x="444795" y="3810000"/>
          <a:ext cx="7296445" cy="2358681"/>
        </p:xfrm>
        <a:graphic>
          <a:graphicData uri="http://schemas.openxmlformats.org/drawingml/2006/table">
            <a:tbl>
              <a:tblPr/>
              <a:tblGrid>
                <a:gridCol w="1468733"/>
                <a:gridCol w="1457325"/>
                <a:gridCol w="1455737"/>
                <a:gridCol w="1326855"/>
                <a:gridCol w="1587795"/>
              </a:tblGrid>
              <a:tr h="39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Instance Recall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Question Answering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78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Batch MAP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User recall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Batch MAP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User accuracy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7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Baseline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0.2753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0.3230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0.2696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66%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7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Improved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0.3239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0.3728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0.3544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60%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7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Change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+18%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+15%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+32%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-6%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8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Paired t-test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0.24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0.27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0.41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Evaluation Summary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112" y="1447800"/>
            <a:ext cx="9067800" cy="4114800"/>
          </a:xfrm>
        </p:spPr>
        <p:txBody>
          <a:bodyPr/>
          <a:lstStyle/>
          <a:p>
            <a:r>
              <a:rPr lang="en-US" dirty="0" smtClean="0"/>
              <a:t>Qualitative user studies suggest </a:t>
            </a:r>
            <a:r>
              <a:rPr lang="en-US" u="sng" dirty="0" smtClean="0"/>
              <a:t>what</a:t>
            </a:r>
            <a:r>
              <a:rPr lang="en-US" dirty="0" smtClean="0"/>
              <a:t> to build</a:t>
            </a:r>
          </a:p>
          <a:p>
            <a:pPr lvl="4"/>
            <a:endParaRPr lang="en-US" dirty="0" smtClean="0"/>
          </a:p>
          <a:p>
            <a:r>
              <a:rPr lang="en-US" u="sng" dirty="0" smtClean="0"/>
              <a:t>Design</a:t>
            </a:r>
            <a:r>
              <a:rPr lang="en-US" dirty="0" smtClean="0"/>
              <a:t> decomposes task into components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Batch evaluation helps to </a:t>
            </a:r>
            <a:r>
              <a:rPr lang="en-US" u="sng" dirty="0" smtClean="0"/>
              <a:t>refine</a:t>
            </a:r>
            <a:r>
              <a:rPr lang="en-US" dirty="0" smtClean="0"/>
              <a:t> components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Quantitative user studies show how well it </a:t>
            </a:r>
            <a:r>
              <a:rPr lang="en-US" u="sng" dirty="0" smtClean="0"/>
              <a:t>can</a:t>
            </a:r>
            <a:r>
              <a:rPr lang="en-US" dirty="0" smtClean="0"/>
              <a:t> work</a:t>
            </a:r>
          </a:p>
          <a:p>
            <a:pPr lvl="4"/>
            <a:endParaRPr lang="en-US" dirty="0"/>
          </a:p>
          <a:p>
            <a:r>
              <a:rPr lang="en-US" dirty="0" smtClean="0"/>
              <a:t>Interleaving studies show how well it </a:t>
            </a:r>
            <a:r>
              <a:rPr lang="en-US" u="sng" dirty="0" smtClean="0"/>
              <a:t>does</a:t>
            </a:r>
            <a:r>
              <a:rPr lang="en-US" dirty="0" smtClean="0"/>
              <a:t>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Evaluation fundamentals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Test collections: evaluating sets</a:t>
            </a:r>
          </a:p>
          <a:p>
            <a:pPr lvl="3"/>
            <a:endParaRPr lang="en-US" dirty="0"/>
          </a:p>
          <a:p>
            <a:r>
              <a:rPr lang="en-US" dirty="0" smtClean="0"/>
              <a:t>Test collections: evaluating rankings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Interleaving</a:t>
            </a:r>
          </a:p>
          <a:p>
            <a:pPr lvl="3"/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User studies</a:t>
            </a:r>
          </a:p>
        </p:txBody>
      </p:sp>
    </p:spTree>
    <p:extLst>
      <p:ext uri="{BB962C8B-B14F-4D97-AF65-F5344CB8AC3E}">
        <p14:creationId xmlns:p14="http://schemas.microsoft.com/office/powerpoint/2010/main" val="5572760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C</a:t>
            </a:r>
            <a:r>
              <a:rPr lang="en-US" dirty="0" smtClean="0"/>
              <a:t>lassic User Study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915400" cy="4114800"/>
          </a:xfrm>
        </p:spPr>
        <p:txBody>
          <a:bodyPr/>
          <a:lstStyle/>
          <a:p>
            <a:r>
              <a:rPr lang="en-US" dirty="0" smtClean="0"/>
              <a:t>Studied searches by lawyers for a lawsuit</a:t>
            </a:r>
          </a:p>
          <a:p>
            <a:pPr lvl="1"/>
            <a:r>
              <a:rPr lang="en-US" dirty="0" smtClean="0"/>
              <a:t>40 topics, searching 40,000 documents</a:t>
            </a:r>
          </a:p>
          <a:p>
            <a:pPr lvl="1"/>
            <a:r>
              <a:rPr lang="en-US" dirty="0" smtClean="0"/>
              <a:t>Goal: find at least 75% of all relevant documents</a:t>
            </a:r>
          </a:p>
          <a:p>
            <a:r>
              <a:rPr lang="en-US" dirty="0" smtClean="0"/>
              <a:t>Lawyers searched </a:t>
            </a:r>
            <a:r>
              <a:rPr lang="en-US" dirty="0" smtClean="0"/>
              <a:t>until </a:t>
            </a:r>
            <a:r>
              <a:rPr lang="en-US" dirty="0" smtClean="0"/>
              <a:t>they </a:t>
            </a:r>
            <a:r>
              <a:rPr lang="en-US" dirty="0" smtClean="0"/>
              <a:t>were satisfied</a:t>
            </a:r>
          </a:p>
          <a:p>
            <a:r>
              <a:rPr lang="en-US" dirty="0" smtClean="0"/>
              <a:t>Subsequent exhaustive evaluation:</a:t>
            </a:r>
          </a:p>
          <a:p>
            <a:pPr lvl="1"/>
            <a:r>
              <a:rPr lang="en-US" dirty="0" smtClean="0"/>
              <a:t>Mean precision: 79%, Mean recall: 20%</a:t>
            </a:r>
          </a:p>
          <a:p>
            <a:r>
              <a:rPr lang="en-US" dirty="0" smtClean="0"/>
              <a:t>Why was recall was low?</a:t>
            </a:r>
          </a:p>
          <a:p>
            <a:pPr lvl="1"/>
            <a:r>
              <a:rPr lang="en-US" dirty="0" smtClean="0"/>
              <a:t>Difficulty anticipating </a:t>
            </a:r>
            <a:r>
              <a:rPr lang="en-US" dirty="0" smtClean="0"/>
              <a:t>terms used in relevant </a:t>
            </a:r>
            <a:r>
              <a:rPr lang="en-US" dirty="0" smtClean="0"/>
              <a:t>docs</a:t>
            </a:r>
            <a:endParaRPr lang="en-US" dirty="0" smtClean="0"/>
          </a:p>
          <a:p>
            <a:pPr lvl="1"/>
            <a:r>
              <a:rPr lang="en-US" dirty="0" smtClean="0"/>
              <a:t>Differing t</a:t>
            </a:r>
            <a:r>
              <a:rPr lang="en-US" dirty="0" smtClean="0"/>
              <a:t>echnical </a:t>
            </a:r>
            <a:r>
              <a:rPr lang="en-US" dirty="0" smtClean="0"/>
              <a:t>terminology</a:t>
            </a:r>
          </a:p>
          <a:p>
            <a:pPr lvl="1"/>
            <a:r>
              <a:rPr lang="en-US" dirty="0" smtClean="0"/>
              <a:t>Slang, misspellings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-228600" y="6392966"/>
            <a:ext cx="6188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dirty="0">
                <a:latin typeface="Arial" pitchFamily="34" charset="0"/>
              </a:rPr>
              <a:t>David C. Blair and M. E. </a:t>
            </a:r>
            <a:r>
              <a:rPr lang="en-US" sz="1200" dirty="0" err="1">
                <a:latin typeface="Arial" pitchFamily="34" charset="0"/>
              </a:rPr>
              <a:t>Maron</a:t>
            </a:r>
            <a:r>
              <a:rPr lang="en-US" sz="1200" dirty="0">
                <a:latin typeface="Arial" pitchFamily="34" charset="0"/>
              </a:rPr>
              <a:t>. (1984) An Evaluation of Retrieval Effectiveness for a Full-Text Document-Retrieval System. </a:t>
            </a:r>
            <a:r>
              <a:rPr lang="en-US" sz="1200" i="1" dirty="0">
                <a:latin typeface="Arial" pitchFamily="34" charset="0"/>
              </a:rPr>
              <a:t>Communications of the ACM</a:t>
            </a:r>
            <a:r>
              <a:rPr lang="en-US" sz="1200" dirty="0">
                <a:latin typeface="Arial" pitchFamily="34" charset="0"/>
              </a:rPr>
              <a:t>, 28(3), 289--299.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dirty="0" smtClean="0"/>
              <a:t>Qualitative User Studies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153400" cy="4114800"/>
          </a:xfrm>
        </p:spPr>
        <p:txBody>
          <a:bodyPr/>
          <a:lstStyle/>
          <a:p>
            <a:r>
              <a:rPr lang="en-US" dirty="0" smtClean="0"/>
              <a:t>Observe user behavior</a:t>
            </a:r>
          </a:p>
          <a:p>
            <a:pPr lvl="1"/>
            <a:r>
              <a:rPr lang="en-US" dirty="0" smtClean="0"/>
              <a:t>Instrumented software, eye trackers, etc.</a:t>
            </a:r>
          </a:p>
          <a:p>
            <a:pPr lvl="1"/>
            <a:r>
              <a:rPr lang="en-US" dirty="0" smtClean="0"/>
              <a:t>Face and keyboard cameras</a:t>
            </a:r>
          </a:p>
          <a:p>
            <a:pPr lvl="1"/>
            <a:r>
              <a:rPr lang="en-US" dirty="0" smtClean="0"/>
              <a:t>Think-aloud protocols</a:t>
            </a:r>
          </a:p>
          <a:p>
            <a:r>
              <a:rPr lang="en-US" dirty="0" smtClean="0"/>
              <a:t>Collect additional evidence for what happened</a:t>
            </a:r>
          </a:p>
          <a:p>
            <a:pPr lvl="1"/>
            <a:r>
              <a:rPr lang="en-US" dirty="0" smtClean="0"/>
              <a:t>Questionnaires, interviews, focus </a:t>
            </a:r>
            <a:r>
              <a:rPr lang="en-US" dirty="0" smtClean="0"/>
              <a:t>groups</a:t>
            </a:r>
          </a:p>
          <a:p>
            <a:r>
              <a:rPr lang="en-US" dirty="0" smtClean="0"/>
              <a:t>Organize the data</a:t>
            </a:r>
          </a:p>
          <a:p>
            <a:pPr lvl="1"/>
            <a:r>
              <a:rPr lang="en-US" dirty="0" smtClean="0"/>
              <a:t>For example, group it into overlapping categories</a:t>
            </a:r>
          </a:p>
          <a:p>
            <a:r>
              <a:rPr lang="en-US" dirty="0" smtClean="0"/>
              <a:t>Look for patterns and themes</a:t>
            </a:r>
          </a:p>
          <a:p>
            <a:r>
              <a:rPr lang="en-US" dirty="0" smtClean="0"/>
              <a:t>Develop a “grounded theory”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252824" y="103615"/>
            <a:ext cx="66383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3200" b="1" dirty="0" smtClean="0">
                <a:latin typeface="+mn-lt"/>
                <a:cs typeface="Times New Roman" pitchFamily="18" charset="0"/>
              </a:rPr>
              <a:t>Observational User Study Example</a:t>
            </a:r>
          </a:p>
          <a:p>
            <a:pPr algn="ctr" eaLnBrk="1" hangingPunct="1"/>
            <a:r>
              <a:rPr lang="en-US" sz="1600" b="1" dirty="0" smtClean="0">
                <a:latin typeface="Verdana" pitchFamily="34" charset="0"/>
                <a:cs typeface="Times New Roman" pitchFamily="18" charset="0"/>
              </a:rPr>
              <a:t>Think-aloud mentions </a:t>
            </a:r>
            <a:r>
              <a:rPr lang="en-US" sz="1600" b="1" dirty="0">
                <a:latin typeface="Verdana" pitchFamily="34" charset="0"/>
                <a:cs typeface="Times New Roman" pitchFamily="18" charset="0"/>
              </a:rPr>
              <a:t>of relevance criteria by searchers</a:t>
            </a:r>
            <a:endParaRPr lang="en-US" sz="1600" b="1" dirty="0">
              <a:latin typeface="Verdana" pitchFamily="34" charset="0"/>
              <a:cs typeface="Arial" pitchFamily="34" charset="0"/>
            </a:endParaRPr>
          </a:p>
        </p:txBody>
      </p:sp>
      <p:graphicFrame>
        <p:nvGraphicFramePr>
          <p:cNvPr id="26624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59455"/>
              </p:ext>
            </p:extLst>
          </p:nvPr>
        </p:nvGraphicFramePr>
        <p:xfrm>
          <a:off x="1143000" y="1066800"/>
          <a:ext cx="6934200" cy="5181602"/>
        </p:xfrm>
        <a:graphic>
          <a:graphicData uri="http://schemas.openxmlformats.org/drawingml/2006/table">
            <a:tbl>
              <a:tblPr/>
              <a:tblGrid>
                <a:gridCol w="2844800"/>
                <a:gridCol w="1422400"/>
                <a:gridCol w="1244600"/>
                <a:gridCol w="1422400"/>
              </a:tblGrid>
              <a:tr h="458788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Relevance Criteria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Number of Mentions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All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(N=703)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Think-Aloud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54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Relevance Judgment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(N=300)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Query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Formulation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(N=248)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Topicality 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  <a:sym typeface="Monotype Sorts" charset="2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535 (76%)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219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234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Richness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  <a:sym typeface="Monotype Sorts" charset="2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39 (5.5%)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14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Emotion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  <a:sym typeface="Monotype Sorts" charset="2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24 (3.4%)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Audio/Visual Expression 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  <a:sym typeface="Monotype Sorts" charset="2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16 (2.3%)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Comprehensibility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  <a:sym typeface="Monotype Sorts" charset="2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14 (2%)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Duration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  <a:sym typeface="Monotype Sorts" charset="2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11 (1.6%)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Novelty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  <a:sym typeface="Monotype Sorts" charset="2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10 (1.4%)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542" name="Rectangle 54"/>
          <p:cNvSpPr>
            <a:spLocks noChangeArrowheads="1"/>
          </p:cNvSpPr>
          <p:nvPr/>
        </p:nvSpPr>
        <p:spPr bwMode="auto">
          <a:xfrm>
            <a:off x="0" y="51133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cs typeface="Arial" pitchFamily="34" charset="0"/>
            </a:endParaRPr>
          </a:p>
        </p:txBody>
      </p:sp>
      <p:sp>
        <p:nvSpPr>
          <p:cNvPr id="63543" name="Text Box 56"/>
          <p:cNvSpPr txBox="1">
            <a:spLocks noChangeArrowheads="1"/>
          </p:cNvSpPr>
          <p:nvPr/>
        </p:nvSpPr>
        <p:spPr bwMode="auto">
          <a:xfrm>
            <a:off x="76200" y="6473484"/>
            <a:ext cx="428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Thesaurus-based search, recorded interviews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Quantitative User Studies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114800"/>
          </a:xfrm>
        </p:spPr>
        <p:txBody>
          <a:bodyPr/>
          <a:lstStyle/>
          <a:p>
            <a:r>
              <a:rPr lang="en-US" smtClean="0"/>
              <a:t>Select independent variable(s)</a:t>
            </a:r>
          </a:p>
          <a:p>
            <a:pPr lvl="1"/>
            <a:r>
              <a:rPr lang="en-US" smtClean="0"/>
              <a:t>e.g., what info to display in selection interface</a:t>
            </a:r>
          </a:p>
          <a:p>
            <a:r>
              <a:rPr lang="en-US" smtClean="0"/>
              <a:t>Select dependent variable(s)</a:t>
            </a:r>
          </a:p>
          <a:p>
            <a:pPr lvl="1"/>
            <a:r>
              <a:rPr lang="en-US" smtClean="0"/>
              <a:t>e.g., time to find a known relevant document</a:t>
            </a:r>
          </a:p>
          <a:p>
            <a:r>
              <a:rPr lang="en-US" smtClean="0"/>
              <a:t>Run subjects in different orders</a:t>
            </a:r>
          </a:p>
          <a:p>
            <a:pPr lvl="1"/>
            <a:r>
              <a:rPr lang="en-US" smtClean="0"/>
              <a:t>Average out learning and fatigue effects</a:t>
            </a:r>
          </a:p>
          <a:p>
            <a:r>
              <a:rPr lang="en-US" smtClean="0"/>
              <a:t>Compute statistical significance</a:t>
            </a:r>
          </a:p>
          <a:p>
            <a:pPr lvl="1"/>
            <a:r>
              <a:rPr lang="en-US" smtClean="0"/>
              <a:t>Null hypothesis: independent variable has no effect</a:t>
            </a:r>
          </a:p>
          <a:p>
            <a:pPr lvl="1"/>
            <a:r>
              <a:rPr lang="en-US" smtClean="0"/>
              <a:t>Rejected if </a:t>
            </a:r>
            <a:r>
              <a:rPr lang="en-US" i="1" smtClean="0"/>
              <a:t>p</a:t>
            </a:r>
            <a:r>
              <a:rPr lang="en-US" smtClean="0"/>
              <a:t>&lt;0.05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Variation in Automatic Measures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mtClean="0"/>
              <a:t>System</a:t>
            </a:r>
          </a:p>
          <a:p>
            <a:pPr lvl="1"/>
            <a:r>
              <a:rPr lang="en-US" smtClean="0"/>
              <a:t>What we seek to measure</a:t>
            </a:r>
          </a:p>
          <a:p>
            <a:r>
              <a:rPr lang="en-US" smtClean="0"/>
              <a:t>Topic</a:t>
            </a:r>
          </a:p>
          <a:p>
            <a:pPr lvl="1"/>
            <a:r>
              <a:rPr lang="en-US" smtClean="0"/>
              <a:t>Sample topic space, compute expected value</a:t>
            </a:r>
          </a:p>
          <a:p>
            <a:r>
              <a:rPr lang="en-US" smtClean="0"/>
              <a:t>Topic+System</a:t>
            </a:r>
          </a:p>
          <a:p>
            <a:pPr lvl="1"/>
            <a:r>
              <a:rPr lang="en-US" smtClean="0"/>
              <a:t>Pair by topic and compute statistical significance</a:t>
            </a:r>
          </a:p>
          <a:p>
            <a:r>
              <a:rPr lang="en-US" smtClean="0"/>
              <a:t>Collection</a:t>
            </a:r>
          </a:p>
          <a:p>
            <a:pPr lvl="1"/>
            <a:r>
              <a:rPr lang="en-US" smtClean="0"/>
              <a:t>Repeat the experiment using several collections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smtClean="0"/>
              <a:t>Additional Effects in User Studies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Learning</a:t>
            </a:r>
          </a:p>
          <a:p>
            <a:pPr lvl="1"/>
            <a:r>
              <a:rPr lang="en-US" smtClean="0"/>
              <a:t>Vary topic presentation order</a:t>
            </a:r>
          </a:p>
          <a:p>
            <a:pPr lvl="2"/>
            <a:endParaRPr lang="en-US" smtClean="0"/>
          </a:p>
          <a:p>
            <a:r>
              <a:rPr lang="en-US" smtClean="0"/>
              <a:t>Fatigue</a:t>
            </a:r>
          </a:p>
          <a:p>
            <a:pPr lvl="1"/>
            <a:r>
              <a:rPr lang="en-US" smtClean="0"/>
              <a:t>Vary system presentation order</a:t>
            </a:r>
          </a:p>
          <a:p>
            <a:pPr lvl="2"/>
            <a:endParaRPr lang="en-US" smtClean="0"/>
          </a:p>
          <a:p>
            <a:r>
              <a:rPr lang="en-US" smtClean="0"/>
              <a:t>Topic+User (Expertise)</a:t>
            </a:r>
          </a:p>
          <a:p>
            <a:pPr lvl="1"/>
            <a:r>
              <a:rPr lang="en-US" smtClean="0"/>
              <a:t>Ask about prior knowledge of each topic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Presentation Order</a:t>
            </a:r>
          </a:p>
        </p:txBody>
      </p:sp>
      <p:pic>
        <p:nvPicPr>
          <p:cNvPr id="59395" name="Picture 3" descr="iCLEF experiment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9144000" cy="319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46299948</TotalTime>
  <Pages>7766568</Pages>
  <Words>574</Words>
  <Application>Microsoft Office PowerPoint</Application>
  <PresentationFormat>On-screen Show (4:3)</PresentationFormat>
  <Paragraphs>158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Monotype Sorts</vt:lpstr>
      <vt:lpstr>Times New Roman</vt:lpstr>
      <vt:lpstr>Verdana</vt:lpstr>
      <vt:lpstr>Wingdings</vt:lpstr>
      <vt:lpstr>Blank Presentation</vt:lpstr>
      <vt:lpstr>Evaluation</vt:lpstr>
      <vt:lpstr>Agenda</vt:lpstr>
      <vt:lpstr>A Classic User Study</vt:lpstr>
      <vt:lpstr>Qualitative User Studies</vt:lpstr>
      <vt:lpstr>PowerPoint Presentation</vt:lpstr>
      <vt:lpstr>Quantitative User Studies</vt:lpstr>
      <vt:lpstr>Variation in Automatic Measures</vt:lpstr>
      <vt:lpstr>Additional Effects in User Studies</vt:lpstr>
      <vt:lpstr>Example Presentation Order</vt:lpstr>
      <vt:lpstr>Another Classic User Study</vt:lpstr>
      <vt:lpstr>Evaluation 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 System Evaluation</dc:title>
  <dc:creator>Preferred Customer</dc:creator>
  <cp:lastModifiedBy>gg</cp:lastModifiedBy>
  <cp:revision>101</cp:revision>
  <dcterms:created xsi:type="dcterms:W3CDTF">1995-06-17T23:31:02Z</dcterms:created>
  <dcterms:modified xsi:type="dcterms:W3CDTF">2014-08-16T19:11:45Z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