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theme/theme7.xml" ContentType="application/vnd.openxmlformats-officedocument.theme+xml"/>
  <Override PartName="/ppt/slideLayouts/slideLayout20.xml" ContentType="application/vnd.openxmlformats-officedocument.presentationml.slideLayout+xml"/>
  <Override PartName="/ppt/theme/theme8.xml" ContentType="application/vnd.openxmlformats-officedocument.theme+xml"/>
  <Override PartName="/ppt/slideLayouts/slideLayout2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  <p:sldMasterId id="2147483666" r:id="rId3"/>
    <p:sldMasterId id="2147483668" r:id="rId4"/>
    <p:sldMasterId id="2147483672" r:id="rId5"/>
    <p:sldMasterId id="2147483682" r:id="rId6"/>
    <p:sldMasterId id="2147483684" r:id="rId7"/>
    <p:sldMasterId id="2147483686" r:id="rId8"/>
    <p:sldMasterId id="2147483688" r:id="rId9"/>
  </p:sldMasterIdLst>
  <p:notesMasterIdLst>
    <p:notesMasterId r:id="rId25"/>
  </p:notesMasterIdLst>
  <p:handoutMasterIdLst>
    <p:handoutMasterId r:id="rId26"/>
  </p:handoutMasterIdLst>
  <p:sldIdLst>
    <p:sldId id="256" r:id="rId10"/>
    <p:sldId id="468" r:id="rId11"/>
    <p:sldId id="403" r:id="rId12"/>
    <p:sldId id="404" r:id="rId13"/>
    <p:sldId id="483" r:id="rId14"/>
    <p:sldId id="461" r:id="rId15"/>
    <p:sldId id="470" r:id="rId16"/>
    <p:sldId id="484" r:id="rId17"/>
    <p:sldId id="485" r:id="rId18"/>
    <p:sldId id="472" r:id="rId19"/>
    <p:sldId id="473" r:id="rId20"/>
    <p:sldId id="475" r:id="rId21"/>
    <p:sldId id="480" r:id="rId22"/>
    <p:sldId id="482" r:id="rId23"/>
    <p:sldId id="467" r:id="rId2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15" autoAdjust="0"/>
    <p:restoredTop sz="94698" autoAdjust="0"/>
  </p:normalViewPr>
  <p:slideViewPr>
    <p:cSldViewPr>
      <p:cViewPr varScale="1">
        <p:scale>
          <a:sx n="112" d="100"/>
          <a:sy n="112" d="100"/>
        </p:scale>
        <p:origin x="91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16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1811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323760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477939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752845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1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00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88427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13018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16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5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362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7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2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8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08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08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479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9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0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8/16/2014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8/16/2014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8/16/2014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8/16/2014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8/16/2014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8/16/2014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8/16/2014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76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1B9897D-C209-4C10-8D65-6053996E375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8/16/2014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557D59-CD2D-4B29-AD44-B5971FBFD1B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441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Evaluation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INST 734</a:t>
            </a:r>
          </a:p>
          <a:p>
            <a:pPr marL="342900" indent="-342900"/>
            <a:r>
              <a:rPr lang="en-US" dirty="0" smtClean="0"/>
              <a:t>Module 5</a:t>
            </a:r>
          </a:p>
          <a:p>
            <a:pPr marL="342900" indent="-342900"/>
            <a:r>
              <a:rPr lang="en-US" dirty="0" smtClean="0"/>
              <a:t>Doug </a:t>
            </a:r>
            <a:r>
              <a:rPr lang="en-US" dirty="0" err="1" smtClean="0"/>
              <a:t>Oard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1142984"/>
            <a:ext cx="4000528" cy="329320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Ranking 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2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Wineries - Plan your wine...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www.napavalley.com/wineries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3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College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www.napavalley.edu/homex.asp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4.	Been There | Tips | Napa Valley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www.ivebeenthere.co.uk/tips/16681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 Valley Wineries and Wine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www.napavintners.com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6.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1142984"/>
            <a:ext cx="3929122" cy="32932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Ranking B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1.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2.	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3.	Napa: The Story of an American Eden...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books.google.co.uk/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books?isbn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=...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4.	Napa Valley Hotels – Bed and Breakfast...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www.napalinks.com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6.	The Napa Valley Marathon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www.napavalleymarathon.org</a:t>
            </a:r>
            <a:endParaRPr lang="en-GB" sz="16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81976" y="3143248"/>
            <a:ext cx="4000528" cy="3714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88864" y="3969155"/>
            <a:ext cx="2592288" cy="252028"/>
            <a:chOff x="467544" y="368660"/>
            <a:chExt cx="2592288" cy="252028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2587419" y="3465513"/>
            <a:ext cx="3979917" cy="33924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88653" y="3966693"/>
            <a:ext cx="3979571" cy="9401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86507" y="5368343"/>
            <a:ext cx="3979571" cy="5301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1622" y="5400702"/>
            <a:ext cx="693747" cy="693747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84361" y="6387921"/>
            <a:ext cx="3979571" cy="4700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4615" y="3143248"/>
            <a:ext cx="400052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Presented Ranking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2.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3.	Napa: The Story of an American Eden...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books.google.co.uk/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books?isbn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=...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4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Wineries – Plan your wine...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www.napavalley.com/wineries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 Valley Hotels – Bed and Breakfast...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www.napalinks.com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6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</a:t>
            </a:r>
            <a:r>
              <a:rPr lang="en-GB" sz="1600" dirty="0">
                <a:solidFill>
                  <a:prstClr val="black"/>
                </a:solidFill>
                <a:latin typeface="Calibri" pitchFamily="34" charset="0"/>
              </a:rPr>
              <a:t>V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alley College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www.napavalley.edu/homex.asp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7	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www.napavalley.org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92125" y="3429000"/>
            <a:ext cx="3983301" cy="975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89757" y="4389773"/>
            <a:ext cx="3988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92000" y="5373216"/>
            <a:ext cx="3987276" cy="1539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8643" y="5525036"/>
            <a:ext cx="29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  <a:latin typeface="Calibri"/>
              </a:rPr>
              <a:t>A</a:t>
            </a:r>
            <a:endParaRPr lang="en-GB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8642" y="5537916"/>
            <a:ext cx="32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  <a:latin typeface="Calibri"/>
              </a:rPr>
              <a:t>B</a:t>
            </a:r>
            <a:endParaRPr lang="en-GB" sz="18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11560" y="1556792"/>
            <a:ext cx="2592288" cy="252028"/>
            <a:chOff x="467544" y="368660"/>
            <a:chExt cx="2592288" cy="25202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436096" y="1556792"/>
            <a:ext cx="2592288" cy="252028"/>
            <a:chOff x="467544" y="368660"/>
            <a:chExt cx="2592288" cy="25202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436096" y="2060848"/>
            <a:ext cx="2592288" cy="252028"/>
            <a:chOff x="467544" y="368660"/>
            <a:chExt cx="2592288" cy="252028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88864" y="2060848"/>
            <a:ext cx="2592288" cy="252028"/>
            <a:chOff x="467544" y="368660"/>
            <a:chExt cx="2592288" cy="252028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5436096" y="2543966"/>
            <a:ext cx="2592288" cy="252028"/>
            <a:chOff x="467544" y="368660"/>
            <a:chExt cx="2592288" cy="252028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467544" y="368660"/>
              <a:ext cx="2592288" cy="25202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6434242" y="6393418"/>
            <a:ext cx="2197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[Radlinski et al. 2008]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589096" y="1736812"/>
            <a:ext cx="127807" cy="1728701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4860032" y="1736812"/>
            <a:ext cx="432048" cy="2232343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419872" y="2186862"/>
            <a:ext cx="360934" cy="284921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929190" y="2789588"/>
            <a:ext cx="362891" cy="1609093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Team Draft Interleaving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0" y="6090627"/>
            <a:ext cx="2571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Credit: Filip </a:t>
            </a:r>
            <a:r>
              <a:rPr lang="en-US" sz="1400" dirty="0" err="1" smtClean="0"/>
              <a:t>Radlinsky</a:t>
            </a:r>
            <a:r>
              <a:rPr lang="en-US" sz="1400" dirty="0" smtClean="0"/>
              <a:t> and </a:t>
            </a:r>
          </a:p>
          <a:p>
            <a:r>
              <a:rPr lang="en-US" sz="1400" dirty="0" err="1" smtClean="0"/>
              <a:t>Katja</a:t>
            </a:r>
            <a:r>
              <a:rPr lang="en-US" sz="1400" dirty="0" smtClean="0"/>
              <a:t> Hofmann, </a:t>
            </a:r>
            <a:r>
              <a:rPr lang="en-US" sz="1400" dirty="0"/>
              <a:t>Practical Online </a:t>
            </a:r>
            <a:endParaRPr lang="en-US" sz="1400" dirty="0" smtClean="0"/>
          </a:p>
          <a:p>
            <a:r>
              <a:rPr lang="en-US" sz="1400" dirty="0" smtClean="0"/>
              <a:t>Retrieval Evaluation, </a:t>
            </a:r>
            <a:r>
              <a:rPr lang="en-US" sz="1400" dirty="0" smtClean="0"/>
              <a:t>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845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52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repeatCount="4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30" fill="hold"/>
                                        <p:tgtEl>
                                          <p:spTgt spid="12"/>
                                        </p:tgtEl>
                                      </p:cBhvr>
                                      <p:by x="100000" y="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4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40"/>
                            </p:stCondLst>
                            <p:childTnLst>
                              <p:par>
                                <p:cTn id="1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4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4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autoRev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38" dur="52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mph" presetSubtype="0" repeatCount="4000" autoRev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25" fill="hold"/>
                                        <p:tgtEl>
                                          <p:spTgt spid="12"/>
                                        </p:tgtEl>
                                      </p:cBhvr>
                                      <p:by x="100000" y="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4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4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4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4" presetClass="path" presetSubtype="0" accel="50000" decel="50000" autoRev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8" dur="52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mph" presetSubtype="0" repeatCount="4000" autoRev="1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130" fill="hold"/>
                                        <p:tgtEl>
                                          <p:spTgt spid="12"/>
                                        </p:tgtEl>
                                      </p:cBhvr>
                                      <p:by x="100000" y="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40"/>
                            </p:stCondLst>
                            <p:childTnLst>
                              <p:par>
                                <p:cTn id="7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4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  <p:bldP spid="21" grpId="0" animBg="1"/>
      <p:bldP spid="18" grpId="0" animBg="1"/>
      <p:bldP spid="22" grpId="0" animBg="1"/>
      <p:bldP spid="23" grpId="0"/>
      <p:bldP spid="23" grpId="1"/>
      <p:bldP spid="25" grpId="0"/>
      <p:bldP spid="25" grpId="1"/>
      <p:bldP spid="25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Team Draft Interleaving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1142984"/>
            <a:ext cx="4000528" cy="329320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Ranking 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2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Wineries - Plan your wine...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www.napavalley.com/wineries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3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College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www.napavalley.edu/homex.asp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4.	Been There | Tips | Napa Valley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www.ivebeenthere.co.uk/tips/16681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 Valley Wineries and Wine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www.napavintners.com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6.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1142984"/>
            <a:ext cx="3929122" cy="32932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Ranking B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1.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2.	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3.	Napa: The Story of an American Eden...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books.google.co.uk/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books?isbn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=...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4.	Napa Valley Hotels – Bed and Breakfast...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www.napalinks.com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6.	The Napa Valley Marathon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www.napavalleymarathon.org</a:t>
            </a:r>
            <a:endParaRPr lang="en-GB" sz="16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78000" y="3143248"/>
            <a:ext cx="4000528" cy="3714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87419" y="3465513"/>
            <a:ext cx="3979917" cy="33924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88653" y="3966693"/>
            <a:ext cx="3979571" cy="9401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86507" y="5368343"/>
            <a:ext cx="3979571" cy="5301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84361" y="6387921"/>
            <a:ext cx="3979571" cy="4700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4615" y="3143248"/>
            <a:ext cx="400052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Presented Ranking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2.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3.	Napa: The Story of an American Eden...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books.google.co.uk/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books?isbn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=...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4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Wineries – Plan your wine...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www.napavalley.com/wineries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 Valley Hotels – Bed and Breakfast...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www.napalinks.com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6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Balley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 College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www.napavalley.edu/homex.asp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7	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www.napavalley.org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71736" y="5398784"/>
            <a:ext cx="4000528" cy="48385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63785" y="3429000"/>
            <a:ext cx="4000528" cy="50006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7" name="Explosion 1 26"/>
          <p:cNvSpPr/>
          <p:nvPr/>
        </p:nvSpPr>
        <p:spPr>
          <a:xfrm>
            <a:off x="7234590" y="4484970"/>
            <a:ext cx="1679598" cy="912825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</a:rPr>
              <a:t>Tie!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19" name="Explosion 1 18"/>
          <p:cNvSpPr/>
          <p:nvPr/>
        </p:nvSpPr>
        <p:spPr>
          <a:xfrm rot="-1200000">
            <a:off x="6357950" y="5072074"/>
            <a:ext cx="1143008" cy="78581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</a:rPr>
              <a:t>Click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20" name="Explosion 1 19"/>
          <p:cNvSpPr/>
          <p:nvPr/>
        </p:nvSpPr>
        <p:spPr>
          <a:xfrm rot="-1200000">
            <a:off x="6314991" y="3172143"/>
            <a:ext cx="1143008" cy="78581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</a:rPr>
              <a:t>Click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34242" y="6393418"/>
            <a:ext cx="2197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[Radlinski et al. 2008]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090627"/>
            <a:ext cx="2571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Credit: Filip </a:t>
            </a:r>
            <a:r>
              <a:rPr lang="en-US" sz="1400" dirty="0" err="1" smtClean="0"/>
              <a:t>Radlinsky</a:t>
            </a:r>
            <a:r>
              <a:rPr lang="en-US" sz="1400" dirty="0" smtClean="0"/>
              <a:t> and </a:t>
            </a:r>
          </a:p>
          <a:p>
            <a:r>
              <a:rPr lang="en-US" sz="1400" dirty="0" err="1" smtClean="0"/>
              <a:t>Katja</a:t>
            </a:r>
            <a:r>
              <a:rPr lang="en-US" sz="1400" dirty="0" smtClean="0"/>
              <a:t> Hofmann, </a:t>
            </a:r>
            <a:r>
              <a:rPr lang="en-US" sz="1400" dirty="0"/>
              <a:t>Practical Online </a:t>
            </a:r>
            <a:endParaRPr lang="en-US" sz="1400" dirty="0" smtClean="0"/>
          </a:p>
          <a:p>
            <a:r>
              <a:rPr lang="en-US" sz="1400" dirty="0" smtClean="0"/>
              <a:t>Retrieval Evaluation, </a:t>
            </a:r>
            <a:r>
              <a:rPr lang="en-US" sz="1400" dirty="0" smtClean="0"/>
              <a:t>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363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6880896" cy="3967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Comparison with </a:t>
            </a:r>
            <a:r>
              <a:rPr lang="en-US" dirty="0" smtClean="0"/>
              <a:t>“Expert”</a:t>
            </a:r>
            <a:r>
              <a:rPr lang="en-US" dirty="0" smtClean="0">
                <a:solidFill>
                  <a:srgbClr val="0070C0"/>
                </a:solidFill>
              </a:rPr>
              <a:t> Judgments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70555" y="5638800"/>
            <a:ext cx="46953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[Radlinski &amp; </a:t>
            </a:r>
            <a:r>
              <a:rPr lang="en-US" sz="1800" dirty="0" err="1" smtClean="0">
                <a:solidFill>
                  <a:prstClr val="black"/>
                </a:solidFill>
                <a:latin typeface="Calibri"/>
              </a:rPr>
              <a:t>Craswell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2010; Chapelle et al. 2012]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475228"/>
            <a:ext cx="6477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Credit: Filip </a:t>
            </a:r>
            <a:r>
              <a:rPr lang="en-US" sz="1400" dirty="0" err="1" smtClean="0"/>
              <a:t>Radlinsky</a:t>
            </a:r>
            <a:r>
              <a:rPr lang="en-US" sz="1400" dirty="0" smtClean="0"/>
              <a:t> and </a:t>
            </a:r>
            <a:r>
              <a:rPr lang="en-US" sz="1400" dirty="0" err="1" smtClean="0"/>
              <a:t>Katja</a:t>
            </a:r>
            <a:r>
              <a:rPr lang="en-US" sz="1400" dirty="0" smtClean="0"/>
              <a:t> Hofmann, </a:t>
            </a:r>
            <a:r>
              <a:rPr lang="en-US" sz="1400" dirty="0"/>
              <a:t>Practical Online Retrieval </a:t>
            </a:r>
            <a:r>
              <a:rPr lang="en-US" sz="1400" dirty="0" smtClean="0"/>
              <a:t>Evaluation, </a:t>
            </a:r>
            <a:r>
              <a:rPr lang="en-US" sz="1400" dirty="0" smtClean="0"/>
              <a:t>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5958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Getting Clicks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951" y="1528882"/>
            <a:ext cx="8001000" cy="452628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Build your own search engine for some special </a:t>
            </a:r>
            <a:r>
              <a:rPr lang="en-US" b="1" dirty="0" smtClean="0"/>
              <a:t>collection</a:t>
            </a:r>
            <a:endParaRPr lang="en-US" dirty="0"/>
          </a:p>
          <a:p>
            <a:pPr lvl="1"/>
            <a:r>
              <a:rPr lang="en-US" dirty="0"/>
              <a:t>Direct access to index, generate </a:t>
            </a:r>
            <a:r>
              <a:rPr lang="en-US" dirty="0" smtClean="0"/>
              <a:t>any rankings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Build on top of a public search API</a:t>
            </a:r>
          </a:p>
          <a:p>
            <a:pPr lvl="1"/>
            <a:r>
              <a:rPr lang="en-US" dirty="0" smtClean="0"/>
              <a:t>Fetch </a:t>
            </a:r>
            <a:r>
              <a:rPr lang="en-US" dirty="0"/>
              <a:t>results from a search API, build your own results page</a:t>
            </a:r>
          </a:p>
          <a:p>
            <a:endParaRPr lang="en-US" dirty="0"/>
          </a:p>
          <a:p>
            <a:r>
              <a:rPr lang="en-US" b="1" dirty="0" smtClean="0"/>
              <a:t>Use a Web </a:t>
            </a:r>
            <a:r>
              <a:rPr lang="en-US" b="1" dirty="0"/>
              <a:t>proxy or </a:t>
            </a:r>
            <a:r>
              <a:rPr lang="en-US" b="1" dirty="0" smtClean="0"/>
              <a:t>browser </a:t>
            </a:r>
            <a:r>
              <a:rPr lang="en-US" b="1" dirty="0"/>
              <a:t>toolbar</a:t>
            </a:r>
          </a:p>
          <a:p>
            <a:pPr lvl="1"/>
            <a:r>
              <a:rPr lang="en-US" dirty="0"/>
              <a:t>Intercept and modify the page the browser gets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" y="6475228"/>
            <a:ext cx="6477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Credit: Filip </a:t>
            </a:r>
            <a:r>
              <a:rPr lang="en-US" sz="1400" dirty="0" err="1" smtClean="0"/>
              <a:t>Radlinsky</a:t>
            </a:r>
            <a:r>
              <a:rPr lang="en-US" sz="1400" dirty="0" smtClean="0"/>
              <a:t> and </a:t>
            </a:r>
            <a:r>
              <a:rPr lang="en-US" sz="1400" dirty="0" err="1" smtClean="0"/>
              <a:t>Katja</a:t>
            </a:r>
            <a:r>
              <a:rPr lang="en-US" sz="1400" dirty="0" smtClean="0"/>
              <a:t> Hofmann, </a:t>
            </a:r>
            <a:r>
              <a:rPr lang="en-US" sz="1400" dirty="0"/>
              <a:t>Practical Online Retrieval </a:t>
            </a:r>
            <a:r>
              <a:rPr lang="en-US" sz="1400" dirty="0" smtClean="0"/>
              <a:t>Evaluation, </a:t>
            </a:r>
            <a:r>
              <a:rPr lang="en-US" sz="1400" dirty="0" smtClean="0"/>
              <a:t>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9240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Practicalities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142133"/>
              </p:ext>
            </p:extLst>
          </p:nvPr>
        </p:nvGraphicFramePr>
        <p:xfrm>
          <a:off x="596068" y="1371600"/>
          <a:ext cx="8077201" cy="4114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584"/>
                <a:gridCol w="877411"/>
                <a:gridCol w="923109"/>
                <a:gridCol w="1307737"/>
                <a:gridCol w="923109"/>
                <a:gridCol w="846183"/>
                <a:gridCol w="1000035"/>
                <a:gridCol w="1000033"/>
              </a:tblGrid>
              <a:tr h="9660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Easy to get users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Easy on/off?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Easy to observe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Robust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Runs on …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 of work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Changes are easy</a:t>
                      </a:r>
                      <a:endParaRPr lang="en-US" dirty="0"/>
                    </a:p>
                  </a:txBody>
                  <a:tcPr anchor="ctr"/>
                </a:tc>
              </a:tr>
              <a:tr h="806387">
                <a:tc>
                  <a:txBody>
                    <a:bodyPr/>
                    <a:lstStyle/>
                    <a:p>
                      <a:r>
                        <a:rPr lang="en-US" smtClean="0"/>
                        <a:t>Proxy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web traffic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</a:t>
                      </a:r>
                      <a:endParaRPr 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/>
                    </a:p>
                  </a:txBody>
                  <a:tcPr anchor="ctr"/>
                </a:tc>
              </a:tr>
              <a:tr h="729588">
                <a:tc>
                  <a:txBody>
                    <a:bodyPr/>
                    <a:lstStyle/>
                    <a:p>
                      <a:r>
                        <a:rPr lang="en-US" dirty="0" smtClean="0"/>
                        <a:t>Toolbar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Everything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client</a:t>
                      </a:r>
                      <a:endParaRPr lang="en-US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/>
                        </a:rPr>
                        <a:t></a:t>
                      </a:r>
                      <a:endParaRPr lang="en-US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806387">
                <a:tc>
                  <a:txBody>
                    <a:bodyPr/>
                    <a:lstStyle/>
                    <a:p>
                      <a:r>
                        <a:rPr lang="en-US" dirty="0" smtClean="0"/>
                        <a:t>Search API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Queries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 clicks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/>
                        </a:rPr>
                        <a:t></a:t>
                      </a:r>
                      <a:endParaRPr lang="en-US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/>
                    </a:p>
                  </a:txBody>
                  <a:tcPr anchor="ctr"/>
                </a:tc>
              </a:tr>
              <a:tr h="80638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Search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engine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Queries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 clicks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</a:t>
                      </a:r>
                      <a:endParaRPr lang="en-US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32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1" name="Rectangle 40"/>
          <p:cNvSpPr/>
          <p:nvPr/>
        </p:nvSpPr>
        <p:spPr>
          <a:xfrm>
            <a:off x="76200" y="6475228"/>
            <a:ext cx="6477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Credit: Filip </a:t>
            </a:r>
            <a:r>
              <a:rPr lang="en-US" sz="1400" dirty="0" err="1" smtClean="0"/>
              <a:t>Radlinsky</a:t>
            </a:r>
            <a:r>
              <a:rPr lang="en-US" sz="1400" dirty="0" smtClean="0"/>
              <a:t> and </a:t>
            </a:r>
            <a:r>
              <a:rPr lang="en-US" sz="1400" dirty="0" err="1" smtClean="0"/>
              <a:t>Katja</a:t>
            </a:r>
            <a:r>
              <a:rPr lang="en-US" sz="1400" dirty="0" smtClean="0"/>
              <a:t> Hofmann, </a:t>
            </a:r>
            <a:r>
              <a:rPr lang="en-US" sz="1400" dirty="0"/>
              <a:t>Practical Online Retrieval </a:t>
            </a:r>
            <a:r>
              <a:rPr lang="en-US" sz="1400" dirty="0" smtClean="0"/>
              <a:t>Evaluation, </a:t>
            </a:r>
            <a:r>
              <a:rPr lang="en-US" sz="1400" dirty="0" smtClean="0"/>
              <a:t>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7981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Evaluation fundamentals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Test collections: evaluating sets</a:t>
            </a:r>
          </a:p>
          <a:p>
            <a:pPr lvl="3"/>
            <a:endParaRPr lang="en-US" dirty="0"/>
          </a:p>
          <a:p>
            <a:r>
              <a:rPr lang="en-US" dirty="0" smtClean="0"/>
              <a:t>Test collections: evaluating rankings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Interleaving</a:t>
            </a:r>
          </a:p>
          <a:p>
            <a:pPr lvl="3"/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User studies</a:t>
            </a:r>
          </a:p>
        </p:txBody>
      </p:sp>
    </p:spTree>
    <p:extLst>
      <p:ext uri="{BB962C8B-B14F-4D97-AF65-F5344CB8AC3E}">
        <p14:creationId xmlns:p14="http://schemas.microsoft.com/office/powerpoint/2010/main" val="5572760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Evaluation fundamentals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Test collections: evaluating sets</a:t>
            </a:r>
          </a:p>
          <a:p>
            <a:pPr lvl="3"/>
            <a:endParaRPr lang="en-US" dirty="0"/>
          </a:p>
          <a:p>
            <a:r>
              <a:rPr lang="en-US" dirty="0" smtClean="0"/>
              <a:t>Test collections: evaluating rankings</a:t>
            </a:r>
          </a:p>
          <a:p>
            <a:pPr lvl="3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Interleaving</a:t>
            </a:r>
          </a:p>
          <a:p>
            <a:pPr lvl="3"/>
            <a:endParaRPr lang="en-US" dirty="0"/>
          </a:p>
          <a:p>
            <a:r>
              <a:rPr lang="en-US" dirty="0" smtClean="0"/>
              <a:t>User studies</a:t>
            </a:r>
          </a:p>
        </p:txBody>
      </p:sp>
    </p:spTree>
    <p:extLst>
      <p:ext uri="{BB962C8B-B14F-4D97-AF65-F5344CB8AC3E}">
        <p14:creationId xmlns:p14="http://schemas.microsoft.com/office/powerpoint/2010/main" val="12098407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r>
              <a:rPr lang="en-US" dirty="0" smtClean="0"/>
              <a:t>Batch Evaluation</a:t>
            </a:r>
          </a:p>
        </p:txBody>
      </p:sp>
      <p:grpSp>
        <p:nvGrpSpPr>
          <p:cNvPr id="50179" name="Group 4"/>
          <p:cNvGrpSpPr>
            <a:grpSpLocks/>
          </p:cNvGrpSpPr>
          <p:nvPr/>
        </p:nvGrpSpPr>
        <p:grpSpPr bwMode="auto">
          <a:xfrm>
            <a:off x="3124200" y="2819400"/>
            <a:ext cx="1447800" cy="1295400"/>
            <a:chOff x="1968" y="1776"/>
            <a:chExt cx="912" cy="816"/>
          </a:xfrm>
        </p:grpSpPr>
        <p:sp>
          <p:nvSpPr>
            <p:cNvPr id="50182" name="Rectangle 5"/>
            <p:cNvSpPr>
              <a:spLocks noChangeArrowheads="1"/>
            </p:cNvSpPr>
            <p:nvPr/>
          </p:nvSpPr>
          <p:spPr bwMode="auto">
            <a:xfrm>
              <a:off x="2064" y="2112"/>
              <a:ext cx="816" cy="480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Search</a:t>
              </a:r>
            </a:p>
          </p:txBody>
        </p:sp>
        <p:cxnSp>
          <p:nvCxnSpPr>
            <p:cNvPr id="50183" name="AutoShape 6"/>
            <p:cNvCxnSpPr>
              <a:cxnSpLocks noChangeShapeType="1"/>
              <a:endCxn id="50182" idx="0"/>
            </p:cNvCxnSpPr>
            <p:nvPr/>
          </p:nvCxnSpPr>
          <p:spPr bwMode="auto">
            <a:xfrm>
              <a:off x="1968" y="1872"/>
              <a:ext cx="504" cy="24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184" name="Text Box 7"/>
            <p:cNvSpPr txBox="1">
              <a:spLocks noChangeArrowheads="1"/>
            </p:cNvSpPr>
            <p:nvPr/>
          </p:nvSpPr>
          <p:spPr bwMode="auto">
            <a:xfrm>
              <a:off x="2304" y="1776"/>
              <a:ext cx="4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/>
                <a:t>Query</a:t>
              </a:r>
            </a:p>
          </p:txBody>
        </p:sp>
      </p:grpSp>
      <p:cxnSp>
        <p:nvCxnSpPr>
          <p:cNvPr id="50180" name="AutoShape 10"/>
          <p:cNvCxnSpPr>
            <a:cxnSpLocks noChangeShapeType="1"/>
            <a:stCxn id="50182" idx="3"/>
          </p:cNvCxnSpPr>
          <p:nvPr/>
        </p:nvCxnSpPr>
        <p:spPr bwMode="auto">
          <a:xfrm>
            <a:off x="4572000" y="3733800"/>
            <a:ext cx="8001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1" name="Text Box 11"/>
          <p:cNvSpPr txBox="1">
            <a:spLocks noChangeArrowheads="1"/>
          </p:cNvSpPr>
          <p:nvPr/>
        </p:nvSpPr>
        <p:spPr bwMode="auto">
          <a:xfrm>
            <a:off x="5105400" y="3657600"/>
            <a:ext cx="1173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Ranked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r>
              <a:rPr lang="en-US" dirty="0" smtClean="0"/>
              <a:t>Interleaved </a:t>
            </a:r>
            <a:r>
              <a:rPr lang="en-US" dirty="0" smtClean="0"/>
              <a:t>Evaluation</a:t>
            </a:r>
          </a:p>
        </p:txBody>
      </p:sp>
      <p:grpSp>
        <p:nvGrpSpPr>
          <p:cNvPr id="51203" name="Group 3"/>
          <p:cNvGrpSpPr>
            <a:grpSpLocks/>
          </p:cNvGrpSpPr>
          <p:nvPr/>
        </p:nvGrpSpPr>
        <p:grpSpPr bwMode="auto">
          <a:xfrm>
            <a:off x="3124200" y="2819400"/>
            <a:ext cx="1447800" cy="1295400"/>
            <a:chOff x="1968" y="1776"/>
            <a:chExt cx="912" cy="816"/>
          </a:xfrm>
        </p:grpSpPr>
        <p:sp>
          <p:nvSpPr>
            <p:cNvPr id="51219" name="Rectangle 4"/>
            <p:cNvSpPr>
              <a:spLocks noChangeArrowheads="1"/>
            </p:cNvSpPr>
            <p:nvPr/>
          </p:nvSpPr>
          <p:spPr bwMode="auto">
            <a:xfrm>
              <a:off x="2064" y="2112"/>
              <a:ext cx="816" cy="480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Search</a:t>
              </a:r>
            </a:p>
          </p:txBody>
        </p:sp>
        <p:cxnSp>
          <p:nvCxnSpPr>
            <p:cNvPr id="51220" name="AutoShape 5"/>
            <p:cNvCxnSpPr>
              <a:cxnSpLocks noChangeShapeType="1"/>
              <a:endCxn id="51219" idx="0"/>
            </p:cNvCxnSpPr>
            <p:nvPr/>
          </p:nvCxnSpPr>
          <p:spPr bwMode="auto">
            <a:xfrm>
              <a:off x="1968" y="1872"/>
              <a:ext cx="504" cy="24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221" name="Text Box 6"/>
            <p:cNvSpPr txBox="1">
              <a:spLocks noChangeArrowheads="1"/>
            </p:cNvSpPr>
            <p:nvPr/>
          </p:nvSpPr>
          <p:spPr bwMode="auto">
            <a:xfrm>
              <a:off x="2304" y="1776"/>
              <a:ext cx="4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/>
                <a:t>Query</a:t>
              </a:r>
            </a:p>
          </p:txBody>
        </p:sp>
      </p:grpSp>
      <p:grpSp>
        <p:nvGrpSpPr>
          <p:cNvPr id="51204" name="Group 7"/>
          <p:cNvGrpSpPr>
            <a:grpSpLocks/>
          </p:cNvGrpSpPr>
          <p:nvPr/>
        </p:nvGrpSpPr>
        <p:grpSpPr bwMode="auto">
          <a:xfrm>
            <a:off x="4572000" y="3657600"/>
            <a:ext cx="1706563" cy="1295400"/>
            <a:chOff x="2880" y="2304"/>
            <a:chExt cx="1075" cy="816"/>
          </a:xfrm>
        </p:grpSpPr>
        <p:sp>
          <p:nvSpPr>
            <p:cNvPr id="51216" name="Rectangle 8"/>
            <p:cNvSpPr>
              <a:spLocks noChangeArrowheads="1"/>
            </p:cNvSpPr>
            <p:nvPr/>
          </p:nvSpPr>
          <p:spPr bwMode="auto">
            <a:xfrm>
              <a:off x="2976" y="2640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Selection</a:t>
              </a:r>
            </a:p>
          </p:txBody>
        </p:sp>
        <p:cxnSp>
          <p:nvCxnSpPr>
            <p:cNvPr id="51217" name="AutoShape 9"/>
            <p:cNvCxnSpPr>
              <a:cxnSpLocks noChangeShapeType="1"/>
              <a:stCxn id="51219" idx="3"/>
              <a:endCxn id="51216" idx="0"/>
            </p:cNvCxnSpPr>
            <p:nvPr/>
          </p:nvCxnSpPr>
          <p:spPr bwMode="auto">
            <a:xfrm>
              <a:off x="2880" y="2352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218" name="Text Box 10"/>
            <p:cNvSpPr txBox="1">
              <a:spLocks noChangeArrowheads="1"/>
            </p:cNvSpPr>
            <p:nvPr/>
          </p:nvSpPr>
          <p:spPr bwMode="auto">
            <a:xfrm>
              <a:off x="3216" y="2304"/>
              <a:ext cx="73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/>
                <a:t>Ranked List</a:t>
              </a:r>
            </a:p>
          </p:txBody>
        </p:sp>
      </p:grpSp>
      <p:cxnSp>
        <p:nvCxnSpPr>
          <p:cNvPr id="51214" name="AutoShape 13"/>
          <p:cNvCxnSpPr>
            <a:cxnSpLocks noChangeShapeType="1"/>
            <a:stCxn id="51216" idx="3"/>
          </p:cNvCxnSpPr>
          <p:nvPr/>
        </p:nvCxnSpPr>
        <p:spPr bwMode="auto">
          <a:xfrm>
            <a:off x="6019800" y="4572000"/>
            <a:ext cx="8001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5" name="Text Box 14"/>
          <p:cNvSpPr txBox="1">
            <a:spLocks noChangeArrowheads="1"/>
          </p:cNvSpPr>
          <p:nvPr/>
        </p:nvSpPr>
        <p:spPr bwMode="auto">
          <a:xfrm>
            <a:off x="6400800" y="44196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r>
              <a:rPr lang="en-US" dirty="0" smtClean="0"/>
              <a:t>User Studies</a:t>
            </a:r>
            <a:endParaRPr lang="en-US" dirty="0" smtClean="0"/>
          </a:p>
        </p:txBody>
      </p:sp>
      <p:grpSp>
        <p:nvGrpSpPr>
          <p:cNvPr id="51203" name="Group 3"/>
          <p:cNvGrpSpPr>
            <a:grpSpLocks/>
          </p:cNvGrpSpPr>
          <p:nvPr/>
        </p:nvGrpSpPr>
        <p:grpSpPr bwMode="auto">
          <a:xfrm>
            <a:off x="3124200" y="2819400"/>
            <a:ext cx="1447800" cy="1295400"/>
            <a:chOff x="1968" y="1776"/>
            <a:chExt cx="912" cy="816"/>
          </a:xfrm>
        </p:grpSpPr>
        <p:sp>
          <p:nvSpPr>
            <p:cNvPr id="51219" name="Rectangle 4"/>
            <p:cNvSpPr>
              <a:spLocks noChangeArrowheads="1"/>
            </p:cNvSpPr>
            <p:nvPr/>
          </p:nvSpPr>
          <p:spPr bwMode="auto">
            <a:xfrm>
              <a:off x="2064" y="2112"/>
              <a:ext cx="816" cy="480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Search</a:t>
              </a:r>
            </a:p>
          </p:txBody>
        </p:sp>
        <p:cxnSp>
          <p:nvCxnSpPr>
            <p:cNvPr id="51220" name="AutoShape 5"/>
            <p:cNvCxnSpPr>
              <a:cxnSpLocks noChangeShapeType="1"/>
              <a:stCxn id="51208" idx="3"/>
              <a:endCxn id="51219" idx="0"/>
            </p:cNvCxnSpPr>
            <p:nvPr/>
          </p:nvCxnSpPr>
          <p:spPr bwMode="auto">
            <a:xfrm>
              <a:off x="1968" y="1872"/>
              <a:ext cx="504" cy="24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221" name="Text Box 6"/>
            <p:cNvSpPr txBox="1">
              <a:spLocks noChangeArrowheads="1"/>
            </p:cNvSpPr>
            <p:nvPr/>
          </p:nvSpPr>
          <p:spPr bwMode="auto">
            <a:xfrm>
              <a:off x="2304" y="1776"/>
              <a:ext cx="4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/>
                <a:t>Query</a:t>
              </a:r>
            </a:p>
          </p:txBody>
        </p:sp>
      </p:grpSp>
      <p:grpSp>
        <p:nvGrpSpPr>
          <p:cNvPr id="51204" name="Group 7"/>
          <p:cNvGrpSpPr>
            <a:grpSpLocks/>
          </p:cNvGrpSpPr>
          <p:nvPr/>
        </p:nvGrpSpPr>
        <p:grpSpPr bwMode="auto">
          <a:xfrm>
            <a:off x="4572000" y="3657600"/>
            <a:ext cx="1706563" cy="1295400"/>
            <a:chOff x="2880" y="2304"/>
            <a:chExt cx="1075" cy="816"/>
          </a:xfrm>
        </p:grpSpPr>
        <p:sp>
          <p:nvSpPr>
            <p:cNvPr id="51216" name="Rectangle 8"/>
            <p:cNvSpPr>
              <a:spLocks noChangeArrowheads="1"/>
            </p:cNvSpPr>
            <p:nvPr/>
          </p:nvSpPr>
          <p:spPr bwMode="auto">
            <a:xfrm>
              <a:off x="2976" y="2640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Selection</a:t>
              </a:r>
            </a:p>
          </p:txBody>
        </p:sp>
        <p:cxnSp>
          <p:nvCxnSpPr>
            <p:cNvPr id="51217" name="AutoShape 9"/>
            <p:cNvCxnSpPr>
              <a:cxnSpLocks noChangeShapeType="1"/>
              <a:stCxn id="51219" idx="3"/>
              <a:endCxn id="51216" idx="0"/>
            </p:cNvCxnSpPr>
            <p:nvPr/>
          </p:nvCxnSpPr>
          <p:spPr bwMode="auto">
            <a:xfrm>
              <a:off x="2880" y="2352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218" name="Text Box 10"/>
            <p:cNvSpPr txBox="1">
              <a:spLocks noChangeArrowheads="1"/>
            </p:cNvSpPr>
            <p:nvPr/>
          </p:nvSpPr>
          <p:spPr bwMode="auto">
            <a:xfrm>
              <a:off x="3216" y="2304"/>
              <a:ext cx="73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/>
                <a:t>Ranked List</a:t>
              </a:r>
            </a:p>
          </p:txBody>
        </p:sp>
      </p:grpSp>
      <p:grpSp>
        <p:nvGrpSpPr>
          <p:cNvPr id="51205" name="Group 11"/>
          <p:cNvGrpSpPr>
            <a:grpSpLocks/>
          </p:cNvGrpSpPr>
          <p:nvPr/>
        </p:nvGrpSpPr>
        <p:grpSpPr bwMode="auto">
          <a:xfrm>
            <a:off x="6019800" y="4419600"/>
            <a:ext cx="1447800" cy="1371600"/>
            <a:chOff x="3792" y="2784"/>
            <a:chExt cx="912" cy="864"/>
          </a:xfrm>
        </p:grpSpPr>
        <p:sp>
          <p:nvSpPr>
            <p:cNvPr id="51213" name="Rectangle 12"/>
            <p:cNvSpPr>
              <a:spLocks noChangeArrowheads="1"/>
            </p:cNvSpPr>
            <p:nvPr/>
          </p:nvSpPr>
          <p:spPr bwMode="auto">
            <a:xfrm>
              <a:off x="3888" y="3168"/>
              <a:ext cx="816" cy="4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Examination</a:t>
              </a:r>
            </a:p>
          </p:txBody>
        </p:sp>
        <p:cxnSp>
          <p:nvCxnSpPr>
            <p:cNvPr id="51214" name="AutoShape 13"/>
            <p:cNvCxnSpPr>
              <a:cxnSpLocks noChangeShapeType="1"/>
              <a:stCxn id="51216" idx="3"/>
              <a:endCxn id="51213" idx="0"/>
            </p:cNvCxnSpPr>
            <p:nvPr/>
          </p:nvCxnSpPr>
          <p:spPr bwMode="auto">
            <a:xfrm>
              <a:off x="3792" y="2880"/>
              <a:ext cx="504" cy="2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215" name="Text Box 14"/>
            <p:cNvSpPr txBox="1">
              <a:spLocks noChangeArrowheads="1"/>
            </p:cNvSpPr>
            <p:nvPr/>
          </p:nvSpPr>
          <p:spPr bwMode="auto">
            <a:xfrm>
              <a:off x="4032" y="2784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/>
                <a:t>Document</a:t>
              </a:r>
            </a:p>
          </p:txBody>
        </p:sp>
      </p:grpSp>
      <p:cxnSp>
        <p:nvCxnSpPr>
          <p:cNvPr id="51206" name="AutoShape 15"/>
          <p:cNvCxnSpPr>
            <a:cxnSpLocks noChangeShapeType="1"/>
            <a:stCxn id="51213" idx="3"/>
          </p:cNvCxnSpPr>
          <p:nvPr/>
        </p:nvCxnSpPr>
        <p:spPr bwMode="auto">
          <a:xfrm>
            <a:off x="7467600" y="5410200"/>
            <a:ext cx="8001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07" name="Text Box 16"/>
          <p:cNvSpPr txBox="1">
            <a:spLocks noChangeArrowheads="1"/>
          </p:cNvSpPr>
          <p:nvPr/>
        </p:nvSpPr>
        <p:spPr bwMode="auto">
          <a:xfrm>
            <a:off x="7848600" y="52578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Document</a:t>
            </a:r>
          </a:p>
        </p:txBody>
      </p:sp>
      <p:sp>
        <p:nvSpPr>
          <p:cNvPr id="51208" name="Rectangle 17"/>
          <p:cNvSpPr>
            <a:spLocks noChangeArrowheads="1"/>
          </p:cNvSpPr>
          <p:nvPr/>
        </p:nvSpPr>
        <p:spPr bwMode="auto">
          <a:xfrm>
            <a:off x="1828800" y="2590800"/>
            <a:ext cx="12954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/>
              <a:t>Query</a:t>
            </a:r>
          </a:p>
          <a:p>
            <a:pPr algn="ctr" eaLnBrk="1" hangingPunct="1"/>
            <a:r>
              <a:rPr lang="en-US" sz="1800"/>
              <a:t>Formulation</a:t>
            </a:r>
          </a:p>
        </p:txBody>
      </p:sp>
      <p:grpSp>
        <p:nvGrpSpPr>
          <p:cNvPr id="51209" name="Group 18"/>
          <p:cNvGrpSpPr>
            <a:grpSpLocks/>
          </p:cNvGrpSpPr>
          <p:nvPr/>
        </p:nvGrpSpPr>
        <p:grpSpPr bwMode="auto">
          <a:xfrm>
            <a:off x="2476500" y="3352800"/>
            <a:ext cx="4343400" cy="2438400"/>
            <a:chOff x="1560" y="2112"/>
            <a:chExt cx="2736" cy="1536"/>
          </a:xfrm>
        </p:grpSpPr>
        <p:cxnSp>
          <p:nvCxnSpPr>
            <p:cNvPr id="51210" name="AutoShape 19"/>
            <p:cNvCxnSpPr>
              <a:cxnSpLocks noChangeShapeType="1"/>
              <a:stCxn id="51216" idx="2"/>
              <a:endCxn id="51208" idx="2"/>
            </p:cNvCxnSpPr>
            <p:nvPr/>
          </p:nvCxnSpPr>
          <p:spPr bwMode="auto">
            <a:xfrm rot="16200000" flipV="1">
              <a:off x="1968" y="1704"/>
              <a:ext cx="1008" cy="1824"/>
            </a:xfrm>
            <a:prstGeom prst="curvedConnector3">
              <a:avLst>
                <a:gd name="adj1" fmla="val -5377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211" name="Text Box 20"/>
            <p:cNvSpPr txBox="1">
              <a:spLocks noChangeArrowheads="1"/>
            </p:cNvSpPr>
            <p:nvPr/>
          </p:nvSpPr>
          <p:spPr bwMode="auto">
            <a:xfrm>
              <a:off x="1776" y="2736"/>
              <a:ext cx="1249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600"/>
                <a:t>Query Reformulation </a:t>
              </a:r>
            </a:p>
            <a:p>
              <a:pPr algn="ctr" eaLnBrk="1" hangingPunct="1"/>
              <a:r>
                <a:rPr lang="en-US" sz="1600"/>
                <a:t>and</a:t>
              </a:r>
            </a:p>
            <a:p>
              <a:pPr algn="ctr" eaLnBrk="1" hangingPunct="1"/>
              <a:r>
                <a:rPr lang="en-US" sz="1600"/>
                <a:t>Relevance Feedback</a:t>
              </a:r>
            </a:p>
          </p:txBody>
        </p:sp>
        <p:cxnSp>
          <p:nvCxnSpPr>
            <p:cNvPr id="51212" name="AutoShape 21"/>
            <p:cNvCxnSpPr>
              <a:cxnSpLocks noChangeShapeType="1"/>
              <a:stCxn id="51213" idx="2"/>
              <a:endCxn id="51208" idx="2"/>
            </p:cNvCxnSpPr>
            <p:nvPr/>
          </p:nvCxnSpPr>
          <p:spPr bwMode="auto">
            <a:xfrm rot="16200000" flipV="1">
              <a:off x="2160" y="1512"/>
              <a:ext cx="1536" cy="2736"/>
            </a:xfrm>
            <a:prstGeom prst="curvedConnector3">
              <a:avLst>
                <a:gd name="adj1" fmla="val -22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3168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Interleaving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two result sets</a:t>
            </a:r>
          </a:p>
          <a:p>
            <a:pPr lvl="1"/>
            <a:r>
              <a:rPr lang="en-US" dirty="0" smtClean="0"/>
              <a:t>Balanced or Team-Draft</a:t>
            </a:r>
          </a:p>
          <a:p>
            <a:pPr lvl="1"/>
            <a:r>
              <a:rPr lang="en-US" dirty="0" smtClean="0"/>
              <a:t>Avoid near-duplicates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Assign credit as people click</a:t>
            </a:r>
          </a:p>
          <a:p>
            <a:pPr lvl="1"/>
            <a:r>
              <a:rPr lang="en-US" dirty="0" smtClean="0"/>
              <a:t>Averaging by session or by query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Prefer the system that generates more clicks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797" y="1524000"/>
            <a:ext cx="7961711" cy="4071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Motivation: A “Taste Test”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428" y="6475227"/>
            <a:ext cx="6477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Credit: Filip </a:t>
            </a:r>
            <a:r>
              <a:rPr lang="en-US" sz="1400" dirty="0" err="1" smtClean="0"/>
              <a:t>Radlinsky</a:t>
            </a:r>
            <a:r>
              <a:rPr lang="en-US" sz="1400" dirty="0" smtClean="0"/>
              <a:t> and </a:t>
            </a:r>
            <a:r>
              <a:rPr lang="en-US" sz="1400" dirty="0" err="1" smtClean="0"/>
              <a:t>Katja</a:t>
            </a:r>
            <a:r>
              <a:rPr lang="en-US" sz="1400" dirty="0" smtClean="0"/>
              <a:t> Hofmann, </a:t>
            </a:r>
            <a:r>
              <a:rPr lang="en-US" sz="1400" dirty="0"/>
              <a:t>Practical Online Retrieval </a:t>
            </a:r>
            <a:r>
              <a:rPr lang="en-US" sz="1400" dirty="0" smtClean="0"/>
              <a:t>Evaluation, </a:t>
            </a:r>
            <a:r>
              <a:rPr lang="en-US" sz="1400" dirty="0" smtClean="0"/>
              <a:t>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2283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Balanced Interleaving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1142984"/>
            <a:ext cx="4000528" cy="329320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Ranking 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2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Wineries - Plan your wine...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www.napavalley.com/wineries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3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College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www.napavalley.edu/homex.asp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4.	Been There | Tips | Napa Valley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www.ivebeenthere.co.uk/tips/16681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 Valley Wineries and Wine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www.napavintners.com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6.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1142984"/>
            <a:ext cx="3929122" cy="32932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Ranking B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1.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2.	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3.	Napa: The Story of an American Eden...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books.google.co.uk/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books?isbn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=...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4.	Napa Valley Hotels – Bed and Breakfast...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www.napalinks.com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6.	The Napa Valley Marathon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www.napavalleymarathon.org</a:t>
            </a:r>
            <a:endParaRPr lang="en-GB" sz="16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71736" y="3143248"/>
            <a:ext cx="4000528" cy="3714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43174" y="3429000"/>
            <a:ext cx="3857652" cy="50006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3143248"/>
            <a:ext cx="400052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Presented Ranking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2.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3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Wineries – Plan your wine...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www.napavalley.com/wineries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4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College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www.napavalley.edu/homex.asp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5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Napa: The Story of an American Eden...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books.google.co.uk/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books?isbn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=...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6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Been There | Tips | Napa Valley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www.ivebeenthere.co.uk/tips/16681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7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Hotels – Bed and Breakfast...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www.napalinks.com	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4643438" y="1142984"/>
            <a:ext cx="500066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10800000">
            <a:off x="4000496" y="1142984"/>
            <a:ext cx="500066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43174" y="3429000"/>
            <a:ext cx="3857652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07700" y="6459959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[</a:t>
            </a:r>
            <a:r>
              <a:rPr lang="en-US" sz="1800" dirty="0" err="1" smtClean="0">
                <a:solidFill>
                  <a:prstClr val="black"/>
                </a:solidFill>
                <a:latin typeface="Calibri"/>
              </a:rPr>
              <a:t>Joachims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‘02]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6090627"/>
            <a:ext cx="2571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Credit: Filip </a:t>
            </a:r>
            <a:r>
              <a:rPr lang="en-US" sz="1400" dirty="0" err="1" smtClean="0"/>
              <a:t>Radlinsky</a:t>
            </a:r>
            <a:r>
              <a:rPr lang="en-US" sz="1400" dirty="0" smtClean="0"/>
              <a:t> and </a:t>
            </a:r>
          </a:p>
          <a:p>
            <a:r>
              <a:rPr lang="en-US" sz="1400" dirty="0" err="1" smtClean="0"/>
              <a:t>Katja</a:t>
            </a:r>
            <a:r>
              <a:rPr lang="en-US" sz="1400" dirty="0" smtClean="0"/>
              <a:t> Hofmann, </a:t>
            </a:r>
            <a:r>
              <a:rPr lang="en-US" sz="1400" dirty="0"/>
              <a:t>Practical Online </a:t>
            </a:r>
            <a:endParaRPr lang="en-US" sz="1400" dirty="0" smtClean="0"/>
          </a:p>
          <a:p>
            <a:r>
              <a:rPr lang="en-US" sz="1400" dirty="0" smtClean="0"/>
              <a:t>Retrieval Evaluation, </a:t>
            </a:r>
            <a:r>
              <a:rPr lang="en-US" sz="1400" dirty="0" smtClean="0"/>
              <a:t>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456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66512E-7 L -0.00034 0.0580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0204E-6 L 0 0.07539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66512E-7 L 5.55556E-7 0.0580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7539 L 0 0.1489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5804 L -0.00034 0.12904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4893 L 0 0.21184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5804 L 5.55556E-7 0.1290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12905 L -0.00035 0.19681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1184 L 0 0.28515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12905 L 5.55556E-7 0.19681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8515 L 0 0.35869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1" grpId="3" animBg="1"/>
      <p:bldP spid="21" grpId="4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Balanced Interleaving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1142984"/>
            <a:ext cx="4000528" cy="329320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Ranking 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2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Wineries - Plan your wine...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www.napavalley.com/wineries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3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College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www.napavalley.edu/homex.asp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4.	Been There | Tips | Napa Valley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www.ivebeenthere.co.uk/tips/16681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 Valley Wineries and Wine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www.napavintners.com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6.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1142984"/>
            <a:ext cx="3929122" cy="32932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Ranking B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1.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2.	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3.	Napa: The Story of an American Eden...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books.google.co.uk/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books?isbn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=...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4.	Napa Valley Hotels – Bed and Breakfast...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www.napalinks.com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5.	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www.napavalley.org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6.	The Napa Valley Marathon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www.napavalleymarathon.org</a:t>
            </a:r>
            <a:endParaRPr lang="en-GB" sz="1600" dirty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2916230"/>
            <a:ext cx="421481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14876" y="2928934"/>
            <a:ext cx="428628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63785" y="3143248"/>
            <a:ext cx="4000528" cy="2805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white"/>
                </a:solidFill>
              </a:rPr>
              <a:t>[</a:t>
            </a:r>
            <a:endParaRPr lang="en-GB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6" y="4429132"/>
            <a:ext cx="4000528" cy="50006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71736" y="3929066"/>
            <a:ext cx="4000528" cy="500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71736" y="5357826"/>
            <a:ext cx="4000528" cy="500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71736" y="4929198"/>
            <a:ext cx="4000528" cy="50006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71736" y="6357958"/>
            <a:ext cx="4000528" cy="500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71736" y="3429000"/>
            <a:ext cx="4000528" cy="500066"/>
          </a:xfrm>
          <a:prstGeom prst="rect">
            <a:avLst/>
          </a:prstGeom>
          <a:gradFill flip="none" rotWithShape="1">
            <a:gsLst>
              <a:gs pos="51000">
                <a:schemeClr val="accent1"/>
              </a:gs>
              <a:gs pos="49000">
                <a:srgbClr val="92D050"/>
              </a:gs>
            </a:gsLst>
            <a:lin ang="4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3785" y="3148596"/>
            <a:ext cx="400052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Calibri" pitchFamily="34" charset="0"/>
              </a:rPr>
              <a:t>Presented Ranking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– The authority for lodging...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2.	Napa Country, California – Wikipedia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en.wikipedia.org/wiki/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Napa_Valley</a:t>
            </a:r>
            <a:endParaRPr lang="en-GB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3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Wineries – Plan your wine...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www.napavalley.com/wineries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4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College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www.napavalley.edu/homex.asp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5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Napa: The Story of an American Eden...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books.google.co.uk/</a:t>
            </a:r>
            <a:r>
              <a:rPr lang="en-GB" sz="1600" dirty="0" err="1" smtClean="0">
                <a:solidFill>
                  <a:prstClr val="black"/>
                </a:solidFill>
                <a:latin typeface="Calibri" pitchFamily="34" charset="0"/>
              </a:rPr>
              <a:t>books?isbn</a:t>
            </a: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=...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6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Been There | Tips | Napa Valley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www.ivebeenthere.co.uk/tips/16681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7"/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Napa Valley Hotels – Bed and Breakfast...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Calibri" pitchFamily="34" charset="0"/>
              </a:rPr>
              <a:t>	www.napalinks.com	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214546" y="5857892"/>
            <a:ext cx="464347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563785" y="3429000"/>
            <a:ext cx="4000528" cy="50006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71736" y="5429264"/>
            <a:ext cx="4000528" cy="428628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63785" y="3429000"/>
            <a:ext cx="4000528" cy="500066"/>
          </a:xfrm>
          <a:prstGeom prst="rect">
            <a:avLst/>
          </a:prstGeom>
          <a:noFill/>
          <a:ln w="571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7" name="Explosion 1 26"/>
          <p:cNvSpPr/>
          <p:nvPr/>
        </p:nvSpPr>
        <p:spPr>
          <a:xfrm>
            <a:off x="6929454" y="873090"/>
            <a:ext cx="1878054" cy="912825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</a:rPr>
              <a:t>Winner!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21" name="Explosion 1 20"/>
          <p:cNvSpPr/>
          <p:nvPr/>
        </p:nvSpPr>
        <p:spPr>
          <a:xfrm rot="-1200000">
            <a:off x="6357950" y="5072074"/>
            <a:ext cx="1143008" cy="78581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</a:rPr>
              <a:t>Click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20" name="Explosion 1 19"/>
          <p:cNvSpPr/>
          <p:nvPr/>
        </p:nvSpPr>
        <p:spPr>
          <a:xfrm rot="-1200000">
            <a:off x="6314991" y="3172143"/>
            <a:ext cx="1143008" cy="78581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</a:rPr>
              <a:t>Click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07700" y="6459959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[</a:t>
            </a:r>
            <a:r>
              <a:rPr lang="en-US" sz="1800" dirty="0" err="1" smtClean="0">
                <a:solidFill>
                  <a:prstClr val="black"/>
                </a:solidFill>
                <a:latin typeface="Calibri"/>
              </a:rPr>
              <a:t>Joachims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‘02]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6090627"/>
            <a:ext cx="2571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Credit: Filip </a:t>
            </a:r>
            <a:r>
              <a:rPr lang="en-US" sz="1400" dirty="0" err="1" smtClean="0"/>
              <a:t>Radlinsky</a:t>
            </a:r>
            <a:r>
              <a:rPr lang="en-US" sz="1400" dirty="0" smtClean="0"/>
              <a:t> and </a:t>
            </a:r>
          </a:p>
          <a:p>
            <a:r>
              <a:rPr lang="en-US" sz="1400" dirty="0" err="1" smtClean="0"/>
              <a:t>Katja</a:t>
            </a:r>
            <a:r>
              <a:rPr lang="en-US" sz="1400" dirty="0" smtClean="0"/>
              <a:t> Hofmann, </a:t>
            </a:r>
            <a:r>
              <a:rPr lang="en-US" sz="1400" dirty="0"/>
              <a:t>Practical Online </a:t>
            </a:r>
            <a:endParaRPr lang="en-US" sz="1400" dirty="0" smtClean="0"/>
          </a:p>
          <a:p>
            <a:r>
              <a:rPr lang="en-US" sz="1400" dirty="0" smtClean="0"/>
              <a:t>Retrieval Evaluation, </a:t>
            </a:r>
            <a:r>
              <a:rPr lang="en-US" sz="1400" dirty="0" smtClean="0"/>
              <a:t>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836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56152E-6 L 0.2559 -0.2199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00" y="-110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56152E-6 L -0.26389 -0.2881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00" y="-144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8834E-6 L 0.2559 -0.4327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00" y="-2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2" grpId="0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7" grpId="0" animBg="1"/>
      <p:bldP spid="21" grpId="0" animBg="1"/>
      <p:bldP spid="20" grpId="0" animBg="1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4994"/>
      </a:hlink>
      <a:folHlink>
        <a:srgbClr val="0B35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4994"/>
      </a:hlink>
      <a:folHlink>
        <a:srgbClr val="0B35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4994"/>
      </a:hlink>
      <a:folHlink>
        <a:srgbClr val="0B35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4994"/>
      </a:hlink>
      <a:folHlink>
        <a:srgbClr val="0B35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1_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4994"/>
      </a:hlink>
      <a:folHlink>
        <a:srgbClr val="0B35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2_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4994"/>
      </a:hlink>
      <a:folHlink>
        <a:srgbClr val="0B35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4994"/>
      </a:hlink>
      <a:folHlink>
        <a:srgbClr val="0B35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4994"/>
      </a:hlink>
      <a:folHlink>
        <a:srgbClr val="0B35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46299953</TotalTime>
  <Pages>7766568</Pages>
  <Words>486</Words>
  <Application>Microsoft Office PowerPoint</Application>
  <PresentationFormat>On-screen Show (4:3)</PresentationFormat>
  <Paragraphs>302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Blank Presentation</vt:lpstr>
      <vt:lpstr>1_Office Theme</vt:lpstr>
      <vt:lpstr>3_Office Theme</vt:lpstr>
      <vt:lpstr>4_Office Theme</vt:lpstr>
      <vt:lpstr>6_Office Theme</vt:lpstr>
      <vt:lpstr>11_Office Theme</vt:lpstr>
      <vt:lpstr>12_Office Theme</vt:lpstr>
      <vt:lpstr>2_Office Theme</vt:lpstr>
      <vt:lpstr>5_Office Theme</vt:lpstr>
      <vt:lpstr>Evaluation</vt:lpstr>
      <vt:lpstr>Agenda</vt:lpstr>
      <vt:lpstr>Batch Evaluation</vt:lpstr>
      <vt:lpstr>Interleaved Evaluation</vt:lpstr>
      <vt:lpstr>User Studies</vt:lpstr>
      <vt:lpstr>Interleaving</vt:lpstr>
      <vt:lpstr>Motivation: A “Taste Test”</vt:lpstr>
      <vt:lpstr>Balanced Interleaving</vt:lpstr>
      <vt:lpstr>Balanced Interleaving</vt:lpstr>
      <vt:lpstr>Team Draft Interleaving</vt:lpstr>
      <vt:lpstr>Team Draft Interleaving</vt:lpstr>
      <vt:lpstr>Comparison with “Expert” Judgments</vt:lpstr>
      <vt:lpstr>Getting Clicks</vt:lpstr>
      <vt:lpstr>Practicalities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System Evaluation</dc:title>
  <dc:creator>Preferred Customer</dc:creator>
  <cp:lastModifiedBy>gg</cp:lastModifiedBy>
  <cp:revision>103</cp:revision>
  <dcterms:created xsi:type="dcterms:W3CDTF">1995-06-17T23:31:02Z</dcterms:created>
  <dcterms:modified xsi:type="dcterms:W3CDTF">2014-08-16T18:10:28Z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