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66" r:id="rId3"/>
    <p:sldId id="426" r:id="rId4"/>
    <p:sldId id="431" r:id="rId5"/>
    <p:sldId id="437" r:id="rId6"/>
    <p:sldId id="375" r:id="rId7"/>
    <p:sldId id="360" r:id="rId8"/>
    <p:sldId id="331" r:id="rId9"/>
    <p:sldId id="372" r:id="rId10"/>
    <p:sldId id="462" r:id="rId11"/>
    <p:sldId id="380" r:id="rId12"/>
    <p:sldId id="283" r:id="rId13"/>
    <p:sldId id="365" r:id="rId14"/>
    <p:sldId id="363" r:id="rId15"/>
    <p:sldId id="468" r:id="rId16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515" autoAdjust="0"/>
    <p:restoredTop sz="94698" autoAdjust="0"/>
  </p:normalViewPr>
  <p:slideViewPr>
    <p:cSldViewPr>
      <p:cViewPr varScale="1">
        <p:scale>
          <a:sx n="112" d="100"/>
          <a:sy n="112" d="100"/>
        </p:scale>
        <p:origin x="157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160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218114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6963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340756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0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24192075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294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 cap="flat"/>
        </p:spPr>
      </p:sp>
    </p:spTree>
    <p:extLst>
      <p:ext uri="{BB962C8B-B14F-4D97-AF65-F5344CB8AC3E}">
        <p14:creationId xmlns:p14="http://schemas.microsoft.com/office/powerpoint/2010/main" val="3714870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79450"/>
            <a:ext cx="4624388" cy="3468688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76738"/>
            <a:ext cx="5029200" cy="40719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187" tIns="45094" rIns="90187" bIns="45094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87463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8909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0377061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7600" y="679450"/>
            <a:ext cx="4624388" cy="3468688"/>
          </a:xfrm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76738"/>
            <a:ext cx="5029200" cy="4071937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187" tIns="45094" rIns="90187" bIns="45094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82595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706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  <p:extLst>
      <p:ext uri="{BB962C8B-B14F-4D97-AF65-F5344CB8AC3E}">
        <p14:creationId xmlns:p14="http://schemas.microsoft.com/office/powerpoint/2010/main" val="4094186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36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219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00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188427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13018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362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7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22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885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08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0086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34790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Evaluation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marL="342900" indent="-342900"/>
            <a:r>
              <a:rPr lang="en-US" dirty="0" smtClean="0"/>
              <a:t>INST 734</a:t>
            </a:r>
          </a:p>
          <a:p>
            <a:pPr marL="342900" indent="-342900"/>
            <a:r>
              <a:rPr lang="en-US" dirty="0" smtClean="0"/>
              <a:t>Module 5</a:t>
            </a:r>
          </a:p>
          <a:p>
            <a:pPr marL="342900" indent="-342900"/>
            <a:r>
              <a:rPr lang="en-US" dirty="0" smtClean="0"/>
              <a:t>Doug </a:t>
            </a:r>
            <a:r>
              <a:rPr lang="en-US" dirty="0" err="1" smtClean="0"/>
              <a:t>Oard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Other </a:t>
            </a:r>
            <a:r>
              <a:rPr lang="en-US" dirty="0" smtClean="0"/>
              <a:t>Evaluation Measures</a:t>
            </a:r>
          </a:p>
        </p:txBody>
      </p:sp>
      <p:sp>
        <p:nvSpPr>
          <p:cNvPr id="37891" name="Content Placeholder 3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114800"/>
          </a:xfrm>
        </p:spPr>
        <p:txBody>
          <a:bodyPr/>
          <a:lstStyle/>
          <a:p>
            <a:r>
              <a:rPr lang="en-US" dirty="0" smtClean="0"/>
              <a:t>Mean Reciprocal Rank (MRR)</a:t>
            </a:r>
          </a:p>
          <a:p>
            <a:pPr lvl="3"/>
            <a:endParaRPr lang="en-US" dirty="0"/>
          </a:p>
          <a:p>
            <a:r>
              <a:rPr lang="en-US" dirty="0" smtClean="0"/>
              <a:t>Geometric </a:t>
            </a:r>
            <a:r>
              <a:rPr lang="en-US" dirty="0" smtClean="0"/>
              <a:t>Mean Average Precision (GMAP)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Normalized Discounted Cumulative Gain (NDCG)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Binary Preference (</a:t>
            </a:r>
            <a:r>
              <a:rPr lang="en-US" dirty="0" err="1" smtClean="0"/>
              <a:t>BPref</a:t>
            </a:r>
            <a:r>
              <a:rPr lang="en-US" dirty="0" smtClean="0"/>
              <a:t>)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Inferred AP (</a:t>
            </a:r>
            <a:r>
              <a:rPr lang="en-US" dirty="0" err="1" smtClean="0"/>
              <a:t>infAP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76200"/>
            <a:ext cx="8382000" cy="609600"/>
          </a:xfrm>
        </p:spPr>
        <p:txBody>
          <a:bodyPr/>
          <a:lstStyle/>
          <a:p>
            <a:r>
              <a:rPr lang="en-US" dirty="0" smtClean="0"/>
              <a:t>Relevance Judgment Strategies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7700" y="914400"/>
            <a:ext cx="7848600" cy="452596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b="1" u="sng" dirty="0" smtClean="0"/>
              <a:t>Exhaustive</a:t>
            </a:r>
            <a:r>
              <a:rPr lang="en-US" dirty="0" smtClean="0"/>
              <a:t> </a:t>
            </a:r>
            <a:r>
              <a:rPr lang="en-US" dirty="0" smtClean="0"/>
              <a:t>assessment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U</a:t>
            </a:r>
            <a:r>
              <a:rPr lang="en-US" dirty="0" smtClean="0"/>
              <a:t>sually impractical</a:t>
            </a:r>
          </a:p>
          <a:p>
            <a:pPr lvl="6">
              <a:spcBef>
                <a:spcPts val="0"/>
              </a:spcBef>
            </a:pPr>
            <a:endParaRPr lang="en-US" b="1" u="sng" dirty="0" smtClean="0"/>
          </a:p>
          <a:p>
            <a:pPr>
              <a:spcBef>
                <a:spcPts val="0"/>
              </a:spcBef>
            </a:pPr>
            <a:r>
              <a:rPr lang="en-US" b="1" u="sng" dirty="0" smtClean="0"/>
              <a:t>Known-item</a:t>
            </a:r>
            <a:r>
              <a:rPr lang="en-US" dirty="0" smtClean="0"/>
              <a:t> </a:t>
            </a:r>
            <a:r>
              <a:rPr lang="en-US" dirty="0" smtClean="0"/>
              <a:t>queries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Limited to MRR, requires hundreds of queries</a:t>
            </a:r>
          </a:p>
          <a:p>
            <a:pPr lvl="5">
              <a:spcBef>
                <a:spcPts val="0"/>
              </a:spcBef>
            </a:pPr>
            <a:endParaRPr lang="en-US" b="1" u="sng" dirty="0" smtClean="0"/>
          </a:p>
          <a:p>
            <a:pPr>
              <a:spcBef>
                <a:spcPts val="0"/>
              </a:spcBef>
            </a:pPr>
            <a:r>
              <a:rPr lang="en-US" b="1" u="sng" dirty="0" smtClean="0"/>
              <a:t>Search-guided</a:t>
            </a:r>
            <a:r>
              <a:rPr lang="en-US" dirty="0" smtClean="0"/>
              <a:t> </a:t>
            </a:r>
            <a:r>
              <a:rPr lang="en-US" dirty="0" smtClean="0"/>
              <a:t>assessment</a:t>
            </a:r>
          </a:p>
          <a:p>
            <a:pPr lvl="1">
              <a:spcBef>
                <a:spcPts val="0"/>
              </a:spcBef>
            </a:pPr>
            <a:r>
              <a:rPr lang="en-US" dirty="0"/>
              <a:t>H</a:t>
            </a:r>
            <a:r>
              <a:rPr lang="en-US" dirty="0" smtClean="0"/>
              <a:t>ard </a:t>
            </a:r>
            <a:r>
              <a:rPr lang="en-US" dirty="0" smtClean="0"/>
              <a:t>to quantify </a:t>
            </a:r>
            <a:r>
              <a:rPr lang="en-US" dirty="0" smtClean="0"/>
              <a:t>risks to completeness</a:t>
            </a:r>
          </a:p>
          <a:p>
            <a:pPr lvl="4">
              <a:spcBef>
                <a:spcPts val="0"/>
              </a:spcBef>
            </a:pPr>
            <a:endParaRPr lang="en-US" b="1" u="sng" dirty="0" smtClean="0"/>
          </a:p>
          <a:p>
            <a:pPr>
              <a:spcBef>
                <a:spcPts val="0"/>
              </a:spcBef>
            </a:pPr>
            <a:r>
              <a:rPr lang="en-US" b="1" u="sng" dirty="0" smtClean="0"/>
              <a:t>Sampled</a:t>
            </a:r>
            <a:r>
              <a:rPr lang="en-US" dirty="0" smtClean="0"/>
              <a:t> </a:t>
            </a:r>
            <a:r>
              <a:rPr lang="en-US" dirty="0" smtClean="0"/>
              <a:t>judgments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Good when </a:t>
            </a:r>
            <a:r>
              <a:rPr lang="en-US" dirty="0" smtClean="0"/>
              <a:t>relevant documents </a:t>
            </a:r>
            <a:r>
              <a:rPr lang="en-US" dirty="0" smtClean="0"/>
              <a:t>are </a:t>
            </a:r>
            <a:r>
              <a:rPr lang="en-US" dirty="0" smtClean="0"/>
              <a:t>common</a:t>
            </a:r>
          </a:p>
          <a:p>
            <a:pPr lvl="4">
              <a:spcBef>
                <a:spcPts val="0"/>
              </a:spcBef>
            </a:pPr>
            <a:endParaRPr lang="en-US" b="1" u="sng" dirty="0" smtClean="0"/>
          </a:p>
          <a:p>
            <a:pPr>
              <a:spcBef>
                <a:spcPts val="0"/>
              </a:spcBef>
            </a:pPr>
            <a:r>
              <a:rPr lang="en-US" b="1" u="sng" dirty="0" smtClean="0"/>
              <a:t>Pooled</a:t>
            </a:r>
            <a:r>
              <a:rPr lang="en-US" dirty="0" smtClean="0"/>
              <a:t> </a:t>
            </a:r>
            <a:r>
              <a:rPr lang="en-US" dirty="0" smtClean="0"/>
              <a:t>assessment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Requires </a:t>
            </a:r>
            <a:r>
              <a:rPr lang="en-US" dirty="0" smtClean="0"/>
              <a:t>cooperative </a:t>
            </a:r>
            <a:r>
              <a:rPr lang="en-US" dirty="0" smtClean="0"/>
              <a:t>evaluation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</p:spPr>
        <p:txBody>
          <a:bodyPr/>
          <a:lstStyle/>
          <a:p>
            <a:r>
              <a:rPr lang="en-US" smtClean="0"/>
              <a:t>Pooled Assessment Methodology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95300" y="1447800"/>
            <a:ext cx="8153400" cy="4114800"/>
          </a:xfrm>
          <a:noFill/>
        </p:spPr>
        <p:txBody>
          <a:bodyPr/>
          <a:lstStyle/>
          <a:p>
            <a:r>
              <a:rPr lang="en-US" dirty="0" smtClean="0"/>
              <a:t>Systems submit top 1000 documents per topic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Top </a:t>
            </a:r>
            <a:r>
              <a:rPr lang="en-US" u="sng" dirty="0" smtClean="0"/>
              <a:t>100</a:t>
            </a:r>
            <a:r>
              <a:rPr lang="en-US" dirty="0" smtClean="0"/>
              <a:t> documents for each are judged</a:t>
            </a:r>
          </a:p>
          <a:p>
            <a:pPr lvl="1"/>
            <a:r>
              <a:rPr lang="en-US" dirty="0" smtClean="0"/>
              <a:t>Single pool, without duplicates, arbitrary order</a:t>
            </a:r>
          </a:p>
          <a:p>
            <a:pPr lvl="1"/>
            <a:r>
              <a:rPr lang="en-US" dirty="0" smtClean="0"/>
              <a:t>Judged by the person that wrote the query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Treat unevaluated documents as </a:t>
            </a:r>
            <a:r>
              <a:rPr lang="en-US" u="sng" dirty="0" smtClean="0"/>
              <a:t>not</a:t>
            </a:r>
            <a:r>
              <a:rPr lang="en-US" dirty="0" smtClean="0"/>
              <a:t> relevant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Compute MAP down to 1000 documents</a:t>
            </a:r>
          </a:p>
          <a:p>
            <a:pPr lvl="1"/>
            <a:r>
              <a:rPr lang="en-US" dirty="0" smtClean="0"/>
              <a:t>Average in misses </a:t>
            </a:r>
            <a:r>
              <a:rPr lang="en-US" dirty="0" smtClean="0"/>
              <a:t>at 1000 </a:t>
            </a:r>
            <a:r>
              <a:rPr lang="en-US" dirty="0" smtClean="0"/>
              <a:t>as zero</a:t>
            </a:r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Some Lessons </a:t>
            </a:r>
            <a:r>
              <a:rPr lang="en-US" dirty="0" smtClean="0"/>
              <a:t>From TREC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114800"/>
          </a:xfrm>
        </p:spPr>
        <p:txBody>
          <a:bodyPr/>
          <a:lstStyle/>
          <a:p>
            <a:r>
              <a:rPr lang="en-US" sz="2800" dirty="0" smtClean="0"/>
              <a:t>Incomplete judgments are useful</a:t>
            </a:r>
          </a:p>
          <a:p>
            <a:pPr lvl="1"/>
            <a:r>
              <a:rPr lang="en-US" sz="2400" dirty="0" smtClean="0"/>
              <a:t>If sample is unbiased with respect to systems </a:t>
            </a:r>
            <a:r>
              <a:rPr lang="en-US" sz="2400" dirty="0" smtClean="0"/>
              <a:t>tested</a:t>
            </a:r>
          </a:p>
          <a:p>
            <a:pPr lvl="1"/>
            <a:r>
              <a:rPr lang="en-US" sz="2400" dirty="0"/>
              <a:t>Additional relevant documents </a:t>
            </a:r>
            <a:r>
              <a:rPr lang="en-US" sz="2400" dirty="0" smtClean="0"/>
              <a:t>are highly </a:t>
            </a:r>
            <a:r>
              <a:rPr lang="en-US" sz="2400" dirty="0"/>
              <a:t>skewed across </a:t>
            </a:r>
            <a:r>
              <a:rPr lang="en-US" sz="2400" dirty="0" smtClean="0"/>
              <a:t>topics</a:t>
            </a:r>
            <a:endParaRPr lang="en-US" sz="2400" dirty="0" smtClean="0"/>
          </a:p>
          <a:p>
            <a:pPr lvl="4"/>
            <a:endParaRPr lang="en-US" sz="1600" dirty="0" smtClean="0"/>
          </a:p>
          <a:p>
            <a:r>
              <a:rPr lang="en-US" sz="2800" dirty="0" smtClean="0"/>
              <a:t>Different relevance judgments change absolute score</a:t>
            </a:r>
          </a:p>
          <a:p>
            <a:pPr lvl="1"/>
            <a:r>
              <a:rPr lang="en-US" sz="2400" dirty="0" smtClean="0"/>
              <a:t>But rarely change comparative advantages when averaged</a:t>
            </a:r>
          </a:p>
          <a:p>
            <a:pPr lvl="4"/>
            <a:endParaRPr lang="en-US" sz="1600" dirty="0" smtClean="0"/>
          </a:p>
          <a:p>
            <a:r>
              <a:rPr lang="en-US" sz="2800" dirty="0" smtClean="0"/>
              <a:t>Evaluation technology is predictive</a:t>
            </a:r>
          </a:p>
          <a:p>
            <a:pPr lvl="1"/>
            <a:r>
              <a:rPr lang="en-US" sz="2400" dirty="0" smtClean="0"/>
              <a:t>Results transfer to operational settings</a:t>
            </a:r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152400" y="6486555"/>
            <a:ext cx="70030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Adapted from a presentation by Ellen Voorhees at the University of Maryland, March 29, 1999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Recap: “Batch” Evaluation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8382000" cy="4114800"/>
          </a:xfrm>
        </p:spPr>
        <p:txBody>
          <a:bodyPr/>
          <a:lstStyle/>
          <a:p>
            <a:r>
              <a:rPr lang="en-US" dirty="0" smtClean="0"/>
              <a:t>Evaluation measures focus on relevance</a:t>
            </a:r>
          </a:p>
          <a:p>
            <a:pPr lvl="1"/>
            <a:r>
              <a:rPr lang="en-US" dirty="0" smtClean="0"/>
              <a:t>Users also want utility and understandability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Goal is typically  to </a:t>
            </a:r>
            <a:r>
              <a:rPr lang="en-US" u="sng" dirty="0" smtClean="0"/>
              <a:t>compare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Values may vary, but relative differences are stable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Mean values obscure important phenomena</a:t>
            </a:r>
          </a:p>
          <a:p>
            <a:pPr lvl="1"/>
            <a:r>
              <a:rPr lang="en-US" dirty="0" smtClean="0"/>
              <a:t>Statistical </a:t>
            </a:r>
            <a:r>
              <a:rPr lang="en-US" dirty="0" smtClean="0"/>
              <a:t>significance tests address generalizability</a:t>
            </a:r>
          </a:p>
          <a:p>
            <a:pPr lvl="1"/>
            <a:r>
              <a:rPr lang="en-US" dirty="0" smtClean="0"/>
              <a:t>Failure analysis case studies can help you improve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Evaluation fundamentals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Test collections: evaluating sets</a:t>
            </a:r>
          </a:p>
          <a:p>
            <a:pPr lvl="3"/>
            <a:endParaRPr lang="en-US" dirty="0"/>
          </a:p>
          <a:p>
            <a:r>
              <a:rPr lang="en-US" dirty="0" smtClean="0"/>
              <a:t>Test collections: evaluating rankings</a:t>
            </a:r>
          </a:p>
          <a:p>
            <a:pPr lvl="3"/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Interleaving</a:t>
            </a:r>
          </a:p>
          <a:p>
            <a:pPr lvl="3"/>
            <a:endParaRPr lang="en-US" dirty="0"/>
          </a:p>
          <a:p>
            <a:r>
              <a:rPr lang="en-US" dirty="0" smtClean="0"/>
              <a:t>User studies</a:t>
            </a:r>
          </a:p>
        </p:txBody>
      </p:sp>
    </p:spTree>
    <p:extLst>
      <p:ext uri="{BB962C8B-B14F-4D97-AF65-F5344CB8AC3E}">
        <p14:creationId xmlns:p14="http://schemas.microsoft.com/office/powerpoint/2010/main" val="120984076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Agenda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/>
              <a:t>Evaluation fundamentals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Test collections: evaluating sets</a:t>
            </a:r>
          </a:p>
          <a:p>
            <a:pPr lvl="3"/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Test collections: evaluating rankings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Interleaving</a:t>
            </a:r>
          </a:p>
          <a:p>
            <a:pPr lvl="3"/>
            <a:endParaRPr lang="en-US" dirty="0"/>
          </a:p>
          <a:p>
            <a:r>
              <a:rPr lang="en-US" dirty="0" smtClean="0"/>
              <a:t>User studies</a:t>
            </a:r>
          </a:p>
        </p:txBody>
      </p:sp>
    </p:spTree>
    <p:extLst>
      <p:ext uri="{BB962C8B-B14F-4D97-AF65-F5344CB8AC3E}">
        <p14:creationId xmlns:p14="http://schemas.microsoft.com/office/powerpoint/2010/main" val="14000043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Which is the Best Rank Order?</a:t>
            </a:r>
          </a:p>
        </p:txBody>
      </p:sp>
      <p:sp>
        <p:nvSpPr>
          <p:cNvPr id="20483" name="AutoShape 3"/>
          <p:cNvSpPr>
            <a:spLocks noChangeArrowheads="1"/>
          </p:cNvSpPr>
          <p:nvPr/>
        </p:nvSpPr>
        <p:spPr bwMode="auto">
          <a:xfrm>
            <a:off x="23685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60261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>
            <a:off x="32829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utoShape 6"/>
          <p:cNvSpPr>
            <a:spLocks noChangeArrowheads="1"/>
          </p:cNvSpPr>
          <p:nvPr/>
        </p:nvSpPr>
        <p:spPr bwMode="auto">
          <a:xfrm>
            <a:off x="55689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AutoShape 7"/>
          <p:cNvSpPr>
            <a:spLocks noChangeArrowheads="1"/>
          </p:cNvSpPr>
          <p:nvPr/>
        </p:nvSpPr>
        <p:spPr bwMode="auto">
          <a:xfrm>
            <a:off x="28257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AutoShape 8"/>
          <p:cNvSpPr>
            <a:spLocks noChangeArrowheads="1"/>
          </p:cNvSpPr>
          <p:nvPr/>
        </p:nvSpPr>
        <p:spPr bwMode="auto">
          <a:xfrm>
            <a:off x="37401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AutoShape 9"/>
          <p:cNvSpPr>
            <a:spLocks noChangeArrowheads="1"/>
          </p:cNvSpPr>
          <p:nvPr/>
        </p:nvSpPr>
        <p:spPr bwMode="auto">
          <a:xfrm>
            <a:off x="46545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AutoShape 10"/>
          <p:cNvSpPr>
            <a:spLocks noChangeArrowheads="1"/>
          </p:cNvSpPr>
          <p:nvPr/>
        </p:nvSpPr>
        <p:spPr bwMode="auto">
          <a:xfrm>
            <a:off x="41973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AutoShape 11"/>
          <p:cNvSpPr>
            <a:spLocks noChangeArrowheads="1"/>
          </p:cNvSpPr>
          <p:nvPr/>
        </p:nvSpPr>
        <p:spPr bwMode="auto">
          <a:xfrm>
            <a:off x="51117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AutoShape 12"/>
          <p:cNvSpPr>
            <a:spLocks noChangeArrowheads="1"/>
          </p:cNvSpPr>
          <p:nvPr/>
        </p:nvSpPr>
        <p:spPr bwMode="auto">
          <a:xfrm>
            <a:off x="69405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AutoShape 13"/>
          <p:cNvSpPr>
            <a:spLocks noChangeArrowheads="1"/>
          </p:cNvSpPr>
          <p:nvPr/>
        </p:nvSpPr>
        <p:spPr bwMode="auto">
          <a:xfrm>
            <a:off x="64833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AutoShape 14"/>
          <p:cNvSpPr>
            <a:spLocks noChangeArrowheads="1"/>
          </p:cNvSpPr>
          <p:nvPr/>
        </p:nvSpPr>
        <p:spPr bwMode="auto">
          <a:xfrm>
            <a:off x="78549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AutoShape 15"/>
          <p:cNvSpPr>
            <a:spLocks noChangeArrowheads="1"/>
          </p:cNvSpPr>
          <p:nvPr/>
        </p:nvSpPr>
        <p:spPr bwMode="auto">
          <a:xfrm>
            <a:off x="7397750" y="144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AutoShape 16"/>
          <p:cNvSpPr>
            <a:spLocks noChangeArrowheads="1"/>
          </p:cNvSpPr>
          <p:nvPr/>
        </p:nvSpPr>
        <p:spPr bwMode="auto">
          <a:xfrm>
            <a:off x="23685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AutoShape 17"/>
          <p:cNvSpPr>
            <a:spLocks noChangeArrowheads="1"/>
          </p:cNvSpPr>
          <p:nvPr/>
        </p:nvSpPr>
        <p:spPr bwMode="auto">
          <a:xfrm>
            <a:off x="32829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AutoShape 18"/>
          <p:cNvSpPr>
            <a:spLocks noChangeArrowheads="1"/>
          </p:cNvSpPr>
          <p:nvPr/>
        </p:nvSpPr>
        <p:spPr bwMode="auto">
          <a:xfrm>
            <a:off x="41973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utoShape 19"/>
          <p:cNvSpPr>
            <a:spLocks noChangeArrowheads="1"/>
          </p:cNvSpPr>
          <p:nvPr/>
        </p:nvSpPr>
        <p:spPr bwMode="auto">
          <a:xfrm>
            <a:off x="51117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utoShape 20"/>
          <p:cNvSpPr>
            <a:spLocks noChangeArrowheads="1"/>
          </p:cNvSpPr>
          <p:nvPr/>
        </p:nvSpPr>
        <p:spPr bwMode="auto">
          <a:xfrm>
            <a:off x="28257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AutoShape 21"/>
          <p:cNvSpPr>
            <a:spLocks noChangeArrowheads="1"/>
          </p:cNvSpPr>
          <p:nvPr/>
        </p:nvSpPr>
        <p:spPr bwMode="auto">
          <a:xfrm>
            <a:off x="37401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46545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AutoShape 23"/>
          <p:cNvSpPr>
            <a:spLocks noChangeArrowheads="1"/>
          </p:cNvSpPr>
          <p:nvPr/>
        </p:nvSpPr>
        <p:spPr bwMode="auto">
          <a:xfrm>
            <a:off x="55689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AutoShape 24"/>
          <p:cNvSpPr>
            <a:spLocks noChangeArrowheads="1"/>
          </p:cNvSpPr>
          <p:nvPr/>
        </p:nvSpPr>
        <p:spPr bwMode="auto">
          <a:xfrm>
            <a:off x="64833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AutoShape 25"/>
          <p:cNvSpPr>
            <a:spLocks noChangeArrowheads="1"/>
          </p:cNvSpPr>
          <p:nvPr/>
        </p:nvSpPr>
        <p:spPr bwMode="auto">
          <a:xfrm>
            <a:off x="73977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AutoShape 26"/>
          <p:cNvSpPr>
            <a:spLocks noChangeArrowheads="1"/>
          </p:cNvSpPr>
          <p:nvPr/>
        </p:nvSpPr>
        <p:spPr bwMode="auto">
          <a:xfrm>
            <a:off x="60261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AutoShape 27"/>
          <p:cNvSpPr>
            <a:spLocks noChangeArrowheads="1"/>
          </p:cNvSpPr>
          <p:nvPr/>
        </p:nvSpPr>
        <p:spPr bwMode="auto">
          <a:xfrm>
            <a:off x="69405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AutoShape 28"/>
          <p:cNvSpPr>
            <a:spLocks noChangeArrowheads="1"/>
          </p:cNvSpPr>
          <p:nvPr/>
        </p:nvSpPr>
        <p:spPr bwMode="auto">
          <a:xfrm>
            <a:off x="7854950" y="2209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AutoShape 29"/>
          <p:cNvSpPr>
            <a:spLocks noChangeArrowheads="1"/>
          </p:cNvSpPr>
          <p:nvPr/>
        </p:nvSpPr>
        <p:spPr bwMode="auto">
          <a:xfrm>
            <a:off x="28257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AutoShape 30"/>
          <p:cNvSpPr>
            <a:spLocks noChangeArrowheads="1"/>
          </p:cNvSpPr>
          <p:nvPr/>
        </p:nvSpPr>
        <p:spPr bwMode="auto">
          <a:xfrm>
            <a:off x="37401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AutoShape 31"/>
          <p:cNvSpPr>
            <a:spLocks noChangeArrowheads="1"/>
          </p:cNvSpPr>
          <p:nvPr/>
        </p:nvSpPr>
        <p:spPr bwMode="auto">
          <a:xfrm>
            <a:off x="46545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AutoShape 32"/>
          <p:cNvSpPr>
            <a:spLocks noChangeArrowheads="1"/>
          </p:cNvSpPr>
          <p:nvPr/>
        </p:nvSpPr>
        <p:spPr bwMode="auto">
          <a:xfrm>
            <a:off x="55689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AutoShape 33"/>
          <p:cNvSpPr>
            <a:spLocks noChangeArrowheads="1"/>
          </p:cNvSpPr>
          <p:nvPr/>
        </p:nvSpPr>
        <p:spPr bwMode="auto">
          <a:xfrm>
            <a:off x="64833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AutoShape 34"/>
          <p:cNvSpPr>
            <a:spLocks noChangeArrowheads="1"/>
          </p:cNvSpPr>
          <p:nvPr/>
        </p:nvSpPr>
        <p:spPr bwMode="auto">
          <a:xfrm>
            <a:off x="23685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AutoShape 35"/>
          <p:cNvSpPr>
            <a:spLocks noChangeArrowheads="1"/>
          </p:cNvSpPr>
          <p:nvPr/>
        </p:nvSpPr>
        <p:spPr bwMode="auto">
          <a:xfrm>
            <a:off x="32829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AutoShape 36"/>
          <p:cNvSpPr>
            <a:spLocks noChangeArrowheads="1"/>
          </p:cNvSpPr>
          <p:nvPr/>
        </p:nvSpPr>
        <p:spPr bwMode="auto">
          <a:xfrm>
            <a:off x="41973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AutoShape 37"/>
          <p:cNvSpPr>
            <a:spLocks noChangeArrowheads="1"/>
          </p:cNvSpPr>
          <p:nvPr/>
        </p:nvSpPr>
        <p:spPr bwMode="auto">
          <a:xfrm>
            <a:off x="51117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AutoShape 38"/>
          <p:cNvSpPr>
            <a:spLocks noChangeArrowheads="1"/>
          </p:cNvSpPr>
          <p:nvPr/>
        </p:nvSpPr>
        <p:spPr bwMode="auto">
          <a:xfrm>
            <a:off x="60261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AutoShape 39"/>
          <p:cNvSpPr>
            <a:spLocks noChangeArrowheads="1"/>
          </p:cNvSpPr>
          <p:nvPr/>
        </p:nvSpPr>
        <p:spPr bwMode="auto">
          <a:xfrm>
            <a:off x="73977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0" name="AutoShape 40"/>
          <p:cNvSpPr>
            <a:spLocks noChangeArrowheads="1"/>
          </p:cNvSpPr>
          <p:nvPr/>
        </p:nvSpPr>
        <p:spPr bwMode="auto">
          <a:xfrm>
            <a:off x="69405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AutoShape 41"/>
          <p:cNvSpPr>
            <a:spLocks noChangeArrowheads="1"/>
          </p:cNvSpPr>
          <p:nvPr/>
        </p:nvSpPr>
        <p:spPr bwMode="auto">
          <a:xfrm>
            <a:off x="7854950" y="2971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2" name="AutoShape 42"/>
          <p:cNvSpPr>
            <a:spLocks noChangeArrowheads="1"/>
          </p:cNvSpPr>
          <p:nvPr/>
        </p:nvSpPr>
        <p:spPr bwMode="auto">
          <a:xfrm>
            <a:off x="23685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3" name="AutoShape 43"/>
          <p:cNvSpPr>
            <a:spLocks noChangeArrowheads="1"/>
          </p:cNvSpPr>
          <p:nvPr/>
        </p:nvSpPr>
        <p:spPr bwMode="auto">
          <a:xfrm>
            <a:off x="32829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4" name="AutoShape 44"/>
          <p:cNvSpPr>
            <a:spLocks noChangeArrowheads="1"/>
          </p:cNvSpPr>
          <p:nvPr/>
        </p:nvSpPr>
        <p:spPr bwMode="auto">
          <a:xfrm>
            <a:off x="28257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5" name="AutoShape 45"/>
          <p:cNvSpPr>
            <a:spLocks noChangeArrowheads="1"/>
          </p:cNvSpPr>
          <p:nvPr/>
        </p:nvSpPr>
        <p:spPr bwMode="auto">
          <a:xfrm>
            <a:off x="37401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AutoShape 46"/>
          <p:cNvSpPr>
            <a:spLocks noChangeArrowheads="1"/>
          </p:cNvSpPr>
          <p:nvPr/>
        </p:nvSpPr>
        <p:spPr bwMode="auto">
          <a:xfrm>
            <a:off x="46545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7" name="AutoShape 47"/>
          <p:cNvSpPr>
            <a:spLocks noChangeArrowheads="1"/>
          </p:cNvSpPr>
          <p:nvPr/>
        </p:nvSpPr>
        <p:spPr bwMode="auto">
          <a:xfrm>
            <a:off x="41973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AutoShape 48"/>
          <p:cNvSpPr>
            <a:spLocks noChangeArrowheads="1"/>
          </p:cNvSpPr>
          <p:nvPr/>
        </p:nvSpPr>
        <p:spPr bwMode="auto">
          <a:xfrm>
            <a:off x="51117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AutoShape 49"/>
          <p:cNvSpPr>
            <a:spLocks noChangeArrowheads="1"/>
          </p:cNvSpPr>
          <p:nvPr/>
        </p:nvSpPr>
        <p:spPr bwMode="auto">
          <a:xfrm>
            <a:off x="55689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0" name="AutoShape 50"/>
          <p:cNvSpPr>
            <a:spLocks noChangeArrowheads="1"/>
          </p:cNvSpPr>
          <p:nvPr/>
        </p:nvSpPr>
        <p:spPr bwMode="auto">
          <a:xfrm>
            <a:off x="60261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AutoShape 51"/>
          <p:cNvSpPr>
            <a:spLocks noChangeArrowheads="1"/>
          </p:cNvSpPr>
          <p:nvPr/>
        </p:nvSpPr>
        <p:spPr bwMode="auto">
          <a:xfrm>
            <a:off x="69405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2" name="AutoShape 52"/>
          <p:cNvSpPr>
            <a:spLocks noChangeArrowheads="1"/>
          </p:cNvSpPr>
          <p:nvPr/>
        </p:nvSpPr>
        <p:spPr bwMode="auto">
          <a:xfrm>
            <a:off x="64833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3" name="AutoShape 53"/>
          <p:cNvSpPr>
            <a:spLocks noChangeArrowheads="1"/>
          </p:cNvSpPr>
          <p:nvPr/>
        </p:nvSpPr>
        <p:spPr bwMode="auto">
          <a:xfrm>
            <a:off x="73977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AutoShape 54"/>
          <p:cNvSpPr>
            <a:spLocks noChangeArrowheads="1"/>
          </p:cNvSpPr>
          <p:nvPr/>
        </p:nvSpPr>
        <p:spPr bwMode="auto">
          <a:xfrm>
            <a:off x="7854950" y="3733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AutoShape 55"/>
          <p:cNvSpPr>
            <a:spLocks noChangeArrowheads="1"/>
          </p:cNvSpPr>
          <p:nvPr/>
        </p:nvSpPr>
        <p:spPr bwMode="auto">
          <a:xfrm>
            <a:off x="23685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AutoShape 56"/>
          <p:cNvSpPr>
            <a:spLocks noChangeArrowheads="1"/>
          </p:cNvSpPr>
          <p:nvPr/>
        </p:nvSpPr>
        <p:spPr bwMode="auto">
          <a:xfrm>
            <a:off x="28257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7" name="AutoShape 57"/>
          <p:cNvSpPr>
            <a:spLocks noChangeArrowheads="1"/>
          </p:cNvSpPr>
          <p:nvPr/>
        </p:nvSpPr>
        <p:spPr bwMode="auto">
          <a:xfrm>
            <a:off x="32829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8" name="AutoShape 58"/>
          <p:cNvSpPr>
            <a:spLocks noChangeArrowheads="1"/>
          </p:cNvSpPr>
          <p:nvPr/>
        </p:nvSpPr>
        <p:spPr bwMode="auto">
          <a:xfrm>
            <a:off x="37401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39" name="AutoShape 59"/>
          <p:cNvSpPr>
            <a:spLocks noChangeArrowheads="1"/>
          </p:cNvSpPr>
          <p:nvPr/>
        </p:nvSpPr>
        <p:spPr bwMode="auto">
          <a:xfrm>
            <a:off x="41973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0" name="AutoShape 60"/>
          <p:cNvSpPr>
            <a:spLocks noChangeArrowheads="1"/>
          </p:cNvSpPr>
          <p:nvPr/>
        </p:nvSpPr>
        <p:spPr bwMode="auto">
          <a:xfrm>
            <a:off x="51117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1" name="AutoShape 61"/>
          <p:cNvSpPr>
            <a:spLocks noChangeArrowheads="1"/>
          </p:cNvSpPr>
          <p:nvPr/>
        </p:nvSpPr>
        <p:spPr bwMode="auto">
          <a:xfrm>
            <a:off x="46545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AutoShape 62"/>
          <p:cNvSpPr>
            <a:spLocks noChangeArrowheads="1"/>
          </p:cNvSpPr>
          <p:nvPr/>
        </p:nvSpPr>
        <p:spPr bwMode="auto">
          <a:xfrm>
            <a:off x="55689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AutoShape 63"/>
          <p:cNvSpPr>
            <a:spLocks noChangeArrowheads="1"/>
          </p:cNvSpPr>
          <p:nvPr/>
        </p:nvSpPr>
        <p:spPr bwMode="auto">
          <a:xfrm>
            <a:off x="60261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AutoShape 64"/>
          <p:cNvSpPr>
            <a:spLocks noChangeArrowheads="1"/>
          </p:cNvSpPr>
          <p:nvPr/>
        </p:nvSpPr>
        <p:spPr bwMode="auto">
          <a:xfrm>
            <a:off x="64833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AutoShape 65"/>
          <p:cNvSpPr>
            <a:spLocks noChangeArrowheads="1"/>
          </p:cNvSpPr>
          <p:nvPr/>
        </p:nvSpPr>
        <p:spPr bwMode="auto">
          <a:xfrm>
            <a:off x="69405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6" name="AutoShape 66"/>
          <p:cNvSpPr>
            <a:spLocks noChangeArrowheads="1"/>
          </p:cNvSpPr>
          <p:nvPr/>
        </p:nvSpPr>
        <p:spPr bwMode="auto">
          <a:xfrm>
            <a:off x="73977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AutoShape 67"/>
          <p:cNvSpPr>
            <a:spLocks noChangeArrowheads="1"/>
          </p:cNvSpPr>
          <p:nvPr/>
        </p:nvSpPr>
        <p:spPr bwMode="auto">
          <a:xfrm>
            <a:off x="7854950" y="4495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8" name="AutoShape 68"/>
          <p:cNvSpPr>
            <a:spLocks noChangeArrowheads="1"/>
          </p:cNvSpPr>
          <p:nvPr/>
        </p:nvSpPr>
        <p:spPr bwMode="auto">
          <a:xfrm>
            <a:off x="55689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AutoShape 69"/>
          <p:cNvSpPr>
            <a:spLocks noChangeArrowheads="1"/>
          </p:cNvSpPr>
          <p:nvPr/>
        </p:nvSpPr>
        <p:spPr bwMode="auto">
          <a:xfrm>
            <a:off x="64833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0" name="AutoShape 70"/>
          <p:cNvSpPr>
            <a:spLocks noChangeArrowheads="1"/>
          </p:cNvSpPr>
          <p:nvPr/>
        </p:nvSpPr>
        <p:spPr bwMode="auto">
          <a:xfrm>
            <a:off x="60261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1" name="AutoShape 71"/>
          <p:cNvSpPr>
            <a:spLocks noChangeArrowheads="1"/>
          </p:cNvSpPr>
          <p:nvPr/>
        </p:nvSpPr>
        <p:spPr bwMode="auto">
          <a:xfrm>
            <a:off x="69405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2" name="AutoShape 72"/>
          <p:cNvSpPr>
            <a:spLocks noChangeArrowheads="1"/>
          </p:cNvSpPr>
          <p:nvPr/>
        </p:nvSpPr>
        <p:spPr bwMode="auto">
          <a:xfrm>
            <a:off x="73977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3" name="AutoShape 73"/>
          <p:cNvSpPr>
            <a:spLocks noChangeArrowheads="1"/>
          </p:cNvSpPr>
          <p:nvPr/>
        </p:nvSpPr>
        <p:spPr bwMode="auto">
          <a:xfrm>
            <a:off x="78549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4" name="AutoShape 74"/>
          <p:cNvSpPr>
            <a:spLocks noChangeArrowheads="1"/>
          </p:cNvSpPr>
          <p:nvPr/>
        </p:nvSpPr>
        <p:spPr bwMode="auto">
          <a:xfrm>
            <a:off x="41973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5" name="AutoShape 75"/>
          <p:cNvSpPr>
            <a:spLocks noChangeArrowheads="1"/>
          </p:cNvSpPr>
          <p:nvPr/>
        </p:nvSpPr>
        <p:spPr bwMode="auto">
          <a:xfrm>
            <a:off x="46545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6" name="AutoShape 76"/>
          <p:cNvSpPr>
            <a:spLocks noChangeArrowheads="1"/>
          </p:cNvSpPr>
          <p:nvPr/>
        </p:nvSpPr>
        <p:spPr bwMode="auto">
          <a:xfrm>
            <a:off x="51117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7" name="AutoShape 77"/>
          <p:cNvSpPr>
            <a:spLocks noChangeArrowheads="1"/>
          </p:cNvSpPr>
          <p:nvPr/>
        </p:nvSpPr>
        <p:spPr bwMode="auto">
          <a:xfrm>
            <a:off x="28257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8" name="AutoShape 78"/>
          <p:cNvSpPr>
            <a:spLocks noChangeArrowheads="1"/>
          </p:cNvSpPr>
          <p:nvPr/>
        </p:nvSpPr>
        <p:spPr bwMode="auto">
          <a:xfrm>
            <a:off x="32829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59" name="AutoShape 79"/>
          <p:cNvSpPr>
            <a:spLocks noChangeArrowheads="1"/>
          </p:cNvSpPr>
          <p:nvPr/>
        </p:nvSpPr>
        <p:spPr bwMode="auto">
          <a:xfrm>
            <a:off x="23685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0" name="AutoShape 80"/>
          <p:cNvSpPr>
            <a:spLocks noChangeArrowheads="1"/>
          </p:cNvSpPr>
          <p:nvPr/>
        </p:nvSpPr>
        <p:spPr bwMode="auto">
          <a:xfrm>
            <a:off x="3740150" y="52578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561" name="Group 81"/>
          <p:cNvGrpSpPr>
            <a:grpSpLocks/>
          </p:cNvGrpSpPr>
          <p:nvPr/>
        </p:nvGrpSpPr>
        <p:grpSpPr bwMode="auto">
          <a:xfrm>
            <a:off x="6248400" y="6172200"/>
            <a:ext cx="2547938" cy="457200"/>
            <a:chOff x="1344" y="624"/>
            <a:chExt cx="1605" cy="288"/>
          </a:xfrm>
        </p:grpSpPr>
        <p:sp>
          <p:nvSpPr>
            <p:cNvPr id="20568" name="AutoShape 82"/>
            <p:cNvSpPr>
              <a:spLocks noChangeArrowheads="1"/>
            </p:cNvSpPr>
            <p:nvPr/>
          </p:nvSpPr>
          <p:spPr bwMode="auto">
            <a:xfrm>
              <a:off x="1344" y="624"/>
              <a:ext cx="192" cy="288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9" name="Text Box 83"/>
            <p:cNvSpPr txBox="1">
              <a:spLocks noChangeArrowheads="1"/>
            </p:cNvSpPr>
            <p:nvPr/>
          </p:nvSpPr>
          <p:spPr bwMode="auto">
            <a:xfrm>
              <a:off x="1584" y="662"/>
              <a:ext cx="13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" pitchFamily="34" charset="0"/>
                </a:rPr>
                <a:t>= relevant document</a:t>
              </a:r>
            </a:p>
          </p:txBody>
        </p:sp>
      </p:grpSp>
      <p:sp>
        <p:nvSpPr>
          <p:cNvPr id="20562" name="Text Box 84"/>
          <p:cNvSpPr txBox="1">
            <a:spLocks noChangeArrowheads="1"/>
          </p:cNvSpPr>
          <p:nvPr/>
        </p:nvSpPr>
        <p:spPr bwMode="auto">
          <a:xfrm>
            <a:off x="1911350" y="1508125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A.</a:t>
            </a:r>
          </a:p>
        </p:txBody>
      </p:sp>
      <p:sp>
        <p:nvSpPr>
          <p:cNvPr id="20563" name="Text Box 85"/>
          <p:cNvSpPr txBox="1">
            <a:spLocks noChangeArrowheads="1"/>
          </p:cNvSpPr>
          <p:nvPr/>
        </p:nvSpPr>
        <p:spPr bwMode="auto">
          <a:xfrm>
            <a:off x="1911350" y="225425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B.</a:t>
            </a:r>
          </a:p>
        </p:txBody>
      </p:sp>
      <p:sp>
        <p:nvSpPr>
          <p:cNvPr id="20564" name="Text Box 86"/>
          <p:cNvSpPr txBox="1">
            <a:spLocks noChangeArrowheads="1"/>
          </p:cNvSpPr>
          <p:nvPr/>
        </p:nvSpPr>
        <p:spPr bwMode="auto">
          <a:xfrm>
            <a:off x="1911350" y="301625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C.</a:t>
            </a:r>
          </a:p>
        </p:txBody>
      </p:sp>
      <p:sp>
        <p:nvSpPr>
          <p:cNvPr id="20565" name="Text Box 87"/>
          <p:cNvSpPr txBox="1">
            <a:spLocks noChangeArrowheads="1"/>
          </p:cNvSpPr>
          <p:nvPr/>
        </p:nvSpPr>
        <p:spPr bwMode="auto">
          <a:xfrm>
            <a:off x="1911350" y="3778250"/>
            <a:ext cx="3873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D.</a:t>
            </a:r>
          </a:p>
        </p:txBody>
      </p:sp>
      <p:sp>
        <p:nvSpPr>
          <p:cNvPr id="20566" name="Text Box 88"/>
          <p:cNvSpPr txBox="1">
            <a:spLocks noChangeArrowheads="1"/>
          </p:cNvSpPr>
          <p:nvPr/>
        </p:nvSpPr>
        <p:spPr bwMode="auto">
          <a:xfrm>
            <a:off x="1911350" y="4540250"/>
            <a:ext cx="376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E.</a:t>
            </a:r>
          </a:p>
        </p:txBody>
      </p:sp>
      <p:sp>
        <p:nvSpPr>
          <p:cNvPr id="20567" name="Text Box 89"/>
          <p:cNvSpPr txBox="1">
            <a:spLocks noChangeArrowheads="1"/>
          </p:cNvSpPr>
          <p:nvPr/>
        </p:nvSpPr>
        <p:spPr bwMode="auto">
          <a:xfrm>
            <a:off x="1905000" y="5302250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>
                <a:latin typeface="Arial" pitchFamily="34" charset="0"/>
              </a:rPr>
              <a:t>F.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Measuring Precision and Recall</a:t>
            </a:r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529972" y="5943600"/>
            <a:ext cx="2547938" cy="457200"/>
            <a:chOff x="1344" y="624"/>
            <a:chExt cx="1605" cy="288"/>
          </a:xfrm>
        </p:grpSpPr>
        <p:sp>
          <p:nvSpPr>
            <p:cNvPr id="31815" name="AutoShape 4"/>
            <p:cNvSpPr>
              <a:spLocks noChangeArrowheads="1"/>
            </p:cNvSpPr>
            <p:nvPr/>
          </p:nvSpPr>
          <p:spPr bwMode="auto">
            <a:xfrm>
              <a:off x="1344" y="624"/>
              <a:ext cx="192" cy="288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816" name="Text Box 5"/>
            <p:cNvSpPr txBox="1">
              <a:spLocks noChangeArrowheads="1"/>
            </p:cNvSpPr>
            <p:nvPr/>
          </p:nvSpPr>
          <p:spPr bwMode="auto">
            <a:xfrm>
              <a:off x="1584" y="662"/>
              <a:ext cx="13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 dirty="0">
                  <a:latin typeface="Arial" pitchFamily="34" charset="0"/>
                </a:rPr>
                <a:t>= relevant document</a:t>
              </a:r>
            </a:p>
          </p:txBody>
        </p:sp>
      </p:grpSp>
      <p:sp>
        <p:nvSpPr>
          <p:cNvPr id="31748" name="AutoShape 6"/>
          <p:cNvSpPr>
            <a:spLocks noChangeArrowheads="1"/>
          </p:cNvSpPr>
          <p:nvPr/>
        </p:nvSpPr>
        <p:spPr bwMode="auto">
          <a:xfrm>
            <a:off x="17526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AutoShape 7"/>
          <p:cNvSpPr>
            <a:spLocks noChangeArrowheads="1"/>
          </p:cNvSpPr>
          <p:nvPr/>
        </p:nvSpPr>
        <p:spPr bwMode="auto">
          <a:xfrm>
            <a:off x="60198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AutoShape 8"/>
          <p:cNvSpPr>
            <a:spLocks noChangeArrowheads="1"/>
          </p:cNvSpPr>
          <p:nvPr/>
        </p:nvSpPr>
        <p:spPr bwMode="auto">
          <a:xfrm>
            <a:off x="49530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AutoShape 9"/>
          <p:cNvSpPr>
            <a:spLocks noChangeArrowheads="1"/>
          </p:cNvSpPr>
          <p:nvPr/>
        </p:nvSpPr>
        <p:spPr bwMode="auto">
          <a:xfrm>
            <a:off x="44196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2" name="AutoShape 10"/>
          <p:cNvSpPr>
            <a:spLocks noChangeArrowheads="1"/>
          </p:cNvSpPr>
          <p:nvPr/>
        </p:nvSpPr>
        <p:spPr bwMode="auto">
          <a:xfrm>
            <a:off x="38862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AutoShape 11"/>
          <p:cNvSpPr>
            <a:spLocks noChangeArrowheads="1"/>
          </p:cNvSpPr>
          <p:nvPr/>
        </p:nvSpPr>
        <p:spPr bwMode="auto">
          <a:xfrm>
            <a:off x="65532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4" name="AutoShape 12"/>
          <p:cNvSpPr>
            <a:spLocks noChangeArrowheads="1"/>
          </p:cNvSpPr>
          <p:nvPr/>
        </p:nvSpPr>
        <p:spPr bwMode="auto">
          <a:xfrm>
            <a:off x="28194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5" name="AutoShape 13"/>
          <p:cNvSpPr>
            <a:spLocks noChangeArrowheads="1"/>
          </p:cNvSpPr>
          <p:nvPr/>
        </p:nvSpPr>
        <p:spPr bwMode="auto">
          <a:xfrm>
            <a:off x="22860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6" name="AutoShape 14"/>
          <p:cNvSpPr>
            <a:spLocks noChangeArrowheads="1"/>
          </p:cNvSpPr>
          <p:nvPr/>
        </p:nvSpPr>
        <p:spPr bwMode="auto">
          <a:xfrm>
            <a:off x="33528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AutoShape 15"/>
          <p:cNvSpPr>
            <a:spLocks noChangeArrowheads="1"/>
          </p:cNvSpPr>
          <p:nvPr/>
        </p:nvSpPr>
        <p:spPr bwMode="auto">
          <a:xfrm>
            <a:off x="5486400" y="2238375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Text Box 16"/>
          <p:cNvSpPr txBox="1">
            <a:spLocks noChangeArrowheads="1"/>
          </p:cNvSpPr>
          <p:nvPr/>
        </p:nvSpPr>
        <p:spPr bwMode="auto">
          <a:xfrm>
            <a:off x="16002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1/1</a:t>
            </a:r>
          </a:p>
        </p:txBody>
      </p:sp>
      <p:sp>
        <p:nvSpPr>
          <p:cNvPr id="31759" name="Text Box 17"/>
          <p:cNvSpPr txBox="1">
            <a:spLocks noChangeArrowheads="1"/>
          </p:cNvSpPr>
          <p:nvPr/>
        </p:nvSpPr>
        <p:spPr bwMode="auto">
          <a:xfrm>
            <a:off x="21336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1/2</a:t>
            </a:r>
          </a:p>
        </p:txBody>
      </p:sp>
      <p:sp>
        <p:nvSpPr>
          <p:cNvPr id="31760" name="Text Box 18"/>
          <p:cNvSpPr txBox="1">
            <a:spLocks noChangeArrowheads="1"/>
          </p:cNvSpPr>
          <p:nvPr/>
        </p:nvSpPr>
        <p:spPr bwMode="auto">
          <a:xfrm>
            <a:off x="26670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1/3</a:t>
            </a:r>
          </a:p>
        </p:txBody>
      </p:sp>
      <p:sp>
        <p:nvSpPr>
          <p:cNvPr id="31761" name="Text Box 19"/>
          <p:cNvSpPr txBox="1">
            <a:spLocks noChangeArrowheads="1"/>
          </p:cNvSpPr>
          <p:nvPr/>
        </p:nvSpPr>
        <p:spPr bwMode="auto">
          <a:xfrm>
            <a:off x="32004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1/4</a:t>
            </a:r>
          </a:p>
        </p:txBody>
      </p:sp>
      <p:sp>
        <p:nvSpPr>
          <p:cNvPr id="31762" name="Text Box 20"/>
          <p:cNvSpPr txBox="1">
            <a:spLocks noChangeArrowheads="1"/>
          </p:cNvSpPr>
          <p:nvPr/>
        </p:nvSpPr>
        <p:spPr bwMode="auto">
          <a:xfrm>
            <a:off x="37338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2/5</a:t>
            </a:r>
          </a:p>
        </p:txBody>
      </p:sp>
      <p:sp>
        <p:nvSpPr>
          <p:cNvPr id="31763" name="Text Box 21"/>
          <p:cNvSpPr txBox="1">
            <a:spLocks noChangeArrowheads="1"/>
          </p:cNvSpPr>
          <p:nvPr/>
        </p:nvSpPr>
        <p:spPr bwMode="auto">
          <a:xfrm>
            <a:off x="42672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3/6</a:t>
            </a:r>
          </a:p>
        </p:txBody>
      </p:sp>
      <p:sp>
        <p:nvSpPr>
          <p:cNvPr id="31764" name="Text Box 22"/>
          <p:cNvSpPr txBox="1">
            <a:spLocks noChangeArrowheads="1"/>
          </p:cNvSpPr>
          <p:nvPr/>
        </p:nvSpPr>
        <p:spPr bwMode="auto">
          <a:xfrm>
            <a:off x="48006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3/7</a:t>
            </a:r>
          </a:p>
        </p:txBody>
      </p:sp>
      <p:sp>
        <p:nvSpPr>
          <p:cNvPr id="31765" name="Text Box 23"/>
          <p:cNvSpPr txBox="1">
            <a:spLocks noChangeArrowheads="1"/>
          </p:cNvSpPr>
          <p:nvPr/>
        </p:nvSpPr>
        <p:spPr bwMode="auto">
          <a:xfrm>
            <a:off x="53340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4/8</a:t>
            </a:r>
          </a:p>
        </p:txBody>
      </p:sp>
      <p:sp>
        <p:nvSpPr>
          <p:cNvPr id="31766" name="Text Box 24"/>
          <p:cNvSpPr txBox="1">
            <a:spLocks noChangeArrowheads="1"/>
          </p:cNvSpPr>
          <p:nvPr/>
        </p:nvSpPr>
        <p:spPr bwMode="auto">
          <a:xfrm>
            <a:off x="58674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4/9</a:t>
            </a:r>
          </a:p>
        </p:txBody>
      </p:sp>
      <p:sp>
        <p:nvSpPr>
          <p:cNvPr id="31767" name="Text Box 25"/>
          <p:cNvSpPr txBox="1">
            <a:spLocks noChangeArrowheads="1"/>
          </p:cNvSpPr>
          <p:nvPr/>
        </p:nvSpPr>
        <p:spPr bwMode="auto">
          <a:xfrm>
            <a:off x="6400800" y="27717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4/10</a:t>
            </a:r>
          </a:p>
        </p:txBody>
      </p:sp>
      <p:sp>
        <p:nvSpPr>
          <p:cNvPr id="31768" name="AutoShape 26"/>
          <p:cNvSpPr>
            <a:spLocks noChangeArrowheads="1"/>
          </p:cNvSpPr>
          <p:nvPr/>
        </p:nvSpPr>
        <p:spPr bwMode="auto">
          <a:xfrm>
            <a:off x="32004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69" name="AutoShape 27"/>
          <p:cNvSpPr>
            <a:spLocks noChangeArrowheads="1"/>
          </p:cNvSpPr>
          <p:nvPr/>
        </p:nvSpPr>
        <p:spPr bwMode="auto">
          <a:xfrm>
            <a:off x="74676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0" name="AutoShape 28"/>
          <p:cNvSpPr>
            <a:spLocks noChangeArrowheads="1"/>
          </p:cNvSpPr>
          <p:nvPr/>
        </p:nvSpPr>
        <p:spPr bwMode="auto">
          <a:xfrm>
            <a:off x="64008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1" name="AutoShape 29"/>
          <p:cNvSpPr>
            <a:spLocks noChangeArrowheads="1"/>
          </p:cNvSpPr>
          <p:nvPr/>
        </p:nvSpPr>
        <p:spPr bwMode="auto">
          <a:xfrm>
            <a:off x="58674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AutoShape 30"/>
          <p:cNvSpPr>
            <a:spLocks noChangeArrowheads="1"/>
          </p:cNvSpPr>
          <p:nvPr/>
        </p:nvSpPr>
        <p:spPr bwMode="auto">
          <a:xfrm>
            <a:off x="80010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3" name="AutoShape 31"/>
          <p:cNvSpPr>
            <a:spLocks noChangeArrowheads="1"/>
          </p:cNvSpPr>
          <p:nvPr/>
        </p:nvSpPr>
        <p:spPr bwMode="auto">
          <a:xfrm>
            <a:off x="42672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4" name="AutoShape 32"/>
          <p:cNvSpPr>
            <a:spLocks noChangeArrowheads="1"/>
          </p:cNvSpPr>
          <p:nvPr/>
        </p:nvSpPr>
        <p:spPr bwMode="auto">
          <a:xfrm>
            <a:off x="37338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5" name="AutoShape 33"/>
          <p:cNvSpPr>
            <a:spLocks noChangeArrowheads="1"/>
          </p:cNvSpPr>
          <p:nvPr/>
        </p:nvSpPr>
        <p:spPr bwMode="auto">
          <a:xfrm>
            <a:off x="48006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76" name="Text Box 34"/>
          <p:cNvSpPr txBox="1">
            <a:spLocks noChangeArrowheads="1"/>
          </p:cNvSpPr>
          <p:nvPr/>
        </p:nvSpPr>
        <p:spPr bwMode="auto">
          <a:xfrm>
            <a:off x="30480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5/11</a:t>
            </a:r>
          </a:p>
        </p:txBody>
      </p:sp>
      <p:sp>
        <p:nvSpPr>
          <p:cNvPr id="31777" name="Text Box 35"/>
          <p:cNvSpPr txBox="1">
            <a:spLocks noChangeArrowheads="1"/>
          </p:cNvSpPr>
          <p:nvPr/>
        </p:nvSpPr>
        <p:spPr bwMode="auto">
          <a:xfrm>
            <a:off x="35814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5/12</a:t>
            </a:r>
          </a:p>
        </p:txBody>
      </p:sp>
      <p:sp>
        <p:nvSpPr>
          <p:cNvPr id="31778" name="Text Box 36"/>
          <p:cNvSpPr txBox="1">
            <a:spLocks noChangeArrowheads="1"/>
          </p:cNvSpPr>
          <p:nvPr/>
        </p:nvSpPr>
        <p:spPr bwMode="auto">
          <a:xfrm>
            <a:off x="41148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5/13</a:t>
            </a:r>
          </a:p>
        </p:txBody>
      </p:sp>
      <p:sp>
        <p:nvSpPr>
          <p:cNvPr id="31779" name="Text Box 37"/>
          <p:cNvSpPr txBox="1">
            <a:spLocks noChangeArrowheads="1"/>
          </p:cNvSpPr>
          <p:nvPr/>
        </p:nvSpPr>
        <p:spPr bwMode="auto">
          <a:xfrm>
            <a:off x="46482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5/14</a:t>
            </a:r>
          </a:p>
        </p:txBody>
      </p:sp>
      <p:sp>
        <p:nvSpPr>
          <p:cNvPr id="31780" name="Text Box 38"/>
          <p:cNvSpPr txBox="1">
            <a:spLocks noChangeArrowheads="1"/>
          </p:cNvSpPr>
          <p:nvPr/>
        </p:nvSpPr>
        <p:spPr bwMode="auto">
          <a:xfrm>
            <a:off x="51816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5/15</a:t>
            </a:r>
          </a:p>
        </p:txBody>
      </p:sp>
      <p:sp>
        <p:nvSpPr>
          <p:cNvPr id="31781" name="Text Box 39"/>
          <p:cNvSpPr txBox="1">
            <a:spLocks noChangeArrowheads="1"/>
          </p:cNvSpPr>
          <p:nvPr/>
        </p:nvSpPr>
        <p:spPr bwMode="auto">
          <a:xfrm>
            <a:off x="57150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6/16</a:t>
            </a:r>
          </a:p>
        </p:txBody>
      </p:sp>
      <p:sp>
        <p:nvSpPr>
          <p:cNvPr id="31782" name="Text Box 40"/>
          <p:cNvSpPr txBox="1">
            <a:spLocks noChangeArrowheads="1"/>
          </p:cNvSpPr>
          <p:nvPr/>
        </p:nvSpPr>
        <p:spPr bwMode="auto">
          <a:xfrm>
            <a:off x="62484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6/17</a:t>
            </a:r>
          </a:p>
        </p:txBody>
      </p:sp>
      <p:sp>
        <p:nvSpPr>
          <p:cNvPr id="31783" name="Text Box 41"/>
          <p:cNvSpPr txBox="1">
            <a:spLocks noChangeArrowheads="1"/>
          </p:cNvSpPr>
          <p:nvPr/>
        </p:nvSpPr>
        <p:spPr bwMode="auto">
          <a:xfrm>
            <a:off x="67818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6/18</a:t>
            </a:r>
          </a:p>
        </p:txBody>
      </p:sp>
      <p:sp>
        <p:nvSpPr>
          <p:cNvPr id="31784" name="Text Box 42"/>
          <p:cNvSpPr txBox="1">
            <a:spLocks noChangeArrowheads="1"/>
          </p:cNvSpPr>
          <p:nvPr/>
        </p:nvSpPr>
        <p:spPr bwMode="auto">
          <a:xfrm>
            <a:off x="73152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6/19</a:t>
            </a:r>
          </a:p>
        </p:txBody>
      </p:sp>
      <p:sp>
        <p:nvSpPr>
          <p:cNvPr id="31785" name="Text Box 43"/>
          <p:cNvSpPr txBox="1">
            <a:spLocks noChangeArrowheads="1"/>
          </p:cNvSpPr>
          <p:nvPr/>
        </p:nvSpPr>
        <p:spPr bwMode="auto">
          <a:xfrm>
            <a:off x="7848600" y="44196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4/20</a:t>
            </a:r>
          </a:p>
        </p:txBody>
      </p:sp>
      <p:sp>
        <p:nvSpPr>
          <p:cNvPr id="31786" name="Text Box 44"/>
          <p:cNvSpPr txBox="1">
            <a:spLocks noChangeArrowheads="1"/>
          </p:cNvSpPr>
          <p:nvPr/>
        </p:nvSpPr>
        <p:spPr bwMode="auto">
          <a:xfrm>
            <a:off x="16002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1/14</a:t>
            </a:r>
          </a:p>
        </p:txBody>
      </p:sp>
      <p:sp>
        <p:nvSpPr>
          <p:cNvPr id="31787" name="Text Box 45"/>
          <p:cNvSpPr txBox="1">
            <a:spLocks noChangeArrowheads="1"/>
          </p:cNvSpPr>
          <p:nvPr/>
        </p:nvSpPr>
        <p:spPr bwMode="auto">
          <a:xfrm>
            <a:off x="21336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1/14</a:t>
            </a:r>
          </a:p>
        </p:txBody>
      </p:sp>
      <p:sp>
        <p:nvSpPr>
          <p:cNvPr id="31788" name="Text Box 46"/>
          <p:cNvSpPr txBox="1">
            <a:spLocks noChangeArrowheads="1"/>
          </p:cNvSpPr>
          <p:nvPr/>
        </p:nvSpPr>
        <p:spPr bwMode="auto">
          <a:xfrm>
            <a:off x="26670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1/14</a:t>
            </a:r>
          </a:p>
        </p:txBody>
      </p:sp>
      <p:sp>
        <p:nvSpPr>
          <p:cNvPr id="31789" name="Text Box 47"/>
          <p:cNvSpPr txBox="1">
            <a:spLocks noChangeArrowheads="1"/>
          </p:cNvSpPr>
          <p:nvPr/>
        </p:nvSpPr>
        <p:spPr bwMode="auto">
          <a:xfrm>
            <a:off x="32004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1/14</a:t>
            </a:r>
          </a:p>
        </p:txBody>
      </p:sp>
      <p:sp>
        <p:nvSpPr>
          <p:cNvPr id="31790" name="Text Box 48"/>
          <p:cNvSpPr txBox="1">
            <a:spLocks noChangeArrowheads="1"/>
          </p:cNvSpPr>
          <p:nvPr/>
        </p:nvSpPr>
        <p:spPr bwMode="auto">
          <a:xfrm>
            <a:off x="37338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2/14</a:t>
            </a:r>
          </a:p>
        </p:txBody>
      </p:sp>
      <p:sp>
        <p:nvSpPr>
          <p:cNvPr id="31791" name="Text Box 49"/>
          <p:cNvSpPr txBox="1">
            <a:spLocks noChangeArrowheads="1"/>
          </p:cNvSpPr>
          <p:nvPr/>
        </p:nvSpPr>
        <p:spPr bwMode="auto">
          <a:xfrm>
            <a:off x="42672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3/14</a:t>
            </a:r>
          </a:p>
        </p:txBody>
      </p:sp>
      <p:sp>
        <p:nvSpPr>
          <p:cNvPr id="31792" name="Text Box 50"/>
          <p:cNvSpPr txBox="1">
            <a:spLocks noChangeArrowheads="1"/>
          </p:cNvSpPr>
          <p:nvPr/>
        </p:nvSpPr>
        <p:spPr bwMode="auto">
          <a:xfrm>
            <a:off x="48006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3/14</a:t>
            </a:r>
          </a:p>
        </p:txBody>
      </p:sp>
      <p:sp>
        <p:nvSpPr>
          <p:cNvPr id="31793" name="Text Box 51"/>
          <p:cNvSpPr txBox="1">
            <a:spLocks noChangeArrowheads="1"/>
          </p:cNvSpPr>
          <p:nvPr/>
        </p:nvSpPr>
        <p:spPr bwMode="auto">
          <a:xfrm>
            <a:off x="53340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4/14</a:t>
            </a:r>
          </a:p>
        </p:txBody>
      </p:sp>
      <p:sp>
        <p:nvSpPr>
          <p:cNvPr id="31794" name="Text Box 52"/>
          <p:cNvSpPr txBox="1">
            <a:spLocks noChangeArrowheads="1"/>
          </p:cNvSpPr>
          <p:nvPr/>
        </p:nvSpPr>
        <p:spPr bwMode="auto">
          <a:xfrm>
            <a:off x="58674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4/14</a:t>
            </a:r>
          </a:p>
        </p:txBody>
      </p:sp>
      <p:sp>
        <p:nvSpPr>
          <p:cNvPr id="31795" name="Text Box 53"/>
          <p:cNvSpPr txBox="1">
            <a:spLocks noChangeArrowheads="1"/>
          </p:cNvSpPr>
          <p:nvPr/>
        </p:nvSpPr>
        <p:spPr bwMode="auto">
          <a:xfrm>
            <a:off x="6400800" y="3076575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4/14</a:t>
            </a:r>
          </a:p>
        </p:txBody>
      </p:sp>
      <p:sp>
        <p:nvSpPr>
          <p:cNvPr id="31796" name="AutoShape 54"/>
          <p:cNvSpPr>
            <a:spLocks noChangeArrowheads="1"/>
          </p:cNvSpPr>
          <p:nvPr/>
        </p:nvSpPr>
        <p:spPr bwMode="auto">
          <a:xfrm>
            <a:off x="69342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7" name="AutoShape 55"/>
          <p:cNvSpPr>
            <a:spLocks noChangeArrowheads="1"/>
          </p:cNvSpPr>
          <p:nvPr/>
        </p:nvSpPr>
        <p:spPr bwMode="auto">
          <a:xfrm>
            <a:off x="5334000" y="388620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98" name="Text Box 56"/>
          <p:cNvSpPr txBox="1">
            <a:spLocks noChangeArrowheads="1"/>
          </p:cNvSpPr>
          <p:nvPr/>
        </p:nvSpPr>
        <p:spPr bwMode="auto">
          <a:xfrm>
            <a:off x="30480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5/14</a:t>
            </a:r>
          </a:p>
        </p:txBody>
      </p:sp>
      <p:sp>
        <p:nvSpPr>
          <p:cNvPr id="31799" name="Text Box 57"/>
          <p:cNvSpPr txBox="1">
            <a:spLocks noChangeArrowheads="1"/>
          </p:cNvSpPr>
          <p:nvPr/>
        </p:nvSpPr>
        <p:spPr bwMode="auto">
          <a:xfrm>
            <a:off x="35814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5/14</a:t>
            </a:r>
          </a:p>
        </p:txBody>
      </p:sp>
      <p:sp>
        <p:nvSpPr>
          <p:cNvPr id="31800" name="Text Box 58"/>
          <p:cNvSpPr txBox="1">
            <a:spLocks noChangeArrowheads="1"/>
          </p:cNvSpPr>
          <p:nvPr/>
        </p:nvSpPr>
        <p:spPr bwMode="auto">
          <a:xfrm>
            <a:off x="41148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5/14</a:t>
            </a:r>
          </a:p>
        </p:txBody>
      </p:sp>
      <p:sp>
        <p:nvSpPr>
          <p:cNvPr id="31801" name="Text Box 59"/>
          <p:cNvSpPr txBox="1">
            <a:spLocks noChangeArrowheads="1"/>
          </p:cNvSpPr>
          <p:nvPr/>
        </p:nvSpPr>
        <p:spPr bwMode="auto">
          <a:xfrm>
            <a:off x="46482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5/14</a:t>
            </a:r>
          </a:p>
        </p:txBody>
      </p:sp>
      <p:sp>
        <p:nvSpPr>
          <p:cNvPr id="31802" name="Text Box 60"/>
          <p:cNvSpPr txBox="1">
            <a:spLocks noChangeArrowheads="1"/>
          </p:cNvSpPr>
          <p:nvPr/>
        </p:nvSpPr>
        <p:spPr bwMode="auto">
          <a:xfrm>
            <a:off x="51816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5/14</a:t>
            </a:r>
          </a:p>
        </p:txBody>
      </p:sp>
      <p:sp>
        <p:nvSpPr>
          <p:cNvPr id="31803" name="Text Box 61"/>
          <p:cNvSpPr txBox="1">
            <a:spLocks noChangeArrowheads="1"/>
          </p:cNvSpPr>
          <p:nvPr/>
        </p:nvSpPr>
        <p:spPr bwMode="auto">
          <a:xfrm>
            <a:off x="57150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6/14</a:t>
            </a:r>
          </a:p>
        </p:txBody>
      </p:sp>
      <p:sp>
        <p:nvSpPr>
          <p:cNvPr id="31804" name="Text Box 62"/>
          <p:cNvSpPr txBox="1">
            <a:spLocks noChangeArrowheads="1"/>
          </p:cNvSpPr>
          <p:nvPr/>
        </p:nvSpPr>
        <p:spPr bwMode="auto">
          <a:xfrm>
            <a:off x="62484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6/14</a:t>
            </a:r>
          </a:p>
        </p:txBody>
      </p:sp>
      <p:sp>
        <p:nvSpPr>
          <p:cNvPr id="31805" name="Text Box 63"/>
          <p:cNvSpPr txBox="1">
            <a:spLocks noChangeArrowheads="1"/>
          </p:cNvSpPr>
          <p:nvPr/>
        </p:nvSpPr>
        <p:spPr bwMode="auto">
          <a:xfrm>
            <a:off x="67818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6/14</a:t>
            </a:r>
          </a:p>
        </p:txBody>
      </p:sp>
      <p:sp>
        <p:nvSpPr>
          <p:cNvPr id="31806" name="Text Box 64"/>
          <p:cNvSpPr txBox="1">
            <a:spLocks noChangeArrowheads="1"/>
          </p:cNvSpPr>
          <p:nvPr/>
        </p:nvSpPr>
        <p:spPr bwMode="auto">
          <a:xfrm>
            <a:off x="73152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6/14</a:t>
            </a:r>
          </a:p>
        </p:txBody>
      </p:sp>
      <p:sp>
        <p:nvSpPr>
          <p:cNvPr id="31807" name="Text Box 65"/>
          <p:cNvSpPr txBox="1">
            <a:spLocks noChangeArrowheads="1"/>
          </p:cNvSpPr>
          <p:nvPr/>
        </p:nvSpPr>
        <p:spPr bwMode="auto">
          <a:xfrm>
            <a:off x="7848600" y="472440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6/14</a:t>
            </a:r>
          </a:p>
        </p:txBody>
      </p:sp>
      <p:sp>
        <p:nvSpPr>
          <p:cNvPr id="31808" name="Text Box 66"/>
          <p:cNvSpPr txBox="1">
            <a:spLocks noChangeArrowheads="1"/>
          </p:cNvSpPr>
          <p:nvPr/>
        </p:nvSpPr>
        <p:spPr bwMode="auto">
          <a:xfrm>
            <a:off x="1571625" y="1255425"/>
            <a:ext cx="61033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b="1" dirty="0">
                <a:latin typeface="Arial" pitchFamily="34" charset="0"/>
              </a:rPr>
              <a:t>Assume there are a total of 14 relevant </a:t>
            </a:r>
            <a:r>
              <a:rPr lang="en-US" sz="1600" b="1" dirty="0" smtClean="0">
                <a:latin typeface="Arial" pitchFamily="34" charset="0"/>
              </a:rPr>
              <a:t>documents</a:t>
            </a:r>
          </a:p>
          <a:p>
            <a:r>
              <a:rPr lang="en-US" sz="1600" b="1" dirty="0" smtClean="0">
                <a:latin typeface="Arial" pitchFamily="34" charset="0"/>
              </a:rPr>
              <a:t>Let’s evaluate a </a:t>
            </a:r>
            <a:r>
              <a:rPr lang="en-US" sz="1600" b="1" dirty="0" smtClean="0">
                <a:latin typeface="Arial" pitchFamily="34" charset="0"/>
              </a:rPr>
              <a:t>system that finds 6 of those 14 in the top 20: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31809" name="Text Box 67"/>
          <p:cNvSpPr txBox="1">
            <a:spLocks noChangeArrowheads="1"/>
          </p:cNvSpPr>
          <p:nvPr/>
        </p:nvSpPr>
        <p:spPr bwMode="auto">
          <a:xfrm>
            <a:off x="554038" y="2724150"/>
            <a:ext cx="1017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>
                <a:latin typeface="Arial" pitchFamily="34" charset="0"/>
              </a:rPr>
              <a:t>Precision</a:t>
            </a:r>
          </a:p>
        </p:txBody>
      </p:sp>
      <p:sp>
        <p:nvSpPr>
          <p:cNvPr id="31810" name="Text Box 68"/>
          <p:cNvSpPr txBox="1">
            <a:spLocks noChangeArrowheads="1"/>
          </p:cNvSpPr>
          <p:nvPr/>
        </p:nvSpPr>
        <p:spPr bwMode="auto">
          <a:xfrm>
            <a:off x="825500" y="3044825"/>
            <a:ext cx="746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>
                <a:latin typeface="Arial" pitchFamily="34" charset="0"/>
              </a:rPr>
              <a:t>Recall</a:t>
            </a:r>
          </a:p>
        </p:txBody>
      </p:sp>
      <p:sp>
        <p:nvSpPr>
          <p:cNvPr id="31811" name="Text Box 69"/>
          <p:cNvSpPr txBox="1">
            <a:spLocks noChangeArrowheads="1"/>
          </p:cNvSpPr>
          <p:nvPr/>
        </p:nvSpPr>
        <p:spPr bwMode="auto">
          <a:xfrm>
            <a:off x="1985963" y="4371975"/>
            <a:ext cx="1017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>
                <a:latin typeface="Arial" pitchFamily="34" charset="0"/>
              </a:rPr>
              <a:t>Precision</a:t>
            </a:r>
          </a:p>
        </p:txBody>
      </p:sp>
      <p:sp>
        <p:nvSpPr>
          <p:cNvPr id="31812" name="Text Box 70"/>
          <p:cNvSpPr txBox="1">
            <a:spLocks noChangeArrowheads="1"/>
          </p:cNvSpPr>
          <p:nvPr/>
        </p:nvSpPr>
        <p:spPr bwMode="auto">
          <a:xfrm>
            <a:off x="2257425" y="4692650"/>
            <a:ext cx="746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>
                <a:latin typeface="Arial" pitchFamily="34" charset="0"/>
              </a:rPr>
              <a:t>Recall</a:t>
            </a:r>
          </a:p>
        </p:txBody>
      </p:sp>
      <p:sp>
        <p:nvSpPr>
          <p:cNvPr id="31813" name="Text Box 71"/>
          <p:cNvSpPr txBox="1">
            <a:spLocks noChangeArrowheads="1"/>
          </p:cNvSpPr>
          <p:nvPr/>
        </p:nvSpPr>
        <p:spPr bwMode="auto">
          <a:xfrm>
            <a:off x="457200" y="2282825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 b="1">
                <a:latin typeface="Arial" pitchFamily="34" charset="0"/>
              </a:rPr>
              <a:t>Hits 1-10</a:t>
            </a:r>
          </a:p>
        </p:txBody>
      </p:sp>
      <p:sp>
        <p:nvSpPr>
          <p:cNvPr id="31814" name="Text Box 72"/>
          <p:cNvSpPr txBox="1">
            <a:spLocks noChangeArrowheads="1"/>
          </p:cNvSpPr>
          <p:nvPr/>
        </p:nvSpPr>
        <p:spPr bwMode="auto">
          <a:xfrm>
            <a:off x="1792288" y="3930650"/>
            <a:ext cx="11445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 b="1">
                <a:latin typeface="Arial" pitchFamily="34" charset="0"/>
              </a:rPr>
              <a:t>Hits 11-20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6324600" y="2145001"/>
            <a:ext cx="2537509" cy="952672"/>
            <a:chOff x="6324600" y="2145001"/>
            <a:chExt cx="2537509" cy="952672"/>
          </a:xfrm>
        </p:grpSpPr>
        <p:sp>
          <p:nvSpPr>
            <p:cNvPr id="2" name="Oval 1"/>
            <p:cNvSpPr/>
            <p:nvPr/>
          </p:nvSpPr>
          <p:spPr bwMode="auto">
            <a:xfrm>
              <a:off x="6324600" y="2145001"/>
              <a:ext cx="762000" cy="952672"/>
            </a:xfrm>
            <a:prstGeom prst="ellipse">
              <a:avLst/>
            </a:prstGeom>
            <a:noFill/>
            <a:ln w="28575" cap="flat" cmpd="sng" algn="ctr">
              <a:solidFill>
                <a:srgbClr val="FF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7202680" y="2291060"/>
              <a:ext cx="16594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P@10 = 0.4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/>
          <a:lstStyle/>
          <a:p>
            <a:r>
              <a:rPr lang="en-US" smtClean="0"/>
              <a:t>Uninterpolated Average Precision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839200" cy="4114800"/>
          </a:xfrm>
        </p:spPr>
        <p:txBody>
          <a:bodyPr/>
          <a:lstStyle/>
          <a:p>
            <a:pPr lvl="1"/>
            <a:r>
              <a:rPr lang="en-US" dirty="0" smtClean="0"/>
              <a:t>Average of precision at each retrieved relevant </a:t>
            </a:r>
            <a:r>
              <a:rPr lang="en-US" dirty="0" smtClean="0"/>
              <a:t>doc</a:t>
            </a:r>
            <a:endParaRPr lang="en-US" dirty="0" smtClean="0"/>
          </a:p>
          <a:p>
            <a:pPr lvl="1"/>
            <a:r>
              <a:rPr lang="en-US" dirty="0" smtClean="0"/>
              <a:t>Relevant </a:t>
            </a:r>
            <a:r>
              <a:rPr lang="en-US" dirty="0" smtClean="0"/>
              <a:t>docs </a:t>
            </a:r>
            <a:r>
              <a:rPr lang="en-US" dirty="0" smtClean="0"/>
              <a:t>not retrieved contribute zero to score</a:t>
            </a:r>
          </a:p>
        </p:txBody>
      </p:sp>
      <p:grpSp>
        <p:nvGrpSpPr>
          <p:cNvPr id="33796" name="Group 4"/>
          <p:cNvGrpSpPr>
            <a:grpSpLocks/>
          </p:cNvGrpSpPr>
          <p:nvPr/>
        </p:nvGrpSpPr>
        <p:grpSpPr bwMode="auto">
          <a:xfrm>
            <a:off x="423862" y="5910210"/>
            <a:ext cx="2547938" cy="457200"/>
            <a:chOff x="1344" y="624"/>
            <a:chExt cx="1605" cy="288"/>
          </a:xfrm>
        </p:grpSpPr>
        <p:sp>
          <p:nvSpPr>
            <p:cNvPr id="33849" name="AutoShape 5"/>
            <p:cNvSpPr>
              <a:spLocks noChangeArrowheads="1"/>
            </p:cNvSpPr>
            <p:nvPr/>
          </p:nvSpPr>
          <p:spPr bwMode="auto">
            <a:xfrm>
              <a:off x="1344" y="624"/>
              <a:ext cx="192" cy="288"/>
            </a:xfrm>
            <a:prstGeom prst="foldedCorner">
              <a:avLst>
                <a:gd name="adj" fmla="val 125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0" name="Text Box 6"/>
            <p:cNvSpPr txBox="1">
              <a:spLocks noChangeArrowheads="1"/>
            </p:cNvSpPr>
            <p:nvPr/>
          </p:nvSpPr>
          <p:spPr bwMode="auto">
            <a:xfrm>
              <a:off x="1584" y="662"/>
              <a:ext cx="1365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600" b="1">
                  <a:latin typeface="Arial" pitchFamily="34" charset="0"/>
                </a:rPr>
                <a:t>= relevant document</a:t>
              </a:r>
            </a:p>
          </p:txBody>
        </p:sp>
      </p:grpSp>
      <p:sp>
        <p:nvSpPr>
          <p:cNvPr id="33797" name="AutoShape 7"/>
          <p:cNvSpPr>
            <a:spLocks noChangeArrowheads="1"/>
          </p:cNvSpPr>
          <p:nvPr/>
        </p:nvSpPr>
        <p:spPr bwMode="auto">
          <a:xfrm>
            <a:off x="21336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8"/>
          <p:cNvSpPr>
            <a:spLocks noChangeArrowheads="1"/>
          </p:cNvSpPr>
          <p:nvPr/>
        </p:nvSpPr>
        <p:spPr bwMode="auto">
          <a:xfrm>
            <a:off x="64008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AutoShape 9"/>
          <p:cNvSpPr>
            <a:spLocks noChangeArrowheads="1"/>
          </p:cNvSpPr>
          <p:nvPr/>
        </p:nvSpPr>
        <p:spPr bwMode="auto">
          <a:xfrm>
            <a:off x="53340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AutoShape 10"/>
          <p:cNvSpPr>
            <a:spLocks noChangeArrowheads="1"/>
          </p:cNvSpPr>
          <p:nvPr/>
        </p:nvSpPr>
        <p:spPr bwMode="auto">
          <a:xfrm>
            <a:off x="48006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AutoShape 11"/>
          <p:cNvSpPr>
            <a:spLocks noChangeArrowheads="1"/>
          </p:cNvSpPr>
          <p:nvPr/>
        </p:nvSpPr>
        <p:spPr bwMode="auto">
          <a:xfrm>
            <a:off x="42672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AutoShape 12"/>
          <p:cNvSpPr>
            <a:spLocks noChangeArrowheads="1"/>
          </p:cNvSpPr>
          <p:nvPr/>
        </p:nvSpPr>
        <p:spPr bwMode="auto">
          <a:xfrm>
            <a:off x="69342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AutoShape 13"/>
          <p:cNvSpPr>
            <a:spLocks noChangeArrowheads="1"/>
          </p:cNvSpPr>
          <p:nvPr/>
        </p:nvSpPr>
        <p:spPr bwMode="auto">
          <a:xfrm>
            <a:off x="32004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AutoShape 14"/>
          <p:cNvSpPr>
            <a:spLocks noChangeArrowheads="1"/>
          </p:cNvSpPr>
          <p:nvPr/>
        </p:nvSpPr>
        <p:spPr bwMode="auto">
          <a:xfrm>
            <a:off x="26670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5" name="AutoShape 15"/>
          <p:cNvSpPr>
            <a:spLocks noChangeArrowheads="1"/>
          </p:cNvSpPr>
          <p:nvPr/>
        </p:nvSpPr>
        <p:spPr bwMode="auto">
          <a:xfrm>
            <a:off x="37338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6" name="AutoShape 16"/>
          <p:cNvSpPr>
            <a:spLocks noChangeArrowheads="1"/>
          </p:cNvSpPr>
          <p:nvPr/>
        </p:nvSpPr>
        <p:spPr bwMode="auto">
          <a:xfrm>
            <a:off x="5867400" y="2698750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Text Box 17"/>
          <p:cNvSpPr txBox="1">
            <a:spLocks noChangeArrowheads="1"/>
          </p:cNvSpPr>
          <p:nvPr/>
        </p:nvSpPr>
        <p:spPr bwMode="auto">
          <a:xfrm>
            <a:off x="19812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1/1</a:t>
            </a:r>
          </a:p>
        </p:txBody>
      </p:sp>
      <p:sp>
        <p:nvSpPr>
          <p:cNvPr id="33808" name="Text Box 18"/>
          <p:cNvSpPr txBox="1">
            <a:spLocks noChangeArrowheads="1"/>
          </p:cNvSpPr>
          <p:nvPr/>
        </p:nvSpPr>
        <p:spPr bwMode="auto">
          <a:xfrm>
            <a:off x="25146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1/2</a:t>
            </a:r>
          </a:p>
        </p:txBody>
      </p:sp>
      <p:sp>
        <p:nvSpPr>
          <p:cNvPr id="33809" name="Text Box 19"/>
          <p:cNvSpPr txBox="1">
            <a:spLocks noChangeArrowheads="1"/>
          </p:cNvSpPr>
          <p:nvPr/>
        </p:nvSpPr>
        <p:spPr bwMode="auto">
          <a:xfrm>
            <a:off x="30480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1/3</a:t>
            </a:r>
          </a:p>
        </p:txBody>
      </p:sp>
      <p:sp>
        <p:nvSpPr>
          <p:cNvPr id="33810" name="Text Box 20"/>
          <p:cNvSpPr txBox="1">
            <a:spLocks noChangeArrowheads="1"/>
          </p:cNvSpPr>
          <p:nvPr/>
        </p:nvSpPr>
        <p:spPr bwMode="auto">
          <a:xfrm>
            <a:off x="35814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1/4</a:t>
            </a:r>
          </a:p>
        </p:txBody>
      </p:sp>
      <p:sp>
        <p:nvSpPr>
          <p:cNvPr id="33811" name="Text Box 21"/>
          <p:cNvSpPr txBox="1">
            <a:spLocks noChangeArrowheads="1"/>
          </p:cNvSpPr>
          <p:nvPr/>
        </p:nvSpPr>
        <p:spPr bwMode="auto">
          <a:xfrm>
            <a:off x="41148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2/5</a:t>
            </a:r>
          </a:p>
        </p:txBody>
      </p:sp>
      <p:sp>
        <p:nvSpPr>
          <p:cNvPr id="33812" name="Text Box 22"/>
          <p:cNvSpPr txBox="1">
            <a:spLocks noChangeArrowheads="1"/>
          </p:cNvSpPr>
          <p:nvPr/>
        </p:nvSpPr>
        <p:spPr bwMode="auto">
          <a:xfrm>
            <a:off x="46482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3/6</a:t>
            </a:r>
          </a:p>
        </p:txBody>
      </p:sp>
      <p:sp>
        <p:nvSpPr>
          <p:cNvPr id="33813" name="Text Box 23"/>
          <p:cNvSpPr txBox="1">
            <a:spLocks noChangeArrowheads="1"/>
          </p:cNvSpPr>
          <p:nvPr/>
        </p:nvSpPr>
        <p:spPr bwMode="auto">
          <a:xfrm>
            <a:off x="51816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3/7</a:t>
            </a:r>
          </a:p>
        </p:txBody>
      </p:sp>
      <p:sp>
        <p:nvSpPr>
          <p:cNvPr id="33814" name="Text Box 24"/>
          <p:cNvSpPr txBox="1">
            <a:spLocks noChangeArrowheads="1"/>
          </p:cNvSpPr>
          <p:nvPr/>
        </p:nvSpPr>
        <p:spPr bwMode="auto">
          <a:xfrm>
            <a:off x="57150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4/8</a:t>
            </a:r>
          </a:p>
        </p:txBody>
      </p:sp>
      <p:sp>
        <p:nvSpPr>
          <p:cNvPr id="33815" name="Text Box 25"/>
          <p:cNvSpPr txBox="1">
            <a:spLocks noChangeArrowheads="1"/>
          </p:cNvSpPr>
          <p:nvPr/>
        </p:nvSpPr>
        <p:spPr bwMode="auto">
          <a:xfrm>
            <a:off x="62484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4/9</a:t>
            </a:r>
          </a:p>
        </p:txBody>
      </p:sp>
      <p:sp>
        <p:nvSpPr>
          <p:cNvPr id="33816" name="Text Box 26"/>
          <p:cNvSpPr txBox="1">
            <a:spLocks noChangeArrowheads="1"/>
          </p:cNvSpPr>
          <p:nvPr/>
        </p:nvSpPr>
        <p:spPr bwMode="auto">
          <a:xfrm>
            <a:off x="6781800" y="3232150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4/10</a:t>
            </a:r>
          </a:p>
        </p:txBody>
      </p:sp>
      <p:sp>
        <p:nvSpPr>
          <p:cNvPr id="33817" name="AutoShape 27"/>
          <p:cNvSpPr>
            <a:spLocks noChangeArrowheads="1"/>
          </p:cNvSpPr>
          <p:nvPr/>
        </p:nvSpPr>
        <p:spPr bwMode="auto">
          <a:xfrm>
            <a:off x="35814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8" name="AutoShape 28"/>
          <p:cNvSpPr>
            <a:spLocks noChangeArrowheads="1"/>
          </p:cNvSpPr>
          <p:nvPr/>
        </p:nvSpPr>
        <p:spPr bwMode="auto">
          <a:xfrm>
            <a:off x="78486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AutoShape 29"/>
          <p:cNvSpPr>
            <a:spLocks noChangeArrowheads="1"/>
          </p:cNvSpPr>
          <p:nvPr/>
        </p:nvSpPr>
        <p:spPr bwMode="auto">
          <a:xfrm>
            <a:off x="67818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0" name="AutoShape 30"/>
          <p:cNvSpPr>
            <a:spLocks noChangeArrowheads="1"/>
          </p:cNvSpPr>
          <p:nvPr/>
        </p:nvSpPr>
        <p:spPr bwMode="auto">
          <a:xfrm>
            <a:off x="62484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1" name="AutoShape 31"/>
          <p:cNvSpPr>
            <a:spLocks noChangeArrowheads="1"/>
          </p:cNvSpPr>
          <p:nvPr/>
        </p:nvSpPr>
        <p:spPr bwMode="auto">
          <a:xfrm>
            <a:off x="83820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AutoShape 32"/>
          <p:cNvSpPr>
            <a:spLocks noChangeArrowheads="1"/>
          </p:cNvSpPr>
          <p:nvPr/>
        </p:nvSpPr>
        <p:spPr bwMode="auto">
          <a:xfrm>
            <a:off x="46482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3" name="AutoShape 33"/>
          <p:cNvSpPr>
            <a:spLocks noChangeArrowheads="1"/>
          </p:cNvSpPr>
          <p:nvPr/>
        </p:nvSpPr>
        <p:spPr bwMode="auto">
          <a:xfrm>
            <a:off x="41148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4" name="AutoShape 34"/>
          <p:cNvSpPr>
            <a:spLocks noChangeArrowheads="1"/>
          </p:cNvSpPr>
          <p:nvPr/>
        </p:nvSpPr>
        <p:spPr bwMode="auto">
          <a:xfrm>
            <a:off x="51816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Text Box 35"/>
          <p:cNvSpPr txBox="1">
            <a:spLocks noChangeArrowheads="1"/>
          </p:cNvSpPr>
          <p:nvPr/>
        </p:nvSpPr>
        <p:spPr bwMode="auto">
          <a:xfrm>
            <a:off x="34290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5/11</a:t>
            </a:r>
          </a:p>
        </p:txBody>
      </p:sp>
      <p:sp>
        <p:nvSpPr>
          <p:cNvPr id="33826" name="Text Box 36"/>
          <p:cNvSpPr txBox="1">
            <a:spLocks noChangeArrowheads="1"/>
          </p:cNvSpPr>
          <p:nvPr/>
        </p:nvSpPr>
        <p:spPr bwMode="auto">
          <a:xfrm>
            <a:off x="39624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5/12</a:t>
            </a:r>
          </a:p>
        </p:txBody>
      </p:sp>
      <p:sp>
        <p:nvSpPr>
          <p:cNvPr id="33827" name="Text Box 37"/>
          <p:cNvSpPr txBox="1">
            <a:spLocks noChangeArrowheads="1"/>
          </p:cNvSpPr>
          <p:nvPr/>
        </p:nvSpPr>
        <p:spPr bwMode="auto">
          <a:xfrm>
            <a:off x="44958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5/13</a:t>
            </a:r>
          </a:p>
        </p:txBody>
      </p:sp>
      <p:sp>
        <p:nvSpPr>
          <p:cNvPr id="33828" name="Text Box 38"/>
          <p:cNvSpPr txBox="1">
            <a:spLocks noChangeArrowheads="1"/>
          </p:cNvSpPr>
          <p:nvPr/>
        </p:nvSpPr>
        <p:spPr bwMode="auto">
          <a:xfrm>
            <a:off x="50292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5/14</a:t>
            </a:r>
          </a:p>
        </p:txBody>
      </p:sp>
      <p:sp>
        <p:nvSpPr>
          <p:cNvPr id="33829" name="Text Box 39"/>
          <p:cNvSpPr txBox="1">
            <a:spLocks noChangeArrowheads="1"/>
          </p:cNvSpPr>
          <p:nvPr/>
        </p:nvSpPr>
        <p:spPr bwMode="auto">
          <a:xfrm>
            <a:off x="55626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5/15</a:t>
            </a:r>
          </a:p>
        </p:txBody>
      </p:sp>
      <p:sp>
        <p:nvSpPr>
          <p:cNvPr id="33830" name="Text Box 40"/>
          <p:cNvSpPr txBox="1">
            <a:spLocks noChangeArrowheads="1"/>
          </p:cNvSpPr>
          <p:nvPr/>
        </p:nvSpPr>
        <p:spPr bwMode="auto">
          <a:xfrm>
            <a:off x="60960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b="1">
                <a:latin typeface="Arial" pitchFamily="34" charset="0"/>
              </a:rPr>
              <a:t>6/16</a:t>
            </a:r>
          </a:p>
        </p:txBody>
      </p:sp>
      <p:sp>
        <p:nvSpPr>
          <p:cNvPr id="33831" name="Text Box 41"/>
          <p:cNvSpPr txBox="1">
            <a:spLocks noChangeArrowheads="1"/>
          </p:cNvSpPr>
          <p:nvPr/>
        </p:nvSpPr>
        <p:spPr bwMode="auto">
          <a:xfrm>
            <a:off x="66294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6/17</a:t>
            </a:r>
          </a:p>
        </p:txBody>
      </p:sp>
      <p:sp>
        <p:nvSpPr>
          <p:cNvPr id="33832" name="Text Box 42"/>
          <p:cNvSpPr txBox="1">
            <a:spLocks noChangeArrowheads="1"/>
          </p:cNvSpPr>
          <p:nvPr/>
        </p:nvSpPr>
        <p:spPr bwMode="auto">
          <a:xfrm>
            <a:off x="71628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6/18</a:t>
            </a:r>
          </a:p>
        </p:txBody>
      </p:sp>
      <p:sp>
        <p:nvSpPr>
          <p:cNvPr id="33833" name="Text Box 43"/>
          <p:cNvSpPr txBox="1">
            <a:spLocks noChangeArrowheads="1"/>
          </p:cNvSpPr>
          <p:nvPr/>
        </p:nvSpPr>
        <p:spPr bwMode="auto">
          <a:xfrm>
            <a:off x="76962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6/19</a:t>
            </a:r>
          </a:p>
        </p:txBody>
      </p:sp>
      <p:sp>
        <p:nvSpPr>
          <p:cNvPr id="33834" name="Text Box 44"/>
          <p:cNvSpPr txBox="1">
            <a:spLocks noChangeArrowheads="1"/>
          </p:cNvSpPr>
          <p:nvPr/>
        </p:nvSpPr>
        <p:spPr bwMode="auto">
          <a:xfrm>
            <a:off x="8229600" y="4177721"/>
            <a:ext cx="533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Arial" pitchFamily="34" charset="0"/>
              </a:rPr>
              <a:t>4/20</a:t>
            </a:r>
          </a:p>
        </p:txBody>
      </p:sp>
      <p:sp>
        <p:nvSpPr>
          <p:cNvPr id="33835" name="AutoShape 45"/>
          <p:cNvSpPr>
            <a:spLocks noChangeArrowheads="1"/>
          </p:cNvSpPr>
          <p:nvPr/>
        </p:nvSpPr>
        <p:spPr bwMode="auto">
          <a:xfrm>
            <a:off x="73152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6" name="AutoShape 46"/>
          <p:cNvSpPr>
            <a:spLocks noChangeArrowheads="1"/>
          </p:cNvSpPr>
          <p:nvPr/>
        </p:nvSpPr>
        <p:spPr bwMode="auto">
          <a:xfrm>
            <a:off x="5715000" y="3644321"/>
            <a:ext cx="304800" cy="457200"/>
          </a:xfrm>
          <a:prstGeom prst="foldedCorner">
            <a:avLst>
              <a:gd name="adj" fmla="val 12500"/>
            </a:avLst>
          </a:prstGeom>
          <a:solidFill>
            <a:schemeClr val="folHlink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Text Box 47"/>
          <p:cNvSpPr txBox="1">
            <a:spLocks noChangeArrowheads="1"/>
          </p:cNvSpPr>
          <p:nvPr/>
        </p:nvSpPr>
        <p:spPr bwMode="auto">
          <a:xfrm>
            <a:off x="935037" y="3184525"/>
            <a:ext cx="1017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>
                <a:latin typeface="Arial" pitchFamily="34" charset="0"/>
              </a:rPr>
              <a:t>Precision</a:t>
            </a:r>
          </a:p>
        </p:txBody>
      </p:sp>
      <p:sp>
        <p:nvSpPr>
          <p:cNvPr id="33838" name="Text Box 48"/>
          <p:cNvSpPr txBox="1">
            <a:spLocks noChangeArrowheads="1"/>
          </p:cNvSpPr>
          <p:nvPr/>
        </p:nvSpPr>
        <p:spPr bwMode="auto">
          <a:xfrm>
            <a:off x="2366962" y="4130096"/>
            <a:ext cx="1017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>
                <a:latin typeface="Arial" pitchFamily="34" charset="0"/>
              </a:rPr>
              <a:t>Precision</a:t>
            </a:r>
          </a:p>
        </p:txBody>
      </p:sp>
      <p:sp>
        <p:nvSpPr>
          <p:cNvPr id="33839" name="Text Box 49"/>
          <p:cNvSpPr txBox="1">
            <a:spLocks noChangeArrowheads="1"/>
          </p:cNvSpPr>
          <p:nvPr/>
        </p:nvSpPr>
        <p:spPr bwMode="auto">
          <a:xfrm>
            <a:off x="838200" y="2743200"/>
            <a:ext cx="1031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 b="1">
                <a:latin typeface="Arial" pitchFamily="34" charset="0"/>
              </a:rPr>
              <a:t>Hits 1-10</a:t>
            </a:r>
          </a:p>
        </p:txBody>
      </p:sp>
      <p:sp>
        <p:nvSpPr>
          <p:cNvPr id="33840" name="Text Box 50"/>
          <p:cNvSpPr txBox="1">
            <a:spLocks noChangeArrowheads="1"/>
          </p:cNvSpPr>
          <p:nvPr/>
        </p:nvSpPr>
        <p:spPr bwMode="auto">
          <a:xfrm>
            <a:off x="2173287" y="3688771"/>
            <a:ext cx="1144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600" b="1">
                <a:latin typeface="Arial" pitchFamily="34" charset="0"/>
              </a:rPr>
              <a:t>Hits 11-20</a:t>
            </a:r>
          </a:p>
        </p:txBody>
      </p:sp>
      <p:sp>
        <p:nvSpPr>
          <p:cNvPr id="33841" name="Oval 51"/>
          <p:cNvSpPr>
            <a:spLocks noChangeArrowheads="1"/>
          </p:cNvSpPr>
          <p:nvPr/>
        </p:nvSpPr>
        <p:spPr bwMode="auto">
          <a:xfrm>
            <a:off x="1981200" y="3155950"/>
            <a:ext cx="533400" cy="4572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2" name="Oval 52"/>
          <p:cNvSpPr>
            <a:spLocks noChangeArrowheads="1"/>
          </p:cNvSpPr>
          <p:nvPr/>
        </p:nvSpPr>
        <p:spPr bwMode="auto">
          <a:xfrm>
            <a:off x="4114800" y="3155950"/>
            <a:ext cx="533400" cy="4572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3" name="Oval 53"/>
          <p:cNvSpPr>
            <a:spLocks noChangeArrowheads="1"/>
          </p:cNvSpPr>
          <p:nvPr/>
        </p:nvSpPr>
        <p:spPr bwMode="auto">
          <a:xfrm>
            <a:off x="4648200" y="3155950"/>
            <a:ext cx="533400" cy="4572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Oval 54"/>
          <p:cNvSpPr>
            <a:spLocks noChangeArrowheads="1"/>
          </p:cNvSpPr>
          <p:nvPr/>
        </p:nvSpPr>
        <p:spPr bwMode="auto">
          <a:xfrm>
            <a:off x="5715000" y="3155950"/>
            <a:ext cx="533400" cy="4572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5" name="Oval 55"/>
          <p:cNvSpPr>
            <a:spLocks noChangeArrowheads="1"/>
          </p:cNvSpPr>
          <p:nvPr/>
        </p:nvSpPr>
        <p:spPr bwMode="auto">
          <a:xfrm>
            <a:off x="6096000" y="4101521"/>
            <a:ext cx="533400" cy="4572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6" name="Oval 56"/>
          <p:cNvSpPr>
            <a:spLocks noChangeArrowheads="1"/>
          </p:cNvSpPr>
          <p:nvPr/>
        </p:nvSpPr>
        <p:spPr bwMode="auto">
          <a:xfrm>
            <a:off x="3429000" y="4101521"/>
            <a:ext cx="533400" cy="457200"/>
          </a:xfrm>
          <a:prstGeom prst="ellips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Text Box 57"/>
          <p:cNvSpPr txBox="1">
            <a:spLocks noChangeArrowheads="1"/>
          </p:cNvSpPr>
          <p:nvPr/>
        </p:nvSpPr>
        <p:spPr bwMode="auto">
          <a:xfrm>
            <a:off x="355405" y="4844834"/>
            <a:ext cx="383559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dirty="0" smtClean="0">
                <a:latin typeface="Arial" pitchFamily="34" charset="0"/>
              </a:rPr>
              <a:t>The </a:t>
            </a:r>
            <a:r>
              <a:rPr lang="en-US" sz="1600" dirty="0" smtClean="0">
                <a:latin typeface="Arial" pitchFamily="34" charset="0"/>
              </a:rPr>
              <a:t>8 </a:t>
            </a:r>
            <a:r>
              <a:rPr lang="en-US" sz="1600" dirty="0">
                <a:latin typeface="Arial" pitchFamily="34" charset="0"/>
              </a:rPr>
              <a:t>relevant documents not retrieved </a:t>
            </a:r>
            <a:endParaRPr lang="en-US" sz="1600" dirty="0" smtClean="0">
              <a:latin typeface="Arial" pitchFamily="34" charset="0"/>
            </a:endParaRPr>
          </a:p>
          <a:p>
            <a:r>
              <a:rPr lang="en-US" sz="1600" dirty="0" smtClean="0">
                <a:latin typeface="Arial" pitchFamily="34" charset="0"/>
              </a:rPr>
              <a:t>contribute </a:t>
            </a:r>
            <a:r>
              <a:rPr lang="en-US" sz="1600" dirty="0">
                <a:latin typeface="Arial" pitchFamily="34" charset="0"/>
              </a:rPr>
              <a:t>eight zeros</a:t>
            </a:r>
          </a:p>
        </p:txBody>
      </p:sp>
      <p:sp>
        <p:nvSpPr>
          <p:cNvPr id="33848" name="Text Box 58"/>
          <p:cNvSpPr txBox="1">
            <a:spLocks noChangeArrowheads="1"/>
          </p:cNvSpPr>
          <p:nvPr/>
        </p:nvSpPr>
        <p:spPr bwMode="auto">
          <a:xfrm>
            <a:off x="4394005" y="4865466"/>
            <a:ext cx="18991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 smtClean="0">
                <a:latin typeface="Arial" pitchFamily="34" charset="0"/>
              </a:rPr>
              <a:t>AP </a:t>
            </a:r>
            <a:r>
              <a:rPr lang="en-US" b="1" dirty="0">
                <a:latin typeface="Arial" pitchFamily="34" charset="0"/>
              </a:rPr>
              <a:t>= </a:t>
            </a:r>
            <a:r>
              <a:rPr lang="en-US" b="1" dirty="0" smtClean="0">
                <a:latin typeface="Arial" pitchFamily="34" charset="0"/>
              </a:rPr>
              <a:t>0.2307</a:t>
            </a:r>
            <a:endParaRPr lang="en-US" b="1" dirty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9395521"/>
              </p:ext>
            </p:extLst>
          </p:nvPr>
        </p:nvGraphicFramePr>
        <p:xfrm>
          <a:off x="382588" y="1382713"/>
          <a:ext cx="8385175" cy="494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name="Chart" r:id="rId3" imgW="8372500" imgH="4962457" progId="MSGraph.Chart.8">
                  <p:embed followColorScheme="full"/>
                </p:oleObj>
              </mc:Choice>
              <mc:Fallback>
                <p:oleObj name="Chart" r:id="rId3" imgW="8372500" imgH="496245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1382713"/>
                        <a:ext cx="8385175" cy="4948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1143000"/>
          </a:xfrm>
        </p:spPr>
        <p:txBody>
          <a:bodyPr/>
          <a:lstStyle/>
          <a:p>
            <a:r>
              <a:rPr lang="en-US" dirty="0" smtClean="0"/>
              <a:t>Some Topics are Easier Than Others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52400" y="6527280"/>
            <a:ext cx="194021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600" dirty="0" smtClean="0"/>
              <a:t>Ellen Voorhees, 1999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8100"/>
            <a:ext cx="7772400" cy="952500"/>
          </a:xfrm>
          <a:noFill/>
        </p:spPr>
        <p:txBody>
          <a:bodyPr/>
          <a:lstStyle/>
          <a:p>
            <a:r>
              <a:rPr lang="en-US" dirty="0" smtClean="0"/>
              <a:t>Mean Average Precision </a:t>
            </a:r>
            <a:r>
              <a:rPr lang="en-US" dirty="0" smtClean="0"/>
              <a:t>(MAP)</a:t>
            </a:r>
          </a:p>
        </p:txBody>
      </p:sp>
      <p:grpSp>
        <p:nvGrpSpPr>
          <p:cNvPr id="34819" name="Group 3"/>
          <p:cNvGrpSpPr>
            <a:grpSpLocks/>
          </p:cNvGrpSpPr>
          <p:nvPr/>
        </p:nvGrpSpPr>
        <p:grpSpPr bwMode="auto">
          <a:xfrm>
            <a:off x="653041" y="990600"/>
            <a:ext cx="7772400" cy="5105400"/>
            <a:chOff x="432" y="1104"/>
            <a:chExt cx="4896" cy="3216"/>
          </a:xfrm>
        </p:grpSpPr>
        <p:grpSp>
          <p:nvGrpSpPr>
            <p:cNvPr id="34820" name="Group 4"/>
            <p:cNvGrpSpPr>
              <a:grpSpLocks/>
            </p:cNvGrpSpPr>
            <p:nvPr/>
          </p:nvGrpSpPr>
          <p:grpSpPr bwMode="auto">
            <a:xfrm>
              <a:off x="2400" y="1152"/>
              <a:ext cx="232" cy="2392"/>
              <a:chOff x="52" y="4"/>
              <a:chExt cx="232" cy="2392"/>
            </a:xfrm>
          </p:grpSpPr>
          <p:sp>
            <p:nvSpPr>
              <p:cNvPr id="34861" name="Rectangle 5"/>
              <p:cNvSpPr>
                <a:spLocks noChangeArrowheads="1"/>
              </p:cNvSpPr>
              <p:nvPr/>
            </p:nvSpPr>
            <p:spPr bwMode="auto">
              <a:xfrm>
                <a:off x="52" y="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488" tIns="44450" rIns="90488" bIns="4445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62" name="Rectangle 6"/>
              <p:cNvSpPr>
                <a:spLocks noChangeArrowheads="1"/>
              </p:cNvSpPr>
              <p:nvPr/>
            </p:nvSpPr>
            <p:spPr bwMode="auto">
              <a:xfrm>
                <a:off x="52" y="24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488" tIns="44450" rIns="90488" bIns="4445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63" name="Rectangle 7"/>
              <p:cNvSpPr>
                <a:spLocks noChangeArrowheads="1"/>
              </p:cNvSpPr>
              <p:nvPr/>
            </p:nvSpPr>
            <p:spPr bwMode="auto">
              <a:xfrm>
                <a:off x="52" y="48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R</a:t>
                </a:r>
              </a:p>
            </p:txBody>
          </p:sp>
          <p:sp>
            <p:nvSpPr>
              <p:cNvPr id="34864" name="Rectangle 8"/>
              <p:cNvSpPr>
                <a:spLocks noChangeArrowheads="1"/>
              </p:cNvSpPr>
              <p:nvPr/>
            </p:nvSpPr>
            <p:spPr bwMode="auto">
              <a:xfrm>
                <a:off x="52" y="72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5" name="Rectangle 9"/>
              <p:cNvSpPr>
                <a:spLocks noChangeArrowheads="1"/>
              </p:cNvSpPr>
              <p:nvPr/>
            </p:nvSpPr>
            <p:spPr bwMode="auto">
              <a:xfrm>
                <a:off x="52" y="96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488" tIns="44450" rIns="90488" bIns="4445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66" name="Rectangle 10"/>
              <p:cNvSpPr>
                <a:spLocks noChangeArrowheads="1"/>
              </p:cNvSpPr>
              <p:nvPr/>
            </p:nvSpPr>
            <p:spPr bwMode="auto">
              <a:xfrm>
                <a:off x="52" y="120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7" name="Rectangle 11"/>
              <p:cNvSpPr>
                <a:spLocks noChangeArrowheads="1"/>
              </p:cNvSpPr>
              <p:nvPr/>
            </p:nvSpPr>
            <p:spPr bwMode="auto">
              <a:xfrm>
                <a:off x="52" y="144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R</a:t>
                </a:r>
              </a:p>
            </p:txBody>
          </p:sp>
          <p:sp>
            <p:nvSpPr>
              <p:cNvPr id="34868" name="Rectangle 12"/>
              <p:cNvSpPr>
                <a:spLocks noChangeArrowheads="1"/>
              </p:cNvSpPr>
              <p:nvPr/>
            </p:nvSpPr>
            <p:spPr bwMode="auto">
              <a:xfrm>
                <a:off x="52" y="168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69" name="Rectangle 13"/>
              <p:cNvSpPr>
                <a:spLocks noChangeArrowheads="1"/>
              </p:cNvSpPr>
              <p:nvPr/>
            </p:nvSpPr>
            <p:spPr bwMode="auto">
              <a:xfrm>
                <a:off x="52" y="192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488" tIns="44450" rIns="90488" bIns="4445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70" name="Rectangle 14"/>
              <p:cNvSpPr>
                <a:spLocks noChangeArrowheads="1"/>
              </p:cNvSpPr>
              <p:nvPr/>
            </p:nvSpPr>
            <p:spPr bwMode="auto">
              <a:xfrm>
                <a:off x="52" y="216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21" name="Text Box 15"/>
            <p:cNvSpPr txBox="1">
              <a:spLocks noChangeArrowheads="1"/>
            </p:cNvSpPr>
            <p:nvPr/>
          </p:nvSpPr>
          <p:spPr bwMode="auto">
            <a:xfrm>
              <a:off x="2640" y="1584"/>
              <a:ext cx="8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1/3=0.33</a:t>
              </a:r>
            </a:p>
          </p:txBody>
        </p:sp>
        <p:sp>
          <p:nvSpPr>
            <p:cNvPr id="34822" name="Text Box 16"/>
            <p:cNvSpPr txBox="1">
              <a:spLocks noChangeArrowheads="1"/>
            </p:cNvSpPr>
            <p:nvPr/>
          </p:nvSpPr>
          <p:spPr bwMode="auto">
            <a:xfrm>
              <a:off x="2640" y="2544"/>
              <a:ext cx="8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2/7=0.29</a:t>
              </a:r>
            </a:p>
          </p:txBody>
        </p:sp>
        <p:sp>
          <p:nvSpPr>
            <p:cNvPr id="34823" name="Text Box 17"/>
            <p:cNvSpPr txBox="1">
              <a:spLocks noChangeArrowheads="1"/>
            </p:cNvSpPr>
            <p:nvPr/>
          </p:nvSpPr>
          <p:spPr bwMode="auto">
            <a:xfrm>
              <a:off x="2640" y="3552"/>
              <a:ext cx="8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AP=0.31</a:t>
              </a:r>
            </a:p>
          </p:txBody>
        </p:sp>
        <p:sp>
          <p:nvSpPr>
            <p:cNvPr id="34824" name="Line 18"/>
            <p:cNvSpPr>
              <a:spLocks noChangeShapeType="1"/>
            </p:cNvSpPr>
            <p:nvPr/>
          </p:nvSpPr>
          <p:spPr bwMode="auto">
            <a:xfrm>
              <a:off x="2160" y="3600"/>
              <a:ext cx="13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25" name="Group 19"/>
            <p:cNvGrpSpPr>
              <a:grpSpLocks/>
            </p:cNvGrpSpPr>
            <p:nvPr/>
          </p:nvGrpSpPr>
          <p:grpSpPr bwMode="auto">
            <a:xfrm>
              <a:off x="432" y="1104"/>
              <a:ext cx="1344" cy="2736"/>
              <a:chOff x="624" y="1248"/>
              <a:chExt cx="1344" cy="2736"/>
            </a:xfrm>
          </p:grpSpPr>
          <p:grpSp>
            <p:nvGrpSpPr>
              <p:cNvPr id="34844" name="Group 20"/>
              <p:cNvGrpSpPr>
                <a:grpSpLocks/>
              </p:cNvGrpSpPr>
              <p:nvPr/>
            </p:nvGrpSpPr>
            <p:grpSpPr bwMode="auto">
              <a:xfrm>
                <a:off x="864" y="1296"/>
                <a:ext cx="232" cy="2392"/>
                <a:chOff x="52" y="4"/>
                <a:chExt cx="232" cy="2392"/>
              </a:xfrm>
            </p:grpSpPr>
            <p:sp>
              <p:nvSpPr>
                <p:cNvPr id="34851" name="Rectangle 21"/>
                <p:cNvSpPr>
                  <a:spLocks noChangeArrowheads="1"/>
                </p:cNvSpPr>
                <p:nvPr/>
              </p:nvSpPr>
              <p:spPr bwMode="auto">
                <a:xfrm>
                  <a:off x="52" y="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/>
                    <a:t>R</a:t>
                  </a:r>
                </a:p>
              </p:txBody>
            </p:sp>
            <p:sp>
              <p:nvSpPr>
                <p:cNvPr id="34852" name="Rectangle 22"/>
                <p:cNvSpPr>
                  <a:spLocks noChangeArrowheads="1"/>
                </p:cNvSpPr>
                <p:nvPr/>
              </p:nvSpPr>
              <p:spPr bwMode="auto">
                <a:xfrm>
                  <a:off x="52" y="24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/>
                    <a:t>R</a:t>
                  </a:r>
                </a:p>
              </p:txBody>
            </p:sp>
            <p:sp>
              <p:nvSpPr>
                <p:cNvPr id="34853" name="Rectangle 23"/>
                <p:cNvSpPr>
                  <a:spLocks noChangeArrowheads="1"/>
                </p:cNvSpPr>
                <p:nvPr/>
              </p:nvSpPr>
              <p:spPr bwMode="auto">
                <a:xfrm>
                  <a:off x="52" y="48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54" name="Rectangle 24"/>
                <p:cNvSpPr>
                  <a:spLocks noChangeArrowheads="1"/>
                </p:cNvSpPr>
                <p:nvPr/>
              </p:nvSpPr>
              <p:spPr bwMode="auto">
                <a:xfrm>
                  <a:off x="52" y="72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55" name="Rectangle 25"/>
                <p:cNvSpPr>
                  <a:spLocks noChangeArrowheads="1"/>
                </p:cNvSpPr>
                <p:nvPr/>
              </p:nvSpPr>
              <p:spPr bwMode="auto">
                <a:xfrm>
                  <a:off x="52" y="96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/>
                    <a:t>R</a:t>
                  </a:r>
                </a:p>
              </p:txBody>
            </p:sp>
            <p:sp>
              <p:nvSpPr>
                <p:cNvPr id="34856" name="Rectangle 26"/>
                <p:cNvSpPr>
                  <a:spLocks noChangeArrowheads="1"/>
                </p:cNvSpPr>
                <p:nvPr/>
              </p:nvSpPr>
              <p:spPr bwMode="auto">
                <a:xfrm>
                  <a:off x="52" y="120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57" name="Rectangle 27"/>
                <p:cNvSpPr>
                  <a:spLocks noChangeArrowheads="1"/>
                </p:cNvSpPr>
                <p:nvPr/>
              </p:nvSpPr>
              <p:spPr bwMode="auto">
                <a:xfrm>
                  <a:off x="52" y="144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58" name="Rectangle 28"/>
                <p:cNvSpPr>
                  <a:spLocks noChangeArrowheads="1"/>
                </p:cNvSpPr>
                <p:nvPr/>
              </p:nvSpPr>
              <p:spPr bwMode="auto">
                <a:xfrm>
                  <a:off x="52" y="168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859" name="Rectangle 29"/>
                <p:cNvSpPr>
                  <a:spLocks noChangeArrowheads="1"/>
                </p:cNvSpPr>
                <p:nvPr/>
              </p:nvSpPr>
              <p:spPr bwMode="auto">
                <a:xfrm>
                  <a:off x="52" y="192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lIns="90488" tIns="44450" rIns="90488" bIns="44450" anchor="ctr"/>
                <a:lstStyle/>
                <a:p>
                  <a:pPr algn="ctr"/>
                  <a:r>
                    <a:rPr lang="en-US"/>
                    <a:t>R</a:t>
                  </a:r>
                </a:p>
              </p:txBody>
            </p:sp>
            <p:sp>
              <p:nvSpPr>
                <p:cNvPr id="34860" name="Rectangle 30"/>
                <p:cNvSpPr>
                  <a:spLocks noChangeArrowheads="1"/>
                </p:cNvSpPr>
                <p:nvPr/>
              </p:nvSpPr>
              <p:spPr bwMode="auto">
                <a:xfrm>
                  <a:off x="52" y="2164"/>
                  <a:ext cx="232" cy="232"/>
                </a:xfrm>
                <a:prstGeom prst="rect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4845" name="Text Box 31"/>
              <p:cNvSpPr txBox="1">
                <a:spLocks noChangeArrowheads="1"/>
              </p:cNvSpPr>
              <p:nvPr/>
            </p:nvSpPr>
            <p:spPr bwMode="auto">
              <a:xfrm>
                <a:off x="1104" y="1248"/>
                <a:ext cx="80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/>
                  <a:t>1/1=1.00</a:t>
                </a:r>
              </a:p>
            </p:txBody>
          </p:sp>
          <p:sp>
            <p:nvSpPr>
              <p:cNvPr id="34846" name="Text Box 32"/>
              <p:cNvSpPr txBox="1">
                <a:spLocks noChangeArrowheads="1"/>
              </p:cNvSpPr>
              <p:nvPr/>
            </p:nvSpPr>
            <p:spPr bwMode="auto">
              <a:xfrm>
                <a:off x="1104" y="1488"/>
                <a:ext cx="80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/>
                  <a:t>2/2=1.00</a:t>
                </a:r>
              </a:p>
            </p:txBody>
          </p:sp>
          <p:sp>
            <p:nvSpPr>
              <p:cNvPr id="34847" name="Text Box 33"/>
              <p:cNvSpPr txBox="1">
                <a:spLocks noChangeArrowheads="1"/>
              </p:cNvSpPr>
              <p:nvPr/>
            </p:nvSpPr>
            <p:spPr bwMode="auto">
              <a:xfrm>
                <a:off x="1104" y="2208"/>
                <a:ext cx="80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/>
                  <a:t>3/5=0.60</a:t>
                </a:r>
              </a:p>
            </p:txBody>
          </p:sp>
          <p:sp>
            <p:nvSpPr>
              <p:cNvPr id="34848" name="Text Box 34"/>
              <p:cNvSpPr txBox="1">
                <a:spLocks noChangeArrowheads="1"/>
              </p:cNvSpPr>
              <p:nvPr/>
            </p:nvSpPr>
            <p:spPr bwMode="auto">
              <a:xfrm>
                <a:off x="1104" y="3168"/>
                <a:ext cx="805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/>
                  <a:t>4/9=0.44</a:t>
                </a:r>
              </a:p>
            </p:txBody>
          </p:sp>
          <p:sp>
            <p:nvSpPr>
              <p:cNvPr id="34849" name="Text Box 35"/>
              <p:cNvSpPr txBox="1">
                <a:spLocks noChangeArrowheads="1"/>
              </p:cNvSpPr>
              <p:nvPr/>
            </p:nvSpPr>
            <p:spPr bwMode="auto">
              <a:xfrm>
                <a:off x="1104" y="3696"/>
                <a:ext cx="80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/>
                  <a:t>AP=0.76</a:t>
                </a:r>
              </a:p>
            </p:txBody>
          </p:sp>
          <p:sp>
            <p:nvSpPr>
              <p:cNvPr id="34850" name="Line 36"/>
              <p:cNvSpPr>
                <a:spLocks noChangeShapeType="1"/>
              </p:cNvSpPr>
              <p:nvPr/>
            </p:nvSpPr>
            <p:spPr bwMode="auto">
              <a:xfrm>
                <a:off x="624" y="3744"/>
                <a:ext cx="13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34826" name="Group 37"/>
            <p:cNvGrpSpPr>
              <a:grpSpLocks/>
            </p:cNvGrpSpPr>
            <p:nvPr/>
          </p:nvGrpSpPr>
          <p:grpSpPr bwMode="auto">
            <a:xfrm>
              <a:off x="4224" y="1152"/>
              <a:ext cx="232" cy="2392"/>
              <a:chOff x="52" y="4"/>
              <a:chExt cx="232" cy="2392"/>
            </a:xfrm>
          </p:grpSpPr>
          <p:sp>
            <p:nvSpPr>
              <p:cNvPr id="34834" name="Rectangle 38"/>
              <p:cNvSpPr>
                <a:spLocks noChangeArrowheads="1"/>
              </p:cNvSpPr>
              <p:nvPr/>
            </p:nvSpPr>
            <p:spPr bwMode="auto">
              <a:xfrm>
                <a:off x="52" y="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488" tIns="44450" rIns="90488" bIns="4445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35" name="Rectangle 39"/>
              <p:cNvSpPr>
                <a:spLocks noChangeArrowheads="1"/>
              </p:cNvSpPr>
              <p:nvPr/>
            </p:nvSpPr>
            <p:spPr bwMode="auto">
              <a:xfrm>
                <a:off x="52" y="24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/>
                  <a:t>R</a:t>
                </a:r>
              </a:p>
            </p:txBody>
          </p:sp>
          <p:sp>
            <p:nvSpPr>
              <p:cNvPr id="34836" name="Rectangle 40"/>
              <p:cNvSpPr>
                <a:spLocks noChangeArrowheads="1"/>
              </p:cNvSpPr>
              <p:nvPr/>
            </p:nvSpPr>
            <p:spPr bwMode="auto">
              <a:xfrm>
                <a:off x="52" y="48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37" name="Rectangle 41"/>
              <p:cNvSpPr>
                <a:spLocks noChangeArrowheads="1"/>
              </p:cNvSpPr>
              <p:nvPr/>
            </p:nvSpPr>
            <p:spPr bwMode="auto">
              <a:xfrm>
                <a:off x="52" y="72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38" name="Rectangle 42"/>
              <p:cNvSpPr>
                <a:spLocks noChangeArrowheads="1"/>
              </p:cNvSpPr>
              <p:nvPr/>
            </p:nvSpPr>
            <p:spPr bwMode="auto">
              <a:xfrm>
                <a:off x="52" y="96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488" tIns="44450" rIns="90488" bIns="44450" anchor="ctr"/>
              <a:lstStyle/>
              <a:p>
                <a:pPr algn="ctr"/>
                <a:r>
                  <a:rPr lang="en-US"/>
                  <a:t>R</a:t>
                </a:r>
              </a:p>
            </p:txBody>
          </p:sp>
          <p:sp>
            <p:nvSpPr>
              <p:cNvPr id="34839" name="Rectangle 43"/>
              <p:cNvSpPr>
                <a:spLocks noChangeArrowheads="1"/>
              </p:cNvSpPr>
              <p:nvPr/>
            </p:nvSpPr>
            <p:spPr bwMode="auto">
              <a:xfrm>
                <a:off x="52" y="120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0" name="Rectangle 44"/>
              <p:cNvSpPr>
                <a:spLocks noChangeArrowheads="1"/>
              </p:cNvSpPr>
              <p:nvPr/>
            </p:nvSpPr>
            <p:spPr bwMode="auto">
              <a:xfrm>
                <a:off x="52" y="144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841" name="Rectangle 45"/>
              <p:cNvSpPr>
                <a:spLocks noChangeArrowheads="1"/>
              </p:cNvSpPr>
              <p:nvPr/>
            </p:nvSpPr>
            <p:spPr bwMode="auto">
              <a:xfrm>
                <a:off x="52" y="168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R</a:t>
                </a:r>
              </a:p>
            </p:txBody>
          </p:sp>
          <p:sp>
            <p:nvSpPr>
              <p:cNvPr id="34842" name="Rectangle 46"/>
              <p:cNvSpPr>
                <a:spLocks noChangeArrowheads="1"/>
              </p:cNvSpPr>
              <p:nvPr/>
            </p:nvSpPr>
            <p:spPr bwMode="auto">
              <a:xfrm>
                <a:off x="52" y="192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lIns="90488" tIns="44450" rIns="90488" bIns="4445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43" name="Rectangle 47"/>
              <p:cNvSpPr>
                <a:spLocks noChangeArrowheads="1"/>
              </p:cNvSpPr>
              <p:nvPr/>
            </p:nvSpPr>
            <p:spPr bwMode="auto">
              <a:xfrm>
                <a:off x="52" y="2164"/>
                <a:ext cx="232" cy="2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4827" name="Text Box 48"/>
            <p:cNvSpPr txBox="1">
              <a:spLocks noChangeArrowheads="1"/>
            </p:cNvSpPr>
            <p:nvPr/>
          </p:nvSpPr>
          <p:spPr bwMode="auto">
            <a:xfrm>
              <a:off x="4464" y="1344"/>
              <a:ext cx="8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1/2=0.50</a:t>
              </a:r>
            </a:p>
          </p:txBody>
        </p:sp>
        <p:sp>
          <p:nvSpPr>
            <p:cNvPr id="34828" name="Text Box 49"/>
            <p:cNvSpPr txBox="1">
              <a:spLocks noChangeArrowheads="1"/>
            </p:cNvSpPr>
            <p:nvPr/>
          </p:nvSpPr>
          <p:spPr bwMode="auto">
            <a:xfrm>
              <a:off x="4464" y="2064"/>
              <a:ext cx="8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3/5=0.60</a:t>
              </a:r>
            </a:p>
          </p:txBody>
        </p:sp>
        <p:sp>
          <p:nvSpPr>
            <p:cNvPr id="34829" name="Text Box 50"/>
            <p:cNvSpPr txBox="1">
              <a:spLocks noChangeArrowheads="1"/>
            </p:cNvSpPr>
            <p:nvPr/>
          </p:nvSpPr>
          <p:spPr bwMode="auto">
            <a:xfrm>
              <a:off x="4464" y="2784"/>
              <a:ext cx="80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4/8=0.50</a:t>
              </a:r>
            </a:p>
          </p:txBody>
        </p:sp>
        <p:sp>
          <p:nvSpPr>
            <p:cNvPr id="34830" name="Text Box 51"/>
            <p:cNvSpPr txBox="1">
              <a:spLocks noChangeArrowheads="1"/>
            </p:cNvSpPr>
            <p:nvPr/>
          </p:nvSpPr>
          <p:spPr bwMode="auto">
            <a:xfrm>
              <a:off x="4464" y="3552"/>
              <a:ext cx="80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AP=0.53</a:t>
              </a:r>
            </a:p>
          </p:txBody>
        </p:sp>
        <p:sp>
          <p:nvSpPr>
            <p:cNvPr id="34831" name="Line 52"/>
            <p:cNvSpPr>
              <a:spLocks noChangeShapeType="1"/>
            </p:cNvSpPr>
            <p:nvPr/>
          </p:nvSpPr>
          <p:spPr bwMode="auto">
            <a:xfrm>
              <a:off x="3984" y="3600"/>
              <a:ext cx="134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32" name="AutoShape 53"/>
            <p:cNvSpPr>
              <a:spLocks/>
            </p:cNvSpPr>
            <p:nvPr/>
          </p:nvSpPr>
          <p:spPr bwMode="auto">
            <a:xfrm rot="-5400000">
              <a:off x="2712" y="1464"/>
              <a:ext cx="288" cy="4848"/>
            </a:xfrm>
            <a:prstGeom prst="leftBrace">
              <a:avLst>
                <a:gd name="adj1" fmla="val 14027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33" name="Text Box 54"/>
            <p:cNvSpPr txBox="1">
              <a:spLocks noChangeArrowheads="1"/>
            </p:cNvSpPr>
            <p:nvPr/>
          </p:nvSpPr>
          <p:spPr bwMode="auto">
            <a:xfrm>
              <a:off x="2400" y="4032"/>
              <a:ext cx="97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/>
                <a:t>MAP=0.53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dirty="0" smtClean="0"/>
              <a:t>Visualizing Mean Average Precision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131763" y="1731963"/>
            <a:ext cx="8855075" cy="3876675"/>
          </a:xfrm>
          <a:prstGeom prst="rect">
            <a:avLst/>
          </a:prstGeom>
          <a:solidFill>
            <a:srgbClr val="FFFFFF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017713" y="2255838"/>
            <a:ext cx="6732587" cy="2828925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2017713" y="4508500"/>
            <a:ext cx="67325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2017713" y="3959225"/>
            <a:ext cx="67325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2017713" y="3381375"/>
            <a:ext cx="67325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2017713" y="2832100"/>
            <a:ext cx="6732587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2017713" y="2255838"/>
            <a:ext cx="67325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2017713" y="2255838"/>
            <a:ext cx="6732587" cy="2828925"/>
          </a:xfrm>
          <a:prstGeom prst="rect">
            <a:avLst/>
          </a:prstGeom>
          <a:noFill/>
          <a:ln w="26988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Rectangle 11"/>
          <p:cNvSpPr>
            <a:spLocks noChangeArrowheads="1"/>
          </p:cNvSpPr>
          <p:nvPr/>
        </p:nvSpPr>
        <p:spPr bwMode="auto">
          <a:xfrm>
            <a:off x="2122488" y="4089400"/>
            <a:ext cx="157162" cy="995363"/>
          </a:xfrm>
          <a:prstGeom prst="rect">
            <a:avLst/>
          </a:prstGeom>
          <a:solidFill>
            <a:srgbClr val="9999FF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372" name="Rectangle 12"/>
          <p:cNvSpPr>
            <a:spLocks noChangeArrowheads="1"/>
          </p:cNvSpPr>
          <p:nvPr/>
        </p:nvSpPr>
        <p:spPr bwMode="auto">
          <a:xfrm>
            <a:off x="2514600" y="3749675"/>
            <a:ext cx="157163" cy="1335088"/>
          </a:xfrm>
          <a:prstGeom prst="rect">
            <a:avLst/>
          </a:prstGeom>
          <a:solidFill>
            <a:srgbClr val="9999FF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373" name="Rectangle 13"/>
          <p:cNvSpPr>
            <a:spLocks noChangeArrowheads="1"/>
          </p:cNvSpPr>
          <p:nvPr/>
        </p:nvSpPr>
        <p:spPr bwMode="auto">
          <a:xfrm>
            <a:off x="2908300" y="4508500"/>
            <a:ext cx="157163" cy="576263"/>
          </a:xfrm>
          <a:prstGeom prst="rect">
            <a:avLst/>
          </a:prstGeom>
          <a:solidFill>
            <a:srgbClr val="9999FF"/>
          </a:solidFill>
          <a:ln w="26988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3302000" y="3067050"/>
            <a:ext cx="5318125" cy="2017713"/>
            <a:chOff x="2080" y="1932"/>
            <a:chExt cx="3350" cy="1271"/>
          </a:xfrm>
        </p:grpSpPr>
        <p:sp>
          <p:nvSpPr>
            <p:cNvPr id="35873" name="Rectangle 15"/>
            <p:cNvSpPr>
              <a:spLocks noChangeArrowheads="1"/>
            </p:cNvSpPr>
            <p:nvPr/>
          </p:nvSpPr>
          <p:spPr bwMode="auto">
            <a:xfrm>
              <a:off x="2080" y="2675"/>
              <a:ext cx="99" cy="528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4" name="Rectangle 16"/>
            <p:cNvSpPr>
              <a:spLocks noChangeArrowheads="1"/>
            </p:cNvSpPr>
            <p:nvPr/>
          </p:nvSpPr>
          <p:spPr bwMode="auto">
            <a:xfrm>
              <a:off x="2327" y="2213"/>
              <a:ext cx="116" cy="990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5" name="Rectangle 17"/>
            <p:cNvSpPr>
              <a:spLocks noChangeArrowheads="1"/>
            </p:cNvSpPr>
            <p:nvPr/>
          </p:nvSpPr>
          <p:spPr bwMode="auto">
            <a:xfrm>
              <a:off x="2591" y="2411"/>
              <a:ext cx="99" cy="792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6" name="Rectangle 18"/>
            <p:cNvSpPr>
              <a:spLocks noChangeArrowheads="1"/>
            </p:cNvSpPr>
            <p:nvPr/>
          </p:nvSpPr>
          <p:spPr bwMode="auto">
            <a:xfrm>
              <a:off x="2839" y="2824"/>
              <a:ext cx="99" cy="379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7" name="Rectangle 19"/>
            <p:cNvSpPr>
              <a:spLocks noChangeArrowheads="1"/>
            </p:cNvSpPr>
            <p:nvPr/>
          </p:nvSpPr>
          <p:spPr bwMode="auto">
            <a:xfrm>
              <a:off x="3086" y="2312"/>
              <a:ext cx="99" cy="891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8" name="Rectangle 20"/>
            <p:cNvSpPr>
              <a:spLocks noChangeArrowheads="1"/>
            </p:cNvSpPr>
            <p:nvPr/>
          </p:nvSpPr>
          <p:spPr bwMode="auto">
            <a:xfrm>
              <a:off x="3334" y="2527"/>
              <a:ext cx="99" cy="676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79" name="Rectangle 21"/>
            <p:cNvSpPr>
              <a:spLocks noChangeArrowheads="1"/>
            </p:cNvSpPr>
            <p:nvPr/>
          </p:nvSpPr>
          <p:spPr bwMode="auto">
            <a:xfrm>
              <a:off x="3581" y="2626"/>
              <a:ext cx="99" cy="577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0" name="Rectangle 22"/>
            <p:cNvSpPr>
              <a:spLocks noChangeArrowheads="1"/>
            </p:cNvSpPr>
            <p:nvPr/>
          </p:nvSpPr>
          <p:spPr bwMode="auto">
            <a:xfrm>
              <a:off x="3829" y="1932"/>
              <a:ext cx="99" cy="1271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1" name="Rectangle 23"/>
            <p:cNvSpPr>
              <a:spLocks noChangeArrowheads="1"/>
            </p:cNvSpPr>
            <p:nvPr/>
          </p:nvSpPr>
          <p:spPr bwMode="auto">
            <a:xfrm>
              <a:off x="4077" y="2048"/>
              <a:ext cx="99" cy="1155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2" name="Rectangle 24"/>
            <p:cNvSpPr>
              <a:spLocks noChangeArrowheads="1"/>
            </p:cNvSpPr>
            <p:nvPr/>
          </p:nvSpPr>
          <p:spPr bwMode="auto">
            <a:xfrm>
              <a:off x="4324" y="2824"/>
              <a:ext cx="116" cy="379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3" name="Rectangle 25"/>
            <p:cNvSpPr>
              <a:spLocks noChangeArrowheads="1"/>
            </p:cNvSpPr>
            <p:nvPr/>
          </p:nvSpPr>
          <p:spPr bwMode="auto">
            <a:xfrm>
              <a:off x="4588" y="3005"/>
              <a:ext cx="99" cy="198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4" name="Rectangle 26"/>
            <p:cNvSpPr>
              <a:spLocks noChangeArrowheads="1"/>
            </p:cNvSpPr>
            <p:nvPr/>
          </p:nvSpPr>
          <p:spPr bwMode="auto">
            <a:xfrm>
              <a:off x="4836" y="2064"/>
              <a:ext cx="99" cy="1139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5" name="Rectangle 27"/>
            <p:cNvSpPr>
              <a:spLocks noChangeArrowheads="1"/>
            </p:cNvSpPr>
            <p:nvPr/>
          </p:nvSpPr>
          <p:spPr bwMode="auto">
            <a:xfrm>
              <a:off x="5083" y="2114"/>
              <a:ext cx="99" cy="1089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886" name="Rectangle 28"/>
            <p:cNvSpPr>
              <a:spLocks noChangeArrowheads="1"/>
            </p:cNvSpPr>
            <p:nvPr/>
          </p:nvSpPr>
          <p:spPr bwMode="auto">
            <a:xfrm>
              <a:off x="5331" y="3005"/>
              <a:ext cx="99" cy="198"/>
            </a:xfrm>
            <a:prstGeom prst="rect">
              <a:avLst/>
            </a:prstGeom>
            <a:solidFill>
              <a:srgbClr val="9999FF"/>
            </a:solidFill>
            <a:ln w="26988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55" name="Line 29"/>
          <p:cNvSpPr>
            <a:spLocks noChangeShapeType="1"/>
          </p:cNvSpPr>
          <p:nvPr/>
        </p:nvSpPr>
        <p:spPr bwMode="auto">
          <a:xfrm>
            <a:off x="2017713" y="2255838"/>
            <a:ext cx="1587" cy="2828925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30"/>
          <p:cNvSpPr>
            <a:spLocks noChangeShapeType="1"/>
          </p:cNvSpPr>
          <p:nvPr/>
        </p:nvSpPr>
        <p:spPr bwMode="auto">
          <a:xfrm>
            <a:off x="1938338" y="5084763"/>
            <a:ext cx="793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31"/>
          <p:cNvSpPr>
            <a:spLocks noChangeShapeType="1"/>
          </p:cNvSpPr>
          <p:nvPr/>
        </p:nvSpPr>
        <p:spPr bwMode="auto">
          <a:xfrm>
            <a:off x="1938338" y="4508500"/>
            <a:ext cx="793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Line 32"/>
          <p:cNvSpPr>
            <a:spLocks noChangeShapeType="1"/>
          </p:cNvSpPr>
          <p:nvPr/>
        </p:nvSpPr>
        <p:spPr bwMode="auto">
          <a:xfrm>
            <a:off x="1938338" y="3959225"/>
            <a:ext cx="793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9" name="Line 33"/>
          <p:cNvSpPr>
            <a:spLocks noChangeShapeType="1"/>
          </p:cNvSpPr>
          <p:nvPr/>
        </p:nvSpPr>
        <p:spPr bwMode="auto">
          <a:xfrm>
            <a:off x="1938338" y="3381375"/>
            <a:ext cx="793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0" name="Line 34"/>
          <p:cNvSpPr>
            <a:spLocks noChangeShapeType="1"/>
          </p:cNvSpPr>
          <p:nvPr/>
        </p:nvSpPr>
        <p:spPr bwMode="auto">
          <a:xfrm>
            <a:off x="1938338" y="2832100"/>
            <a:ext cx="79375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1" name="Line 35"/>
          <p:cNvSpPr>
            <a:spLocks noChangeShapeType="1"/>
          </p:cNvSpPr>
          <p:nvPr/>
        </p:nvSpPr>
        <p:spPr bwMode="auto">
          <a:xfrm>
            <a:off x="1938338" y="2255838"/>
            <a:ext cx="79375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2" name="Line 36"/>
          <p:cNvSpPr>
            <a:spLocks noChangeShapeType="1"/>
          </p:cNvSpPr>
          <p:nvPr/>
        </p:nvSpPr>
        <p:spPr bwMode="auto">
          <a:xfrm>
            <a:off x="2017713" y="5084763"/>
            <a:ext cx="6732587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Rectangle 37"/>
          <p:cNvSpPr>
            <a:spLocks noChangeArrowheads="1"/>
          </p:cNvSpPr>
          <p:nvPr/>
        </p:nvSpPr>
        <p:spPr bwMode="auto">
          <a:xfrm>
            <a:off x="1414463" y="4902200"/>
            <a:ext cx="523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300">
                <a:solidFill>
                  <a:srgbClr val="000000"/>
                </a:solidFill>
                <a:latin typeface="Arial" pitchFamily="34" charset="0"/>
              </a:rPr>
              <a:t>0.0</a:t>
            </a:r>
            <a:endParaRPr lang="en-US" sz="2600">
              <a:latin typeface="Helvetica" pitchFamily="34" charset="0"/>
            </a:endParaRPr>
          </a:p>
        </p:txBody>
      </p:sp>
      <p:sp>
        <p:nvSpPr>
          <p:cNvPr id="35864" name="Rectangle 38"/>
          <p:cNvSpPr>
            <a:spLocks noChangeArrowheads="1"/>
          </p:cNvSpPr>
          <p:nvPr/>
        </p:nvSpPr>
        <p:spPr bwMode="auto">
          <a:xfrm>
            <a:off x="1414463" y="4325938"/>
            <a:ext cx="523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300">
                <a:solidFill>
                  <a:srgbClr val="000000"/>
                </a:solidFill>
                <a:latin typeface="Arial" pitchFamily="34" charset="0"/>
              </a:rPr>
              <a:t>0.2</a:t>
            </a:r>
            <a:endParaRPr lang="en-US" sz="2600">
              <a:latin typeface="Helvetica" pitchFamily="34" charset="0"/>
            </a:endParaRPr>
          </a:p>
        </p:txBody>
      </p:sp>
      <p:sp>
        <p:nvSpPr>
          <p:cNvPr id="35865" name="Rectangle 39"/>
          <p:cNvSpPr>
            <a:spLocks noChangeArrowheads="1"/>
          </p:cNvSpPr>
          <p:nvPr/>
        </p:nvSpPr>
        <p:spPr bwMode="auto">
          <a:xfrm>
            <a:off x="1414463" y="3775075"/>
            <a:ext cx="523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300">
                <a:solidFill>
                  <a:srgbClr val="000000"/>
                </a:solidFill>
                <a:latin typeface="Arial" pitchFamily="34" charset="0"/>
              </a:rPr>
              <a:t>0.4</a:t>
            </a:r>
            <a:endParaRPr lang="en-US" sz="2600">
              <a:latin typeface="Helvetica" pitchFamily="34" charset="0"/>
            </a:endParaRPr>
          </a:p>
        </p:txBody>
      </p:sp>
      <p:sp>
        <p:nvSpPr>
          <p:cNvPr id="35866" name="Rectangle 40"/>
          <p:cNvSpPr>
            <a:spLocks noChangeArrowheads="1"/>
          </p:cNvSpPr>
          <p:nvPr/>
        </p:nvSpPr>
        <p:spPr bwMode="auto">
          <a:xfrm>
            <a:off x="1414463" y="3198813"/>
            <a:ext cx="523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300">
                <a:solidFill>
                  <a:srgbClr val="000000"/>
                </a:solidFill>
                <a:latin typeface="Arial" pitchFamily="34" charset="0"/>
              </a:rPr>
              <a:t>0.6</a:t>
            </a:r>
            <a:endParaRPr lang="en-US" sz="2600">
              <a:latin typeface="Helvetica" pitchFamily="34" charset="0"/>
            </a:endParaRPr>
          </a:p>
        </p:txBody>
      </p:sp>
      <p:sp>
        <p:nvSpPr>
          <p:cNvPr id="35867" name="Rectangle 41"/>
          <p:cNvSpPr>
            <a:spLocks noChangeArrowheads="1"/>
          </p:cNvSpPr>
          <p:nvPr/>
        </p:nvSpPr>
        <p:spPr bwMode="auto">
          <a:xfrm>
            <a:off x="1414463" y="2647950"/>
            <a:ext cx="5238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300">
                <a:solidFill>
                  <a:srgbClr val="000000"/>
                </a:solidFill>
                <a:latin typeface="Arial" pitchFamily="34" charset="0"/>
              </a:rPr>
              <a:t>0.8</a:t>
            </a:r>
            <a:endParaRPr lang="en-US" sz="2600">
              <a:latin typeface="Helvetica" pitchFamily="34" charset="0"/>
            </a:endParaRPr>
          </a:p>
        </p:txBody>
      </p:sp>
      <p:sp>
        <p:nvSpPr>
          <p:cNvPr id="35868" name="Rectangle 42"/>
          <p:cNvSpPr>
            <a:spLocks noChangeArrowheads="1"/>
          </p:cNvSpPr>
          <p:nvPr/>
        </p:nvSpPr>
        <p:spPr bwMode="auto">
          <a:xfrm>
            <a:off x="1414463" y="2071688"/>
            <a:ext cx="523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300">
                <a:solidFill>
                  <a:srgbClr val="000000"/>
                </a:solidFill>
                <a:latin typeface="Arial" pitchFamily="34" charset="0"/>
              </a:rPr>
              <a:t>1.0</a:t>
            </a:r>
            <a:endParaRPr lang="en-US" sz="2600">
              <a:latin typeface="Helvetica" pitchFamily="34" charset="0"/>
            </a:endParaRPr>
          </a:p>
        </p:txBody>
      </p:sp>
      <p:sp>
        <p:nvSpPr>
          <p:cNvPr id="35869" name="Rectangle 44"/>
          <p:cNvSpPr>
            <a:spLocks noChangeArrowheads="1"/>
          </p:cNvSpPr>
          <p:nvPr/>
        </p:nvSpPr>
        <p:spPr bwMode="auto">
          <a:xfrm rot="-5400000">
            <a:off x="-237332" y="3456782"/>
            <a:ext cx="26463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300" b="1">
                <a:solidFill>
                  <a:srgbClr val="000000"/>
                </a:solidFill>
                <a:latin typeface="Arial" pitchFamily="34" charset="0"/>
              </a:rPr>
              <a:t>Average Precision</a:t>
            </a:r>
            <a:endParaRPr lang="en-US" sz="2600">
              <a:latin typeface="Helvetica" pitchFamily="34" charset="0"/>
            </a:endParaRPr>
          </a:p>
        </p:txBody>
      </p:sp>
      <p:sp>
        <p:nvSpPr>
          <p:cNvPr id="35870" name="Rectangle 45"/>
          <p:cNvSpPr>
            <a:spLocks noChangeArrowheads="1"/>
          </p:cNvSpPr>
          <p:nvPr/>
        </p:nvSpPr>
        <p:spPr bwMode="auto">
          <a:xfrm>
            <a:off x="131763" y="1731963"/>
            <a:ext cx="8855075" cy="38766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71" name="Text Box 46"/>
          <p:cNvSpPr txBox="1">
            <a:spLocks noChangeArrowheads="1"/>
          </p:cNvSpPr>
          <p:nvPr/>
        </p:nvSpPr>
        <p:spPr bwMode="auto">
          <a:xfrm>
            <a:off x="4495800" y="5105400"/>
            <a:ext cx="992188" cy="488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600">
                <a:latin typeface="Helvetica" pitchFamily="34" charset="0"/>
              </a:rPr>
              <a:t>Topic</a:t>
            </a:r>
          </a:p>
        </p:txBody>
      </p:sp>
      <p:sp>
        <p:nvSpPr>
          <p:cNvPr id="143407" name="Line 47"/>
          <p:cNvSpPr>
            <a:spLocks noChangeShapeType="1"/>
          </p:cNvSpPr>
          <p:nvPr/>
        </p:nvSpPr>
        <p:spPr bwMode="auto">
          <a:xfrm>
            <a:off x="1905000" y="3962400"/>
            <a:ext cx="7010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2" grpId="0" animBg="1"/>
      <p:bldP spid="143373" grpId="0" animBg="1"/>
      <p:bldP spid="14340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382000" cy="1143000"/>
          </a:xfrm>
        </p:spPr>
        <p:txBody>
          <a:bodyPr/>
          <a:lstStyle/>
          <a:p>
            <a:r>
              <a:rPr lang="en-US" dirty="0" smtClean="0"/>
              <a:t>What MAP Hides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0194844"/>
              </p:ext>
            </p:extLst>
          </p:nvPr>
        </p:nvGraphicFramePr>
        <p:xfrm>
          <a:off x="1066800" y="1219200"/>
          <a:ext cx="7037388" cy="4973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Chart" r:id="rId4" imgW="7039072" imgH="4953055" progId="MSGraph.Chart.8">
                  <p:embed followColorScheme="full"/>
                </p:oleObj>
              </mc:Choice>
              <mc:Fallback>
                <p:oleObj name="Chart" r:id="rId4" imgW="7039072" imgH="4953055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219200"/>
                        <a:ext cx="7037388" cy="4973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15667" y="6497638"/>
            <a:ext cx="70030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Adapted from a presentation by Ellen Voorhees at the University of Maryland, March 29, 1999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C:\MSOffice\Templates\Blank Presentation.pot</Template>
  <TotalTime>46299944</TotalTime>
  <Pages>7766568</Pages>
  <Words>512</Words>
  <Application>Microsoft Office PowerPoint</Application>
  <PresentationFormat>On-screen Show (4:3)</PresentationFormat>
  <Paragraphs>208</Paragraphs>
  <Slides>15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Helvetica</vt:lpstr>
      <vt:lpstr>Times New Roman</vt:lpstr>
      <vt:lpstr>Wingdings</vt:lpstr>
      <vt:lpstr>Blank Presentation</vt:lpstr>
      <vt:lpstr>Chart</vt:lpstr>
      <vt:lpstr>Evaluation</vt:lpstr>
      <vt:lpstr>Agenda</vt:lpstr>
      <vt:lpstr>Which is the Best Rank Order?</vt:lpstr>
      <vt:lpstr>Measuring Precision and Recall</vt:lpstr>
      <vt:lpstr>Uninterpolated Average Precision</vt:lpstr>
      <vt:lpstr>Some Topics are Easier Than Others</vt:lpstr>
      <vt:lpstr>Mean Average Precision (MAP)</vt:lpstr>
      <vt:lpstr>Visualizing Mean Average Precision</vt:lpstr>
      <vt:lpstr>What MAP Hides</vt:lpstr>
      <vt:lpstr>Some Other Evaluation Measures</vt:lpstr>
      <vt:lpstr>Relevance Judgment Strategies</vt:lpstr>
      <vt:lpstr>Pooled Assessment Methodology</vt:lpstr>
      <vt:lpstr>Some Lessons From TREC</vt:lpstr>
      <vt:lpstr>Recap: “Batch” Evaluation</vt:lpstr>
      <vt:lpstr>Agenda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 System Evaluation</dc:title>
  <dc:creator>Preferred Customer</dc:creator>
  <cp:lastModifiedBy>gg</cp:lastModifiedBy>
  <cp:revision>105</cp:revision>
  <dcterms:created xsi:type="dcterms:W3CDTF">1995-06-17T23:31:02Z</dcterms:created>
  <dcterms:modified xsi:type="dcterms:W3CDTF">2014-08-16T16:49:22Z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