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465" r:id="rId3"/>
    <p:sldId id="424" r:id="rId4"/>
    <p:sldId id="269" r:id="rId5"/>
    <p:sldId id="439" r:id="rId6"/>
    <p:sldId id="417" r:id="rId7"/>
    <p:sldId id="356" r:id="rId8"/>
    <p:sldId id="270" r:id="rId9"/>
    <p:sldId id="428" r:id="rId10"/>
    <p:sldId id="364" r:id="rId11"/>
    <p:sldId id="309" r:id="rId12"/>
    <p:sldId id="345" r:id="rId13"/>
    <p:sldId id="362" r:id="rId14"/>
    <p:sldId id="466" r:id="rId15"/>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15" autoAdjust="0"/>
    <p:restoredTop sz="94698" autoAdjust="0"/>
  </p:normalViewPr>
  <p:slideViewPr>
    <p:cSldViewPr>
      <p:cViewPr varScale="1">
        <p:scale>
          <a:sx n="112" d="100"/>
          <a:sy n="112" d="100"/>
        </p:scale>
        <p:origin x="157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160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821811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6963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531088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065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795775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680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715113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7827" name="Rectangle 3"/>
          <p:cNvSpPr>
            <a:spLocks noGrp="1" noRot="1" noChangeAspect="1" noChangeArrowheads="1" noTextEdit="1"/>
          </p:cNvSpPr>
          <p:nvPr>
            <p:ph type="sldImg"/>
          </p:nvPr>
        </p:nvSpPr>
        <p:spPr>
          <a:xfrm>
            <a:off x="1143000" y="685800"/>
            <a:ext cx="4572000" cy="3429000"/>
          </a:xfrm>
          <a:ln cap="flat"/>
        </p:spPr>
      </p:sp>
    </p:spTree>
    <p:extLst>
      <p:ext uri="{BB962C8B-B14F-4D97-AF65-F5344CB8AC3E}">
        <p14:creationId xmlns:p14="http://schemas.microsoft.com/office/powerpoint/2010/main" val="2468553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885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178591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9875" name="Rectangle 3"/>
          <p:cNvSpPr>
            <a:spLocks noGrp="1" noRot="1" noChangeAspect="1" noChangeArrowheads="1" noTextEdit="1"/>
          </p:cNvSpPr>
          <p:nvPr>
            <p:ph type="sldImg"/>
          </p:nvPr>
        </p:nvSpPr>
        <p:spPr>
          <a:xfrm>
            <a:off x="1143000" y="685800"/>
            <a:ext cx="4572000" cy="3429000"/>
          </a:xfrm>
          <a:ln cap="flat"/>
        </p:spPr>
      </p:sp>
    </p:spTree>
    <p:extLst>
      <p:ext uri="{BB962C8B-B14F-4D97-AF65-F5344CB8AC3E}">
        <p14:creationId xmlns:p14="http://schemas.microsoft.com/office/powerpoint/2010/main" val="4228028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9625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968298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97283" name="Rectangle 3"/>
          <p:cNvSpPr>
            <a:spLocks noGrp="1" noRot="1" noChangeAspect="1" noChangeArrowheads="1" noTextEdit="1"/>
          </p:cNvSpPr>
          <p:nvPr>
            <p:ph type="sldImg"/>
          </p:nvPr>
        </p:nvSpPr>
        <p:spPr>
          <a:xfrm>
            <a:off x="1143000" y="685800"/>
            <a:ext cx="4572000" cy="3429000"/>
          </a:xfrm>
          <a:ln cap="flat"/>
        </p:spPr>
      </p:sp>
    </p:spTree>
    <p:extLst>
      <p:ext uri="{BB962C8B-B14F-4D97-AF65-F5344CB8AC3E}">
        <p14:creationId xmlns:p14="http://schemas.microsoft.com/office/powerpoint/2010/main" val="2662112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065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504706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61336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721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0500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Tree>
    <p:extLst>
      <p:ext uri="{BB962C8B-B14F-4D97-AF65-F5344CB8AC3E}">
        <p14:creationId xmlns:p14="http://schemas.microsoft.com/office/powerpoint/2010/main" val="318842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smtClean="0"/>
          </a:p>
        </p:txBody>
      </p:sp>
    </p:spTree>
    <p:extLst>
      <p:ext uri="{BB962C8B-B14F-4D97-AF65-F5344CB8AC3E}">
        <p14:creationId xmlns:p14="http://schemas.microsoft.com/office/powerpoint/2010/main" val="351301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197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5362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4970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6221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39885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5089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9008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34790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126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229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2292" name="Rectangle 4"/>
          <p:cNvSpPr>
            <a:spLocks noGrp="1" noChangeArrowheads="1"/>
          </p:cNvSpPr>
          <p:nvPr>
            <p:ph type="ctrTitle"/>
          </p:nvPr>
        </p:nvSpPr>
        <p:spPr>
          <a:xfrm>
            <a:off x="685800" y="2286000"/>
            <a:ext cx="7772400" cy="1143000"/>
          </a:xfrm>
          <a:noFill/>
        </p:spPr>
        <p:txBody>
          <a:bodyPr/>
          <a:lstStyle/>
          <a:p>
            <a:r>
              <a:rPr lang="en-US" smtClean="0"/>
              <a:t>Evaluation</a:t>
            </a:r>
          </a:p>
        </p:txBody>
      </p:sp>
      <p:sp>
        <p:nvSpPr>
          <p:cNvPr id="12293" name="Rectangle 5"/>
          <p:cNvSpPr>
            <a:spLocks noGrp="1" noChangeArrowheads="1"/>
          </p:cNvSpPr>
          <p:nvPr>
            <p:ph type="subTitle" idx="1"/>
          </p:nvPr>
        </p:nvSpPr>
        <p:spPr>
          <a:noFill/>
        </p:spPr>
        <p:txBody>
          <a:bodyPr/>
          <a:lstStyle/>
          <a:p>
            <a:pPr marL="342900" indent="-342900"/>
            <a:r>
              <a:rPr lang="en-US" dirty="0" smtClean="0"/>
              <a:t>INST 734</a:t>
            </a:r>
          </a:p>
          <a:p>
            <a:pPr marL="342900" indent="-342900"/>
            <a:r>
              <a:rPr lang="en-US" dirty="0" smtClean="0"/>
              <a:t>Module 5</a:t>
            </a:r>
          </a:p>
          <a:p>
            <a:pPr marL="342900" indent="-342900"/>
            <a:r>
              <a:rPr lang="en-US" dirty="0" smtClean="0"/>
              <a:t>Doug </a:t>
            </a:r>
            <a:r>
              <a:rPr lang="en-US" dirty="0" err="1" smtClean="0"/>
              <a:t>Oard</a:t>
            </a:r>
            <a:endParaRPr lang="en-US" dirty="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2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29" name="Rectangle 4"/>
          <p:cNvSpPr>
            <a:spLocks noGrp="1" noChangeArrowheads="1"/>
          </p:cNvSpPr>
          <p:nvPr>
            <p:ph type="title"/>
          </p:nvPr>
        </p:nvSpPr>
        <p:spPr>
          <a:xfrm>
            <a:off x="685800" y="76200"/>
            <a:ext cx="7772400" cy="1143000"/>
          </a:xfrm>
          <a:noFill/>
        </p:spPr>
        <p:txBody>
          <a:bodyPr/>
          <a:lstStyle/>
          <a:p>
            <a:r>
              <a:rPr lang="en-US" smtClean="0"/>
              <a:t>Effectiveness Measures</a:t>
            </a:r>
          </a:p>
        </p:txBody>
      </p:sp>
      <p:grpSp>
        <p:nvGrpSpPr>
          <p:cNvPr id="3" name="Group 2"/>
          <p:cNvGrpSpPr/>
          <p:nvPr/>
        </p:nvGrpSpPr>
        <p:grpSpPr>
          <a:xfrm>
            <a:off x="2978150" y="2139950"/>
            <a:ext cx="5321300" cy="1358900"/>
            <a:chOff x="2978150" y="2139950"/>
            <a:chExt cx="5321300" cy="1358900"/>
          </a:xfrm>
        </p:grpSpPr>
        <p:sp>
          <p:nvSpPr>
            <p:cNvPr id="1030" name="Rectangle 5"/>
            <p:cNvSpPr>
              <a:spLocks noChangeArrowheads="1"/>
            </p:cNvSpPr>
            <p:nvPr/>
          </p:nvSpPr>
          <p:spPr bwMode="auto">
            <a:xfrm>
              <a:off x="2978150" y="2139950"/>
              <a:ext cx="2654300"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pPr algn="ctr"/>
              <a:r>
                <a:rPr lang="en-US" dirty="0"/>
                <a:t>Relevant Retrieved</a:t>
              </a:r>
            </a:p>
          </p:txBody>
        </p:sp>
        <p:sp>
          <p:nvSpPr>
            <p:cNvPr id="1031" name="Rectangle 6"/>
            <p:cNvSpPr>
              <a:spLocks noChangeArrowheads="1"/>
            </p:cNvSpPr>
            <p:nvPr/>
          </p:nvSpPr>
          <p:spPr bwMode="auto">
            <a:xfrm>
              <a:off x="2978150" y="2825750"/>
              <a:ext cx="2654300"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pPr algn="ctr"/>
              <a:r>
                <a:rPr lang="en-US" dirty="0"/>
                <a:t>False </a:t>
              </a:r>
              <a:r>
                <a:rPr lang="en-US" dirty="0" smtClean="0"/>
                <a:t>Alarm</a:t>
              </a:r>
              <a:endParaRPr lang="en-US" dirty="0"/>
            </a:p>
          </p:txBody>
        </p:sp>
        <p:sp>
          <p:nvSpPr>
            <p:cNvPr id="1032" name="Rectangle 7"/>
            <p:cNvSpPr>
              <a:spLocks noChangeArrowheads="1"/>
            </p:cNvSpPr>
            <p:nvPr/>
          </p:nvSpPr>
          <p:spPr bwMode="auto">
            <a:xfrm>
              <a:off x="5645150" y="2825750"/>
              <a:ext cx="2654300"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pPr algn="ctr"/>
              <a:r>
                <a:rPr lang="en-US"/>
                <a:t>Irrelevant Rejected</a:t>
              </a:r>
            </a:p>
          </p:txBody>
        </p:sp>
        <p:sp>
          <p:nvSpPr>
            <p:cNvPr id="1033" name="Rectangle 8"/>
            <p:cNvSpPr>
              <a:spLocks noChangeArrowheads="1"/>
            </p:cNvSpPr>
            <p:nvPr/>
          </p:nvSpPr>
          <p:spPr bwMode="auto">
            <a:xfrm>
              <a:off x="5645150" y="2139950"/>
              <a:ext cx="2654300"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pPr algn="ctr"/>
              <a:r>
                <a:rPr lang="en-US"/>
                <a:t>Miss</a:t>
              </a:r>
            </a:p>
          </p:txBody>
        </p:sp>
      </p:grpSp>
      <p:sp>
        <p:nvSpPr>
          <p:cNvPr id="1034" name="Line 9"/>
          <p:cNvSpPr>
            <a:spLocks noChangeShapeType="1"/>
          </p:cNvSpPr>
          <p:nvPr/>
        </p:nvSpPr>
        <p:spPr bwMode="auto">
          <a:xfrm flipH="1">
            <a:off x="1193800" y="3505200"/>
            <a:ext cx="71374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5" name="Rectangle 10"/>
          <p:cNvSpPr>
            <a:spLocks noChangeArrowheads="1"/>
          </p:cNvSpPr>
          <p:nvPr/>
        </p:nvSpPr>
        <p:spPr bwMode="auto">
          <a:xfrm>
            <a:off x="1281113" y="2271713"/>
            <a:ext cx="1344921"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b="1" dirty="0"/>
              <a:t>Relevant</a:t>
            </a:r>
          </a:p>
        </p:txBody>
      </p:sp>
      <p:sp>
        <p:nvSpPr>
          <p:cNvPr id="1036" name="Rectangle 11"/>
          <p:cNvSpPr>
            <a:spLocks noChangeArrowheads="1"/>
          </p:cNvSpPr>
          <p:nvPr/>
        </p:nvSpPr>
        <p:spPr bwMode="auto">
          <a:xfrm>
            <a:off x="1090613" y="2940347"/>
            <a:ext cx="1901162"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b="1" dirty="0"/>
              <a:t>Not </a:t>
            </a:r>
            <a:r>
              <a:rPr lang="en-US" b="1" dirty="0" smtClean="0"/>
              <a:t>Relevant</a:t>
            </a:r>
            <a:endParaRPr lang="en-US" b="1" dirty="0"/>
          </a:p>
        </p:txBody>
      </p:sp>
      <p:sp>
        <p:nvSpPr>
          <p:cNvPr id="1037" name="Line 12"/>
          <p:cNvSpPr>
            <a:spLocks noChangeShapeType="1"/>
          </p:cNvSpPr>
          <p:nvPr/>
        </p:nvSpPr>
        <p:spPr bwMode="auto">
          <a:xfrm flipH="1">
            <a:off x="1212850" y="2819400"/>
            <a:ext cx="1765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8" name="Line 13"/>
          <p:cNvSpPr>
            <a:spLocks noChangeShapeType="1"/>
          </p:cNvSpPr>
          <p:nvPr/>
        </p:nvSpPr>
        <p:spPr bwMode="auto">
          <a:xfrm flipH="1">
            <a:off x="1193800" y="2133600"/>
            <a:ext cx="71374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9" name="Line 14"/>
          <p:cNvSpPr>
            <a:spLocks noChangeShapeType="1"/>
          </p:cNvSpPr>
          <p:nvPr/>
        </p:nvSpPr>
        <p:spPr bwMode="auto">
          <a:xfrm flipV="1">
            <a:off x="2971800" y="1346200"/>
            <a:ext cx="0" cy="2184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0" name="Rectangle 15"/>
          <p:cNvSpPr>
            <a:spLocks noChangeArrowheads="1"/>
          </p:cNvSpPr>
          <p:nvPr/>
        </p:nvSpPr>
        <p:spPr bwMode="auto">
          <a:xfrm>
            <a:off x="3567113" y="1509713"/>
            <a:ext cx="1463543"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b="1" dirty="0"/>
              <a:t>Retrieved</a:t>
            </a:r>
          </a:p>
        </p:txBody>
      </p:sp>
      <p:sp>
        <p:nvSpPr>
          <p:cNvPr id="1041" name="Line 16"/>
          <p:cNvSpPr>
            <a:spLocks noChangeShapeType="1"/>
          </p:cNvSpPr>
          <p:nvPr/>
        </p:nvSpPr>
        <p:spPr bwMode="auto">
          <a:xfrm flipV="1">
            <a:off x="5638800" y="1365250"/>
            <a:ext cx="0" cy="7747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17"/>
          <p:cNvSpPr>
            <a:spLocks noChangeShapeType="1"/>
          </p:cNvSpPr>
          <p:nvPr/>
        </p:nvSpPr>
        <p:spPr bwMode="auto">
          <a:xfrm flipV="1">
            <a:off x="8305800" y="1346200"/>
            <a:ext cx="0" cy="2184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Rectangle 18"/>
          <p:cNvSpPr>
            <a:spLocks noChangeArrowheads="1"/>
          </p:cNvSpPr>
          <p:nvPr/>
        </p:nvSpPr>
        <p:spPr bwMode="auto">
          <a:xfrm>
            <a:off x="6005513" y="1509713"/>
            <a:ext cx="20197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b="1" dirty="0"/>
              <a:t>Not Retrieved</a:t>
            </a:r>
          </a:p>
        </p:txBody>
      </p:sp>
      <p:sp>
        <p:nvSpPr>
          <p:cNvPr id="1044" name="Line 19"/>
          <p:cNvSpPr>
            <a:spLocks noChangeShapeType="1"/>
          </p:cNvSpPr>
          <p:nvPr/>
        </p:nvSpPr>
        <p:spPr bwMode="auto">
          <a:xfrm flipH="1" flipV="1">
            <a:off x="1212850" y="1441450"/>
            <a:ext cx="1765300" cy="6985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Rectangle 20"/>
          <p:cNvSpPr>
            <a:spLocks noChangeArrowheads="1"/>
          </p:cNvSpPr>
          <p:nvPr/>
        </p:nvSpPr>
        <p:spPr bwMode="auto">
          <a:xfrm>
            <a:off x="1281113" y="1662113"/>
            <a:ext cx="854787"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dirty="0" smtClean="0"/>
              <a:t>Truth</a:t>
            </a:r>
            <a:endParaRPr lang="en-US" dirty="0"/>
          </a:p>
        </p:txBody>
      </p:sp>
      <p:sp>
        <p:nvSpPr>
          <p:cNvPr id="1046" name="Rectangle 21"/>
          <p:cNvSpPr>
            <a:spLocks noChangeArrowheads="1"/>
          </p:cNvSpPr>
          <p:nvPr/>
        </p:nvSpPr>
        <p:spPr bwMode="auto">
          <a:xfrm>
            <a:off x="1890713" y="1357313"/>
            <a:ext cx="1088441"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dirty="0" smtClean="0"/>
              <a:t>System</a:t>
            </a:r>
            <a:endParaRPr lang="en-US" dirty="0"/>
          </a:p>
        </p:txBody>
      </p:sp>
      <p:grpSp>
        <p:nvGrpSpPr>
          <p:cNvPr id="4" name="Group 3"/>
          <p:cNvGrpSpPr/>
          <p:nvPr/>
        </p:nvGrpSpPr>
        <p:grpSpPr>
          <a:xfrm>
            <a:off x="1311275" y="3876675"/>
            <a:ext cx="6437313" cy="1997075"/>
            <a:chOff x="1311275" y="3876675"/>
            <a:chExt cx="6437313" cy="1997075"/>
          </a:xfrm>
        </p:grpSpPr>
        <p:graphicFrame>
          <p:nvGraphicFramePr>
            <p:cNvPr id="1026" name="Object 22">
              <a:hlinkClick r:id="" action="ppaction://ole?verb=0"/>
            </p:cNvPr>
            <p:cNvGraphicFramePr>
              <a:graphicFrameLocks/>
            </p:cNvGraphicFramePr>
            <p:nvPr>
              <p:extLst>
                <p:ext uri="{D42A27DB-BD31-4B8C-83A1-F6EECF244321}">
                  <p14:modId xmlns:p14="http://schemas.microsoft.com/office/powerpoint/2010/main" val="3541039167"/>
                </p:ext>
              </p:extLst>
            </p:nvPr>
          </p:nvGraphicFramePr>
          <p:xfrm>
            <a:off x="1311275" y="3876675"/>
            <a:ext cx="6437313" cy="1997075"/>
          </p:xfrm>
          <a:graphic>
            <a:graphicData uri="http://schemas.openxmlformats.org/presentationml/2006/ole">
              <mc:AlternateContent xmlns:mc="http://schemas.openxmlformats.org/markup-compatibility/2006">
                <mc:Choice xmlns:v="urn:schemas-microsoft-com:vml" Requires="v">
                  <p:oleObj spid="_x0000_s1083" name="Equation" r:id="rId4" imgW="3352680" imgH="1218960" progId="Equation.3">
                    <p:embed/>
                  </p:oleObj>
                </mc:Choice>
                <mc:Fallback>
                  <p:oleObj name="Equation" r:id="rId4" imgW="3352680" imgH="1218960" progId="Equation.3">
                    <p:embed/>
                    <p:pic>
                      <p:nvPicPr>
                        <p:cNvPr id="0" name="Object 22"/>
                        <p:cNvPicPr>
                          <a:picLocks noChangeArrowheads="1"/>
                        </p:cNvPicPr>
                        <p:nvPr/>
                      </p:nvPicPr>
                      <p:blipFill>
                        <a:blip r:embed="rId5"/>
                        <a:srcRect/>
                        <a:stretch>
                          <a:fillRect/>
                        </a:stretch>
                      </p:blipFill>
                      <p:spPr bwMode="auto">
                        <a:xfrm>
                          <a:off x="1311275" y="3876675"/>
                          <a:ext cx="6437313" cy="1997075"/>
                        </a:xfrm>
                        <a:prstGeom prst="rect">
                          <a:avLst/>
                        </a:prstGeom>
                        <a:noFill/>
                        <a:ln>
                          <a:noFill/>
                        </a:ln>
                        <a:effectLst/>
                        <a:extLst/>
                      </p:spPr>
                    </p:pic>
                  </p:oleObj>
                </mc:Fallback>
              </mc:AlternateContent>
            </a:graphicData>
          </a:graphic>
        </p:graphicFrame>
        <p:sp>
          <p:nvSpPr>
            <p:cNvPr id="1047" name="Line 23"/>
            <p:cNvSpPr>
              <a:spLocks noChangeShapeType="1"/>
            </p:cNvSpPr>
            <p:nvPr/>
          </p:nvSpPr>
          <p:spPr bwMode="auto">
            <a:xfrm>
              <a:off x="1752600" y="4572000"/>
              <a:ext cx="4495800" cy="0"/>
            </a:xfrm>
            <a:prstGeom prst="line">
              <a:avLst/>
            </a:prstGeom>
            <a:noFill/>
            <a:ln w="317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48" name="Line 24"/>
            <p:cNvSpPr>
              <a:spLocks noChangeShapeType="1"/>
            </p:cNvSpPr>
            <p:nvPr/>
          </p:nvSpPr>
          <p:spPr bwMode="auto">
            <a:xfrm>
              <a:off x="1752600" y="5231346"/>
              <a:ext cx="4495800" cy="35980"/>
            </a:xfrm>
            <a:prstGeom prst="line">
              <a:avLst/>
            </a:prstGeom>
            <a:noFill/>
            <a:ln w="317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 name="Group 1"/>
          <p:cNvGrpSpPr/>
          <p:nvPr/>
        </p:nvGrpSpPr>
        <p:grpSpPr>
          <a:xfrm>
            <a:off x="0" y="3962399"/>
            <a:ext cx="9133629" cy="1965326"/>
            <a:chOff x="0" y="3962399"/>
            <a:chExt cx="9133629" cy="1965326"/>
          </a:xfrm>
        </p:grpSpPr>
        <p:sp>
          <p:nvSpPr>
            <p:cNvPr id="1049" name="AutoShape 25"/>
            <p:cNvSpPr>
              <a:spLocks/>
            </p:cNvSpPr>
            <p:nvPr/>
          </p:nvSpPr>
          <p:spPr bwMode="auto">
            <a:xfrm>
              <a:off x="7467600" y="4572000"/>
              <a:ext cx="381000" cy="1355725"/>
            </a:xfrm>
            <a:prstGeom prst="rightBrace">
              <a:avLst>
                <a:gd name="adj1" fmla="val 30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0" name="AutoShape 26"/>
            <p:cNvSpPr>
              <a:spLocks/>
            </p:cNvSpPr>
            <p:nvPr/>
          </p:nvSpPr>
          <p:spPr bwMode="auto">
            <a:xfrm>
              <a:off x="1090613" y="3962399"/>
              <a:ext cx="381000" cy="1092676"/>
            </a:xfrm>
            <a:prstGeom prst="leftBrace">
              <a:avLst>
                <a:gd name="adj1" fmla="val 33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1" name="Text Box 27"/>
            <p:cNvSpPr txBox="1">
              <a:spLocks noChangeArrowheads="1"/>
            </p:cNvSpPr>
            <p:nvPr/>
          </p:nvSpPr>
          <p:spPr bwMode="auto">
            <a:xfrm>
              <a:off x="0" y="4180616"/>
              <a:ext cx="12493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dirty="0"/>
                <a:t>User-</a:t>
              </a:r>
            </a:p>
            <a:p>
              <a:pPr algn="ctr"/>
              <a:r>
                <a:rPr lang="en-US" dirty="0"/>
                <a:t>Oriented</a:t>
              </a:r>
            </a:p>
          </p:txBody>
        </p:sp>
        <p:sp>
          <p:nvSpPr>
            <p:cNvPr id="1052" name="Text Box 28"/>
            <p:cNvSpPr txBox="1">
              <a:spLocks noChangeArrowheads="1"/>
            </p:cNvSpPr>
            <p:nvPr/>
          </p:nvSpPr>
          <p:spPr bwMode="auto">
            <a:xfrm>
              <a:off x="7884267" y="4820183"/>
              <a:ext cx="124936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dirty="0"/>
                <a:t>System-</a:t>
              </a:r>
            </a:p>
            <a:p>
              <a:pPr algn="ctr"/>
              <a:r>
                <a:rPr lang="en-US" dirty="0"/>
                <a:t>Oriented</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228600" y="215900"/>
            <a:ext cx="8610600" cy="1143000"/>
          </a:xfrm>
        </p:spPr>
        <p:txBody>
          <a:bodyPr/>
          <a:lstStyle/>
          <a:p>
            <a:r>
              <a:rPr lang="en-US" smtClean="0"/>
              <a:t>Single-Figure Set-Based Measures</a:t>
            </a:r>
          </a:p>
        </p:txBody>
      </p:sp>
      <p:sp>
        <p:nvSpPr>
          <p:cNvPr id="2052" name="Rectangle 3"/>
          <p:cNvSpPr>
            <a:spLocks noGrp="1" noChangeArrowheads="1"/>
          </p:cNvSpPr>
          <p:nvPr>
            <p:ph type="body" idx="1"/>
          </p:nvPr>
        </p:nvSpPr>
        <p:spPr>
          <a:xfrm>
            <a:off x="533400" y="1447800"/>
            <a:ext cx="8610600" cy="4876800"/>
          </a:xfrm>
        </p:spPr>
        <p:txBody>
          <a:bodyPr/>
          <a:lstStyle/>
          <a:p>
            <a:r>
              <a:rPr lang="en-US" dirty="0" smtClean="0"/>
              <a:t>Balanced F-measure</a:t>
            </a:r>
          </a:p>
          <a:p>
            <a:pPr lvl="1"/>
            <a:r>
              <a:rPr lang="en-US" dirty="0" smtClean="0"/>
              <a:t>Harmonic mean of recall and precision</a:t>
            </a:r>
          </a:p>
          <a:p>
            <a:pPr lvl="1"/>
            <a:endParaRPr lang="en-US" dirty="0" smtClean="0"/>
          </a:p>
          <a:p>
            <a:pPr lvl="2"/>
            <a:endParaRPr lang="en-US" dirty="0" smtClean="0"/>
          </a:p>
          <a:p>
            <a:pPr lvl="1"/>
            <a:r>
              <a:rPr lang="en-US" dirty="0" smtClean="0"/>
              <a:t>Weakness: What if no relevant documents exist?</a:t>
            </a:r>
          </a:p>
          <a:p>
            <a:pPr lvl="4">
              <a:spcBef>
                <a:spcPct val="0"/>
              </a:spcBef>
            </a:pPr>
            <a:endParaRPr lang="en-US" dirty="0" smtClean="0"/>
          </a:p>
          <a:p>
            <a:pPr lvl="4">
              <a:spcBef>
                <a:spcPct val="0"/>
              </a:spcBef>
            </a:pPr>
            <a:endParaRPr lang="en-US" dirty="0" smtClean="0"/>
          </a:p>
          <a:p>
            <a:pPr>
              <a:spcBef>
                <a:spcPct val="0"/>
              </a:spcBef>
            </a:pPr>
            <a:r>
              <a:rPr lang="en-US" dirty="0" smtClean="0"/>
              <a:t>Cost function</a:t>
            </a:r>
          </a:p>
          <a:p>
            <a:pPr lvl="1"/>
            <a:r>
              <a:rPr lang="en-US" dirty="0" smtClean="0"/>
              <a:t>Reward relevant retrieved, Penalize non-relevant</a:t>
            </a:r>
          </a:p>
          <a:p>
            <a:pPr lvl="2"/>
            <a:r>
              <a:rPr lang="en-US" dirty="0" smtClean="0"/>
              <a:t> For example, 3R</a:t>
            </a:r>
            <a:r>
              <a:rPr lang="en-US" baseline="30000" dirty="0" smtClean="0"/>
              <a:t>+ </a:t>
            </a:r>
            <a:r>
              <a:rPr lang="en-US" dirty="0" smtClean="0"/>
              <a:t>- 2N</a:t>
            </a:r>
            <a:r>
              <a:rPr lang="en-US" baseline="30000" dirty="0" smtClean="0"/>
              <a:t>+</a:t>
            </a:r>
            <a:endParaRPr lang="en-US" dirty="0" smtClean="0"/>
          </a:p>
          <a:p>
            <a:pPr lvl="1">
              <a:spcAft>
                <a:spcPct val="25000"/>
              </a:spcAft>
            </a:pPr>
            <a:r>
              <a:rPr lang="en-US" dirty="0" smtClean="0"/>
              <a:t>Weakness: Hard to normalize, so hard to average</a:t>
            </a:r>
          </a:p>
        </p:txBody>
      </p:sp>
      <p:graphicFrame>
        <p:nvGraphicFramePr>
          <p:cNvPr id="2050" name="Object 4"/>
          <p:cNvGraphicFramePr>
            <a:graphicFrameLocks noChangeAspect="1"/>
          </p:cNvGraphicFramePr>
          <p:nvPr/>
        </p:nvGraphicFramePr>
        <p:xfrm>
          <a:off x="1524000" y="2438400"/>
          <a:ext cx="1600200" cy="1008063"/>
        </p:xfrm>
        <a:graphic>
          <a:graphicData uri="http://schemas.openxmlformats.org/presentationml/2006/ole">
            <mc:AlternateContent xmlns:mc="http://schemas.openxmlformats.org/markup-compatibility/2006">
              <mc:Choice xmlns:v="urn:schemas-microsoft-com:vml" Requires="v">
                <p:oleObj spid="_x0000_s2081" name="Equation" r:id="rId3" imgW="927000" imgH="583920" progId="Equation.3">
                  <p:embed/>
                </p:oleObj>
              </mc:Choice>
              <mc:Fallback>
                <p:oleObj name="Equation" r:id="rId3" imgW="927000" imgH="58392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438400"/>
                        <a:ext cx="1600200" cy="1008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47107" name="Rectangle 4"/>
          <p:cNvSpPr>
            <a:spLocks noGrp="1" noChangeArrowheads="1"/>
          </p:cNvSpPr>
          <p:nvPr>
            <p:ph type="title"/>
          </p:nvPr>
        </p:nvSpPr>
        <p:spPr>
          <a:xfrm>
            <a:off x="0" y="0"/>
            <a:ext cx="9144000" cy="838200"/>
          </a:xfrm>
          <a:noFill/>
        </p:spPr>
        <p:txBody>
          <a:bodyPr/>
          <a:lstStyle/>
          <a:p>
            <a:r>
              <a:rPr lang="en-US" dirty="0" smtClean="0"/>
              <a:t>(Paired) Statistical Significance Tests</a:t>
            </a:r>
          </a:p>
        </p:txBody>
      </p:sp>
      <p:sp>
        <p:nvSpPr>
          <p:cNvPr id="47126" name="Rectangle 17"/>
          <p:cNvSpPr>
            <a:spLocks noChangeArrowheads="1"/>
          </p:cNvSpPr>
          <p:nvPr/>
        </p:nvSpPr>
        <p:spPr bwMode="auto">
          <a:xfrm>
            <a:off x="1295400" y="965200"/>
            <a:ext cx="13747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u="sng"/>
              <a:t>System A</a:t>
            </a:r>
          </a:p>
        </p:txBody>
      </p:sp>
      <p:sp>
        <p:nvSpPr>
          <p:cNvPr id="47127" name="Rectangle 18"/>
          <p:cNvSpPr>
            <a:spLocks noChangeArrowheads="1"/>
          </p:cNvSpPr>
          <p:nvPr/>
        </p:nvSpPr>
        <p:spPr bwMode="auto">
          <a:xfrm>
            <a:off x="1600200" y="1422400"/>
            <a:ext cx="714375"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dirty="0"/>
              <a:t>0.02</a:t>
            </a:r>
          </a:p>
          <a:p>
            <a:r>
              <a:rPr lang="en-US" dirty="0"/>
              <a:t>0.39</a:t>
            </a:r>
          </a:p>
          <a:p>
            <a:r>
              <a:rPr lang="en-US" dirty="0"/>
              <a:t>0.16</a:t>
            </a:r>
          </a:p>
          <a:p>
            <a:r>
              <a:rPr lang="en-US" dirty="0"/>
              <a:t>0.58</a:t>
            </a:r>
          </a:p>
          <a:p>
            <a:r>
              <a:rPr lang="en-US" dirty="0"/>
              <a:t>0.04</a:t>
            </a:r>
          </a:p>
          <a:p>
            <a:r>
              <a:rPr lang="en-US" dirty="0"/>
              <a:t>0.09</a:t>
            </a:r>
          </a:p>
          <a:p>
            <a:r>
              <a:rPr lang="en-US" dirty="0"/>
              <a:t>0.12</a:t>
            </a:r>
          </a:p>
        </p:txBody>
      </p:sp>
      <p:sp>
        <p:nvSpPr>
          <p:cNvPr id="47128" name="Rectangle 19"/>
          <p:cNvSpPr>
            <a:spLocks noChangeArrowheads="1"/>
          </p:cNvSpPr>
          <p:nvPr/>
        </p:nvSpPr>
        <p:spPr bwMode="auto">
          <a:xfrm>
            <a:off x="2819400" y="966788"/>
            <a:ext cx="13573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u="sng"/>
              <a:t>System B</a:t>
            </a:r>
          </a:p>
        </p:txBody>
      </p:sp>
      <p:sp>
        <p:nvSpPr>
          <p:cNvPr id="47129" name="Rectangle 20"/>
          <p:cNvSpPr>
            <a:spLocks noChangeArrowheads="1"/>
          </p:cNvSpPr>
          <p:nvPr/>
        </p:nvSpPr>
        <p:spPr bwMode="auto">
          <a:xfrm>
            <a:off x="3124200" y="1423988"/>
            <a:ext cx="714375"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dirty="0"/>
              <a:t>0.76</a:t>
            </a:r>
          </a:p>
          <a:p>
            <a:r>
              <a:rPr lang="en-US" dirty="0"/>
              <a:t>0.07</a:t>
            </a:r>
          </a:p>
          <a:p>
            <a:r>
              <a:rPr lang="en-US" dirty="0"/>
              <a:t>0.37</a:t>
            </a:r>
          </a:p>
          <a:p>
            <a:r>
              <a:rPr lang="en-US" dirty="0"/>
              <a:t>0.21</a:t>
            </a:r>
          </a:p>
          <a:p>
            <a:r>
              <a:rPr lang="en-US" dirty="0"/>
              <a:t>0.02</a:t>
            </a:r>
          </a:p>
          <a:p>
            <a:r>
              <a:rPr lang="en-US" dirty="0"/>
              <a:t>0.91</a:t>
            </a:r>
          </a:p>
          <a:p>
            <a:r>
              <a:rPr lang="en-US" dirty="0"/>
              <a:t>0.46</a:t>
            </a:r>
          </a:p>
        </p:txBody>
      </p:sp>
      <p:sp>
        <p:nvSpPr>
          <p:cNvPr id="47130" name="Line 22"/>
          <p:cNvSpPr>
            <a:spLocks noChangeShapeType="1"/>
          </p:cNvSpPr>
          <p:nvPr/>
        </p:nvSpPr>
        <p:spPr bwMode="auto">
          <a:xfrm>
            <a:off x="1468438" y="4027488"/>
            <a:ext cx="25019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31" name="Rectangle 23"/>
          <p:cNvSpPr>
            <a:spLocks noChangeArrowheads="1"/>
          </p:cNvSpPr>
          <p:nvPr/>
        </p:nvSpPr>
        <p:spPr bwMode="auto">
          <a:xfrm>
            <a:off x="381000" y="965200"/>
            <a:ext cx="9429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u="sng"/>
              <a:t>Query</a:t>
            </a:r>
          </a:p>
        </p:txBody>
      </p:sp>
      <p:sp>
        <p:nvSpPr>
          <p:cNvPr id="47132" name="Rectangle 24"/>
          <p:cNvSpPr>
            <a:spLocks noChangeArrowheads="1"/>
          </p:cNvSpPr>
          <p:nvPr/>
        </p:nvSpPr>
        <p:spPr bwMode="auto">
          <a:xfrm>
            <a:off x="685800" y="1422400"/>
            <a:ext cx="333375"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1</a:t>
            </a:r>
          </a:p>
          <a:p>
            <a:r>
              <a:rPr lang="en-US"/>
              <a:t>2</a:t>
            </a:r>
          </a:p>
          <a:p>
            <a:r>
              <a:rPr lang="en-US"/>
              <a:t>3</a:t>
            </a:r>
          </a:p>
          <a:p>
            <a:r>
              <a:rPr lang="en-US"/>
              <a:t>4</a:t>
            </a:r>
          </a:p>
          <a:p>
            <a:r>
              <a:rPr lang="en-US"/>
              <a:t>5</a:t>
            </a:r>
          </a:p>
          <a:p>
            <a:r>
              <a:rPr lang="en-US"/>
              <a:t>6</a:t>
            </a:r>
          </a:p>
          <a:p>
            <a:r>
              <a:rPr lang="en-US"/>
              <a:t>7</a:t>
            </a:r>
          </a:p>
        </p:txBody>
      </p:sp>
      <p:sp>
        <p:nvSpPr>
          <p:cNvPr id="47133" name="Rectangle 25"/>
          <p:cNvSpPr>
            <a:spLocks noChangeArrowheads="1"/>
          </p:cNvSpPr>
          <p:nvPr/>
        </p:nvSpPr>
        <p:spPr bwMode="auto">
          <a:xfrm>
            <a:off x="304800" y="4013200"/>
            <a:ext cx="12128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dirty="0"/>
              <a:t>Average</a:t>
            </a:r>
          </a:p>
        </p:txBody>
      </p:sp>
      <p:sp>
        <p:nvSpPr>
          <p:cNvPr id="47134" name="Rectangle 26"/>
          <p:cNvSpPr>
            <a:spLocks noChangeArrowheads="1"/>
          </p:cNvSpPr>
          <p:nvPr/>
        </p:nvSpPr>
        <p:spPr bwMode="auto">
          <a:xfrm>
            <a:off x="1600200" y="4013200"/>
            <a:ext cx="714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0.20</a:t>
            </a:r>
          </a:p>
        </p:txBody>
      </p:sp>
      <p:sp>
        <p:nvSpPr>
          <p:cNvPr id="47135" name="Rectangle 27"/>
          <p:cNvSpPr>
            <a:spLocks noChangeArrowheads="1"/>
          </p:cNvSpPr>
          <p:nvPr/>
        </p:nvSpPr>
        <p:spPr bwMode="auto">
          <a:xfrm>
            <a:off x="3124200" y="4013200"/>
            <a:ext cx="714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0.40</a:t>
            </a:r>
          </a:p>
        </p:txBody>
      </p:sp>
      <p:sp>
        <p:nvSpPr>
          <p:cNvPr id="47136" name="Rectangle 30"/>
          <p:cNvSpPr>
            <a:spLocks noChangeArrowheads="1"/>
          </p:cNvSpPr>
          <p:nvPr/>
        </p:nvSpPr>
        <p:spPr bwMode="auto">
          <a:xfrm>
            <a:off x="4419600" y="965200"/>
            <a:ext cx="13398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u="sng"/>
              <a:t>Sign Test</a:t>
            </a:r>
          </a:p>
        </p:txBody>
      </p:sp>
      <p:sp>
        <p:nvSpPr>
          <p:cNvPr id="47137" name="Rectangle 31"/>
          <p:cNvSpPr>
            <a:spLocks noChangeArrowheads="1"/>
          </p:cNvSpPr>
          <p:nvPr/>
        </p:nvSpPr>
        <p:spPr bwMode="auto">
          <a:xfrm>
            <a:off x="4876800" y="1422400"/>
            <a:ext cx="355868" cy="2675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dirty="0"/>
              <a:t>+</a:t>
            </a:r>
          </a:p>
          <a:p>
            <a:r>
              <a:rPr lang="en-US" dirty="0"/>
              <a:t>-</a:t>
            </a:r>
          </a:p>
          <a:p>
            <a:r>
              <a:rPr lang="en-US" dirty="0"/>
              <a:t>+</a:t>
            </a:r>
          </a:p>
          <a:p>
            <a:r>
              <a:rPr lang="en-US" dirty="0"/>
              <a:t>-</a:t>
            </a:r>
          </a:p>
          <a:p>
            <a:r>
              <a:rPr lang="en-US" dirty="0"/>
              <a:t>-</a:t>
            </a:r>
          </a:p>
          <a:p>
            <a:r>
              <a:rPr lang="en-US" dirty="0"/>
              <a:t>+</a:t>
            </a:r>
          </a:p>
          <a:p>
            <a:r>
              <a:rPr lang="en-US" dirty="0"/>
              <a:t>+</a:t>
            </a:r>
          </a:p>
        </p:txBody>
      </p:sp>
      <p:sp>
        <p:nvSpPr>
          <p:cNvPr id="47138" name="Rectangle 32"/>
          <p:cNvSpPr>
            <a:spLocks noChangeArrowheads="1"/>
          </p:cNvSpPr>
          <p:nvPr/>
        </p:nvSpPr>
        <p:spPr bwMode="auto">
          <a:xfrm>
            <a:off x="4648200" y="4011613"/>
            <a:ext cx="8858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i="1"/>
              <a:t>p</a:t>
            </a:r>
            <a:r>
              <a:rPr lang="en-US"/>
              <a:t>=1.0</a:t>
            </a:r>
          </a:p>
        </p:txBody>
      </p:sp>
      <p:sp>
        <p:nvSpPr>
          <p:cNvPr id="47139" name="Rectangle 36"/>
          <p:cNvSpPr>
            <a:spLocks noChangeArrowheads="1"/>
          </p:cNvSpPr>
          <p:nvPr/>
        </p:nvSpPr>
        <p:spPr bwMode="auto">
          <a:xfrm>
            <a:off x="6031836" y="965200"/>
            <a:ext cx="13811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u="sng" dirty="0"/>
              <a:t>Wilcoxon</a:t>
            </a:r>
          </a:p>
        </p:txBody>
      </p:sp>
      <p:sp>
        <p:nvSpPr>
          <p:cNvPr id="47140" name="Rectangle 37"/>
          <p:cNvSpPr>
            <a:spLocks noChangeArrowheads="1"/>
          </p:cNvSpPr>
          <p:nvPr/>
        </p:nvSpPr>
        <p:spPr bwMode="auto">
          <a:xfrm>
            <a:off x="6260436" y="1422400"/>
            <a:ext cx="971421" cy="2675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dirty="0"/>
              <a:t>+0.74</a:t>
            </a:r>
          </a:p>
          <a:p>
            <a:r>
              <a:rPr lang="en-US" dirty="0"/>
              <a:t>- 0.32</a:t>
            </a:r>
          </a:p>
          <a:p>
            <a:r>
              <a:rPr lang="en-US" dirty="0"/>
              <a:t>+0.21</a:t>
            </a:r>
          </a:p>
          <a:p>
            <a:r>
              <a:rPr lang="en-US" dirty="0"/>
              <a:t>- 0.37</a:t>
            </a:r>
          </a:p>
          <a:p>
            <a:r>
              <a:rPr lang="en-US" dirty="0"/>
              <a:t>- 0.02</a:t>
            </a:r>
          </a:p>
          <a:p>
            <a:r>
              <a:rPr lang="en-US" dirty="0"/>
              <a:t>+0.82</a:t>
            </a:r>
          </a:p>
          <a:p>
            <a:r>
              <a:rPr lang="en-US" dirty="0"/>
              <a:t>+</a:t>
            </a:r>
            <a:r>
              <a:rPr lang="en-US" dirty="0" smtClean="0"/>
              <a:t> </a:t>
            </a:r>
            <a:r>
              <a:rPr lang="en-US" dirty="0"/>
              <a:t>0.38</a:t>
            </a:r>
          </a:p>
        </p:txBody>
      </p:sp>
      <p:sp>
        <p:nvSpPr>
          <p:cNvPr id="47141" name="Rectangle 38"/>
          <p:cNvSpPr>
            <a:spLocks noChangeArrowheads="1"/>
          </p:cNvSpPr>
          <p:nvPr/>
        </p:nvSpPr>
        <p:spPr bwMode="auto">
          <a:xfrm>
            <a:off x="6108036" y="4013200"/>
            <a:ext cx="104836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i="1" dirty="0" smtClean="0"/>
              <a:t>p</a:t>
            </a:r>
            <a:r>
              <a:rPr lang="en-US" dirty="0" smtClean="0"/>
              <a:t>=0.94</a:t>
            </a:r>
            <a:endParaRPr lang="en-US" dirty="0"/>
          </a:p>
        </p:txBody>
      </p:sp>
      <p:sp>
        <p:nvSpPr>
          <p:cNvPr id="47142" name="Line 40"/>
          <p:cNvSpPr>
            <a:spLocks noChangeShapeType="1"/>
          </p:cNvSpPr>
          <p:nvPr/>
        </p:nvSpPr>
        <p:spPr bwMode="auto">
          <a:xfrm>
            <a:off x="6248400" y="4013200"/>
            <a:ext cx="1066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43" name="Line 41"/>
          <p:cNvSpPr>
            <a:spLocks noChangeShapeType="1"/>
          </p:cNvSpPr>
          <p:nvPr/>
        </p:nvSpPr>
        <p:spPr bwMode="auto">
          <a:xfrm>
            <a:off x="4572000" y="4013200"/>
            <a:ext cx="1066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44" name="Line 42"/>
          <p:cNvSpPr>
            <a:spLocks noChangeShapeType="1"/>
          </p:cNvSpPr>
          <p:nvPr/>
        </p:nvSpPr>
        <p:spPr bwMode="auto">
          <a:xfrm>
            <a:off x="4267200" y="812800"/>
            <a:ext cx="0" cy="3657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0028" name="Oval 44"/>
          <p:cNvSpPr>
            <a:spLocks noChangeArrowheads="1"/>
          </p:cNvSpPr>
          <p:nvPr/>
        </p:nvSpPr>
        <p:spPr bwMode="auto">
          <a:xfrm>
            <a:off x="3962400" y="5943600"/>
            <a:ext cx="152400" cy="152400"/>
          </a:xfrm>
          <a:prstGeom prst="ellipse">
            <a:avLst/>
          </a:prstGeom>
          <a:solidFill>
            <a:srgbClr val="FF3300"/>
          </a:solidFill>
          <a:ln w="12700">
            <a:solidFill>
              <a:schemeClr val="tx1"/>
            </a:solidFill>
            <a:round/>
            <a:headEnd/>
            <a:tailEnd/>
          </a:ln>
        </p:spPr>
        <p:txBody>
          <a:bodyPr wrap="none" anchor="ctr"/>
          <a:lstStyle/>
          <a:p>
            <a:endParaRPr lang="en-US"/>
          </a:p>
        </p:txBody>
      </p:sp>
      <p:grpSp>
        <p:nvGrpSpPr>
          <p:cNvPr id="3" name="Group 45"/>
          <p:cNvGrpSpPr>
            <a:grpSpLocks/>
          </p:cNvGrpSpPr>
          <p:nvPr/>
        </p:nvGrpSpPr>
        <p:grpSpPr bwMode="auto">
          <a:xfrm>
            <a:off x="1600200" y="4953000"/>
            <a:ext cx="5562600" cy="1676400"/>
            <a:chOff x="1248" y="2928"/>
            <a:chExt cx="3504" cy="1056"/>
          </a:xfrm>
        </p:grpSpPr>
        <p:sp>
          <p:nvSpPr>
            <p:cNvPr id="47119" name="Line 46"/>
            <p:cNvSpPr>
              <a:spLocks noChangeShapeType="1"/>
            </p:cNvSpPr>
            <p:nvPr/>
          </p:nvSpPr>
          <p:spPr bwMode="auto">
            <a:xfrm>
              <a:off x="1248" y="3696"/>
              <a:ext cx="35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7120" name="Group 47"/>
            <p:cNvGrpSpPr>
              <a:grpSpLocks/>
            </p:cNvGrpSpPr>
            <p:nvPr/>
          </p:nvGrpSpPr>
          <p:grpSpPr bwMode="auto">
            <a:xfrm>
              <a:off x="1392" y="2928"/>
              <a:ext cx="2976" cy="640"/>
              <a:chOff x="1392" y="2880"/>
              <a:chExt cx="2976" cy="640"/>
            </a:xfrm>
          </p:grpSpPr>
          <p:sp>
            <p:nvSpPr>
              <p:cNvPr id="47124" name="Freeform 48"/>
              <p:cNvSpPr>
                <a:spLocks/>
              </p:cNvSpPr>
              <p:nvPr/>
            </p:nvSpPr>
            <p:spPr bwMode="auto">
              <a:xfrm>
                <a:off x="1392" y="2880"/>
                <a:ext cx="1488" cy="640"/>
              </a:xfrm>
              <a:custGeom>
                <a:avLst/>
                <a:gdLst>
                  <a:gd name="T0" fmla="*/ 0 w 1488"/>
                  <a:gd name="T1" fmla="*/ 480 h 480"/>
                  <a:gd name="T2" fmla="*/ 432 w 1488"/>
                  <a:gd name="T3" fmla="*/ 432 h 480"/>
                  <a:gd name="T4" fmla="*/ 960 w 1488"/>
                  <a:gd name="T5" fmla="*/ 240 h 480"/>
                  <a:gd name="T6" fmla="*/ 1200 w 1488"/>
                  <a:gd name="T7" fmla="*/ 96 h 480"/>
                  <a:gd name="T8" fmla="*/ 1488 w 1488"/>
                  <a:gd name="T9" fmla="*/ 0 h 480"/>
                  <a:gd name="T10" fmla="*/ 0 60000 65536"/>
                  <a:gd name="T11" fmla="*/ 0 60000 65536"/>
                  <a:gd name="T12" fmla="*/ 0 60000 65536"/>
                  <a:gd name="T13" fmla="*/ 0 60000 65536"/>
                  <a:gd name="T14" fmla="*/ 0 60000 65536"/>
                  <a:gd name="T15" fmla="*/ 0 w 1488"/>
                  <a:gd name="T16" fmla="*/ 0 h 480"/>
                  <a:gd name="T17" fmla="*/ 1488 w 1488"/>
                  <a:gd name="T18" fmla="*/ 480 h 480"/>
                </a:gdLst>
                <a:ahLst/>
                <a:cxnLst>
                  <a:cxn ang="T10">
                    <a:pos x="T0" y="T1"/>
                  </a:cxn>
                  <a:cxn ang="T11">
                    <a:pos x="T2" y="T3"/>
                  </a:cxn>
                  <a:cxn ang="T12">
                    <a:pos x="T4" y="T5"/>
                  </a:cxn>
                  <a:cxn ang="T13">
                    <a:pos x="T6" y="T7"/>
                  </a:cxn>
                  <a:cxn ang="T14">
                    <a:pos x="T8" y="T9"/>
                  </a:cxn>
                </a:cxnLst>
                <a:rect l="T15" t="T16" r="T17" b="T18"/>
                <a:pathLst>
                  <a:path w="1488" h="480">
                    <a:moveTo>
                      <a:pt x="0" y="480"/>
                    </a:moveTo>
                    <a:cubicBezTo>
                      <a:pt x="136" y="476"/>
                      <a:pt x="272" y="472"/>
                      <a:pt x="432" y="432"/>
                    </a:cubicBezTo>
                    <a:cubicBezTo>
                      <a:pt x="592" y="392"/>
                      <a:pt x="832" y="296"/>
                      <a:pt x="960" y="240"/>
                    </a:cubicBezTo>
                    <a:cubicBezTo>
                      <a:pt x="1088" y="184"/>
                      <a:pt x="1112" y="136"/>
                      <a:pt x="1200" y="96"/>
                    </a:cubicBezTo>
                    <a:cubicBezTo>
                      <a:pt x="1288" y="56"/>
                      <a:pt x="1440" y="16"/>
                      <a:pt x="1488" y="0"/>
                    </a:cubicBezTo>
                  </a:path>
                </a:pathLst>
              </a:custGeom>
              <a:noFill/>
              <a:ln w="381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25" name="Freeform 49"/>
              <p:cNvSpPr>
                <a:spLocks/>
              </p:cNvSpPr>
              <p:nvPr/>
            </p:nvSpPr>
            <p:spPr bwMode="auto">
              <a:xfrm flipH="1">
                <a:off x="2880" y="2880"/>
                <a:ext cx="1488" cy="640"/>
              </a:xfrm>
              <a:custGeom>
                <a:avLst/>
                <a:gdLst>
                  <a:gd name="T0" fmla="*/ 0 w 1488"/>
                  <a:gd name="T1" fmla="*/ 480 h 480"/>
                  <a:gd name="T2" fmla="*/ 432 w 1488"/>
                  <a:gd name="T3" fmla="*/ 432 h 480"/>
                  <a:gd name="T4" fmla="*/ 960 w 1488"/>
                  <a:gd name="T5" fmla="*/ 240 h 480"/>
                  <a:gd name="T6" fmla="*/ 1200 w 1488"/>
                  <a:gd name="T7" fmla="*/ 96 h 480"/>
                  <a:gd name="T8" fmla="*/ 1488 w 1488"/>
                  <a:gd name="T9" fmla="*/ 0 h 480"/>
                  <a:gd name="T10" fmla="*/ 0 60000 65536"/>
                  <a:gd name="T11" fmla="*/ 0 60000 65536"/>
                  <a:gd name="T12" fmla="*/ 0 60000 65536"/>
                  <a:gd name="T13" fmla="*/ 0 60000 65536"/>
                  <a:gd name="T14" fmla="*/ 0 60000 65536"/>
                  <a:gd name="T15" fmla="*/ 0 w 1488"/>
                  <a:gd name="T16" fmla="*/ 0 h 480"/>
                  <a:gd name="T17" fmla="*/ 1488 w 1488"/>
                  <a:gd name="T18" fmla="*/ 480 h 480"/>
                </a:gdLst>
                <a:ahLst/>
                <a:cxnLst>
                  <a:cxn ang="T10">
                    <a:pos x="T0" y="T1"/>
                  </a:cxn>
                  <a:cxn ang="T11">
                    <a:pos x="T2" y="T3"/>
                  </a:cxn>
                  <a:cxn ang="T12">
                    <a:pos x="T4" y="T5"/>
                  </a:cxn>
                  <a:cxn ang="T13">
                    <a:pos x="T6" y="T7"/>
                  </a:cxn>
                  <a:cxn ang="T14">
                    <a:pos x="T8" y="T9"/>
                  </a:cxn>
                </a:cxnLst>
                <a:rect l="T15" t="T16" r="T17" b="T18"/>
                <a:pathLst>
                  <a:path w="1488" h="480">
                    <a:moveTo>
                      <a:pt x="0" y="480"/>
                    </a:moveTo>
                    <a:cubicBezTo>
                      <a:pt x="136" y="476"/>
                      <a:pt x="272" y="472"/>
                      <a:pt x="432" y="432"/>
                    </a:cubicBezTo>
                    <a:cubicBezTo>
                      <a:pt x="592" y="392"/>
                      <a:pt x="832" y="296"/>
                      <a:pt x="960" y="240"/>
                    </a:cubicBezTo>
                    <a:cubicBezTo>
                      <a:pt x="1088" y="184"/>
                      <a:pt x="1112" y="136"/>
                      <a:pt x="1200" y="96"/>
                    </a:cubicBezTo>
                    <a:cubicBezTo>
                      <a:pt x="1288" y="56"/>
                      <a:pt x="1440" y="16"/>
                      <a:pt x="1488" y="0"/>
                    </a:cubicBezTo>
                  </a:path>
                </a:pathLst>
              </a:custGeom>
              <a:noFill/>
              <a:ln w="3810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7121" name="Text Box 50"/>
            <p:cNvSpPr txBox="1">
              <a:spLocks noChangeArrowheads="1"/>
            </p:cNvSpPr>
            <p:nvPr/>
          </p:nvSpPr>
          <p:spPr bwMode="auto">
            <a:xfrm>
              <a:off x="1372" y="3674"/>
              <a:ext cx="1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p>
          </p:txBody>
        </p:sp>
        <p:sp>
          <p:nvSpPr>
            <p:cNvPr id="47122" name="Text Box 51"/>
            <p:cNvSpPr txBox="1">
              <a:spLocks noChangeArrowheads="1"/>
            </p:cNvSpPr>
            <p:nvPr/>
          </p:nvSpPr>
          <p:spPr bwMode="auto">
            <a:xfrm>
              <a:off x="4108" y="3696"/>
              <a:ext cx="1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p>
          </p:txBody>
        </p:sp>
        <p:sp>
          <p:nvSpPr>
            <p:cNvPr id="47123" name="Text Box 52"/>
            <p:cNvSpPr txBox="1">
              <a:spLocks noChangeArrowheads="1"/>
            </p:cNvSpPr>
            <p:nvPr/>
          </p:nvSpPr>
          <p:spPr bwMode="auto">
            <a:xfrm>
              <a:off x="2784" y="3696"/>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t>0</a:t>
              </a:r>
            </a:p>
          </p:txBody>
        </p:sp>
      </p:grpSp>
      <p:grpSp>
        <p:nvGrpSpPr>
          <p:cNvPr id="5" name="Group 60"/>
          <p:cNvGrpSpPr>
            <a:grpSpLocks/>
          </p:cNvGrpSpPr>
          <p:nvPr/>
        </p:nvGrpSpPr>
        <p:grpSpPr bwMode="auto">
          <a:xfrm>
            <a:off x="2743200" y="4689475"/>
            <a:ext cx="5576888" cy="1711325"/>
            <a:chOff x="1728" y="3050"/>
            <a:chExt cx="3513" cy="1078"/>
          </a:xfrm>
        </p:grpSpPr>
        <p:grpSp>
          <p:nvGrpSpPr>
            <p:cNvPr id="47113" name="Group 54"/>
            <p:cNvGrpSpPr>
              <a:grpSpLocks/>
            </p:cNvGrpSpPr>
            <p:nvPr/>
          </p:nvGrpSpPr>
          <p:grpSpPr bwMode="auto">
            <a:xfrm>
              <a:off x="1728" y="3552"/>
              <a:ext cx="1872" cy="576"/>
              <a:chOff x="1968" y="3264"/>
              <a:chExt cx="1872" cy="576"/>
            </a:xfrm>
          </p:grpSpPr>
          <p:sp>
            <p:nvSpPr>
              <p:cNvPr id="47117" name="Line 55"/>
              <p:cNvSpPr>
                <a:spLocks noChangeShapeType="1"/>
              </p:cNvSpPr>
              <p:nvPr/>
            </p:nvSpPr>
            <p:spPr bwMode="auto">
              <a:xfrm>
                <a:off x="1968" y="3264"/>
                <a:ext cx="0" cy="57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8" name="Line 56"/>
              <p:cNvSpPr>
                <a:spLocks noChangeShapeType="1"/>
              </p:cNvSpPr>
              <p:nvPr/>
            </p:nvSpPr>
            <p:spPr bwMode="auto">
              <a:xfrm>
                <a:off x="3840" y="3264"/>
                <a:ext cx="0" cy="57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7114" name="Group 57"/>
            <p:cNvGrpSpPr>
              <a:grpSpLocks/>
            </p:cNvGrpSpPr>
            <p:nvPr/>
          </p:nvGrpSpPr>
          <p:grpSpPr bwMode="auto">
            <a:xfrm>
              <a:off x="2976" y="3050"/>
              <a:ext cx="2265" cy="502"/>
              <a:chOff x="3216" y="2762"/>
              <a:chExt cx="2265" cy="502"/>
            </a:xfrm>
          </p:grpSpPr>
          <p:sp>
            <p:nvSpPr>
              <p:cNvPr id="47115" name="Line 58"/>
              <p:cNvSpPr>
                <a:spLocks noChangeShapeType="1"/>
              </p:cNvSpPr>
              <p:nvPr/>
            </p:nvSpPr>
            <p:spPr bwMode="auto">
              <a:xfrm flipH="1">
                <a:off x="3216" y="2976"/>
                <a:ext cx="816" cy="28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16" name="Text Box 59"/>
              <p:cNvSpPr txBox="1">
                <a:spLocks noChangeArrowheads="1"/>
              </p:cNvSpPr>
              <p:nvPr/>
            </p:nvSpPr>
            <p:spPr bwMode="auto">
              <a:xfrm>
                <a:off x="4022" y="2762"/>
                <a:ext cx="145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t>95% of outcomes</a:t>
                </a:r>
              </a:p>
            </p:txBody>
          </p:sp>
        </p:grpSp>
      </p:grpSp>
      <p:sp>
        <p:nvSpPr>
          <p:cNvPr id="47112" name="Text Box 61"/>
          <p:cNvSpPr txBox="1">
            <a:spLocks noChangeArrowheads="1"/>
          </p:cNvSpPr>
          <p:nvPr/>
        </p:nvSpPr>
        <p:spPr bwMode="auto">
          <a:xfrm>
            <a:off x="83273" y="6504745"/>
            <a:ext cx="53866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t>Try some </a:t>
            </a:r>
            <a:r>
              <a:rPr lang="en-US" sz="1600" dirty="0" smtClean="0"/>
              <a:t>at</a:t>
            </a:r>
            <a:r>
              <a:rPr lang="en-US" sz="1600" dirty="0"/>
              <a:t>: http://www.socscistatistics.com/tests/signedranks/</a:t>
            </a:r>
          </a:p>
        </p:txBody>
      </p:sp>
      <p:sp>
        <p:nvSpPr>
          <p:cNvPr id="41" name="Rectangle 36"/>
          <p:cNvSpPr>
            <a:spLocks noChangeArrowheads="1"/>
          </p:cNvSpPr>
          <p:nvPr/>
        </p:nvSpPr>
        <p:spPr bwMode="auto">
          <a:xfrm>
            <a:off x="7938654" y="965200"/>
            <a:ext cx="796694"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i="1" u="sng" dirty="0"/>
              <a:t>t</a:t>
            </a:r>
            <a:r>
              <a:rPr lang="en-US" u="sng" dirty="0" smtClean="0"/>
              <a:t>-test</a:t>
            </a:r>
            <a:endParaRPr lang="en-US" u="sng" dirty="0"/>
          </a:p>
        </p:txBody>
      </p:sp>
      <p:sp>
        <p:nvSpPr>
          <p:cNvPr id="42" name="Rectangle 37"/>
          <p:cNvSpPr>
            <a:spLocks noChangeArrowheads="1"/>
          </p:cNvSpPr>
          <p:nvPr/>
        </p:nvSpPr>
        <p:spPr bwMode="auto">
          <a:xfrm>
            <a:off x="7843173" y="1422400"/>
            <a:ext cx="971421" cy="2675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dirty="0"/>
              <a:t>+0.74</a:t>
            </a:r>
          </a:p>
          <a:p>
            <a:r>
              <a:rPr lang="en-US" dirty="0"/>
              <a:t>- 0.32</a:t>
            </a:r>
          </a:p>
          <a:p>
            <a:r>
              <a:rPr lang="en-US" dirty="0"/>
              <a:t>+0.21</a:t>
            </a:r>
          </a:p>
          <a:p>
            <a:r>
              <a:rPr lang="en-US" dirty="0"/>
              <a:t>- 0.37</a:t>
            </a:r>
          </a:p>
          <a:p>
            <a:r>
              <a:rPr lang="en-US" dirty="0"/>
              <a:t>- 0.02</a:t>
            </a:r>
          </a:p>
          <a:p>
            <a:r>
              <a:rPr lang="en-US" dirty="0"/>
              <a:t>+0.82</a:t>
            </a:r>
          </a:p>
          <a:p>
            <a:r>
              <a:rPr lang="en-US" dirty="0"/>
              <a:t>+</a:t>
            </a:r>
            <a:r>
              <a:rPr lang="en-US" dirty="0" smtClean="0"/>
              <a:t> </a:t>
            </a:r>
            <a:r>
              <a:rPr lang="en-US" dirty="0"/>
              <a:t>0.38</a:t>
            </a:r>
          </a:p>
        </p:txBody>
      </p:sp>
      <p:sp>
        <p:nvSpPr>
          <p:cNvPr id="43" name="Rectangle 38"/>
          <p:cNvSpPr>
            <a:spLocks noChangeArrowheads="1"/>
          </p:cNvSpPr>
          <p:nvPr/>
        </p:nvSpPr>
        <p:spPr bwMode="auto">
          <a:xfrm>
            <a:off x="7690773" y="4013200"/>
            <a:ext cx="104836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i="1" dirty="0" smtClean="0"/>
              <a:t>p</a:t>
            </a:r>
            <a:r>
              <a:rPr lang="en-US" dirty="0" smtClean="0"/>
              <a:t>=0.34</a:t>
            </a:r>
            <a:endParaRPr lang="en-US" dirty="0"/>
          </a:p>
        </p:txBody>
      </p:sp>
      <p:sp>
        <p:nvSpPr>
          <p:cNvPr id="44" name="Line 40"/>
          <p:cNvSpPr>
            <a:spLocks noChangeShapeType="1"/>
          </p:cNvSpPr>
          <p:nvPr/>
        </p:nvSpPr>
        <p:spPr bwMode="auto">
          <a:xfrm>
            <a:off x="7522066" y="4011613"/>
            <a:ext cx="1066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002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4813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48132" name="Rectangle 4"/>
          <p:cNvSpPr>
            <a:spLocks noGrp="1" noChangeArrowheads="1"/>
          </p:cNvSpPr>
          <p:nvPr>
            <p:ph type="title"/>
          </p:nvPr>
        </p:nvSpPr>
        <p:spPr>
          <a:xfrm>
            <a:off x="685800" y="381000"/>
            <a:ext cx="7772400" cy="1143000"/>
          </a:xfrm>
          <a:noFill/>
        </p:spPr>
        <p:txBody>
          <a:bodyPr/>
          <a:lstStyle/>
          <a:p>
            <a:r>
              <a:rPr lang="en-US" dirty="0" smtClean="0"/>
              <a:t>Reporting Results</a:t>
            </a:r>
          </a:p>
        </p:txBody>
      </p:sp>
      <p:sp>
        <p:nvSpPr>
          <p:cNvPr id="48133" name="Rectangle 5"/>
          <p:cNvSpPr>
            <a:spLocks noGrp="1" noChangeArrowheads="1"/>
          </p:cNvSpPr>
          <p:nvPr>
            <p:ph type="body" idx="1"/>
          </p:nvPr>
        </p:nvSpPr>
        <p:spPr>
          <a:xfrm>
            <a:off x="533400" y="1692067"/>
            <a:ext cx="8610600" cy="4419600"/>
          </a:xfrm>
          <a:noFill/>
        </p:spPr>
        <p:txBody>
          <a:bodyPr/>
          <a:lstStyle/>
          <a:p>
            <a:r>
              <a:rPr lang="en-US" dirty="0" smtClean="0"/>
              <a:t>Do you have a </a:t>
            </a:r>
            <a:r>
              <a:rPr lang="en-US" b="1" u="sng" dirty="0" smtClean="0"/>
              <a:t>measurable</a:t>
            </a:r>
            <a:r>
              <a:rPr lang="en-US" dirty="0" smtClean="0"/>
              <a:t> improvement?</a:t>
            </a:r>
          </a:p>
          <a:p>
            <a:pPr lvl="1"/>
            <a:r>
              <a:rPr lang="en-US" dirty="0" smtClean="0"/>
              <a:t>Inter-assessor agreement limits max precision</a:t>
            </a:r>
          </a:p>
          <a:p>
            <a:pPr lvl="1"/>
            <a:r>
              <a:rPr lang="en-US" dirty="0" smtClean="0"/>
              <a:t>Using one judge to assess another yields ~0.8</a:t>
            </a:r>
          </a:p>
          <a:p>
            <a:r>
              <a:rPr lang="en-US" dirty="0" smtClean="0"/>
              <a:t>Do you have a </a:t>
            </a:r>
            <a:r>
              <a:rPr lang="en-US" b="1" u="sng" dirty="0" smtClean="0"/>
              <a:t>meaningful</a:t>
            </a:r>
            <a:r>
              <a:rPr lang="en-US" dirty="0" smtClean="0"/>
              <a:t> improvement?</a:t>
            </a:r>
          </a:p>
          <a:p>
            <a:pPr lvl="1"/>
            <a:r>
              <a:rPr lang="en-US" dirty="0" smtClean="0"/>
              <a:t>0.05 (absolute) in precision might be noticed</a:t>
            </a:r>
          </a:p>
          <a:p>
            <a:pPr lvl="1"/>
            <a:r>
              <a:rPr lang="en-US" dirty="0" smtClean="0"/>
              <a:t>0.10 (absolute) in precision makes a difference</a:t>
            </a:r>
          </a:p>
          <a:p>
            <a:r>
              <a:rPr lang="en-US" dirty="0" smtClean="0"/>
              <a:t>Do you have a </a:t>
            </a:r>
            <a:r>
              <a:rPr lang="en-US" b="1" u="sng" dirty="0" smtClean="0"/>
              <a:t>reliable</a:t>
            </a:r>
            <a:r>
              <a:rPr lang="en-US" dirty="0" smtClean="0"/>
              <a:t> improvement?</a:t>
            </a:r>
          </a:p>
          <a:p>
            <a:pPr lvl="1"/>
            <a:r>
              <a:rPr lang="en-US" dirty="0" smtClean="0"/>
              <a:t>Two-tailed paired statistical significance test</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331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3316" name="Rectangle 4"/>
          <p:cNvSpPr>
            <a:spLocks noGrp="1" noChangeArrowheads="1"/>
          </p:cNvSpPr>
          <p:nvPr>
            <p:ph type="title"/>
          </p:nvPr>
        </p:nvSpPr>
        <p:spPr>
          <a:noFill/>
        </p:spPr>
        <p:txBody>
          <a:bodyPr/>
          <a:lstStyle/>
          <a:p>
            <a:r>
              <a:rPr lang="en-US" smtClean="0"/>
              <a:t>Agenda</a:t>
            </a:r>
          </a:p>
        </p:txBody>
      </p:sp>
      <p:sp>
        <p:nvSpPr>
          <p:cNvPr id="13317" name="Rectangle 5"/>
          <p:cNvSpPr>
            <a:spLocks noGrp="1" noChangeArrowheads="1"/>
          </p:cNvSpPr>
          <p:nvPr>
            <p:ph type="body" idx="1"/>
          </p:nvPr>
        </p:nvSpPr>
        <p:spPr>
          <a:noFill/>
        </p:spPr>
        <p:txBody>
          <a:bodyPr/>
          <a:lstStyle/>
          <a:p>
            <a:r>
              <a:rPr lang="en-US" dirty="0" smtClean="0"/>
              <a:t>Evaluation fundamentals</a:t>
            </a:r>
          </a:p>
          <a:p>
            <a:pPr lvl="3"/>
            <a:endParaRPr lang="en-US" dirty="0" smtClean="0"/>
          </a:p>
          <a:p>
            <a:r>
              <a:rPr lang="en-US" dirty="0" smtClean="0"/>
              <a:t>Test collections: evaluating sets</a:t>
            </a:r>
          </a:p>
          <a:p>
            <a:pPr lvl="3"/>
            <a:endParaRPr lang="en-US" dirty="0"/>
          </a:p>
          <a:p>
            <a:pPr>
              <a:buFont typeface="Wingdings" panose="05000000000000000000" pitchFamily="2" charset="2"/>
              <a:buChar char="Ø"/>
            </a:pPr>
            <a:r>
              <a:rPr lang="en-US" dirty="0" smtClean="0"/>
              <a:t>Test collections: evaluating rankings</a:t>
            </a:r>
          </a:p>
          <a:p>
            <a:pPr lvl="3"/>
            <a:endParaRPr lang="en-US" dirty="0" smtClean="0"/>
          </a:p>
          <a:p>
            <a:r>
              <a:rPr lang="en-US" dirty="0" smtClean="0"/>
              <a:t>Interleaving</a:t>
            </a:r>
          </a:p>
          <a:p>
            <a:pPr lvl="3"/>
            <a:endParaRPr lang="en-US" dirty="0"/>
          </a:p>
          <a:p>
            <a:r>
              <a:rPr lang="en-US" dirty="0" smtClean="0"/>
              <a:t>User studies</a:t>
            </a:r>
          </a:p>
        </p:txBody>
      </p:sp>
    </p:spTree>
    <p:extLst>
      <p:ext uri="{BB962C8B-B14F-4D97-AF65-F5344CB8AC3E}">
        <p14:creationId xmlns:p14="http://schemas.microsoft.com/office/powerpoint/2010/main" val="1400004373"/>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331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3316" name="Rectangle 4"/>
          <p:cNvSpPr>
            <a:spLocks noGrp="1" noChangeArrowheads="1"/>
          </p:cNvSpPr>
          <p:nvPr>
            <p:ph type="title"/>
          </p:nvPr>
        </p:nvSpPr>
        <p:spPr>
          <a:noFill/>
        </p:spPr>
        <p:txBody>
          <a:bodyPr/>
          <a:lstStyle/>
          <a:p>
            <a:r>
              <a:rPr lang="en-US" smtClean="0"/>
              <a:t>Agenda</a:t>
            </a:r>
          </a:p>
        </p:txBody>
      </p:sp>
      <p:sp>
        <p:nvSpPr>
          <p:cNvPr id="13317" name="Rectangle 5"/>
          <p:cNvSpPr>
            <a:spLocks noGrp="1" noChangeArrowheads="1"/>
          </p:cNvSpPr>
          <p:nvPr>
            <p:ph type="body" idx="1"/>
          </p:nvPr>
        </p:nvSpPr>
        <p:spPr>
          <a:noFill/>
        </p:spPr>
        <p:txBody>
          <a:bodyPr/>
          <a:lstStyle/>
          <a:p>
            <a:r>
              <a:rPr lang="en-US" dirty="0" smtClean="0"/>
              <a:t>Evaluation fundamentals</a:t>
            </a:r>
          </a:p>
          <a:p>
            <a:pPr lvl="3"/>
            <a:endParaRPr lang="en-US" dirty="0" smtClean="0"/>
          </a:p>
          <a:p>
            <a:pPr>
              <a:buFont typeface="Wingdings" panose="05000000000000000000" pitchFamily="2" charset="2"/>
              <a:buChar char="Ø"/>
            </a:pPr>
            <a:r>
              <a:rPr lang="en-US" dirty="0" smtClean="0"/>
              <a:t>Test collections: evaluating sets</a:t>
            </a:r>
          </a:p>
          <a:p>
            <a:pPr lvl="3"/>
            <a:endParaRPr lang="en-US" dirty="0"/>
          </a:p>
          <a:p>
            <a:r>
              <a:rPr lang="en-US" dirty="0" smtClean="0"/>
              <a:t>Test collections: evaluating rankings</a:t>
            </a:r>
          </a:p>
          <a:p>
            <a:pPr lvl="3"/>
            <a:endParaRPr lang="en-US" dirty="0" smtClean="0"/>
          </a:p>
          <a:p>
            <a:r>
              <a:rPr lang="en-US" dirty="0" smtClean="0"/>
              <a:t>Interleaving</a:t>
            </a:r>
          </a:p>
          <a:p>
            <a:pPr lvl="3"/>
            <a:endParaRPr lang="en-US" dirty="0"/>
          </a:p>
          <a:p>
            <a:r>
              <a:rPr lang="en-US" dirty="0" smtClean="0"/>
              <a:t>User studies</a:t>
            </a:r>
          </a:p>
        </p:txBody>
      </p:sp>
    </p:spTree>
    <p:extLst>
      <p:ext uri="{BB962C8B-B14F-4D97-AF65-F5344CB8AC3E}">
        <p14:creationId xmlns:p14="http://schemas.microsoft.com/office/powerpoint/2010/main" val="396774348"/>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152400"/>
            <a:ext cx="7772400" cy="1143000"/>
          </a:xfrm>
        </p:spPr>
        <p:txBody>
          <a:bodyPr/>
          <a:lstStyle/>
          <a:p>
            <a:r>
              <a:rPr lang="en-US" dirty="0" smtClean="0"/>
              <a:t>Batch Evaluation Model</a:t>
            </a:r>
          </a:p>
        </p:txBody>
      </p:sp>
      <p:sp>
        <p:nvSpPr>
          <p:cNvPr id="28675" name="Rectangle 3"/>
          <p:cNvSpPr>
            <a:spLocks noChangeArrowheads="1"/>
          </p:cNvSpPr>
          <p:nvPr/>
        </p:nvSpPr>
        <p:spPr bwMode="auto">
          <a:xfrm>
            <a:off x="3546475" y="2209800"/>
            <a:ext cx="19812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2000" b="1">
                <a:latin typeface="Arial" pitchFamily="34" charset="0"/>
              </a:rPr>
              <a:t>IR Black Box</a:t>
            </a:r>
          </a:p>
        </p:txBody>
      </p:sp>
      <p:sp>
        <p:nvSpPr>
          <p:cNvPr id="28676" name="Line 4"/>
          <p:cNvSpPr>
            <a:spLocks noChangeShapeType="1"/>
          </p:cNvSpPr>
          <p:nvPr/>
        </p:nvSpPr>
        <p:spPr bwMode="auto">
          <a:xfrm>
            <a:off x="2663825" y="1676400"/>
            <a:ext cx="15684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7" name="Line 5"/>
          <p:cNvSpPr>
            <a:spLocks noChangeShapeType="1"/>
          </p:cNvSpPr>
          <p:nvPr/>
        </p:nvSpPr>
        <p:spPr bwMode="auto">
          <a:xfrm>
            <a:off x="4232275" y="1676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78" name="Text Box 6"/>
          <p:cNvSpPr txBox="1">
            <a:spLocks noChangeArrowheads="1"/>
          </p:cNvSpPr>
          <p:nvPr/>
        </p:nvSpPr>
        <p:spPr bwMode="auto">
          <a:xfrm>
            <a:off x="1792288" y="1492250"/>
            <a:ext cx="806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rPr>
              <a:t>Query</a:t>
            </a:r>
          </a:p>
        </p:txBody>
      </p:sp>
      <p:sp>
        <p:nvSpPr>
          <p:cNvPr id="28679" name="Text Box 7"/>
          <p:cNvSpPr txBox="1">
            <a:spLocks noChangeArrowheads="1"/>
          </p:cNvSpPr>
          <p:nvPr/>
        </p:nvSpPr>
        <p:spPr bwMode="auto">
          <a:xfrm>
            <a:off x="3638438" y="3489325"/>
            <a:ext cx="17956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2000" dirty="0" smtClean="0">
                <a:latin typeface="Arial" pitchFamily="34" charset="0"/>
              </a:rPr>
              <a:t>Search Result</a:t>
            </a:r>
            <a:endParaRPr lang="en-US" sz="2000" dirty="0">
              <a:latin typeface="Arial" pitchFamily="34" charset="0"/>
            </a:endParaRPr>
          </a:p>
        </p:txBody>
      </p:sp>
      <p:sp>
        <p:nvSpPr>
          <p:cNvPr id="28680" name="Line 8"/>
          <p:cNvSpPr>
            <a:spLocks noChangeShapeType="1"/>
          </p:cNvSpPr>
          <p:nvPr/>
        </p:nvSpPr>
        <p:spPr bwMode="auto">
          <a:xfrm flipH="1">
            <a:off x="4802188" y="1676400"/>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1" name="Line 9"/>
          <p:cNvSpPr>
            <a:spLocks noChangeShapeType="1"/>
          </p:cNvSpPr>
          <p:nvPr/>
        </p:nvSpPr>
        <p:spPr bwMode="auto">
          <a:xfrm flipH="1">
            <a:off x="4802188" y="1676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2" name="Text Box 10"/>
          <p:cNvSpPr txBox="1">
            <a:spLocks noChangeArrowheads="1"/>
          </p:cNvSpPr>
          <p:nvPr/>
        </p:nvSpPr>
        <p:spPr bwMode="auto">
          <a:xfrm>
            <a:off x="6354763" y="1479550"/>
            <a:ext cx="1339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rPr>
              <a:t>Documents</a:t>
            </a:r>
          </a:p>
        </p:txBody>
      </p:sp>
      <p:sp>
        <p:nvSpPr>
          <p:cNvPr id="28683" name="Line 11"/>
          <p:cNvSpPr>
            <a:spLocks noChangeShapeType="1"/>
          </p:cNvSpPr>
          <p:nvPr/>
        </p:nvSpPr>
        <p:spPr bwMode="auto">
          <a:xfrm>
            <a:off x="4537075" y="3138488"/>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8684" name="Rectangle 12"/>
          <p:cNvSpPr>
            <a:spLocks noChangeArrowheads="1"/>
          </p:cNvSpPr>
          <p:nvPr/>
        </p:nvSpPr>
        <p:spPr bwMode="auto">
          <a:xfrm>
            <a:off x="3775075" y="4267200"/>
            <a:ext cx="15240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2000" b="1">
                <a:latin typeface="Arial" pitchFamily="34" charset="0"/>
              </a:rPr>
              <a:t>Evaluation</a:t>
            </a:r>
          </a:p>
          <a:p>
            <a:pPr algn="ctr"/>
            <a:r>
              <a:rPr lang="en-US" sz="2000" b="1">
                <a:latin typeface="Arial" pitchFamily="34" charset="0"/>
              </a:rPr>
              <a:t>Module</a:t>
            </a:r>
          </a:p>
        </p:txBody>
      </p:sp>
      <p:sp>
        <p:nvSpPr>
          <p:cNvPr id="28685" name="Line 13"/>
          <p:cNvSpPr>
            <a:spLocks noChangeShapeType="1"/>
          </p:cNvSpPr>
          <p:nvPr/>
        </p:nvSpPr>
        <p:spPr bwMode="auto">
          <a:xfrm>
            <a:off x="4537075" y="51816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8686" name="Line 14"/>
          <p:cNvSpPr>
            <a:spLocks noChangeShapeType="1"/>
          </p:cNvSpPr>
          <p:nvPr/>
        </p:nvSpPr>
        <p:spPr bwMode="auto">
          <a:xfrm>
            <a:off x="4537075" y="38862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87" name="Text Box 15"/>
          <p:cNvSpPr txBox="1">
            <a:spLocks noChangeArrowheads="1"/>
          </p:cNvSpPr>
          <p:nvPr/>
        </p:nvSpPr>
        <p:spPr bwMode="auto">
          <a:xfrm>
            <a:off x="3048000" y="5710238"/>
            <a:ext cx="297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rPr>
              <a:t>Measure of Effectiveness</a:t>
            </a:r>
          </a:p>
        </p:txBody>
      </p:sp>
      <p:sp>
        <p:nvSpPr>
          <p:cNvPr id="28688" name="Text Box 16"/>
          <p:cNvSpPr txBox="1">
            <a:spLocks noChangeArrowheads="1"/>
          </p:cNvSpPr>
          <p:nvPr/>
        </p:nvSpPr>
        <p:spPr bwMode="auto">
          <a:xfrm>
            <a:off x="6084888" y="4557713"/>
            <a:ext cx="2444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latin typeface="Arial" pitchFamily="34" charset="0"/>
              </a:rPr>
              <a:t>Relevance Judgments</a:t>
            </a:r>
          </a:p>
        </p:txBody>
      </p:sp>
      <p:sp>
        <p:nvSpPr>
          <p:cNvPr id="28689" name="Line 17"/>
          <p:cNvSpPr>
            <a:spLocks noChangeShapeType="1"/>
          </p:cNvSpPr>
          <p:nvPr/>
        </p:nvSpPr>
        <p:spPr bwMode="auto">
          <a:xfrm flipH="1">
            <a:off x="5299075" y="47244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 name="Group 18"/>
          <p:cNvGrpSpPr>
            <a:grpSpLocks/>
          </p:cNvGrpSpPr>
          <p:nvPr/>
        </p:nvGrpSpPr>
        <p:grpSpPr bwMode="auto">
          <a:xfrm>
            <a:off x="1600200" y="1295400"/>
            <a:ext cx="7391402" cy="5443538"/>
            <a:chOff x="1008" y="816"/>
            <a:chExt cx="4656" cy="3429"/>
          </a:xfrm>
        </p:grpSpPr>
        <p:sp>
          <p:nvSpPr>
            <p:cNvPr id="28691" name="Oval 19"/>
            <p:cNvSpPr>
              <a:spLocks noChangeArrowheads="1"/>
            </p:cNvSpPr>
            <p:nvPr/>
          </p:nvSpPr>
          <p:spPr bwMode="auto">
            <a:xfrm>
              <a:off x="1008" y="816"/>
              <a:ext cx="672" cy="480"/>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92" name="Oval 20"/>
            <p:cNvSpPr>
              <a:spLocks noChangeArrowheads="1"/>
            </p:cNvSpPr>
            <p:nvPr/>
          </p:nvSpPr>
          <p:spPr bwMode="auto">
            <a:xfrm>
              <a:off x="3936" y="816"/>
              <a:ext cx="960" cy="480"/>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93" name="Oval 21"/>
            <p:cNvSpPr>
              <a:spLocks noChangeArrowheads="1"/>
            </p:cNvSpPr>
            <p:nvPr/>
          </p:nvSpPr>
          <p:spPr bwMode="auto">
            <a:xfrm>
              <a:off x="3792" y="2736"/>
              <a:ext cx="1584" cy="480"/>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94" name="Oval 22"/>
            <p:cNvSpPr>
              <a:spLocks noChangeArrowheads="1"/>
            </p:cNvSpPr>
            <p:nvPr/>
          </p:nvSpPr>
          <p:spPr bwMode="auto">
            <a:xfrm>
              <a:off x="1872" y="3456"/>
              <a:ext cx="1968" cy="480"/>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95" name="Text Box 23"/>
            <p:cNvSpPr txBox="1">
              <a:spLocks noChangeArrowheads="1"/>
            </p:cNvSpPr>
            <p:nvPr/>
          </p:nvSpPr>
          <p:spPr bwMode="auto">
            <a:xfrm>
              <a:off x="3456" y="4032"/>
              <a:ext cx="2208"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dirty="0">
                  <a:solidFill>
                    <a:srgbClr val="FF0000"/>
                  </a:solidFill>
                  <a:latin typeface="Arial" pitchFamily="34" charset="0"/>
                </a:rPr>
                <a:t>These are the four things we </a:t>
              </a:r>
              <a:r>
                <a:rPr lang="en-US" sz="1600" b="1" dirty="0" smtClean="0">
                  <a:solidFill>
                    <a:srgbClr val="FF0000"/>
                  </a:solidFill>
                  <a:latin typeface="Arial" pitchFamily="34" charset="0"/>
                </a:rPr>
                <a:t>need</a:t>
              </a:r>
              <a:endParaRPr lang="en-US" sz="1600" b="1" dirty="0">
                <a:solidFill>
                  <a:srgbClr val="FF0000"/>
                </a:solidFill>
                <a:latin typeface="Arial"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2531" name="Rectangle 102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2532" name="Rectangle 1028"/>
          <p:cNvSpPr>
            <a:spLocks noGrp="1" noChangeArrowheads="1"/>
          </p:cNvSpPr>
          <p:nvPr>
            <p:ph type="title"/>
          </p:nvPr>
        </p:nvSpPr>
        <p:spPr>
          <a:xfrm>
            <a:off x="685800" y="381000"/>
            <a:ext cx="7772400" cy="1143000"/>
          </a:xfrm>
          <a:noFill/>
        </p:spPr>
        <p:txBody>
          <a:bodyPr/>
          <a:lstStyle/>
          <a:p>
            <a:r>
              <a:rPr lang="en-US" smtClean="0"/>
              <a:t>IR Test Collection Design</a:t>
            </a:r>
          </a:p>
        </p:txBody>
      </p:sp>
      <p:sp>
        <p:nvSpPr>
          <p:cNvPr id="22533" name="Rectangle 1029"/>
          <p:cNvSpPr>
            <a:spLocks noGrp="1" noChangeArrowheads="1"/>
          </p:cNvSpPr>
          <p:nvPr>
            <p:ph type="body" idx="1"/>
          </p:nvPr>
        </p:nvSpPr>
        <p:spPr>
          <a:xfrm>
            <a:off x="457200" y="1524000"/>
            <a:ext cx="8305800" cy="4114800"/>
          </a:xfrm>
          <a:noFill/>
        </p:spPr>
        <p:txBody>
          <a:bodyPr/>
          <a:lstStyle/>
          <a:p>
            <a:r>
              <a:rPr lang="en-US" dirty="0" smtClean="0"/>
              <a:t>Representative document collection</a:t>
            </a:r>
          </a:p>
          <a:p>
            <a:pPr lvl="1"/>
            <a:r>
              <a:rPr lang="en-US" dirty="0" smtClean="0"/>
              <a:t>Size, sources, genre, topics, …</a:t>
            </a:r>
          </a:p>
          <a:p>
            <a:r>
              <a:rPr lang="en-US" dirty="0" smtClean="0"/>
              <a:t>“Random” sample of topics</a:t>
            </a:r>
          </a:p>
          <a:p>
            <a:pPr lvl="1"/>
            <a:r>
              <a:rPr lang="en-US" dirty="0" smtClean="0"/>
              <a:t>Associated somehow with queries</a:t>
            </a:r>
          </a:p>
          <a:p>
            <a:r>
              <a:rPr lang="en-US" dirty="0" smtClean="0"/>
              <a:t>Known (often binary) levels of relevance</a:t>
            </a:r>
          </a:p>
          <a:p>
            <a:pPr lvl="1"/>
            <a:r>
              <a:rPr lang="en-US" dirty="0" smtClean="0"/>
              <a:t>For each topic-document pair (</a:t>
            </a:r>
            <a:r>
              <a:rPr lang="en-US" u="sng" dirty="0" smtClean="0"/>
              <a:t>topic</a:t>
            </a:r>
            <a:r>
              <a:rPr lang="en-US" dirty="0" smtClean="0"/>
              <a:t>, not query!)</a:t>
            </a:r>
          </a:p>
          <a:p>
            <a:pPr lvl="1"/>
            <a:r>
              <a:rPr lang="en-US" dirty="0" smtClean="0"/>
              <a:t>Assessed by humans, used only for evaluation</a:t>
            </a:r>
          </a:p>
          <a:p>
            <a:r>
              <a:rPr lang="en-US" dirty="0" smtClean="0"/>
              <a:t>Measure(s) of effectiveness</a:t>
            </a:r>
          </a:p>
          <a:p>
            <a:pPr lvl="1"/>
            <a:r>
              <a:rPr lang="en-US" dirty="0" smtClean="0"/>
              <a:t>Used to compare alternate systems</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304800"/>
            <a:ext cx="7772400" cy="1143000"/>
          </a:xfrm>
        </p:spPr>
        <p:txBody>
          <a:bodyPr/>
          <a:lstStyle/>
          <a:p>
            <a:r>
              <a:rPr lang="en-US" dirty="0" smtClean="0"/>
              <a:t>A TREC Ad Hoc Topic</a:t>
            </a:r>
          </a:p>
        </p:txBody>
      </p:sp>
      <p:sp>
        <p:nvSpPr>
          <p:cNvPr id="29700" name="Text Box 4"/>
          <p:cNvSpPr txBox="1">
            <a:spLocks noChangeArrowheads="1"/>
          </p:cNvSpPr>
          <p:nvPr/>
        </p:nvSpPr>
        <p:spPr bwMode="auto">
          <a:xfrm>
            <a:off x="1600200" y="1828800"/>
            <a:ext cx="64008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2000" b="1" dirty="0">
                <a:latin typeface="Arial" pitchFamily="34" charset="0"/>
              </a:rPr>
              <a:t>Title:</a:t>
            </a:r>
            <a:r>
              <a:rPr lang="en-US" sz="2000" dirty="0">
                <a:latin typeface="Arial" pitchFamily="34" charset="0"/>
              </a:rPr>
              <a:t> Health and Computer Terminals </a:t>
            </a:r>
          </a:p>
          <a:p>
            <a:endParaRPr lang="en-US" sz="2000" dirty="0">
              <a:latin typeface="Arial" pitchFamily="34" charset="0"/>
            </a:endParaRPr>
          </a:p>
          <a:p>
            <a:r>
              <a:rPr lang="en-US" sz="2000" b="1" dirty="0">
                <a:latin typeface="Arial" pitchFamily="34" charset="0"/>
              </a:rPr>
              <a:t>Description:</a:t>
            </a:r>
            <a:r>
              <a:rPr lang="en-US" sz="2000" dirty="0">
                <a:latin typeface="Arial" pitchFamily="34" charset="0"/>
              </a:rPr>
              <a:t> Is it hazardous to the health of individuals to work with computer terminals on a daily basis?</a:t>
            </a:r>
          </a:p>
          <a:p>
            <a:r>
              <a:rPr lang="en-US" sz="2000" dirty="0">
                <a:latin typeface="Arial" pitchFamily="34" charset="0"/>
              </a:rPr>
              <a:t> </a:t>
            </a:r>
          </a:p>
          <a:p>
            <a:r>
              <a:rPr lang="en-US" sz="2000" b="1" dirty="0">
                <a:latin typeface="Arial" pitchFamily="34" charset="0"/>
              </a:rPr>
              <a:t>Narrative:</a:t>
            </a:r>
            <a:r>
              <a:rPr lang="en-US" sz="2000" dirty="0">
                <a:latin typeface="Arial" pitchFamily="34" charset="0"/>
              </a:rPr>
              <a:t> Relevant documents would contain any information that  expands on any physical disorder/problems that may be associated with the daily working with computer terminals.  Such things as carpel tunnel, cataracts, and fatigue have  been said to be associated, but how widespread are these or other problems and what is being done to alleviate any health problems.</a:t>
            </a:r>
          </a:p>
          <a:p>
            <a:r>
              <a:rPr lang="en-US" sz="2000" dirty="0">
                <a:latin typeface="Arial" pitchFamily="34" charset="0"/>
              </a:rPr>
              <a:t> </a:t>
            </a:r>
          </a:p>
          <a:p>
            <a:endParaRPr lang="en-US" sz="2000" dirty="0">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57150"/>
            <a:ext cx="7772400" cy="1143000"/>
          </a:xfrm>
        </p:spPr>
        <p:txBody>
          <a:bodyPr/>
          <a:lstStyle/>
          <a:p>
            <a:r>
              <a:rPr lang="en-US" dirty="0" err="1" smtClean="0"/>
              <a:t>Saracevic</a:t>
            </a:r>
            <a:r>
              <a:rPr lang="en-US" dirty="0" smtClean="0"/>
              <a:t> on Relevance</a:t>
            </a:r>
          </a:p>
        </p:txBody>
      </p:sp>
      <p:sp>
        <p:nvSpPr>
          <p:cNvPr id="289795" name="Text Box 3"/>
          <p:cNvSpPr txBox="1">
            <a:spLocks noChangeArrowheads="1"/>
          </p:cNvSpPr>
          <p:nvPr/>
        </p:nvSpPr>
        <p:spPr bwMode="auto">
          <a:xfrm>
            <a:off x="3387725" y="1295400"/>
            <a:ext cx="110807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a:latin typeface="Arial" pitchFamily="34" charset="0"/>
              </a:rPr>
              <a:t>measure</a:t>
            </a:r>
          </a:p>
          <a:p>
            <a:r>
              <a:rPr lang="en-US" sz="1600">
                <a:latin typeface="Arial" pitchFamily="34" charset="0"/>
              </a:rPr>
              <a:t>degree</a:t>
            </a:r>
          </a:p>
          <a:p>
            <a:r>
              <a:rPr lang="en-US" sz="1600">
                <a:latin typeface="Arial" pitchFamily="34" charset="0"/>
              </a:rPr>
              <a:t>dimension</a:t>
            </a:r>
          </a:p>
          <a:p>
            <a:r>
              <a:rPr lang="en-US" sz="1600">
                <a:latin typeface="Arial" pitchFamily="34" charset="0"/>
              </a:rPr>
              <a:t>estimate</a:t>
            </a:r>
          </a:p>
          <a:p>
            <a:r>
              <a:rPr lang="en-US" sz="1600">
                <a:latin typeface="Arial" pitchFamily="34" charset="0"/>
              </a:rPr>
              <a:t>appraisal</a:t>
            </a:r>
          </a:p>
          <a:p>
            <a:r>
              <a:rPr lang="en-US" sz="1600">
                <a:latin typeface="Arial" pitchFamily="34" charset="0"/>
              </a:rPr>
              <a:t>relation</a:t>
            </a:r>
          </a:p>
        </p:txBody>
      </p:sp>
      <p:sp>
        <p:nvSpPr>
          <p:cNvPr id="289796" name="Text Box 4"/>
          <p:cNvSpPr txBox="1">
            <a:spLocks noChangeArrowheads="1"/>
          </p:cNvSpPr>
          <p:nvPr/>
        </p:nvSpPr>
        <p:spPr bwMode="auto">
          <a:xfrm>
            <a:off x="5334000" y="1295400"/>
            <a:ext cx="1639888"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latin typeface="Arial" pitchFamily="34" charset="0"/>
              </a:rPr>
              <a:t>correspondence</a:t>
            </a:r>
          </a:p>
          <a:p>
            <a:r>
              <a:rPr lang="en-US" sz="1600" dirty="0">
                <a:latin typeface="Arial" pitchFamily="34" charset="0"/>
              </a:rPr>
              <a:t>utility</a:t>
            </a:r>
          </a:p>
          <a:p>
            <a:r>
              <a:rPr lang="en-US" sz="1600" dirty="0">
                <a:latin typeface="Arial" pitchFamily="34" charset="0"/>
              </a:rPr>
              <a:t>connection</a:t>
            </a:r>
          </a:p>
          <a:p>
            <a:r>
              <a:rPr lang="en-US" sz="1600" dirty="0">
                <a:latin typeface="Arial" pitchFamily="34" charset="0"/>
              </a:rPr>
              <a:t>satisfaction</a:t>
            </a:r>
          </a:p>
          <a:p>
            <a:r>
              <a:rPr lang="en-US" sz="1600" dirty="0">
                <a:latin typeface="Arial" pitchFamily="34" charset="0"/>
              </a:rPr>
              <a:t>fit</a:t>
            </a:r>
          </a:p>
          <a:p>
            <a:r>
              <a:rPr lang="en-US" sz="1600" dirty="0">
                <a:latin typeface="Arial" pitchFamily="34" charset="0"/>
              </a:rPr>
              <a:t>bearing</a:t>
            </a:r>
          </a:p>
          <a:p>
            <a:r>
              <a:rPr lang="en-US" sz="1600" dirty="0">
                <a:latin typeface="Arial" pitchFamily="34" charset="0"/>
              </a:rPr>
              <a:t>matching</a:t>
            </a:r>
          </a:p>
        </p:txBody>
      </p:sp>
      <p:sp>
        <p:nvSpPr>
          <p:cNvPr id="289797" name="Text Box 5"/>
          <p:cNvSpPr txBox="1">
            <a:spLocks noChangeArrowheads="1"/>
          </p:cNvSpPr>
          <p:nvPr/>
        </p:nvSpPr>
        <p:spPr bwMode="auto">
          <a:xfrm>
            <a:off x="3505200" y="3200400"/>
            <a:ext cx="2024063"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a:latin typeface="Arial" pitchFamily="34" charset="0"/>
              </a:rPr>
              <a:t>document</a:t>
            </a:r>
          </a:p>
          <a:p>
            <a:r>
              <a:rPr lang="en-US" sz="1600">
                <a:latin typeface="Arial" pitchFamily="34" charset="0"/>
              </a:rPr>
              <a:t>article</a:t>
            </a:r>
          </a:p>
          <a:p>
            <a:r>
              <a:rPr lang="en-US" sz="1600">
                <a:latin typeface="Arial" pitchFamily="34" charset="0"/>
              </a:rPr>
              <a:t>textual form</a:t>
            </a:r>
          </a:p>
          <a:p>
            <a:r>
              <a:rPr lang="en-US" sz="1600">
                <a:latin typeface="Arial" pitchFamily="34" charset="0"/>
              </a:rPr>
              <a:t>reference</a:t>
            </a:r>
          </a:p>
          <a:p>
            <a:r>
              <a:rPr lang="en-US" sz="1600">
                <a:latin typeface="Arial" pitchFamily="34" charset="0"/>
              </a:rPr>
              <a:t>information provided</a:t>
            </a:r>
          </a:p>
          <a:p>
            <a:r>
              <a:rPr lang="en-US" sz="1600">
                <a:latin typeface="Arial" pitchFamily="34" charset="0"/>
              </a:rPr>
              <a:t>fact</a:t>
            </a:r>
          </a:p>
        </p:txBody>
      </p:sp>
      <p:sp>
        <p:nvSpPr>
          <p:cNvPr id="289798" name="Text Box 6"/>
          <p:cNvSpPr txBox="1">
            <a:spLocks noChangeArrowheads="1"/>
          </p:cNvSpPr>
          <p:nvPr/>
        </p:nvSpPr>
        <p:spPr bwMode="auto">
          <a:xfrm>
            <a:off x="6096000" y="3200400"/>
            <a:ext cx="26479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a:latin typeface="Arial" pitchFamily="34" charset="0"/>
              </a:rPr>
              <a:t>query</a:t>
            </a:r>
          </a:p>
          <a:p>
            <a:r>
              <a:rPr lang="en-US" sz="1600">
                <a:latin typeface="Arial" pitchFamily="34" charset="0"/>
              </a:rPr>
              <a:t>request</a:t>
            </a:r>
          </a:p>
          <a:p>
            <a:r>
              <a:rPr lang="en-US" sz="1600">
                <a:latin typeface="Arial" pitchFamily="34" charset="0"/>
              </a:rPr>
              <a:t>information used</a:t>
            </a:r>
          </a:p>
          <a:p>
            <a:r>
              <a:rPr lang="en-US" sz="1600">
                <a:latin typeface="Arial" pitchFamily="34" charset="0"/>
              </a:rPr>
              <a:t>point of view</a:t>
            </a:r>
          </a:p>
          <a:p>
            <a:r>
              <a:rPr lang="en-US" sz="1600">
                <a:latin typeface="Arial" pitchFamily="34" charset="0"/>
              </a:rPr>
              <a:t>information need statement</a:t>
            </a:r>
          </a:p>
        </p:txBody>
      </p:sp>
      <p:sp>
        <p:nvSpPr>
          <p:cNvPr id="289799" name="Text Box 7"/>
          <p:cNvSpPr txBox="1">
            <a:spLocks noChangeArrowheads="1"/>
          </p:cNvSpPr>
          <p:nvPr/>
        </p:nvSpPr>
        <p:spPr bwMode="auto">
          <a:xfrm>
            <a:off x="3505200" y="4800600"/>
            <a:ext cx="209232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a:latin typeface="Arial" pitchFamily="34" charset="0"/>
              </a:rPr>
              <a:t>person</a:t>
            </a:r>
          </a:p>
          <a:p>
            <a:r>
              <a:rPr lang="en-US" sz="1600">
                <a:latin typeface="Arial" pitchFamily="34" charset="0"/>
              </a:rPr>
              <a:t>judge</a:t>
            </a:r>
          </a:p>
          <a:p>
            <a:r>
              <a:rPr lang="en-US" sz="1600">
                <a:latin typeface="Arial" pitchFamily="34" charset="0"/>
              </a:rPr>
              <a:t>user</a:t>
            </a:r>
          </a:p>
          <a:p>
            <a:r>
              <a:rPr lang="en-US" sz="1600">
                <a:latin typeface="Arial" pitchFamily="34" charset="0"/>
              </a:rPr>
              <a:t>requester</a:t>
            </a:r>
          </a:p>
          <a:p>
            <a:r>
              <a:rPr lang="en-US" sz="1600">
                <a:latin typeface="Arial" pitchFamily="34" charset="0"/>
              </a:rPr>
              <a:t>Information specialist</a:t>
            </a:r>
          </a:p>
        </p:txBody>
      </p:sp>
      <p:sp>
        <p:nvSpPr>
          <p:cNvPr id="23560" name="Text Box 8"/>
          <p:cNvSpPr txBox="1">
            <a:spLocks noChangeArrowheads="1"/>
          </p:cNvSpPr>
          <p:nvPr/>
        </p:nvSpPr>
        <p:spPr bwMode="auto">
          <a:xfrm>
            <a:off x="76199" y="6345579"/>
            <a:ext cx="671635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sz="1200" dirty="0" err="1">
                <a:latin typeface="Arial" pitchFamily="34" charset="0"/>
              </a:rPr>
              <a:t>Tefko</a:t>
            </a:r>
            <a:r>
              <a:rPr lang="en-US" sz="1200" dirty="0">
                <a:latin typeface="Arial" pitchFamily="34" charset="0"/>
              </a:rPr>
              <a:t> </a:t>
            </a:r>
            <a:r>
              <a:rPr lang="en-US" sz="1200" dirty="0" err="1">
                <a:latin typeface="Arial" pitchFamily="34" charset="0"/>
              </a:rPr>
              <a:t>Saracevic</a:t>
            </a:r>
            <a:r>
              <a:rPr lang="en-US" sz="1200" dirty="0">
                <a:latin typeface="Arial" pitchFamily="34" charset="0"/>
              </a:rPr>
              <a:t>. (1975) Relevance: A Review of and a Framework for Thinking on the Notion in Information Science. Journal of the American Society for Information Science, 26(6), </a:t>
            </a:r>
            <a:r>
              <a:rPr lang="en-US" sz="1200" dirty="0" smtClean="0">
                <a:latin typeface="Arial" pitchFamily="34" charset="0"/>
              </a:rPr>
              <a:t>321-343.</a:t>
            </a:r>
            <a:endParaRPr lang="en-US" sz="1200" dirty="0">
              <a:latin typeface="Arial" pitchFamily="34" charset="0"/>
            </a:endParaRPr>
          </a:p>
        </p:txBody>
      </p:sp>
      <p:sp>
        <p:nvSpPr>
          <p:cNvPr id="289801" name="Text Box 9"/>
          <p:cNvSpPr txBox="1">
            <a:spLocks noChangeArrowheads="1"/>
          </p:cNvSpPr>
          <p:nvPr/>
        </p:nvSpPr>
        <p:spPr bwMode="auto">
          <a:xfrm>
            <a:off x="1447800" y="1295400"/>
            <a:ext cx="17764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Relevance is the</a:t>
            </a:r>
          </a:p>
        </p:txBody>
      </p:sp>
      <p:sp>
        <p:nvSpPr>
          <p:cNvPr id="289802" name="Text Box 10"/>
          <p:cNvSpPr txBox="1">
            <a:spLocks noChangeArrowheads="1"/>
          </p:cNvSpPr>
          <p:nvPr/>
        </p:nvSpPr>
        <p:spPr bwMode="auto">
          <a:xfrm>
            <a:off x="4635500" y="1295400"/>
            <a:ext cx="546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of a</a:t>
            </a:r>
          </a:p>
        </p:txBody>
      </p:sp>
      <p:sp>
        <p:nvSpPr>
          <p:cNvPr id="289803" name="Text Box 11"/>
          <p:cNvSpPr txBox="1">
            <a:spLocks noChangeArrowheads="1"/>
          </p:cNvSpPr>
          <p:nvPr/>
        </p:nvSpPr>
        <p:spPr bwMode="auto">
          <a:xfrm>
            <a:off x="1447800" y="3200400"/>
            <a:ext cx="19923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existing between a</a:t>
            </a:r>
          </a:p>
        </p:txBody>
      </p:sp>
      <p:sp>
        <p:nvSpPr>
          <p:cNvPr id="289804" name="Text Box 12"/>
          <p:cNvSpPr txBox="1">
            <a:spLocks noChangeArrowheads="1"/>
          </p:cNvSpPr>
          <p:nvPr/>
        </p:nvSpPr>
        <p:spPr bwMode="auto">
          <a:xfrm>
            <a:off x="5257800" y="3200400"/>
            <a:ext cx="771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and a </a:t>
            </a:r>
          </a:p>
        </p:txBody>
      </p:sp>
      <p:sp>
        <p:nvSpPr>
          <p:cNvPr id="289805" name="Text Box 13"/>
          <p:cNvSpPr txBox="1">
            <a:spLocks noChangeArrowheads="1"/>
          </p:cNvSpPr>
          <p:nvPr/>
        </p:nvSpPr>
        <p:spPr bwMode="auto">
          <a:xfrm>
            <a:off x="1447800" y="4800600"/>
            <a:ext cx="18557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as determined by</a:t>
            </a:r>
          </a:p>
        </p:txBody>
      </p:sp>
      <p:grpSp>
        <p:nvGrpSpPr>
          <p:cNvPr id="3" name="Group 2"/>
          <p:cNvGrpSpPr/>
          <p:nvPr/>
        </p:nvGrpSpPr>
        <p:grpSpPr>
          <a:xfrm>
            <a:off x="3401657" y="1343025"/>
            <a:ext cx="5342293" cy="4022725"/>
            <a:chOff x="3477857" y="1114425"/>
            <a:chExt cx="5342293" cy="4022725"/>
          </a:xfrm>
        </p:grpSpPr>
        <p:sp>
          <p:nvSpPr>
            <p:cNvPr id="2" name="Rectangle 1"/>
            <p:cNvSpPr/>
            <p:nvPr/>
          </p:nvSpPr>
          <p:spPr bwMode="auto">
            <a:xfrm>
              <a:off x="3477857" y="1114425"/>
              <a:ext cx="955675" cy="26035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410200" y="1866381"/>
              <a:ext cx="1219200" cy="26035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603573" y="3014662"/>
              <a:ext cx="1044627" cy="26035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6197837" y="3994268"/>
              <a:ext cx="2622313" cy="26035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609983" y="4876800"/>
              <a:ext cx="657218" cy="26035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9801"/>
                                        </p:tgtEl>
                                        <p:attrNameLst>
                                          <p:attrName>style.visibility</p:attrName>
                                        </p:attrNameLst>
                                      </p:cBhvr>
                                      <p:to>
                                        <p:strVal val="visible"/>
                                      </p:to>
                                    </p:set>
                                  </p:childTnLst>
                                </p:cTn>
                              </p:par>
                              <p:par>
                                <p:cTn id="7" presetID="9" presetClass="entr" presetSubtype="0" fill="hold" grpId="0" nodeType="withEffect">
                                  <p:stCondLst>
                                    <p:cond delay="0"/>
                                  </p:stCondLst>
                                  <p:childTnLst>
                                    <p:set>
                                      <p:cBhvr>
                                        <p:cTn id="8" dur="1" fill="hold">
                                          <p:stCondLst>
                                            <p:cond delay="0"/>
                                          </p:stCondLst>
                                        </p:cTn>
                                        <p:tgtEl>
                                          <p:spTgt spid="289795"/>
                                        </p:tgtEl>
                                        <p:attrNameLst>
                                          <p:attrName>style.visibility</p:attrName>
                                        </p:attrNameLst>
                                      </p:cBhvr>
                                      <p:to>
                                        <p:strVal val="visible"/>
                                      </p:to>
                                    </p:set>
                                    <p:animEffect transition="in" filter="dissolve">
                                      <p:cBhvr>
                                        <p:cTn id="9" dur="500"/>
                                        <p:tgtEl>
                                          <p:spTgt spid="28979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89802"/>
                                        </p:tgtEl>
                                        <p:attrNameLst>
                                          <p:attrName>style.visibility</p:attrName>
                                        </p:attrNameLst>
                                      </p:cBhvr>
                                      <p:to>
                                        <p:strVal val="visible"/>
                                      </p:to>
                                    </p:set>
                                  </p:childTnLst>
                                </p:cTn>
                              </p:par>
                              <p:par>
                                <p:cTn id="14" presetID="9" presetClass="entr" presetSubtype="0" fill="hold" grpId="0" nodeType="withEffect">
                                  <p:stCondLst>
                                    <p:cond delay="0"/>
                                  </p:stCondLst>
                                  <p:childTnLst>
                                    <p:set>
                                      <p:cBhvr>
                                        <p:cTn id="15" dur="1" fill="hold">
                                          <p:stCondLst>
                                            <p:cond delay="0"/>
                                          </p:stCondLst>
                                        </p:cTn>
                                        <p:tgtEl>
                                          <p:spTgt spid="289796"/>
                                        </p:tgtEl>
                                        <p:attrNameLst>
                                          <p:attrName>style.visibility</p:attrName>
                                        </p:attrNameLst>
                                      </p:cBhvr>
                                      <p:to>
                                        <p:strVal val="visible"/>
                                      </p:to>
                                    </p:set>
                                    <p:animEffect transition="in" filter="dissolve">
                                      <p:cBhvr>
                                        <p:cTn id="16" dur="500"/>
                                        <p:tgtEl>
                                          <p:spTgt spid="28979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9803"/>
                                        </p:tgtEl>
                                        <p:attrNameLst>
                                          <p:attrName>style.visibility</p:attrName>
                                        </p:attrNameLst>
                                      </p:cBhvr>
                                      <p:to>
                                        <p:strVal val="visible"/>
                                      </p:to>
                                    </p:set>
                                  </p:childTnLst>
                                </p:cTn>
                              </p:par>
                              <p:par>
                                <p:cTn id="21" presetID="9" presetClass="entr" presetSubtype="0" fill="hold" grpId="0" nodeType="withEffect">
                                  <p:stCondLst>
                                    <p:cond delay="0"/>
                                  </p:stCondLst>
                                  <p:childTnLst>
                                    <p:set>
                                      <p:cBhvr>
                                        <p:cTn id="22" dur="1" fill="hold">
                                          <p:stCondLst>
                                            <p:cond delay="0"/>
                                          </p:stCondLst>
                                        </p:cTn>
                                        <p:tgtEl>
                                          <p:spTgt spid="289797"/>
                                        </p:tgtEl>
                                        <p:attrNameLst>
                                          <p:attrName>style.visibility</p:attrName>
                                        </p:attrNameLst>
                                      </p:cBhvr>
                                      <p:to>
                                        <p:strVal val="visible"/>
                                      </p:to>
                                    </p:set>
                                    <p:animEffect transition="in" filter="dissolve">
                                      <p:cBhvr>
                                        <p:cTn id="23" dur="500"/>
                                        <p:tgtEl>
                                          <p:spTgt spid="28979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89804"/>
                                        </p:tgtEl>
                                        <p:attrNameLst>
                                          <p:attrName>style.visibility</p:attrName>
                                        </p:attrNameLst>
                                      </p:cBhvr>
                                      <p:to>
                                        <p:strVal val="visible"/>
                                      </p:to>
                                    </p:set>
                                  </p:childTnLst>
                                </p:cTn>
                              </p:par>
                              <p:par>
                                <p:cTn id="28" presetID="9" presetClass="entr" presetSubtype="0" fill="hold" grpId="0" nodeType="withEffect">
                                  <p:stCondLst>
                                    <p:cond delay="0"/>
                                  </p:stCondLst>
                                  <p:childTnLst>
                                    <p:set>
                                      <p:cBhvr>
                                        <p:cTn id="29" dur="1" fill="hold">
                                          <p:stCondLst>
                                            <p:cond delay="0"/>
                                          </p:stCondLst>
                                        </p:cTn>
                                        <p:tgtEl>
                                          <p:spTgt spid="289798"/>
                                        </p:tgtEl>
                                        <p:attrNameLst>
                                          <p:attrName>style.visibility</p:attrName>
                                        </p:attrNameLst>
                                      </p:cBhvr>
                                      <p:to>
                                        <p:strVal val="visible"/>
                                      </p:to>
                                    </p:set>
                                    <p:animEffect transition="in" filter="dissolve">
                                      <p:cBhvr>
                                        <p:cTn id="30" dur="500"/>
                                        <p:tgtEl>
                                          <p:spTgt spid="28979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9805"/>
                                        </p:tgtEl>
                                        <p:attrNameLst>
                                          <p:attrName>style.visibility</p:attrName>
                                        </p:attrNameLst>
                                      </p:cBhvr>
                                      <p:to>
                                        <p:strVal val="visible"/>
                                      </p:to>
                                    </p:set>
                                  </p:childTnLst>
                                </p:cTn>
                              </p:par>
                              <p:par>
                                <p:cTn id="35" presetID="9" presetClass="entr" presetSubtype="0" fill="hold" grpId="0" nodeType="withEffect">
                                  <p:stCondLst>
                                    <p:cond delay="0"/>
                                  </p:stCondLst>
                                  <p:childTnLst>
                                    <p:set>
                                      <p:cBhvr>
                                        <p:cTn id="36" dur="1" fill="hold">
                                          <p:stCondLst>
                                            <p:cond delay="0"/>
                                          </p:stCondLst>
                                        </p:cTn>
                                        <p:tgtEl>
                                          <p:spTgt spid="289799"/>
                                        </p:tgtEl>
                                        <p:attrNameLst>
                                          <p:attrName>style.visibility</p:attrName>
                                        </p:attrNameLst>
                                      </p:cBhvr>
                                      <p:to>
                                        <p:strVal val="visible"/>
                                      </p:to>
                                    </p:set>
                                    <p:animEffect transition="in" filter="dissolve">
                                      <p:cBhvr>
                                        <p:cTn id="37" dur="500"/>
                                        <p:tgtEl>
                                          <p:spTgt spid="289799"/>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p:bldP spid="289796" grpId="0"/>
      <p:bldP spid="289797" grpId="0"/>
      <p:bldP spid="289798" grpId="0"/>
      <p:bldP spid="289799" grpId="0"/>
      <p:bldP spid="289801" grpId="0"/>
      <p:bldP spid="289802" grpId="0"/>
      <p:bldP spid="289803" grpId="0"/>
      <p:bldP spid="289804" grpId="0"/>
      <p:bldP spid="28980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457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4580" name="Rectangle 4"/>
          <p:cNvSpPr>
            <a:spLocks noGrp="1" noChangeArrowheads="1"/>
          </p:cNvSpPr>
          <p:nvPr>
            <p:ph type="title"/>
          </p:nvPr>
        </p:nvSpPr>
        <p:spPr>
          <a:xfrm>
            <a:off x="533400" y="381000"/>
            <a:ext cx="8077200" cy="1143000"/>
          </a:xfrm>
          <a:noFill/>
        </p:spPr>
        <p:txBody>
          <a:bodyPr/>
          <a:lstStyle/>
          <a:p>
            <a:r>
              <a:rPr lang="en-US" dirty="0" smtClean="0"/>
              <a:t>Teasing Apart “Relevance”</a:t>
            </a:r>
          </a:p>
        </p:txBody>
      </p:sp>
      <p:sp>
        <p:nvSpPr>
          <p:cNvPr id="24581" name="Rectangle 5"/>
          <p:cNvSpPr>
            <a:spLocks noGrp="1" noChangeArrowheads="1"/>
          </p:cNvSpPr>
          <p:nvPr>
            <p:ph type="body" idx="1"/>
          </p:nvPr>
        </p:nvSpPr>
        <p:spPr>
          <a:xfrm>
            <a:off x="685800" y="1752600"/>
            <a:ext cx="8077200" cy="4114800"/>
          </a:xfrm>
          <a:noFill/>
        </p:spPr>
        <p:txBody>
          <a:bodyPr/>
          <a:lstStyle/>
          <a:p>
            <a:r>
              <a:rPr lang="en-US" b="1" smtClean="0"/>
              <a:t>Relevance</a:t>
            </a:r>
            <a:r>
              <a:rPr lang="en-US" smtClean="0"/>
              <a:t> relates a </a:t>
            </a:r>
            <a:r>
              <a:rPr lang="en-US" u="sng" smtClean="0"/>
              <a:t>topic</a:t>
            </a:r>
            <a:r>
              <a:rPr lang="en-US" smtClean="0"/>
              <a:t> and a document</a:t>
            </a:r>
          </a:p>
          <a:p>
            <a:pPr lvl="1"/>
            <a:r>
              <a:rPr lang="en-US" smtClean="0"/>
              <a:t>Duplicates are equally relevant by definition</a:t>
            </a:r>
          </a:p>
          <a:p>
            <a:pPr lvl="1"/>
            <a:r>
              <a:rPr lang="en-US" smtClean="0"/>
              <a:t>Constant over time and across users</a:t>
            </a:r>
          </a:p>
          <a:p>
            <a:pPr lvl="3"/>
            <a:endParaRPr lang="en-US" b="1" smtClean="0"/>
          </a:p>
          <a:p>
            <a:r>
              <a:rPr lang="en-US" b="1" smtClean="0"/>
              <a:t>Pertinence</a:t>
            </a:r>
            <a:r>
              <a:rPr lang="en-US" smtClean="0"/>
              <a:t> relates a </a:t>
            </a:r>
            <a:r>
              <a:rPr lang="en-US" u="sng" smtClean="0"/>
              <a:t>task</a:t>
            </a:r>
            <a:r>
              <a:rPr lang="en-US" smtClean="0"/>
              <a:t> and a document</a:t>
            </a:r>
          </a:p>
          <a:p>
            <a:pPr lvl="1"/>
            <a:r>
              <a:rPr lang="en-US" smtClean="0"/>
              <a:t>Accounts for quality, complexity, language, …</a:t>
            </a:r>
          </a:p>
          <a:p>
            <a:pPr lvl="3"/>
            <a:endParaRPr lang="en-US" b="1" smtClean="0"/>
          </a:p>
          <a:p>
            <a:r>
              <a:rPr lang="en-US" b="1" smtClean="0"/>
              <a:t>Utility</a:t>
            </a:r>
            <a:r>
              <a:rPr lang="en-US" smtClean="0"/>
              <a:t> relates a </a:t>
            </a:r>
            <a:r>
              <a:rPr lang="en-US" u="sng" smtClean="0"/>
              <a:t>user</a:t>
            </a:r>
            <a:r>
              <a:rPr lang="en-US" smtClean="0"/>
              <a:t> and a document</a:t>
            </a:r>
          </a:p>
          <a:p>
            <a:pPr lvl="1"/>
            <a:r>
              <a:rPr lang="en-US" smtClean="0"/>
              <a:t>Accounts for prior knowledge</a:t>
            </a:r>
          </a:p>
        </p:txBody>
      </p:sp>
      <p:sp>
        <p:nvSpPr>
          <p:cNvPr id="2" name="Rectangle 1"/>
          <p:cNvSpPr/>
          <p:nvPr/>
        </p:nvSpPr>
        <p:spPr>
          <a:xfrm>
            <a:off x="76200" y="6567100"/>
            <a:ext cx="6934199" cy="276999"/>
          </a:xfrm>
          <a:prstGeom prst="rect">
            <a:avLst/>
          </a:prstGeom>
        </p:spPr>
        <p:txBody>
          <a:bodyPr wrap="square">
            <a:spAutoFit/>
          </a:bodyPr>
          <a:lstStyle/>
          <a:p>
            <a:r>
              <a:rPr lang="en-US" sz="1200" dirty="0" err="1"/>
              <a:t>Dagobert</a:t>
            </a:r>
            <a:r>
              <a:rPr lang="en-US" sz="1200" dirty="0"/>
              <a:t> </a:t>
            </a:r>
            <a:r>
              <a:rPr lang="en-US" sz="1200" dirty="0" err="1" smtClean="0"/>
              <a:t>Soergel</a:t>
            </a:r>
            <a:r>
              <a:rPr lang="en-US" sz="1200" dirty="0" smtClean="0"/>
              <a:t> (1994). Indexing </a:t>
            </a:r>
            <a:r>
              <a:rPr lang="en-US" sz="1200" dirty="0"/>
              <a:t>and Retrieval Performance: The Logical Evidence. </a:t>
            </a:r>
            <a:r>
              <a:rPr lang="en-US" sz="1200" dirty="0" smtClean="0"/>
              <a:t>JASIS, </a:t>
            </a:r>
            <a:r>
              <a:rPr lang="en-US" sz="1200" dirty="0"/>
              <a:t>45(8</a:t>
            </a:r>
            <a:r>
              <a:rPr lang="en-US" sz="1200" dirty="0" smtClean="0"/>
              <a:t>), 589-599.</a:t>
            </a:r>
            <a:endParaRPr lang="en-US" sz="1200"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6627" name="Rectangle 102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6628" name="Rectangle 1028"/>
          <p:cNvSpPr>
            <a:spLocks noGrp="1" noChangeArrowheads="1"/>
          </p:cNvSpPr>
          <p:nvPr>
            <p:ph type="title"/>
          </p:nvPr>
        </p:nvSpPr>
        <p:spPr>
          <a:xfrm>
            <a:off x="457200" y="199758"/>
            <a:ext cx="8229600" cy="1143000"/>
          </a:xfrm>
          <a:noFill/>
        </p:spPr>
        <p:txBody>
          <a:bodyPr/>
          <a:lstStyle/>
          <a:p>
            <a:r>
              <a:rPr lang="en-US" dirty="0" smtClean="0"/>
              <a:t>Set-Based Effectiveness Measures</a:t>
            </a:r>
          </a:p>
        </p:txBody>
      </p:sp>
      <p:sp>
        <p:nvSpPr>
          <p:cNvPr id="26629" name="Rectangle 1029"/>
          <p:cNvSpPr>
            <a:spLocks noGrp="1" noChangeArrowheads="1"/>
          </p:cNvSpPr>
          <p:nvPr>
            <p:ph type="body" idx="1"/>
          </p:nvPr>
        </p:nvSpPr>
        <p:spPr>
          <a:xfrm>
            <a:off x="685800" y="1600200"/>
            <a:ext cx="7924800" cy="4800600"/>
          </a:xfrm>
          <a:noFill/>
        </p:spPr>
        <p:txBody>
          <a:bodyPr/>
          <a:lstStyle/>
          <a:p>
            <a:r>
              <a:rPr lang="en-US" b="1" dirty="0" smtClean="0"/>
              <a:t>Precision</a:t>
            </a:r>
          </a:p>
          <a:p>
            <a:pPr lvl="1"/>
            <a:r>
              <a:rPr lang="en-US" dirty="0" smtClean="0"/>
              <a:t>How much of what was found is relevant?</a:t>
            </a:r>
          </a:p>
          <a:p>
            <a:pPr lvl="2"/>
            <a:r>
              <a:rPr lang="en-US" dirty="0" smtClean="0"/>
              <a:t>Often of interest, particularly for interactive searching</a:t>
            </a:r>
          </a:p>
          <a:p>
            <a:r>
              <a:rPr lang="en-US" b="1" dirty="0" smtClean="0"/>
              <a:t>Recall</a:t>
            </a:r>
          </a:p>
          <a:p>
            <a:pPr lvl="1"/>
            <a:r>
              <a:rPr lang="en-US" dirty="0" smtClean="0"/>
              <a:t>How much of what is relevant was found?</a:t>
            </a:r>
          </a:p>
          <a:p>
            <a:pPr lvl="2"/>
            <a:r>
              <a:rPr lang="en-US" dirty="0" smtClean="0"/>
              <a:t>Particularly important for law, patents, and medicine</a:t>
            </a:r>
          </a:p>
          <a:p>
            <a:r>
              <a:rPr lang="en-US" b="1" dirty="0" smtClean="0"/>
              <a:t>Fallout</a:t>
            </a:r>
          </a:p>
          <a:p>
            <a:pPr lvl="1"/>
            <a:r>
              <a:rPr lang="en-US" dirty="0" smtClean="0"/>
              <a:t>How much of what was irrelevant was rejected?</a:t>
            </a:r>
          </a:p>
          <a:p>
            <a:pPr lvl="2"/>
            <a:r>
              <a:rPr lang="en-US" dirty="0" smtClean="0"/>
              <a:t>Useful when different size collections are compared</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Oval 5"/>
          <p:cNvSpPr>
            <a:spLocks noChangeArrowheads="1"/>
          </p:cNvSpPr>
          <p:nvPr/>
        </p:nvSpPr>
        <p:spPr bwMode="auto">
          <a:xfrm>
            <a:off x="3408381" y="2006301"/>
            <a:ext cx="3048000" cy="3048000"/>
          </a:xfrm>
          <a:prstGeom prst="ellipse">
            <a:avLst/>
          </a:prstGeom>
          <a:solidFill>
            <a:schemeClr val="accent1">
              <a:alpha val="50195"/>
            </a:schemeClr>
          </a:solidFill>
          <a:ln w="9525">
            <a:solidFill>
              <a:schemeClr val="tx1"/>
            </a:solidFill>
            <a:round/>
            <a:headEnd/>
            <a:tailEnd/>
          </a:ln>
        </p:spPr>
        <p:txBody>
          <a:bodyPr wrap="none" anchor="ctr"/>
          <a:lstStyle/>
          <a:p>
            <a:endParaRPr lang="en-US"/>
          </a:p>
        </p:txBody>
      </p:sp>
      <p:sp>
        <p:nvSpPr>
          <p:cNvPr id="25607" name="Text Box 7"/>
          <p:cNvSpPr txBox="1">
            <a:spLocks noChangeArrowheads="1"/>
          </p:cNvSpPr>
          <p:nvPr/>
        </p:nvSpPr>
        <p:spPr bwMode="auto">
          <a:xfrm>
            <a:off x="5160981" y="3377901"/>
            <a:ext cx="11096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Retrieved</a:t>
            </a:r>
          </a:p>
        </p:txBody>
      </p:sp>
      <p:grpSp>
        <p:nvGrpSpPr>
          <p:cNvPr id="4" name="Group 3"/>
          <p:cNvGrpSpPr/>
          <p:nvPr/>
        </p:nvGrpSpPr>
        <p:grpSpPr>
          <a:xfrm>
            <a:off x="1884381" y="2006301"/>
            <a:ext cx="3048000" cy="3048000"/>
            <a:chOff x="1884381" y="2006301"/>
            <a:chExt cx="3048000" cy="3048000"/>
          </a:xfrm>
        </p:grpSpPr>
        <p:sp>
          <p:nvSpPr>
            <p:cNvPr id="25604" name="Oval 4"/>
            <p:cNvSpPr>
              <a:spLocks noChangeArrowheads="1"/>
            </p:cNvSpPr>
            <p:nvPr/>
          </p:nvSpPr>
          <p:spPr bwMode="auto">
            <a:xfrm>
              <a:off x="1884381" y="2006301"/>
              <a:ext cx="3048000" cy="3048000"/>
            </a:xfrm>
            <a:prstGeom prst="ellipse">
              <a:avLst/>
            </a:prstGeom>
            <a:solidFill>
              <a:srgbClr val="CC99FF">
                <a:alpha val="50195"/>
              </a:srgbClr>
            </a:solidFill>
            <a:ln w="9525">
              <a:solidFill>
                <a:schemeClr val="tx1"/>
              </a:solidFill>
              <a:round/>
              <a:headEnd/>
              <a:tailEnd/>
            </a:ln>
          </p:spPr>
          <p:txBody>
            <a:bodyPr wrap="none" anchor="ctr"/>
            <a:lstStyle/>
            <a:p>
              <a:endParaRPr lang="en-US"/>
            </a:p>
          </p:txBody>
        </p:sp>
        <p:sp>
          <p:nvSpPr>
            <p:cNvPr id="25606" name="Text Box 6"/>
            <p:cNvSpPr txBox="1">
              <a:spLocks noChangeArrowheads="1"/>
            </p:cNvSpPr>
            <p:nvPr/>
          </p:nvSpPr>
          <p:spPr bwMode="auto">
            <a:xfrm>
              <a:off x="2073294" y="3377901"/>
              <a:ext cx="10302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Relevant</a:t>
              </a:r>
            </a:p>
          </p:txBody>
        </p:sp>
        <p:sp>
          <p:nvSpPr>
            <p:cNvPr id="25608" name="Text Box 8"/>
            <p:cNvSpPr txBox="1">
              <a:spLocks noChangeArrowheads="1"/>
            </p:cNvSpPr>
            <p:nvPr/>
          </p:nvSpPr>
          <p:spPr bwMode="auto">
            <a:xfrm>
              <a:off x="3636981" y="3254076"/>
              <a:ext cx="12065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Relevant +</a:t>
              </a:r>
            </a:p>
            <a:p>
              <a:r>
                <a:rPr lang="en-US" sz="1600" b="1">
                  <a:latin typeface="Arial" pitchFamily="34" charset="0"/>
                </a:rPr>
                <a:t>Retrieved</a:t>
              </a:r>
            </a:p>
          </p:txBody>
        </p:sp>
      </p:grpSp>
      <p:grpSp>
        <p:nvGrpSpPr>
          <p:cNvPr id="3" name="Group 2"/>
          <p:cNvGrpSpPr/>
          <p:nvPr/>
        </p:nvGrpSpPr>
        <p:grpSpPr>
          <a:xfrm>
            <a:off x="969981" y="1168101"/>
            <a:ext cx="6553200" cy="4724400"/>
            <a:chOff x="969981" y="1168101"/>
            <a:chExt cx="6553200" cy="4724400"/>
          </a:xfrm>
        </p:grpSpPr>
        <p:sp>
          <p:nvSpPr>
            <p:cNvPr id="25603" name="Rectangle 3"/>
            <p:cNvSpPr>
              <a:spLocks noChangeArrowheads="1"/>
            </p:cNvSpPr>
            <p:nvPr/>
          </p:nvSpPr>
          <p:spPr bwMode="auto">
            <a:xfrm>
              <a:off x="969981" y="1168101"/>
              <a:ext cx="6553200" cy="472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09" name="Text Box 9"/>
            <p:cNvSpPr txBox="1">
              <a:spLocks noChangeArrowheads="1"/>
            </p:cNvSpPr>
            <p:nvPr/>
          </p:nvSpPr>
          <p:spPr bwMode="auto">
            <a:xfrm>
              <a:off x="2714644" y="5251151"/>
              <a:ext cx="2979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Not Relevant + Not Retrieved</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C:\MSOffice\Templates\Blank Presentation.pot</Template>
  <TotalTime>46299993</TotalTime>
  <Pages>7766568</Pages>
  <Words>664</Words>
  <Application>Microsoft Office PowerPoint</Application>
  <PresentationFormat>On-screen Show (4:3)</PresentationFormat>
  <Paragraphs>207</Paragraphs>
  <Slides>14</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Times New Roman</vt:lpstr>
      <vt:lpstr>Wingdings</vt:lpstr>
      <vt:lpstr>Blank Presentation</vt:lpstr>
      <vt:lpstr>Equation</vt:lpstr>
      <vt:lpstr>Evaluation</vt:lpstr>
      <vt:lpstr>Agenda</vt:lpstr>
      <vt:lpstr>Batch Evaluation Model</vt:lpstr>
      <vt:lpstr>IR Test Collection Design</vt:lpstr>
      <vt:lpstr>A TREC Ad Hoc Topic</vt:lpstr>
      <vt:lpstr>Saracevic on Relevance</vt:lpstr>
      <vt:lpstr>Teasing Apart “Relevance”</vt:lpstr>
      <vt:lpstr>Set-Based Effectiveness Measures</vt:lpstr>
      <vt:lpstr>PowerPoint Presentation</vt:lpstr>
      <vt:lpstr>Effectiveness Measures</vt:lpstr>
      <vt:lpstr>Single-Figure Set-Based Measures</vt:lpstr>
      <vt:lpstr>(Paired) Statistical Significance Tests</vt:lpstr>
      <vt:lpstr>Reporting Results</vt:lpstr>
      <vt:lpstr>Agenda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 System Evaluation</dc:title>
  <dc:creator>Preferred Customer</dc:creator>
  <cp:lastModifiedBy>gg</cp:lastModifiedBy>
  <cp:revision>107</cp:revision>
  <dcterms:created xsi:type="dcterms:W3CDTF">1995-06-17T23:31:02Z</dcterms:created>
  <dcterms:modified xsi:type="dcterms:W3CDTF">2014-08-16T15:56:36Z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2</vt:i4>
  </property>
  <property fmtid="{D5CDD505-2E9C-101B-9397-08002B2CF9AE}" pid="4" name="Compression">
    <vt:i4>80</vt:i4>
  </property>
  <property fmtid="{D5CDD505-2E9C-101B-9397-08002B2CF9AE}" pid="5" name="ScreenSize">
    <vt:i4>2</vt:i4>
  </property>
  <property fmtid="{D5CDD505-2E9C-101B-9397-08002B2CF9AE}" pid="6" name="ScreenUsage">
    <vt:i4>2</vt:i4>
  </property>
  <property fmtid="{D5CDD505-2E9C-101B-9397-08002B2CF9AE}" pid="7" name="MailAddress">
    <vt:lpwstr>oard@glue.umd.edu</vt:lpwstr>
  </property>
  <property fmtid="{D5CDD505-2E9C-101B-9397-08002B2CF9AE}" pid="8" name="HomePage">
    <vt:lpwstr>http://www.clis.umd.edu/courses/708a/</vt:lpwstr>
  </property>
  <property fmtid="{D5CDD505-2E9C-101B-9397-08002B2CF9AE}" pid="9" name="Other">
    <vt:lpwstr/>
  </property>
  <property fmtid="{D5CDD505-2E9C-101B-9397-08002B2CF9AE}" pid="10" name="DownloadOriginal">
    <vt:bool>true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