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4" r:id="rId3"/>
    <p:sldId id="406" r:id="rId4"/>
    <p:sldId id="349" r:id="rId5"/>
    <p:sldId id="407" r:id="rId6"/>
    <p:sldId id="288" r:id="rId7"/>
    <p:sldId id="266" r:id="rId8"/>
    <p:sldId id="268" r:id="rId9"/>
    <p:sldId id="465" r:id="rId1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15" autoAdjust="0"/>
    <p:restoredTop sz="94698" autoAdjust="0"/>
  </p:normalViewPr>
  <p:slideViewPr>
    <p:cSldViewPr>
      <p:cViewPr varScale="1">
        <p:scale>
          <a:sx n="112" d="100"/>
          <a:sy n="112" d="100"/>
        </p:scale>
        <p:origin x="15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16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1811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509186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0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054150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638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IR isn’t very different from other fields we think of as “experimental”, e.g., a chemist in the lab mixing bubbling test tubes</a:t>
            </a:r>
          </a:p>
        </p:txBody>
      </p:sp>
    </p:spTree>
    <p:extLst>
      <p:ext uri="{BB962C8B-B14F-4D97-AF65-F5344CB8AC3E}">
        <p14:creationId xmlns:p14="http://schemas.microsoft.com/office/powerpoint/2010/main" val="2239056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27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072431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37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079087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0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60773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3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1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00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88427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1301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362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7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2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8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08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08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479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Evaluation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INST 734</a:t>
            </a:r>
          </a:p>
          <a:p>
            <a:pPr marL="342900" indent="-342900"/>
            <a:r>
              <a:rPr lang="en-US" dirty="0" smtClean="0"/>
              <a:t>Module 5</a:t>
            </a:r>
          </a:p>
          <a:p>
            <a:pPr marL="342900" indent="-342900"/>
            <a:r>
              <a:rPr lang="en-US" dirty="0" smtClean="0"/>
              <a:t>Doug </a:t>
            </a:r>
            <a:r>
              <a:rPr lang="en-US" dirty="0" err="1" smtClean="0"/>
              <a:t>Oard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Evaluation fundamentals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Test collections: evaluating sets</a:t>
            </a:r>
          </a:p>
          <a:p>
            <a:pPr lvl="3"/>
            <a:endParaRPr lang="en-US" dirty="0"/>
          </a:p>
          <a:p>
            <a:r>
              <a:rPr lang="en-US" dirty="0" smtClean="0"/>
              <a:t>Test collections: evaluating rankings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Interleaving</a:t>
            </a:r>
          </a:p>
          <a:p>
            <a:pPr lvl="3"/>
            <a:endParaRPr lang="en-US" dirty="0"/>
          </a:p>
          <a:p>
            <a:r>
              <a:rPr lang="en-US" dirty="0" smtClean="0"/>
              <a:t>User studies</a:t>
            </a:r>
          </a:p>
        </p:txBody>
      </p:sp>
    </p:spTree>
    <p:extLst>
      <p:ext uri="{BB962C8B-B14F-4D97-AF65-F5344CB8AC3E}">
        <p14:creationId xmlns:p14="http://schemas.microsoft.com/office/powerpoint/2010/main" val="30240802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IR as an Empirical Discipline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4114800"/>
          </a:xfrm>
        </p:spPr>
        <p:txBody>
          <a:bodyPr/>
          <a:lstStyle/>
          <a:p>
            <a:r>
              <a:rPr lang="en-US" dirty="0" smtClean="0"/>
              <a:t>Formulate a research question (the hypothesis)</a:t>
            </a:r>
          </a:p>
          <a:p>
            <a:r>
              <a:rPr lang="en-US" dirty="0" smtClean="0"/>
              <a:t>Design an experiment to answer the question</a:t>
            </a:r>
          </a:p>
          <a:p>
            <a:r>
              <a:rPr lang="en-US" dirty="0" smtClean="0"/>
              <a:t>Perform the experiment</a:t>
            </a:r>
          </a:p>
          <a:p>
            <a:pPr lvl="1"/>
            <a:r>
              <a:rPr lang="en-US" dirty="0" smtClean="0"/>
              <a:t>Compare with a baseline “control”</a:t>
            </a:r>
          </a:p>
          <a:p>
            <a:r>
              <a:rPr lang="en-US" dirty="0" smtClean="0"/>
              <a:t>Does the experiment answer the question?</a:t>
            </a:r>
          </a:p>
          <a:p>
            <a:pPr lvl="1"/>
            <a:r>
              <a:rPr lang="en-US" dirty="0" smtClean="0"/>
              <a:t>Are the results significant? Or is it just luck?</a:t>
            </a:r>
          </a:p>
          <a:p>
            <a:pPr lvl="1"/>
            <a:r>
              <a:rPr lang="en-US" dirty="0" smtClean="0"/>
              <a:t>Are the results important, or </a:t>
            </a:r>
            <a:r>
              <a:rPr lang="en-US" dirty="0" err="1" smtClean="0"/>
              <a:t>imperceptable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Report the results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Types of Evaluation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Intrinsic</a:t>
            </a:r>
          </a:p>
          <a:p>
            <a:pPr lvl="1"/>
            <a:r>
              <a:rPr lang="en-US" dirty="0" smtClean="0"/>
              <a:t>Does it do what we want?</a:t>
            </a:r>
          </a:p>
          <a:p>
            <a:r>
              <a:rPr lang="en-US" dirty="0" smtClean="0"/>
              <a:t>Extrinsic</a:t>
            </a:r>
          </a:p>
          <a:p>
            <a:pPr lvl="1"/>
            <a:r>
              <a:rPr lang="en-US" dirty="0" smtClean="0"/>
              <a:t>Does it do what we need?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Formative</a:t>
            </a:r>
          </a:p>
          <a:p>
            <a:pPr lvl="1"/>
            <a:r>
              <a:rPr lang="en-US" dirty="0" smtClean="0"/>
              <a:t>Provide a basis for system development</a:t>
            </a:r>
          </a:p>
          <a:p>
            <a:r>
              <a:rPr lang="en-US" dirty="0" smtClean="0"/>
              <a:t>Summative</a:t>
            </a:r>
          </a:p>
          <a:p>
            <a:pPr lvl="1"/>
            <a:r>
              <a:rPr lang="en-US" dirty="0" smtClean="0"/>
              <a:t>Determine whether objectives were met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Experiment Design Examples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4724400"/>
          </a:xfrm>
        </p:spPr>
        <p:txBody>
          <a:bodyPr/>
          <a:lstStyle/>
          <a:p>
            <a:r>
              <a:rPr lang="en-US" dirty="0" smtClean="0"/>
              <a:t>Can morphology improve effectiveness?</a:t>
            </a:r>
          </a:p>
          <a:p>
            <a:pPr lvl="1"/>
            <a:r>
              <a:rPr lang="en-US" dirty="0" smtClean="0"/>
              <a:t>Does stemming beat an </a:t>
            </a:r>
            <a:r>
              <a:rPr lang="en-US" dirty="0" err="1" smtClean="0"/>
              <a:t>unstemmed</a:t>
            </a:r>
            <a:r>
              <a:rPr lang="en-US" dirty="0" smtClean="0"/>
              <a:t> baseline?</a:t>
            </a:r>
          </a:p>
          <a:p>
            <a:r>
              <a:rPr lang="en-US" dirty="0" smtClean="0"/>
              <a:t>Does query expansion improve effectiveness?</a:t>
            </a:r>
          </a:p>
          <a:p>
            <a:pPr lvl="1"/>
            <a:r>
              <a:rPr lang="en-US" dirty="0" smtClean="0"/>
              <a:t>Does synonym expansion beat an unexpanded baseline?</a:t>
            </a:r>
          </a:p>
          <a:p>
            <a:r>
              <a:rPr lang="en-US" dirty="0" smtClean="0"/>
              <a:t>Does highlighting help users evaluate utility?</a:t>
            </a:r>
          </a:p>
          <a:p>
            <a:pPr lvl="1"/>
            <a:r>
              <a:rPr lang="en-US" dirty="0" smtClean="0"/>
              <a:t>Build two interfaces, one with highlighting, one without</a:t>
            </a:r>
          </a:p>
          <a:p>
            <a:pPr lvl="1"/>
            <a:r>
              <a:rPr lang="en-US" dirty="0" smtClean="0"/>
              <a:t>Ask users which one they prefer and why</a:t>
            </a:r>
          </a:p>
          <a:p>
            <a:r>
              <a:rPr lang="en-US" dirty="0" smtClean="0"/>
              <a:t>Is letting users weight query terms a good idea?</a:t>
            </a:r>
          </a:p>
          <a:p>
            <a:pPr lvl="1"/>
            <a:r>
              <a:rPr lang="en-US" dirty="0" smtClean="0"/>
              <a:t>Build two systems, one with weighting, one without</a:t>
            </a:r>
            <a:endParaRPr lang="en-US" dirty="0"/>
          </a:p>
          <a:p>
            <a:pPr lvl="1"/>
            <a:r>
              <a:rPr lang="en-US" dirty="0" smtClean="0"/>
              <a:t>Measure which yields more relevant docs in 10 minutes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81000"/>
            <a:ext cx="7772400" cy="1143000"/>
          </a:xfrm>
        </p:spPr>
        <p:txBody>
          <a:bodyPr/>
          <a:lstStyle/>
          <a:p>
            <a:r>
              <a:rPr lang="en-US" smtClean="0"/>
              <a:t>Evaluation Criteria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r>
              <a:rPr lang="en-US" dirty="0" smtClean="0"/>
              <a:t>Effectiveness</a:t>
            </a:r>
          </a:p>
          <a:p>
            <a:pPr lvl="1"/>
            <a:r>
              <a:rPr lang="en-US" dirty="0" smtClean="0"/>
              <a:t>System-only</a:t>
            </a:r>
          </a:p>
          <a:p>
            <a:pPr lvl="1"/>
            <a:r>
              <a:rPr lang="en-US" dirty="0" smtClean="0"/>
              <a:t>Human + system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Retrieval time, indexing time, index </a:t>
            </a:r>
            <a:r>
              <a:rPr lang="en-US" dirty="0" smtClean="0"/>
              <a:t>size, …</a:t>
            </a:r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Usability</a:t>
            </a:r>
          </a:p>
          <a:p>
            <a:pPr lvl="1"/>
            <a:r>
              <a:rPr lang="en-US" dirty="0" smtClean="0"/>
              <a:t>Learnability, novice use, expert </a:t>
            </a:r>
            <a:r>
              <a:rPr lang="en-US" dirty="0" smtClean="0"/>
              <a:t>use, 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IR Effectiveness Evaluation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610600" cy="4114800"/>
          </a:xfrm>
          <a:noFill/>
        </p:spPr>
        <p:txBody>
          <a:bodyPr/>
          <a:lstStyle/>
          <a:p>
            <a:r>
              <a:rPr lang="en-US" smtClean="0"/>
              <a:t>User-centered strategy</a:t>
            </a:r>
          </a:p>
          <a:p>
            <a:pPr lvl="1"/>
            <a:r>
              <a:rPr lang="en-US" smtClean="0"/>
              <a:t>Given several users, and at least 2 retrieval systems</a:t>
            </a:r>
          </a:p>
          <a:p>
            <a:pPr lvl="1"/>
            <a:r>
              <a:rPr lang="en-US" smtClean="0"/>
              <a:t>Have each user try the same task on both systems</a:t>
            </a:r>
          </a:p>
          <a:p>
            <a:pPr lvl="1"/>
            <a:r>
              <a:rPr lang="en-US" smtClean="0"/>
              <a:t>Measure which system works the “best”</a:t>
            </a:r>
          </a:p>
          <a:p>
            <a:pPr lvl="3"/>
            <a:endParaRPr lang="en-US" smtClean="0"/>
          </a:p>
          <a:p>
            <a:r>
              <a:rPr lang="en-US" smtClean="0"/>
              <a:t>System-centered strategy</a:t>
            </a:r>
          </a:p>
          <a:p>
            <a:pPr lvl="1"/>
            <a:r>
              <a:rPr lang="en-US" smtClean="0"/>
              <a:t>Given documents, queries, and relevance judgments</a:t>
            </a:r>
          </a:p>
          <a:p>
            <a:pPr lvl="1"/>
            <a:r>
              <a:rPr lang="en-US" smtClean="0"/>
              <a:t>Try several variations on the retrieval system</a:t>
            </a:r>
          </a:p>
          <a:p>
            <a:pPr lvl="1"/>
            <a:r>
              <a:rPr lang="en-US" smtClean="0"/>
              <a:t>Measure which ranks more good docs near the top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Good Measures of Effectiveness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114800"/>
          </a:xfrm>
          <a:noFill/>
        </p:spPr>
        <p:txBody>
          <a:bodyPr/>
          <a:lstStyle/>
          <a:p>
            <a:r>
              <a:rPr lang="en-US" smtClean="0"/>
              <a:t>Capture some aspect of what the user wants</a:t>
            </a:r>
          </a:p>
          <a:p>
            <a:pPr lvl="3"/>
            <a:endParaRPr lang="en-US" smtClean="0"/>
          </a:p>
          <a:p>
            <a:r>
              <a:rPr lang="en-US" smtClean="0"/>
              <a:t>Have predictive value for other situations</a:t>
            </a:r>
          </a:p>
          <a:p>
            <a:pPr lvl="1"/>
            <a:r>
              <a:rPr lang="en-US" smtClean="0"/>
              <a:t>Different queries, different document collection</a:t>
            </a:r>
          </a:p>
          <a:p>
            <a:pPr lvl="3"/>
            <a:endParaRPr lang="en-US" smtClean="0"/>
          </a:p>
          <a:p>
            <a:r>
              <a:rPr lang="en-US" smtClean="0"/>
              <a:t>Easily replicated by other researchers</a:t>
            </a:r>
          </a:p>
          <a:p>
            <a:pPr lvl="3"/>
            <a:endParaRPr lang="en-US" smtClean="0"/>
          </a:p>
          <a:p>
            <a:r>
              <a:rPr lang="en-US" smtClean="0"/>
              <a:t>Easily compared</a:t>
            </a:r>
          </a:p>
          <a:p>
            <a:pPr lvl="1"/>
            <a:r>
              <a:rPr lang="en-US" smtClean="0"/>
              <a:t>Optimally, expressed as a single number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Evaluation fundamentals</a:t>
            </a:r>
          </a:p>
          <a:p>
            <a:pPr lvl="3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Test collections: evaluating sets</a:t>
            </a:r>
          </a:p>
          <a:p>
            <a:pPr lvl="3"/>
            <a:endParaRPr lang="en-US" dirty="0"/>
          </a:p>
          <a:p>
            <a:r>
              <a:rPr lang="en-US" dirty="0" smtClean="0"/>
              <a:t>Test collections: evaluating rankings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Interleaving</a:t>
            </a:r>
          </a:p>
          <a:p>
            <a:pPr lvl="3"/>
            <a:endParaRPr lang="en-US" dirty="0"/>
          </a:p>
          <a:p>
            <a:r>
              <a:rPr lang="en-US" dirty="0" smtClean="0"/>
              <a:t>User studies</a:t>
            </a:r>
          </a:p>
        </p:txBody>
      </p:sp>
    </p:spTree>
    <p:extLst>
      <p:ext uri="{BB962C8B-B14F-4D97-AF65-F5344CB8AC3E}">
        <p14:creationId xmlns:p14="http://schemas.microsoft.com/office/powerpoint/2010/main" val="3967743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46300038</TotalTime>
  <Pages>7766568</Pages>
  <Words>363</Words>
  <Application>Microsoft Office PowerPoint</Application>
  <PresentationFormat>On-screen Show (4:3)</PresentationFormat>
  <Paragraphs>86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Wingdings</vt:lpstr>
      <vt:lpstr>Blank Presentation</vt:lpstr>
      <vt:lpstr>Evaluation</vt:lpstr>
      <vt:lpstr>Agenda</vt:lpstr>
      <vt:lpstr>IR as an Empirical Discipline</vt:lpstr>
      <vt:lpstr>Types of Evaluation</vt:lpstr>
      <vt:lpstr>Experiment Design Examples</vt:lpstr>
      <vt:lpstr>Evaluation Criteria</vt:lpstr>
      <vt:lpstr>IR Effectiveness Evaluation</vt:lpstr>
      <vt:lpstr>Good Measures of Effectiveness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System Evaluation</dc:title>
  <dc:creator>Preferred Customer</dc:creator>
  <cp:lastModifiedBy>gg</cp:lastModifiedBy>
  <cp:revision>103</cp:revision>
  <dcterms:created xsi:type="dcterms:W3CDTF">1995-06-17T23:31:02Z</dcterms:created>
  <dcterms:modified xsi:type="dcterms:W3CDTF">2014-08-16T00:46:01Z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