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77" r:id="rId3"/>
    <p:sldId id="513" r:id="rId4"/>
    <p:sldId id="518" r:id="rId5"/>
    <p:sldId id="428" r:id="rId6"/>
    <p:sldId id="435" r:id="rId7"/>
    <p:sldId id="680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6305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2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66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97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499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28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35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58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6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21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1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  <a:noFill/>
        </p:spPr>
        <p:txBody>
          <a:bodyPr/>
          <a:lstStyle/>
          <a:p>
            <a:r>
              <a:rPr lang="en-US" altLang="en-US" smtClean="0"/>
              <a:t>Interaction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LBSC 734</a:t>
            </a:r>
          </a:p>
          <a:p>
            <a:r>
              <a:rPr lang="en-US" altLang="en-US" dirty="0" smtClean="0"/>
              <a:t>Module 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Where interaction fits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Query formulation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Selection part 1: Snippets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Selection part 2: Result sets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Examination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0"/>
            <a:ext cx="7772400" cy="913660"/>
          </a:xfrm>
        </p:spPr>
        <p:txBody>
          <a:bodyPr/>
          <a:lstStyle/>
          <a:p>
            <a:r>
              <a:rPr lang="en-US" altLang="en-US" dirty="0" smtClean="0"/>
              <a:t>Fisheye Document Viewer</a:t>
            </a:r>
          </a:p>
        </p:txBody>
      </p:sp>
      <p:pic>
        <p:nvPicPr>
          <p:cNvPr id="52227" name="Picture 3" descr="fisheye text view single us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8"/>
          <a:stretch/>
        </p:blipFill>
        <p:spPr bwMode="auto">
          <a:xfrm>
            <a:off x="2349035" y="989436"/>
            <a:ext cx="4280365" cy="579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2297113" y="2344738"/>
            <a:ext cx="2732087" cy="444500"/>
            <a:chOff x="702" y="1780"/>
            <a:chExt cx="1721" cy="280"/>
          </a:xfrm>
        </p:grpSpPr>
        <p:sp>
          <p:nvSpPr>
            <p:cNvPr id="373763" name="Rectangle 3"/>
            <p:cNvSpPr>
              <a:spLocks noChangeArrowheads="1"/>
            </p:cNvSpPr>
            <p:nvPr/>
          </p:nvSpPr>
          <p:spPr bwMode="auto">
            <a:xfrm>
              <a:off x="702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4" name="Rectangle 4"/>
            <p:cNvSpPr>
              <a:spLocks noChangeArrowheads="1"/>
            </p:cNvSpPr>
            <p:nvPr/>
          </p:nvSpPr>
          <p:spPr bwMode="auto">
            <a:xfrm>
              <a:off x="702" y="192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5" name="Rectangle 5"/>
            <p:cNvSpPr>
              <a:spLocks noChangeArrowheads="1"/>
            </p:cNvSpPr>
            <p:nvPr/>
          </p:nvSpPr>
          <p:spPr bwMode="auto">
            <a:xfrm>
              <a:off x="846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6" name="Rectangle 6"/>
            <p:cNvSpPr>
              <a:spLocks noChangeArrowheads="1"/>
            </p:cNvSpPr>
            <p:nvPr/>
          </p:nvSpPr>
          <p:spPr bwMode="auto">
            <a:xfrm>
              <a:off x="846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7" name="Rectangle 7"/>
            <p:cNvSpPr>
              <a:spLocks noChangeArrowheads="1"/>
            </p:cNvSpPr>
            <p:nvPr/>
          </p:nvSpPr>
          <p:spPr bwMode="auto">
            <a:xfrm>
              <a:off x="990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8" name="Rectangle 8"/>
            <p:cNvSpPr>
              <a:spLocks noChangeArrowheads="1"/>
            </p:cNvSpPr>
            <p:nvPr/>
          </p:nvSpPr>
          <p:spPr bwMode="auto">
            <a:xfrm>
              <a:off x="990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9" name="Rectangle 9"/>
            <p:cNvSpPr>
              <a:spLocks noChangeArrowheads="1"/>
            </p:cNvSpPr>
            <p:nvPr/>
          </p:nvSpPr>
          <p:spPr bwMode="auto">
            <a:xfrm>
              <a:off x="1134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0" name="Rectangle 10"/>
            <p:cNvSpPr>
              <a:spLocks noChangeArrowheads="1"/>
            </p:cNvSpPr>
            <p:nvPr/>
          </p:nvSpPr>
          <p:spPr bwMode="auto">
            <a:xfrm>
              <a:off x="1134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1" name="Rectangle 11"/>
            <p:cNvSpPr>
              <a:spLocks noChangeArrowheads="1"/>
            </p:cNvSpPr>
            <p:nvPr/>
          </p:nvSpPr>
          <p:spPr bwMode="auto">
            <a:xfrm>
              <a:off x="1278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2" name="Rectangle 12"/>
            <p:cNvSpPr>
              <a:spLocks noChangeArrowheads="1"/>
            </p:cNvSpPr>
            <p:nvPr/>
          </p:nvSpPr>
          <p:spPr bwMode="auto">
            <a:xfrm>
              <a:off x="1278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3" name="Rectangle 13"/>
            <p:cNvSpPr>
              <a:spLocks noChangeArrowheads="1"/>
            </p:cNvSpPr>
            <p:nvPr/>
          </p:nvSpPr>
          <p:spPr bwMode="auto">
            <a:xfrm>
              <a:off x="1422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4" name="Rectangle 14"/>
            <p:cNvSpPr>
              <a:spLocks noChangeArrowheads="1"/>
            </p:cNvSpPr>
            <p:nvPr/>
          </p:nvSpPr>
          <p:spPr bwMode="auto">
            <a:xfrm>
              <a:off x="1422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5" name="Rectangle 15"/>
            <p:cNvSpPr>
              <a:spLocks noChangeArrowheads="1"/>
            </p:cNvSpPr>
            <p:nvPr/>
          </p:nvSpPr>
          <p:spPr bwMode="auto">
            <a:xfrm>
              <a:off x="1566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6" name="Rectangle 16"/>
            <p:cNvSpPr>
              <a:spLocks noChangeArrowheads="1"/>
            </p:cNvSpPr>
            <p:nvPr/>
          </p:nvSpPr>
          <p:spPr bwMode="auto">
            <a:xfrm>
              <a:off x="1566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7" name="Rectangle 17"/>
            <p:cNvSpPr>
              <a:spLocks noChangeArrowheads="1"/>
            </p:cNvSpPr>
            <p:nvPr/>
          </p:nvSpPr>
          <p:spPr bwMode="auto">
            <a:xfrm>
              <a:off x="1710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8" name="Rectangle 18"/>
            <p:cNvSpPr>
              <a:spLocks noChangeArrowheads="1"/>
            </p:cNvSpPr>
            <p:nvPr/>
          </p:nvSpPr>
          <p:spPr bwMode="auto">
            <a:xfrm>
              <a:off x="1710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79" name="Rectangle 19"/>
            <p:cNvSpPr>
              <a:spLocks noChangeArrowheads="1"/>
            </p:cNvSpPr>
            <p:nvPr/>
          </p:nvSpPr>
          <p:spPr bwMode="auto">
            <a:xfrm>
              <a:off x="1854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0" name="Rectangle 20"/>
            <p:cNvSpPr>
              <a:spLocks noChangeArrowheads="1"/>
            </p:cNvSpPr>
            <p:nvPr/>
          </p:nvSpPr>
          <p:spPr bwMode="auto">
            <a:xfrm>
              <a:off x="1854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1" name="Rectangle 21"/>
            <p:cNvSpPr>
              <a:spLocks noChangeArrowheads="1"/>
            </p:cNvSpPr>
            <p:nvPr/>
          </p:nvSpPr>
          <p:spPr bwMode="auto">
            <a:xfrm>
              <a:off x="1998" y="1780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2" name="Rectangle 22"/>
            <p:cNvSpPr>
              <a:spLocks noChangeArrowheads="1"/>
            </p:cNvSpPr>
            <p:nvPr/>
          </p:nvSpPr>
          <p:spPr bwMode="auto">
            <a:xfrm>
              <a:off x="1998" y="192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3" name="Rectangle 23"/>
            <p:cNvSpPr>
              <a:spLocks noChangeArrowheads="1"/>
            </p:cNvSpPr>
            <p:nvPr/>
          </p:nvSpPr>
          <p:spPr bwMode="auto">
            <a:xfrm>
              <a:off x="2142" y="1780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4" name="Rectangle 24"/>
            <p:cNvSpPr>
              <a:spLocks noChangeArrowheads="1"/>
            </p:cNvSpPr>
            <p:nvPr/>
          </p:nvSpPr>
          <p:spPr bwMode="auto">
            <a:xfrm>
              <a:off x="2142" y="192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5" name="Rectangle 25"/>
            <p:cNvSpPr>
              <a:spLocks noChangeArrowheads="1"/>
            </p:cNvSpPr>
            <p:nvPr/>
          </p:nvSpPr>
          <p:spPr bwMode="auto">
            <a:xfrm>
              <a:off x="2286" y="1780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6" name="Rectangle 26"/>
            <p:cNvSpPr>
              <a:spLocks noChangeArrowheads="1"/>
            </p:cNvSpPr>
            <p:nvPr/>
          </p:nvSpPr>
          <p:spPr bwMode="auto">
            <a:xfrm>
              <a:off x="2286" y="192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3251" name="Group 27"/>
          <p:cNvGrpSpPr>
            <a:grpSpLocks/>
          </p:cNvGrpSpPr>
          <p:nvPr/>
        </p:nvGrpSpPr>
        <p:grpSpPr bwMode="auto">
          <a:xfrm>
            <a:off x="2297113" y="3335338"/>
            <a:ext cx="2732087" cy="444500"/>
            <a:chOff x="702" y="2404"/>
            <a:chExt cx="1721" cy="280"/>
          </a:xfrm>
        </p:grpSpPr>
        <p:sp>
          <p:nvSpPr>
            <p:cNvPr id="373788" name="Rectangle 28"/>
            <p:cNvSpPr>
              <a:spLocks noChangeArrowheads="1"/>
            </p:cNvSpPr>
            <p:nvPr/>
          </p:nvSpPr>
          <p:spPr bwMode="auto">
            <a:xfrm>
              <a:off x="702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89" name="Rectangle 29"/>
            <p:cNvSpPr>
              <a:spLocks noChangeArrowheads="1"/>
            </p:cNvSpPr>
            <p:nvPr/>
          </p:nvSpPr>
          <p:spPr bwMode="auto">
            <a:xfrm>
              <a:off x="702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0" name="Rectangle 30"/>
            <p:cNvSpPr>
              <a:spLocks noChangeArrowheads="1"/>
            </p:cNvSpPr>
            <p:nvPr/>
          </p:nvSpPr>
          <p:spPr bwMode="auto">
            <a:xfrm>
              <a:off x="846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1" name="Rectangle 31"/>
            <p:cNvSpPr>
              <a:spLocks noChangeArrowheads="1"/>
            </p:cNvSpPr>
            <p:nvPr/>
          </p:nvSpPr>
          <p:spPr bwMode="auto">
            <a:xfrm>
              <a:off x="846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2" name="Rectangle 32"/>
            <p:cNvSpPr>
              <a:spLocks noChangeArrowheads="1"/>
            </p:cNvSpPr>
            <p:nvPr/>
          </p:nvSpPr>
          <p:spPr bwMode="auto">
            <a:xfrm>
              <a:off x="990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3" name="Rectangle 33"/>
            <p:cNvSpPr>
              <a:spLocks noChangeArrowheads="1"/>
            </p:cNvSpPr>
            <p:nvPr/>
          </p:nvSpPr>
          <p:spPr bwMode="auto">
            <a:xfrm>
              <a:off x="990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4" name="Rectangle 34"/>
            <p:cNvSpPr>
              <a:spLocks noChangeArrowheads="1"/>
            </p:cNvSpPr>
            <p:nvPr/>
          </p:nvSpPr>
          <p:spPr bwMode="auto">
            <a:xfrm>
              <a:off x="1134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5" name="Rectangle 35"/>
            <p:cNvSpPr>
              <a:spLocks noChangeArrowheads="1"/>
            </p:cNvSpPr>
            <p:nvPr/>
          </p:nvSpPr>
          <p:spPr bwMode="auto">
            <a:xfrm>
              <a:off x="1134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6" name="Rectangle 36"/>
            <p:cNvSpPr>
              <a:spLocks noChangeArrowheads="1"/>
            </p:cNvSpPr>
            <p:nvPr/>
          </p:nvSpPr>
          <p:spPr bwMode="auto">
            <a:xfrm>
              <a:off x="1278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7" name="Rectangle 37"/>
            <p:cNvSpPr>
              <a:spLocks noChangeArrowheads="1"/>
            </p:cNvSpPr>
            <p:nvPr/>
          </p:nvSpPr>
          <p:spPr bwMode="auto">
            <a:xfrm>
              <a:off x="1278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8" name="Rectangle 38"/>
            <p:cNvSpPr>
              <a:spLocks noChangeArrowheads="1"/>
            </p:cNvSpPr>
            <p:nvPr/>
          </p:nvSpPr>
          <p:spPr bwMode="auto">
            <a:xfrm>
              <a:off x="1422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99" name="Rectangle 39"/>
            <p:cNvSpPr>
              <a:spLocks noChangeArrowheads="1"/>
            </p:cNvSpPr>
            <p:nvPr/>
          </p:nvSpPr>
          <p:spPr bwMode="auto">
            <a:xfrm>
              <a:off x="1422" y="254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0" name="Rectangle 40"/>
            <p:cNvSpPr>
              <a:spLocks noChangeArrowheads="1"/>
            </p:cNvSpPr>
            <p:nvPr/>
          </p:nvSpPr>
          <p:spPr bwMode="auto">
            <a:xfrm>
              <a:off x="1566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1" name="Rectangle 41"/>
            <p:cNvSpPr>
              <a:spLocks noChangeArrowheads="1"/>
            </p:cNvSpPr>
            <p:nvPr/>
          </p:nvSpPr>
          <p:spPr bwMode="auto">
            <a:xfrm>
              <a:off x="1566" y="254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2" name="Rectangle 42"/>
            <p:cNvSpPr>
              <a:spLocks noChangeArrowheads="1"/>
            </p:cNvSpPr>
            <p:nvPr/>
          </p:nvSpPr>
          <p:spPr bwMode="auto">
            <a:xfrm>
              <a:off x="1710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3" name="Rectangle 43"/>
            <p:cNvSpPr>
              <a:spLocks noChangeArrowheads="1"/>
            </p:cNvSpPr>
            <p:nvPr/>
          </p:nvSpPr>
          <p:spPr bwMode="auto">
            <a:xfrm>
              <a:off x="1710" y="254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4" name="Rectangle 44"/>
            <p:cNvSpPr>
              <a:spLocks noChangeArrowheads="1"/>
            </p:cNvSpPr>
            <p:nvPr/>
          </p:nvSpPr>
          <p:spPr bwMode="auto">
            <a:xfrm>
              <a:off x="1854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5" name="Rectangle 45"/>
            <p:cNvSpPr>
              <a:spLocks noChangeArrowheads="1"/>
            </p:cNvSpPr>
            <p:nvPr/>
          </p:nvSpPr>
          <p:spPr bwMode="auto">
            <a:xfrm>
              <a:off x="1854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6" name="Rectangle 46"/>
            <p:cNvSpPr>
              <a:spLocks noChangeArrowheads="1"/>
            </p:cNvSpPr>
            <p:nvPr/>
          </p:nvSpPr>
          <p:spPr bwMode="auto">
            <a:xfrm>
              <a:off x="1998" y="24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7" name="Rectangle 47"/>
            <p:cNvSpPr>
              <a:spLocks noChangeArrowheads="1"/>
            </p:cNvSpPr>
            <p:nvPr/>
          </p:nvSpPr>
          <p:spPr bwMode="auto">
            <a:xfrm>
              <a:off x="1998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8" name="Rectangle 48"/>
            <p:cNvSpPr>
              <a:spLocks noChangeArrowheads="1"/>
            </p:cNvSpPr>
            <p:nvPr/>
          </p:nvSpPr>
          <p:spPr bwMode="auto">
            <a:xfrm>
              <a:off x="2142" y="24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09" name="Rectangle 49"/>
            <p:cNvSpPr>
              <a:spLocks noChangeArrowheads="1"/>
            </p:cNvSpPr>
            <p:nvPr/>
          </p:nvSpPr>
          <p:spPr bwMode="auto">
            <a:xfrm>
              <a:off x="2142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0" name="Rectangle 50"/>
            <p:cNvSpPr>
              <a:spLocks noChangeArrowheads="1"/>
            </p:cNvSpPr>
            <p:nvPr/>
          </p:nvSpPr>
          <p:spPr bwMode="auto">
            <a:xfrm>
              <a:off x="2286" y="24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1" name="Rectangle 51"/>
            <p:cNvSpPr>
              <a:spLocks noChangeArrowheads="1"/>
            </p:cNvSpPr>
            <p:nvPr/>
          </p:nvSpPr>
          <p:spPr bwMode="auto">
            <a:xfrm>
              <a:off x="2286" y="25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3252" name="Group 52"/>
          <p:cNvGrpSpPr>
            <a:grpSpLocks/>
          </p:cNvGrpSpPr>
          <p:nvPr/>
        </p:nvGrpSpPr>
        <p:grpSpPr bwMode="auto">
          <a:xfrm>
            <a:off x="2297113" y="5240338"/>
            <a:ext cx="2503487" cy="444500"/>
            <a:chOff x="702" y="3604"/>
            <a:chExt cx="1577" cy="280"/>
          </a:xfrm>
        </p:grpSpPr>
        <p:sp>
          <p:nvSpPr>
            <p:cNvPr id="373813" name="Rectangle 53"/>
            <p:cNvSpPr>
              <a:spLocks noChangeArrowheads="1"/>
            </p:cNvSpPr>
            <p:nvPr/>
          </p:nvSpPr>
          <p:spPr bwMode="auto">
            <a:xfrm>
              <a:off x="702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4" name="Rectangle 54"/>
            <p:cNvSpPr>
              <a:spLocks noChangeArrowheads="1"/>
            </p:cNvSpPr>
            <p:nvPr/>
          </p:nvSpPr>
          <p:spPr bwMode="auto">
            <a:xfrm>
              <a:off x="702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5" name="Rectangle 55"/>
            <p:cNvSpPr>
              <a:spLocks noChangeArrowheads="1"/>
            </p:cNvSpPr>
            <p:nvPr/>
          </p:nvSpPr>
          <p:spPr bwMode="auto">
            <a:xfrm>
              <a:off x="846" y="3604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6" name="Rectangle 56"/>
            <p:cNvSpPr>
              <a:spLocks noChangeArrowheads="1"/>
            </p:cNvSpPr>
            <p:nvPr/>
          </p:nvSpPr>
          <p:spPr bwMode="auto">
            <a:xfrm>
              <a:off x="846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7" name="Rectangle 57"/>
            <p:cNvSpPr>
              <a:spLocks noChangeArrowheads="1"/>
            </p:cNvSpPr>
            <p:nvPr/>
          </p:nvSpPr>
          <p:spPr bwMode="auto">
            <a:xfrm>
              <a:off x="990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8" name="Rectangle 58"/>
            <p:cNvSpPr>
              <a:spLocks noChangeArrowheads="1"/>
            </p:cNvSpPr>
            <p:nvPr/>
          </p:nvSpPr>
          <p:spPr bwMode="auto">
            <a:xfrm>
              <a:off x="990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9" name="Rectangle 59"/>
            <p:cNvSpPr>
              <a:spLocks noChangeArrowheads="1"/>
            </p:cNvSpPr>
            <p:nvPr/>
          </p:nvSpPr>
          <p:spPr bwMode="auto">
            <a:xfrm>
              <a:off x="1134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0" name="Rectangle 60"/>
            <p:cNvSpPr>
              <a:spLocks noChangeArrowheads="1"/>
            </p:cNvSpPr>
            <p:nvPr/>
          </p:nvSpPr>
          <p:spPr bwMode="auto">
            <a:xfrm>
              <a:off x="1134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1" name="Rectangle 61"/>
            <p:cNvSpPr>
              <a:spLocks noChangeArrowheads="1"/>
            </p:cNvSpPr>
            <p:nvPr/>
          </p:nvSpPr>
          <p:spPr bwMode="auto">
            <a:xfrm>
              <a:off x="1278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2" name="Rectangle 62"/>
            <p:cNvSpPr>
              <a:spLocks noChangeArrowheads="1"/>
            </p:cNvSpPr>
            <p:nvPr/>
          </p:nvSpPr>
          <p:spPr bwMode="auto">
            <a:xfrm>
              <a:off x="1278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3" name="Rectangle 63"/>
            <p:cNvSpPr>
              <a:spLocks noChangeArrowheads="1"/>
            </p:cNvSpPr>
            <p:nvPr/>
          </p:nvSpPr>
          <p:spPr bwMode="auto">
            <a:xfrm>
              <a:off x="1422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4" name="Rectangle 64"/>
            <p:cNvSpPr>
              <a:spLocks noChangeArrowheads="1"/>
            </p:cNvSpPr>
            <p:nvPr/>
          </p:nvSpPr>
          <p:spPr bwMode="auto">
            <a:xfrm>
              <a:off x="1422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5" name="Rectangle 65"/>
            <p:cNvSpPr>
              <a:spLocks noChangeArrowheads="1"/>
            </p:cNvSpPr>
            <p:nvPr/>
          </p:nvSpPr>
          <p:spPr bwMode="auto">
            <a:xfrm>
              <a:off x="1566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6" name="Rectangle 66"/>
            <p:cNvSpPr>
              <a:spLocks noChangeArrowheads="1"/>
            </p:cNvSpPr>
            <p:nvPr/>
          </p:nvSpPr>
          <p:spPr bwMode="auto">
            <a:xfrm>
              <a:off x="1566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7" name="Rectangle 67"/>
            <p:cNvSpPr>
              <a:spLocks noChangeArrowheads="1"/>
            </p:cNvSpPr>
            <p:nvPr/>
          </p:nvSpPr>
          <p:spPr bwMode="auto">
            <a:xfrm>
              <a:off x="1710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8" name="Rectangle 68"/>
            <p:cNvSpPr>
              <a:spLocks noChangeArrowheads="1"/>
            </p:cNvSpPr>
            <p:nvPr/>
          </p:nvSpPr>
          <p:spPr bwMode="auto">
            <a:xfrm>
              <a:off x="1710" y="374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29" name="Rectangle 69"/>
            <p:cNvSpPr>
              <a:spLocks noChangeArrowheads="1"/>
            </p:cNvSpPr>
            <p:nvPr/>
          </p:nvSpPr>
          <p:spPr bwMode="auto">
            <a:xfrm>
              <a:off x="1854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0" name="Rectangle 70"/>
            <p:cNvSpPr>
              <a:spLocks noChangeArrowheads="1"/>
            </p:cNvSpPr>
            <p:nvPr/>
          </p:nvSpPr>
          <p:spPr bwMode="auto">
            <a:xfrm>
              <a:off x="1854" y="374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1" name="Rectangle 71"/>
            <p:cNvSpPr>
              <a:spLocks noChangeArrowheads="1"/>
            </p:cNvSpPr>
            <p:nvPr/>
          </p:nvSpPr>
          <p:spPr bwMode="auto">
            <a:xfrm>
              <a:off x="1998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2" name="Rectangle 72"/>
            <p:cNvSpPr>
              <a:spLocks noChangeArrowheads="1"/>
            </p:cNvSpPr>
            <p:nvPr/>
          </p:nvSpPr>
          <p:spPr bwMode="auto">
            <a:xfrm>
              <a:off x="1998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3" name="Rectangle 73"/>
            <p:cNvSpPr>
              <a:spLocks noChangeArrowheads="1"/>
            </p:cNvSpPr>
            <p:nvPr/>
          </p:nvSpPr>
          <p:spPr bwMode="auto">
            <a:xfrm>
              <a:off x="2142" y="3604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4" name="Rectangle 74"/>
            <p:cNvSpPr>
              <a:spLocks noChangeArrowheads="1"/>
            </p:cNvSpPr>
            <p:nvPr/>
          </p:nvSpPr>
          <p:spPr bwMode="auto">
            <a:xfrm>
              <a:off x="2142" y="374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3253" name="Group 75"/>
          <p:cNvGrpSpPr>
            <a:grpSpLocks/>
          </p:cNvGrpSpPr>
          <p:nvPr/>
        </p:nvGrpSpPr>
        <p:grpSpPr bwMode="auto">
          <a:xfrm>
            <a:off x="2297113" y="4325938"/>
            <a:ext cx="3189287" cy="444500"/>
            <a:chOff x="702" y="3028"/>
            <a:chExt cx="2009" cy="280"/>
          </a:xfrm>
        </p:grpSpPr>
        <p:sp>
          <p:nvSpPr>
            <p:cNvPr id="373836" name="Rectangle 76"/>
            <p:cNvSpPr>
              <a:spLocks noChangeArrowheads="1"/>
            </p:cNvSpPr>
            <p:nvPr/>
          </p:nvSpPr>
          <p:spPr bwMode="auto">
            <a:xfrm>
              <a:off x="702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7" name="Rectangle 77"/>
            <p:cNvSpPr>
              <a:spLocks noChangeArrowheads="1"/>
            </p:cNvSpPr>
            <p:nvPr/>
          </p:nvSpPr>
          <p:spPr bwMode="auto">
            <a:xfrm>
              <a:off x="702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8" name="Rectangle 78"/>
            <p:cNvSpPr>
              <a:spLocks noChangeArrowheads="1"/>
            </p:cNvSpPr>
            <p:nvPr/>
          </p:nvSpPr>
          <p:spPr bwMode="auto">
            <a:xfrm>
              <a:off x="846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39" name="Rectangle 79"/>
            <p:cNvSpPr>
              <a:spLocks noChangeArrowheads="1"/>
            </p:cNvSpPr>
            <p:nvPr/>
          </p:nvSpPr>
          <p:spPr bwMode="auto">
            <a:xfrm>
              <a:off x="846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0" name="Rectangle 80"/>
            <p:cNvSpPr>
              <a:spLocks noChangeArrowheads="1"/>
            </p:cNvSpPr>
            <p:nvPr/>
          </p:nvSpPr>
          <p:spPr bwMode="auto">
            <a:xfrm>
              <a:off x="990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1" name="Rectangle 81"/>
            <p:cNvSpPr>
              <a:spLocks noChangeArrowheads="1"/>
            </p:cNvSpPr>
            <p:nvPr/>
          </p:nvSpPr>
          <p:spPr bwMode="auto">
            <a:xfrm>
              <a:off x="990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2" name="Rectangle 82"/>
            <p:cNvSpPr>
              <a:spLocks noChangeArrowheads="1"/>
            </p:cNvSpPr>
            <p:nvPr/>
          </p:nvSpPr>
          <p:spPr bwMode="auto">
            <a:xfrm>
              <a:off x="1134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3" name="Rectangle 83"/>
            <p:cNvSpPr>
              <a:spLocks noChangeArrowheads="1"/>
            </p:cNvSpPr>
            <p:nvPr/>
          </p:nvSpPr>
          <p:spPr bwMode="auto">
            <a:xfrm>
              <a:off x="1134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4" name="Rectangle 84"/>
            <p:cNvSpPr>
              <a:spLocks noChangeArrowheads="1"/>
            </p:cNvSpPr>
            <p:nvPr/>
          </p:nvSpPr>
          <p:spPr bwMode="auto">
            <a:xfrm>
              <a:off x="1278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5" name="Rectangle 85"/>
            <p:cNvSpPr>
              <a:spLocks noChangeArrowheads="1"/>
            </p:cNvSpPr>
            <p:nvPr/>
          </p:nvSpPr>
          <p:spPr bwMode="auto">
            <a:xfrm>
              <a:off x="1278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6" name="Rectangle 86"/>
            <p:cNvSpPr>
              <a:spLocks noChangeArrowheads="1"/>
            </p:cNvSpPr>
            <p:nvPr/>
          </p:nvSpPr>
          <p:spPr bwMode="auto">
            <a:xfrm>
              <a:off x="1422" y="302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7" name="Rectangle 87"/>
            <p:cNvSpPr>
              <a:spLocks noChangeArrowheads="1"/>
            </p:cNvSpPr>
            <p:nvPr/>
          </p:nvSpPr>
          <p:spPr bwMode="auto">
            <a:xfrm>
              <a:off x="1422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8" name="Rectangle 88"/>
            <p:cNvSpPr>
              <a:spLocks noChangeArrowheads="1"/>
            </p:cNvSpPr>
            <p:nvPr/>
          </p:nvSpPr>
          <p:spPr bwMode="auto">
            <a:xfrm>
              <a:off x="1566" y="302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49" name="Rectangle 89"/>
            <p:cNvSpPr>
              <a:spLocks noChangeArrowheads="1"/>
            </p:cNvSpPr>
            <p:nvPr/>
          </p:nvSpPr>
          <p:spPr bwMode="auto">
            <a:xfrm>
              <a:off x="1566" y="3172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0" name="Rectangle 90"/>
            <p:cNvSpPr>
              <a:spLocks noChangeArrowheads="1"/>
            </p:cNvSpPr>
            <p:nvPr/>
          </p:nvSpPr>
          <p:spPr bwMode="auto">
            <a:xfrm>
              <a:off x="1710" y="302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1" name="Rectangle 91"/>
            <p:cNvSpPr>
              <a:spLocks noChangeArrowheads="1"/>
            </p:cNvSpPr>
            <p:nvPr/>
          </p:nvSpPr>
          <p:spPr bwMode="auto">
            <a:xfrm>
              <a:off x="1710" y="3172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2" name="Rectangle 92"/>
            <p:cNvSpPr>
              <a:spLocks noChangeArrowheads="1"/>
            </p:cNvSpPr>
            <p:nvPr/>
          </p:nvSpPr>
          <p:spPr bwMode="auto">
            <a:xfrm>
              <a:off x="1854" y="3028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3" name="Rectangle 93"/>
            <p:cNvSpPr>
              <a:spLocks noChangeArrowheads="1"/>
            </p:cNvSpPr>
            <p:nvPr/>
          </p:nvSpPr>
          <p:spPr bwMode="auto">
            <a:xfrm>
              <a:off x="1854" y="3172"/>
              <a:ext cx="137" cy="13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4" name="Rectangle 94"/>
            <p:cNvSpPr>
              <a:spLocks noChangeArrowheads="1"/>
            </p:cNvSpPr>
            <p:nvPr/>
          </p:nvSpPr>
          <p:spPr bwMode="auto">
            <a:xfrm>
              <a:off x="1998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5" name="Rectangle 95"/>
            <p:cNvSpPr>
              <a:spLocks noChangeArrowheads="1"/>
            </p:cNvSpPr>
            <p:nvPr/>
          </p:nvSpPr>
          <p:spPr bwMode="auto">
            <a:xfrm>
              <a:off x="1998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6" name="Rectangle 96"/>
            <p:cNvSpPr>
              <a:spLocks noChangeArrowheads="1"/>
            </p:cNvSpPr>
            <p:nvPr/>
          </p:nvSpPr>
          <p:spPr bwMode="auto">
            <a:xfrm>
              <a:off x="2142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7" name="Rectangle 97"/>
            <p:cNvSpPr>
              <a:spLocks noChangeArrowheads="1"/>
            </p:cNvSpPr>
            <p:nvPr/>
          </p:nvSpPr>
          <p:spPr bwMode="auto">
            <a:xfrm>
              <a:off x="2142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8" name="Rectangle 98"/>
            <p:cNvSpPr>
              <a:spLocks noChangeArrowheads="1"/>
            </p:cNvSpPr>
            <p:nvPr/>
          </p:nvSpPr>
          <p:spPr bwMode="auto">
            <a:xfrm>
              <a:off x="2286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59" name="Rectangle 99"/>
            <p:cNvSpPr>
              <a:spLocks noChangeArrowheads="1"/>
            </p:cNvSpPr>
            <p:nvPr/>
          </p:nvSpPr>
          <p:spPr bwMode="auto">
            <a:xfrm>
              <a:off x="2286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60" name="Rectangle 100"/>
            <p:cNvSpPr>
              <a:spLocks noChangeArrowheads="1"/>
            </p:cNvSpPr>
            <p:nvPr/>
          </p:nvSpPr>
          <p:spPr bwMode="auto">
            <a:xfrm>
              <a:off x="2430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61" name="Rectangle 101"/>
            <p:cNvSpPr>
              <a:spLocks noChangeArrowheads="1"/>
            </p:cNvSpPr>
            <p:nvPr/>
          </p:nvSpPr>
          <p:spPr bwMode="auto">
            <a:xfrm>
              <a:off x="2430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62" name="Rectangle 102"/>
            <p:cNvSpPr>
              <a:spLocks noChangeArrowheads="1"/>
            </p:cNvSpPr>
            <p:nvPr/>
          </p:nvSpPr>
          <p:spPr bwMode="auto">
            <a:xfrm>
              <a:off x="2574" y="3028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63" name="Rectangle 103"/>
            <p:cNvSpPr>
              <a:spLocks noChangeArrowheads="1"/>
            </p:cNvSpPr>
            <p:nvPr/>
          </p:nvSpPr>
          <p:spPr bwMode="auto">
            <a:xfrm>
              <a:off x="2574" y="3172"/>
              <a:ext cx="137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3254" name="Rectangle 104"/>
          <p:cNvSpPr>
            <a:spLocks noChangeArrowheads="1"/>
          </p:cNvSpPr>
          <p:nvPr/>
        </p:nvSpPr>
        <p:spPr bwMode="auto">
          <a:xfrm>
            <a:off x="5826125" y="2344738"/>
            <a:ext cx="24796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Mainly about both DBMS and reliability</a:t>
            </a:r>
          </a:p>
        </p:txBody>
      </p:sp>
      <p:sp>
        <p:nvSpPr>
          <p:cNvPr id="53255" name="Rectangle 105"/>
          <p:cNvSpPr>
            <a:spLocks noChangeArrowheads="1"/>
          </p:cNvSpPr>
          <p:nvPr/>
        </p:nvSpPr>
        <p:spPr bwMode="auto">
          <a:xfrm>
            <a:off x="5791200" y="3290888"/>
            <a:ext cx="2971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Mainly about DBMS, discusses reliability</a:t>
            </a:r>
          </a:p>
        </p:txBody>
      </p:sp>
      <p:sp>
        <p:nvSpPr>
          <p:cNvPr id="53256" name="Rectangle 106"/>
          <p:cNvSpPr>
            <a:spLocks noChangeArrowheads="1"/>
          </p:cNvSpPr>
          <p:nvPr/>
        </p:nvSpPr>
        <p:spPr bwMode="auto">
          <a:xfrm>
            <a:off x="5791200" y="4173538"/>
            <a:ext cx="2917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Mainly about, say, banking, with a subtopic discussion on DBMS/Reliability</a:t>
            </a:r>
          </a:p>
        </p:txBody>
      </p:sp>
      <p:sp>
        <p:nvSpPr>
          <p:cNvPr id="53257" name="Rectangle 107"/>
          <p:cNvSpPr>
            <a:spLocks noChangeArrowheads="1"/>
          </p:cNvSpPr>
          <p:nvPr/>
        </p:nvSpPr>
        <p:spPr bwMode="auto">
          <a:xfrm>
            <a:off x="5791200" y="5305425"/>
            <a:ext cx="2971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Mainly about high-tech layoffs</a:t>
            </a:r>
          </a:p>
        </p:txBody>
      </p:sp>
      <p:sp>
        <p:nvSpPr>
          <p:cNvPr id="53258" name="Rectangle 10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TileBars</a:t>
            </a:r>
          </a:p>
        </p:txBody>
      </p:sp>
      <p:sp>
        <p:nvSpPr>
          <p:cNvPr id="53259" name="Text Box 109"/>
          <p:cNvSpPr txBox="1">
            <a:spLocks noChangeArrowheads="1"/>
          </p:cNvSpPr>
          <p:nvPr/>
        </p:nvSpPr>
        <p:spPr bwMode="auto">
          <a:xfrm>
            <a:off x="1676400" y="1119188"/>
            <a:ext cx="485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Topic:</a:t>
            </a:r>
            <a:r>
              <a:rPr lang="en-US" altLang="en-US" sz="1800">
                <a:latin typeface="Arial" panose="020B0604020202020204" pitchFamily="34" charset="0"/>
              </a:rPr>
              <a:t> reliability of DBMS (database systems)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Query terms:</a:t>
            </a:r>
            <a:r>
              <a:rPr lang="en-US" altLang="en-US" sz="1800">
                <a:latin typeface="Arial" panose="020B0604020202020204" pitchFamily="34" charset="0"/>
              </a:rPr>
              <a:t> DBMS, reliability</a:t>
            </a:r>
          </a:p>
        </p:txBody>
      </p:sp>
      <p:sp>
        <p:nvSpPr>
          <p:cNvPr id="53260" name="Text Box 110"/>
          <p:cNvSpPr txBox="1">
            <a:spLocks noChangeArrowheads="1"/>
          </p:cNvSpPr>
          <p:nvPr/>
        </p:nvSpPr>
        <p:spPr bwMode="auto">
          <a:xfrm>
            <a:off x="1736725" y="2327275"/>
            <a:ext cx="550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DBMS</a:t>
            </a:r>
          </a:p>
        </p:txBody>
      </p:sp>
      <p:sp>
        <p:nvSpPr>
          <p:cNvPr id="53261" name="Text Box 111"/>
          <p:cNvSpPr txBox="1">
            <a:spLocks noChangeArrowheads="1"/>
          </p:cNvSpPr>
          <p:nvPr/>
        </p:nvSpPr>
        <p:spPr bwMode="auto">
          <a:xfrm>
            <a:off x="1600200" y="2557463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reliability</a:t>
            </a:r>
          </a:p>
        </p:txBody>
      </p:sp>
      <p:sp>
        <p:nvSpPr>
          <p:cNvPr id="53262" name="Text Box 112"/>
          <p:cNvSpPr txBox="1">
            <a:spLocks noChangeArrowheads="1"/>
          </p:cNvSpPr>
          <p:nvPr/>
        </p:nvSpPr>
        <p:spPr bwMode="auto">
          <a:xfrm>
            <a:off x="1736725" y="3317875"/>
            <a:ext cx="550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DBMS</a:t>
            </a:r>
          </a:p>
        </p:txBody>
      </p:sp>
      <p:sp>
        <p:nvSpPr>
          <p:cNvPr id="53263" name="Text Box 113"/>
          <p:cNvSpPr txBox="1">
            <a:spLocks noChangeArrowheads="1"/>
          </p:cNvSpPr>
          <p:nvPr/>
        </p:nvSpPr>
        <p:spPr bwMode="auto">
          <a:xfrm>
            <a:off x="1600200" y="3548063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reliability</a:t>
            </a:r>
          </a:p>
        </p:txBody>
      </p:sp>
      <p:sp>
        <p:nvSpPr>
          <p:cNvPr id="53264" name="Text Box 114"/>
          <p:cNvSpPr txBox="1">
            <a:spLocks noChangeArrowheads="1"/>
          </p:cNvSpPr>
          <p:nvPr/>
        </p:nvSpPr>
        <p:spPr bwMode="auto">
          <a:xfrm>
            <a:off x="1736725" y="4308475"/>
            <a:ext cx="550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DBMS</a:t>
            </a:r>
          </a:p>
        </p:txBody>
      </p:sp>
      <p:sp>
        <p:nvSpPr>
          <p:cNvPr id="53265" name="Text Box 115"/>
          <p:cNvSpPr txBox="1">
            <a:spLocks noChangeArrowheads="1"/>
          </p:cNvSpPr>
          <p:nvPr/>
        </p:nvSpPr>
        <p:spPr bwMode="auto">
          <a:xfrm>
            <a:off x="1600200" y="4538663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reliability</a:t>
            </a:r>
          </a:p>
        </p:txBody>
      </p:sp>
      <p:sp>
        <p:nvSpPr>
          <p:cNvPr id="53266" name="Text Box 116"/>
          <p:cNvSpPr txBox="1">
            <a:spLocks noChangeArrowheads="1"/>
          </p:cNvSpPr>
          <p:nvPr/>
        </p:nvSpPr>
        <p:spPr bwMode="auto">
          <a:xfrm>
            <a:off x="1736725" y="5240338"/>
            <a:ext cx="550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DBMS</a:t>
            </a:r>
          </a:p>
        </p:txBody>
      </p:sp>
      <p:sp>
        <p:nvSpPr>
          <p:cNvPr id="53267" name="Text Box 117"/>
          <p:cNvSpPr txBox="1">
            <a:spLocks noChangeArrowheads="1"/>
          </p:cNvSpPr>
          <p:nvPr/>
        </p:nvSpPr>
        <p:spPr bwMode="auto">
          <a:xfrm>
            <a:off x="1600200" y="5470525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</a:rPr>
              <a:t>reliability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r>
              <a:rPr lang="en-US" altLang="en-US" smtClean="0"/>
              <a:t>U Mass: Scrollbar-Tilebar</a:t>
            </a:r>
          </a:p>
        </p:txBody>
      </p:sp>
      <p:pic>
        <p:nvPicPr>
          <p:cNvPr id="54275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6404" r="16667" b="17778"/>
          <a:stretch>
            <a:fillRect/>
          </a:stretch>
        </p:blipFill>
        <p:spPr>
          <a:xfrm>
            <a:off x="0" y="1257300"/>
            <a:ext cx="9144000" cy="5600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 smtClean="0"/>
              <a:t>Some Good Advice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35113"/>
            <a:ext cx="4268788" cy="639762"/>
          </a:xfrm>
        </p:spPr>
        <p:txBody>
          <a:bodyPr/>
          <a:lstStyle/>
          <a:p>
            <a:r>
              <a:rPr lang="en-US" altLang="en-US" dirty="0" smtClean="0"/>
              <a:t>Human-Computer Interaction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8788" cy="3951288"/>
          </a:xfrm>
        </p:spPr>
        <p:txBody>
          <a:bodyPr/>
          <a:lstStyle/>
          <a:p>
            <a:r>
              <a:rPr lang="en-US" altLang="en-US" dirty="0" smtClean="0"/>
              <a:t>User </a:t>
            </a:r>
            <a:r>
              <a:rPr lang="en-US" altLang="en-US" dirty="0"/>
              <a:t>in control</a:t>
            </a:r>
          </a:p>
          <a:p>
            <a:pPr lvl="1"/>
            <a:r>
              <a:rPr lang="en-US" altLang="en-US" dirty="0"/>
              <a:t>Anticipatable outcomes</a:t>
            </a:r>
          </a:p>
          <a:p>
            <a:pPr lvl="1"/>
            <a:r>
              <a:rPr lang="en-US" altLang="en-US" dirty="0"/>
              <a:t>Explainable results</a:t>
            </a:r>
          </a:p>
          <a:p>
            <a:pPr lvl="1"/>
            <a:r>
              <a:rPr lang="en-US" altLang="en-US" dirty="0" err="1"/>
              <a:t>Browsable</a:t>
            </a:r>
            <a:r>
              <a:rPr lang="en-US" altLang="en-US" dirty="0"/>
              <a:t> content</a:t>
            </a:r>
          </a:p>
          <a:p>
            <a:pPr lvl="1"/>
            <a:r>
              <a:rPr lang="en-US" altLang="en-US" dirty="0"/>
              <a:t>Informative feedback</a:t>
            </a:r>
          </a:p>
          <a:p>
            <a:pPr lvl="1"/>
            <a:r>
              <a:rPr lang="en-US" altLang="en-US" dirty="0"/>
              <a:t>Easy </a:t>
            </a:r>
            <a:r>
              <a:rPr lang="en-US" altLang="en-US" dirty="0" smtClean="0"/>
              <a:t>reversal</a:t>
            </a:r>
          </a:p>
          <a:p>
            <a:r>
              <a:rPr lang="en-US" altLang="en-US" dirty="0" smtClean="0"/>
              <a:t>Limit </a:t>
            </a:r>
            <a:r>
              <a:rPr lang="en-US" altLang="en-US" dirty="0"/>
              <a:t>working memory load</a:t>
            </a:r>
          </a:p>
          <a:p>
            <a:pPr lvl="1"/>
            <a:r>
              <a:rPr lang="en-US" altLang="en-US" dirty="0" smtClean="0"/>
              <a:t>Show query </a:t>
            </a:r>
            <a:r>
              <a:rPr lang="en-US" altLang="en-US" dirty="0"/>
              <a:t>context</a:t>
            </a:r>
          </a:p>
          <a:p>
            <a:r>
              <a:rPr lang="en-US" altLang="en-US" dirty="0" smtClean="0"/>
              <a:t>Support for learning</a:t>
            </a:r>
          </a:p>
          <a:p>
            <a:pPr lvl="1"/>
            <a:r>
              <a:rPr lang="en-US" altLang="en-US" dirty="0" smtClean="0"/>
              <a:t>Novice </a:t>
            </a:r>
            <a:r>
              <a:rPr lang="en-US" altLang="en-US" dirty="0"/>
              <a:t>and </a:t>
            </a:r>
            <a:r>
              <a:rPr lang="en-US" altLang="en-US" dirty="0" smtClean="0"/>
              <a:t>expert alternatives</a:t>
            </a:r>
            <a:endParaRPr lang="en-US" altLang="en-US" dirty="0"/>
          </a:p>
          <a:p>
            <a:pPr lvl="1"/>
            <a:r>
              <a:rPr lang="en-US" altLang="en-US" dirty="0" smtClean="0"/>
              <a:t>Scaffolding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Interactive 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22775" cy="3951288"/>
          </a:xfrm>
        </p:spPr>
        <p:txBody>
          <a:bodyPr/>
          <a:lstStyle/>
          <a:p>
            <a:r>
              <a:rPr lang="en-US" altLang="en-US" dirty="0" smtClean="0"/>
              <a:t>Support </a:t>
            </a:r>
            <a:r>
              <a:rPr lang="en-US" altLang="en-US" dirty="0"/>
              <a:t>human reasoning</a:t>
            </a:r>
          </a:p>
          <a:p>
            <a:pPr lvl="1"/>
            <a:r>
              <a:rPr lang="en-US" altLang="en-US" dirty="0" smtClean="0"/>
              <a:t>Show actual content</a:t>
            </a:r>
          </a:p>
          <a:p>
            <a:pPr lvl="1"/>
            <a:r>
              <a:rPr lang="en-US" altLang="en-US" dirty="0" smtClean="0"/>
              <a:t>Depict uncertainty</a:t>
            </a:r>
          </a:p>
          <a:p>
            <a:pPr lvl="1"/>
            <a:r>
              <a:rPr lang="en-US" altLang="en-US" dirty="0" smtClean="0"/>
              <a:t>Be fast</a:t>
            </a:r>
            <a:endParaRPr lang="en-US" altLang="en-US" dirty="0"/>
          </a:p>
          <a:p>
            <a:r>
              <a:rPr lang="en-US" altLang="en-US" dirty="0"/>
              <a:t>Use familiar metaphors</a:t>
            </a:r>
          </a:p>
          <a:p>
            <a:pPr lvl="1"/>
            <a:r>
              <a:rPr lang="en-US" altLang="en-US" dirty="0"/>
              <a:t>Timelines, ranked lists, maps, …</a:t>
            </a:r>
          </a:p>
          <a:p>
            <a:r>
              <a:rPr lang="en-US" altLang="en-US" dirty="0" smtClean="0"/>
              <a:t>Some system </a:t>
            </a:r>
            <a:r>
              <a:rPr lang="en-US" altLang="en-US" dirty="0"/>
              <a:t>initiative</a:t>
            </a:r>
          </a:p>
          <a:p>
            <a:pPr lvl="1"/>
            <a:r>
              <a:rPr lang="en-US" altLang="en-US" dirty="0" smtClean="0"/>
              <a:t>Loosely guide the process</a:t>
            </a:r>
          </a:p>
          <a:p>
            <a:pPr lvl="1"/>
            <a:r>
              <a:rPr lang="en-US" altLang="en-US" dirty="0"/>
              <a:t>Expose structure of </a:t>
            </a:r>
            <a:r>
              <a:rPr lang="en-US" altLang="en-US" dirty="0" smtClean="0"/>
              <a:t>knowledge</a:t>
            </a:r>
            <a:endParaRPr lang="en-US" altLang="en-US" dirty="0"/>
          </a:p>
          <a:p>
            <a:r>
              <a:rPr lang="en-US" altLang="en-US" dirty="0" smtClean="0"/>
              <a:t>Co-design </a:t>
            </a:r>
            <a:r>
              <a:rPr lang="en-US" altLang="en-US" dirty="0"/>
              <a:t>w/search </a:t>
            </a:r>
            <a:r>
              <a:rPr lang="en-US" altLang="en-US" dirty="0" smtClean="0"/>
              <a:t>strategies</a:t>
            </a:r>
            <a:endParaRPr lang="en-US" altLang="en-US" dirty="0"/>
          </a:p>
        </p:txBody>
      </p:sp>
      <p:cxnSp>
        <p:nvCxnSpPr>
          <p:cNvPr id="6" name="Straight Connector 5"/>
          <p:cNvCxnSpPr>
            <a:stCxn id="58371" idx="3"/>
          </p:cNvCxnSpPr>
          <p:nvPr/>
        </p:nvCxnSpPr>
        <p:spPr bwMode="auto">
          <a:xfrm>
            <a:off x="4497388" y="1854994"/>
            <a:ext cx="0" cy="454580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5800" y="6400800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Credit: Ben </a:t>
            </a:r>
            <a:r>
              <a:rPr lang="en-US" sz="1400" dirty="0" err="1" smtClean="0"/>
              <a:t>Shneiderman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Four Simple Ideas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114800"/>
          </a:xfrm>
          <a:noFill/>
        </p:spPr>
        <p:txBody>
          <a:bodyPr/>
          <a:lstStyle/>
          <a:p>
            <a:r>
              <a:rPr lang="en-US" altLang="en-US" smtClean="0"/>
              <a:t>Show the query in the selection interface</a:t>
            </a:r>
          </a:p>
          <a:p>
            <a:pPr lvl="1"/>
            <a:r>
              <a:rPr lang="en-US" altLang="en-US" smtClean="0"/>
              <a:t>It provides </a:t>
            </a:r>
            <a:r>
              <a:rPr lang="en-US" altLang="en-US" u="sng" smtClean="0"/>
              <a:t>context</a:t>
            </a:r>
            <a:r>
              <a:rPr lang="en-US" altLang="en-US" smtClean="0"/>
              <a:t> for the display</a:t>
            </a:r>
          </a:p>
          <a:p>
            <a:r>
              <a:rPr lang="en-US" altLang="en-US" u="sng" smtClean="0"/>
              <a:t>Suggest</a:t>
            </a:r>
            <a:r>
              <a:rPr lang="en-US" altLang="en-US" smtClean="0"/>
              <a:t> options to the user</a:t>
            </a:r>
          </a:p>
          <a:p>
            <a:pPr lvl="1"/>
            <a:r>
              <a:rPr lang="en-US" altLang="en-US" smtClean="0"/>
              <a:t>Query refinements, for example</a:t>
            </a:r>
          </a:p>
          <a:p>
            <a:r>
              <a:rPr lang="en-US" altLang="en-US" u="sng" smtClean="0"/>
              <a:t>Explain</a:t>
            </a:r>
            <a:r>
              <a:rPr lang="en-US" altLang="en-US" smtClean="0"/>
              <a:t> what the system has done</a:t>
            </a:r>
          </a:p>
          <a:p>
            <a:pPr lvl="1"/>
            <a:r>
              <a:rPr lang="en-US" altLang="en-US" smtClean="0"/>
              <a:t>Highlight query terms in the results, for example</a:t>
            </a:r>
          </a:p>
          <a:p>
            <a:r>
              <a:rPr lang="en-US" altLang="en-US" u="sng" smtClean="0"/>
              <a:t>Complement</a:t>
            </a:r>
            <a:r>
              <a:rPr lang="en-US" altLang="en-US" smtClean="0"/>
              <a:t> what the system has done</a:t>
            </a:r>
          </a:p>
          <a:p>
            <a:pPr lvl="1"/>
            <a:r>
              <a:rPr lang="en-US" altLang="en-US" smtClean="0"/>
              <a:t>Users add value by doing things the system can’t</a:t>
            </a:r>
          </a:p>
          <a:p>
            <a:pPr lvl="1"/>
            <a:r>
              <a:rPr lang="en-US" altLang="en-US" smtClean="0"/>
              <a:t>Expose the information users need to judge </a:t>
            </a:r>
            <a:r>
              <a:rPr lang="en-US" altLang="en-US" u="sng" smtClean="0"/>
              <a:t>utility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46310557</TotalTime>
  <Words>226</Words>
  <Application>Microsoft Office PowerPoint</Application>
  <PresentationFormat>On-screen Show (4:3)</PresentationFormat>
  <Paragraphs>69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Blank Presentation</vt:lpstr>
      <vt:lpstr>Interaction</vt:lpstr>
      <vt:lpstr>Agenda</vt:lpstr>
      <vt:lpstr>Fisheye Document Viewer</vt:lpstr>
      <vt:lpstr>TileBars</vt:lpstr>
      <vt:lpstr>U Mass: Scrollbar-Tilebar</vt:lpstr>
      <vt:lpstr>Some Good Advice</vt:lpstr>
      <vt:lpstr>Four Simple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System Interfaces</dc:title>
  <dc:creator>Preferred Customer</dc:creator>
  <cp:lastModifiedBy>gg</cp:lastModifiedBy>
  <cp:revision>132</cp:revision>
  <cp:lastPrinted>1998-03-16T04:15:48Z</cp:lastPrinted>
  <dcterms:created xsi:type="dcterms:W3CDTF">1998-03-15T21:44:21Z</dcterms:created>
  <dcterms:modified xsi:type="dcterms:W3CDTF">2014-08-10T21:30:44Z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