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677" r:id="rId3"/>
    <p:sldId id="513" r:id="rId4"/>
    <p:sldId id="518" r:id="rId5"/>
    <p:sldId id="428" r:id="rId6"/>
    <p:sldId id="435" r:id="rId7"/>
    <p:sldId id="680" r:id="rId8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6305" autoAdjust="0"/>
  </p:normalViewPr>
  <p:slideViewPr>
    <p:cSldViewPr>
      <p:cViewPr varScale="1">
        <p:scale>
          <a:sx n="108" d="100"/>
          <a:sy n="108" d="100"/>
        </p:scale>
        <p:origin x="1098" y="108"/>
      </p:cViewPr>
      <p:guideLst>
        <p:guide orient="horz" pos="216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45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1813"/>
            <a:ext cx="5027613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72847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349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5766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</a:t>
            </a:r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98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98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9978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44995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28</a:t>
            </a: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9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829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57359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68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81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6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28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6586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278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43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34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565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121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311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7200" y="2286000"/>
            <a:ext cx="8305800" cy="1143000"/>
          </a:xfrm>
          <a:noFill/>
        </p:spPr>
        <p:txBody>
          <a:bodyPr/>
          <a:lstStyle/>
          <a:p>
            <a:r>
              <a:rPr lang="en-US" altLang="en-US" smtClean="0"/>
              <a:t>Interaction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LBSC 734</a:t>
            </a:r>
          </a:p>
          <a:p>
            <a:r>
              <a:rPr lang="en-US" altLang="en-US" dirty="0" smtClean="0"/>
              <a:t>Module 4</a:t>
            </a:r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Where interaction fits</a:t>
            </a:r>
          </a:p>
          <a:p>
            <a:pPr lvl="4"/>
            <a:endParaRPr lang="en-US" altLang="en-US" dirty="0"/>
          </a:p>
          <a:p>
            <a:r>
              <a:rPr lang="en-US" altLang="en-US" dirty="0" smtClean="0"/>
              <a:t>Query formulation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Selection part 1: Snippets</a:t>
            </a:r>
          </a:p>
          <a:p>
            <a:pPr lvl="4"/>
            <a:endParaRPr lang="en-US" altLang="en-US" dirty="0"/>
          </a:p>
          <a:p>
            <a:r>
              <a:rPr lang="en-US" altLang="en-US" dirty="0" smtClean="0"/>
              <a:t>Selection part 2: Result sets</a:t>
            </a:r>
          </a:p>
          <a:p>
            <a:pPr lvl="4"/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Examination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40"/>
            <a:ext cx="7772400" cy="913660"/>
          </a:xfrm>
        </p:spPr>
        <p:txBody>
          <a:bodyPr/>
          <a:lstStyle/>
          <a:p>
            <a:r>
              <a:rPr lang="en-US" altLang="en-US" dirty="0" smtClean="0"/>
              <a:t>Fisheye Document Viewer</a:t>
            </a:r>
          </a:p>
        </p:txBody>
      </p:sp>
      <p:pic>
        <p:nvPicPr>
          <p:cNvPr id="52227" name="Picture 3" descr="fisheye text view single use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18"/>
          <a:stretch/>
        </p:blipFill>
        <p:spPr bwMode="auto">
          <a:xfrm>
            <a:off x="2349035" y="989436"/>
            <a:ext cx="4280365" cy="5792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/>
          <p:cNvGrpSpPr>
            <a:grpSpLocks/>
          </p:cNvGrpSpPr>
          <p:nvPr/>
        </p:nvGrpSpPr>
        <p:grpSpPr bwMode="auto">
          <a:xfrm>
            <a:off x="2297113" y="2344738"/>
            <a:ext cx="2732087" cy="444500"/>
            <a:chOff x="702" y="1780"/>
            <a:chExt cx="1721" cy="280"/>
          </a:xfrm>
        </p:grpSpPr>
        <p:sp>
          <p:nvSpPr>
            <p:cNvPr id="373763" name="Rectangle 3"/>
            <p:cNvSpPr>
              <a:spLocks noChangeArrowheads="1"/>
            </p:cNvSpPr>
            <p:nvPr/>
          </p:nvSpPr>
          <p:spPr bwMode="auto">
            <a:xfrm>
              <a:off x="702" y="1780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64" name="Rectangle 4"/>
            <p:cNvSpPr>
              <a:spLocks noChangeArrowheads="1"/>
            </p:cNvSpPr>
            <p:nvPr/>
          </p:nvSpPr>
          <p:spPr bwMode="auto">
            <a:xfrm>
              <a:off x="702" y="1924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65" name="Rectangle 5"/>
            <p:cNvSpPr>
              <a:spLocks noChangeArrowheads="1"/>
            </p:cNvSpPr>
            <p:nvPr/>
          </p:nvSpPr>
          <p:spPr bwMode="auto">
            <a:xfrm>
              <a:off x="846" y="1780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66" name="Rectangle 6"/>
            <p:cNvSpPr>
              <a:spLocks noChangeArrowheads="1"/>
            </p:cNvSpPr>
            <p:nvPr/>
          </p:nvSpPr>
          <p:spPr bwMode="auto">
            <a:xfrm>
              <a:off x="846" y="1924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67" name="Rectangle 7"/>
            <p:cNvSpPr>
              <a:spLocks noChangeArrowheads="1"/>
            </p:cNvSpPr>
            <p:nvPr/>
          </p:nvSpPr>
          <p:spPr bwMode="auto">
            <a:xfrm>
              <a:off x="990" y="1780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68" name="Rectangle 8"/>
            <p:cNvSpPr>
              <a:spLocks noChangeArrowheads="1"/>
            </p:cNvSpPr>
            <p:nvPr/>
          </p:nvSpPr>
          <p:spPr bwMode="auto">
            <a:xfrm>
              <a:off x="990" y="1924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69" name="Rectangle 9"/>
            <p:cNvSpPr>
              <a:spLocks noChangeArrowheads="1"/>
            </p:cNvSpPr>
            <p:nvPr/>
          </p:nvSpPr>
          <p:spPr bwMode="auto">
            <a:xfrm>
              <a:off x="1134" y="1780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70" name="Rectangle 10"/>
            <p:cNvSpPr>
              <a:spLocks noChangeArrowheads="1"/>
            </p:cNvSpPr>
            <p:nvPr/>
          </p:nvSpPr>
          <p:spPr bwMode="auto">
            <a:xfrm>
              <a:off x="1134" y="1924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71" name="Rectangle 11"/>
            <p:cNvSpPr>
              <a:spLocks noChangeArrowheads="1"/>
            </p:cNvSpPr>
            <p:nvPr/>
          </p:nvSpPr>
          <p:spPr bwMode="auto">
            <a:xfrm>
              <a:off x="1278" y="1780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72" name="Rectangle 12"/>
            <p:cNvSpPr>
              <a:spLocks noChangeArrowheads="1"/>
            </p:cNvSpPr>
            <p:nvPr/>
          </p:nvSpPr>
          <p:spPr bwMode="auto">
            <a:xfrm>
              <a:off x="1278" y="1924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73" name="Rectangle 13"/>
            <p:cNvSpPr>
              <a:spLocks noChangeArrowheads="1"/>
            </p:cNvSpPr>
            <p:nvPr/>
          </p:nvSpPr>
          <p:spPr bwMode="auto">
            <a:xfrm>
              <a:off x="1422" y="1780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74" name="Rectangle 14"/>
            <p:cNvSpPr>
              <a:spLocks noChangeArrowheads="1"/>
            </p:cNvSpPr>
            <p:nvPr/>
          </p:nvSpPr>
          <p:spPr bwMode="auto">
            <a:xfrm>
              <a:off x="1422" y="1924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75" name="Rectangle 15"/>
            <p:cNvSpPr>
              <a:spLocks noChangeArrowheads="1"/>
            </p:cNvSpPr>
            <p:nvPr/>
          </p:nvSpPr>
          <p:spPr bwMode="auto">
            <a:xfrm>
              <a:off x="1566" y="1780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76" name="Rectangle 16"/>
            <p:cNvSpPr>
              <a:spLocks noChangeArrowheads="1"/>
            </p:cNvSpPr>
            <p:nvPr/>
          </p:nvSpPr>
          <p:spPr bwMode="auto">
            <a:xfrm>
              <a:off x="1566" y="1924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77" name="Rectangle 17"/>
            <p:cNvSpPr>
              <a:spLocks noChangeArrowheads="1"/>
            </p:cNvSpPr>
            <p:nvPr/>
          </p:nvSpPr>
          <p:spPr bwMode="auto">
            <a:xfrm>
              <a:off x="1710" y="1780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78" name="Rectangle 18"/>
            <p:cNvSpPr>
              <a:spLocks noChangeArrowheads="1"/>
            </p:cNvSpPr>
            <p:nvPr/>
          </p:nvSpPr>
          <p:spPr bwMode="auto">
            <a:xfrm>
              <a:off x="1710" y="1924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79" name="Rectangle 19"/>
            <p:cNvSpPr>
              <a:spLocks noChangeArrowheads="1"/>
            </p:cNvSpPr>
            <p:nvPr/>
          </p:nvSpPr>
          <p:spPr bwMode="auto">
            <a:xfrm>
              <a:off x="1854" y="1780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80" name="Rectangle 20"/>
            <p:cNvSpPr>
              <a:spLocks noChangeArrowheads="1"/>
            </p:cNvSpPr>
            <p:nvPr/>
          </p:nvSpPr>
          <p:spPr bwMode="auto">
            <a:xfrm>
              <a:off x="1854" y="1924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81" name="Rectangle 21"/>
            <p:cNvSpPr>
              <a:spLocks noChangeArrowheads="1"/>
            </p:cNvSpPr>
            <p:nvPr/>
          </p:nvSpPr>
          <p:spPr bwMode="auto">
            <a:xfrm>
              <a:off x="1998" y="1780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82" name="Rectangle 22"/>
            <p:cNvSpPr>
              <a:spLocks noChangeArrowheads="1"/>
            </p:cNvSpPr>
            <p:nvPr/>
          </p:nvSpPr>
          <p:spPr bwMode="auto">
            <a:xfrm>
              <a:off x="1998" y="1924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83" name="Rectangle 23"/>
            <p:cNvSpPr>
              <a:spLocks noChangeArrowheads="1"/>
            </p:cNvSpPr>
            <p:nvPr/>
          </p:nvSpPr>
          <p:spPr bwMode="auto">
            <a:xfrm>
              <a:off x="2142" y="1780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84" name="Rectangle 24"/>
            <p:cNvSpPr>
              <a:spLocks noChangeArrowheads="1"/>
            </p:cNvSpPr>
            <p:nvPr/>
          </p:nvSpPr>
          <p:spPr bwMode="auto">
            <a:xfrm>
              <a:off x="2142" y="1924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85" name="Rectangle 25"/>
            <p:cNvSpPr>
              <a:spLocks noChangeArrowheads="1"/>
            </p:cNvSpPr>
            <p:nvPr/>
          </p:nvSpPr>
          <p:spPr bwMode="auto">
            <a:xfrm>
              <a:off x="2286" y="1780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86" name="Rectangle 26"/>
            <p:cNvSpPr>
              <a:spLocks noChangeArrowheads="1"/>
            </p:cNvSpPr>
            <p:nvPr/>
          </p:nvSpPr>
          <p:spPr bwMode="auto">
            <a:xfrm>
              <a:off x="2286" y="1924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53251" name="Group 27"/>
          <p:cNvGrpSpPr>
            <a:grpSpLocks/>
          </p:cNvGrpSpPr>
          <p:nvPr/>
        </p:nvGrpSpPr>
        <p:grpSpPr bwMode="auto">
          <a:xfrm>
            <a:off x="2297113" y="3335338"/>
            <a:ext cx="2732087" cy="444500"/>
            <a:chOff x="702" y="2404"/>
            <a:chExt cx="1721" cy="280"/>
          </a:xfrm>
        </p:grpSpPr>
        <p:sp>
          <p:nvSpPr>
            <p:cNvPr id="373788" name="Rectangle 28"/>
            <p:cNvSpPr>
              <a:spLocks noChangeArrowheads="1"/>
            </p:cNvSpPr>
            <p:nvPr/>
          </p:nvSpPr>
          <p:spPr bwMode="auto">
            <a:xfrm>
              <a:off x="702" y="2404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89" name="Rectangle 29"/>
            <p:cNvSpPr>
              <a:spLocks noChangeArrowheads="1"/>
            </p:cNvSpPr>
            <p:nvPr/>
          </p:nvSpPr>
          <p:spPr bwMode="auto">
            <a:xfrm>
              <a:off x="702" y="254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90" name="Rectangle 30"/>
            <p:cNvSpPr>
              <a:spLocks noChangeArrowheads="1"/>
            </p:cNvSpPr>
            <p:nvPr/>
          </p:nvSpPr>
          <p:spPr bwMode="auto">
            <a:xfrm>
              <a:off x="846" y="2404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91" name="Rectangle 31"/>
            <p:cNvSpPr>
              <a:spLocks noChangeArrowheads="1"/>
            </p:cNvSpPr>
            <p:nvPr/>
          </p:nvSpPr>
          <p:spPr bwMode="auto">
            <a:xfrm>
              <a:off x="846" y="254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92" name="Rectangle 32"/>
            <p:cNvSpPr>
              <a:spLocks noChangeArrowheads="1"/>
            </p:cNvSpPr>
            <p:nvPr/>
          </p:nvSpPr>
          <p:spPr bwMode="auto">
            <a:xfrm>
              <a:off x="990" y="2404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93" name="Rectangle 33"/>
            <p:cNvSpPr>
              <a:spLocks noChangeArrowheads="1"/>
            </p:cNvSpPr>
            <p:nvPr/>
          </p:nvSpPr>
          <p:spPr bwMode="auto">
            <a:xfrm>
              <a:off x="990" y="254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94" name="Rectangle 34"/>
            <p:cNvSpPr>
              <a:spLocks noChangeArrowheads="1"/>
            </p:cNvSpPr>
            <p:nvPr/>
          </p:nvSpPr>
          <p:spPr bwMode="auto">
            <a:xfrm>
              <a:off x="1134" y="2404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95" name="Rectangle 35"/>
            <p:cNvSpPr>
              <a:spLocks noChangeArrowheads="1"/>
            </p:cNvSpPr>
            <p:nvPr/>
          </p:nvSpPr>
          <p:spPr bwMode="auto">
            <a:xfrm>
              <a:off x="1134" y="254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96" name="Rectangle 36"/>
            <p:cNvSpPr>
              <a:spLocks noChangeArrowheads="1"/>
            </p:cNvSpPr>
            <p:nvPr/>
          </p:nvSpPr>
          <p:spPr bwMode="auto">
            <a:xfrm>
              <a:off x="1278" y="2404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97" name="Rectangle 37"/>
            <p:cNvSpPr>
              <a:spLocks noChangeArrowheads="1"/>
            </p:cNvSpPr>
            <p:nvPr/>
          </p:nvSpPr>
          <p:spPr bwMode="auto">
            <a:xfrm>
              <a:off x="1278" y="254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98" name="Rectangle 38"/>
            <p:cNvSpPr>
              <a:spLocks noChangeArrowheads="1"/>
            </p:cNvSpPr>
            <p:nvPr/>
          </p:nvSpPr>
          <p:spPr bwMode="auto">
            <a:xfrm>
              <a:off x="1422" y="2404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99" name="Rectangle 39"/>
            <p:cNvSpPr>
              <a:spLocks noChangeArrowheads="1"/>
            </p:cNvSpPr>
            <p:nvPr/>
          </p:nvSpPr>
          <p:spPr bwMode="auto">
            <a:xfrm>
              <a:off x="1422" y="2548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00" name="Rectangle 40"/>
            <p:cNvSpPr>
              <a:spLocks noChangeArrowheads="1"/>
            </p:cNvSpPr>
            <p:nvPr/>
          </p:nvSpPr>
          <p:spPr bwMode="auto">
            <a:xfrm>
              <a:off x="1566" y="2404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01" name="Rectangle 41"/>
            <p:cNvSpPr>
              <a:spLocks noChangeArrowheads="1"/>
            </p:cNvSpPr>
            <p:nvPr/>
          </p:nvSpPr>
          <p:spPr bwMode="auto">
            <a:xfrm>
              <a:off x="1566" y="2548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02" name="Rectangle 42"/>
            <p:cNvSpPr>
              <a:spLocks noChangeArrowheads="1"/>
            </p:cNvSpPr>
            <p:nvPr/>
          </p:nvSpPr>
          <p:spPr bwMode="auto">
            <a:xfrm>
              <a:off x="1710" y="2404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03" name="Rectangle 43"/>
            <p:cNvSpPr>
              <a:spLocks noChangeArrowheads="1"/>
            </p:cNvSpPr>
            <p:nvPr/>
          </p:nvSpPr>
          <p:spPr bwMode="auto">
            <a:xfrm>
              <a:off x="1710" y="2548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04" name="Rectangle 44"/>
            <p:cNvSpPr>
              <a:spLocks noChangeArrowheads="1"/>
            </p:cNvSpPr>
            <p:nvPr/>
          </p:nvSpPr>
          <p:spPr bwMode="auto">
            <a:xfrm>
              <a:off x="1854" y="2404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05" name="Rectangle 45"/>
            <p:cNvSpPr>
              <a:spLocks noChangeArrowheads="1"/>
            </p:cNvSpPr>
            <p:nvPr/>
          </p:nvSpPr>
          <p:spPr bwMode="auto">
            <a:xfrm>
              <a:off x="1854" y="254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06" name="Rectangle 46"/>
            <p:cNvSpPr>
              <a:spLocks noChangeArrowheads="1"/>
            </p:cNvSpPr>
            <p:nvPr/>
          </p:nvSpPr>
          <p:spPr bwMode="auto">
            <a:xfrm>
              <a:off x="1998" y="2404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07" name="Rectangle 47"/>
            <p:cNvSpPr>
              <a:spLocks noChangeArrowheads="1"/>
            </p:cNvSpPr>
            <p:nvPr/>
          </p:nvSpPr>
          <p:spPr bwMode="auto">
            <a:xfrm>
              <a:off x="1998" y="254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08" name="Rectangle 48"/>
            <p:cNvSpPr>
              <a:spLocks noChangeArrowheads="1"/>
            </p:cNvSpPr>
            <p:nvPr/>
          </p:nvSpPr>
          <p:spPr bwMode="auto">
            <a:xfrm>
              <a:off x="2142" y="2404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09" name="Rectangle 49"/>
            <p:cNvSpPr>
              <a:spLocks noChangeArrowheads="1"/>
            </p:cNvSpPr>
            <p:nvPr/>
          </p:nvSpPr>
          <p:spPr bwMode="auto">
            <a:xfrm>
              <a:off x="2142" y="254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10" name="Rectangle 50"/>
            <p:cNvSpPr>
              <a:spLocks noChangeArrowheads="1"/>
            </p:cNvSpPr>
            <p:nvPr/>
          </p:nvSpPr>
          <p:spPr bwMode="auto">
            <a:xfrm>
              <a:off x="2286" y="2404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11" name="Rectangle 51"/>
            <p:cNvSpPr>
              <a:spLocks noChangeArrowheads="1"/>
            </p:cNvSpPr>
            <p:nvPr/>
          </p:nvSpPr>
          <p:spPr bwMode="auto">
            <a:xfrm>
              <a:off x="2286" y="254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53252" name="Group 52"/>
          <p:cNvGrpSpPr>
            <a:grpSpLocks/>
          </p:cNvGrpSpPr>
          <p:nvPr/>
        </p:nvGrpSpPr>
        <p:grpSpPr bwMode="auto">
          <a:xfrm>
            <a:off x="2297113" y="5240338"/>
            <a:ext cx="2503487" cy="444500"/>
            <a:chOff x="702" y="3604"/>
            <a:chExt cx="1577" cy="280"/>
          </a:xfrm>
        </p:grpSpPr>
        <p:sp>
          <p:nvSpPr>
            <p:cNvPr id="373813" name="Rectangle 53"/>
            <p:cNvSpPr>
              <a:spLocks noChangeArrowheads="1"/>
            </p:cNvSpPr>
            <p:nvPr/>
          </p:nvSpPr>
          <p:spPr bwMode="auto">
            <a:xfrm>
              <a:off x="702" y="3604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14" name="Rectangle 54"/>
            <p:cNvSpPr>
              <a:spLocks noChangeArrowheads="1"/>
            </p:cNvSpPr>
            <p:nvPr/>
          </p:nvSpPr>
          <p:spPr bwMode="auto">
            <a:xfrm>
              <a:off x="702" y="374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15" name="Rectangle 55"/>
            <p:cNvSpPr>
              <a:spLocks noChangeArrowheads="1"/>
            </p:cNvSpPr>
            <p:nvPr/>
          </p:nvSpPr>
          <p:spPr bwMode="auto">
            <a:xfrm>
              <a:off x="846" y="3604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16" name="Rectangle 56"/>
            <p:cNvSpPr>
              <a:spLocks noChangeArrowheads="1"/>
            </p:cNvSpPr>
            <p:nvPr/>
          </p:nvSpPr>
          <p:spPr bwMode="auto">
            <a:xfrm>
              <a:off x="846" y="374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17" name="Rectangle 57"/>
            <p:cNvSpPr>
              <a:spLocks noChangeArrowheads="1"/>
            </p:cNvSpPr>
            <p:nvPr/>
          </p:nvSpPr>
          <p:spPr bwMode="auto">
            <a:xfrm>
              <a:off x="990" y="3604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18" name="Rectangle 58"/>
            <p:cNvSpPr>
              <a:spLocks noChangeArrowheads="1"/>
            </p:cNvSpPr>
            <p:nvPr/>
          </p:nvSpPr>
          <p:spPr bwMode="auto">
            <a:xfrm>
              <a:off x="990" y="374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19" name="Rectangle 59"/>
            <p:cNvSpPr>
              <a:spLocks noChangeArrowheads="1"/>
            </p:cNvSpPr>
            <p:nvPr/>
          </p:nvSpPr>
          <p:spPr bwMode="auto">
            <a:xfrm>
              <a:off x="1134" y="3604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20" name="Rectangle 60"/>
            <p:cNvSpPr>
              <a:spLocks noChangeArrowheads="1"/>
            </p:cNvSpPr>
            <p:nvPr/>
          </p:nvSpPr>
          <p:spPr bwMode="auto">
            <a:xfrm>
              <a:off x="1134" y="374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21" name="Rectangle 61"/>
            <p:cNvSpPr>
              <a:spLocks noChangeArrowheads="1"/>
            </p:cNvSpPr>
            <p:nvPr/>
          </p:nvSpPr>
          <p:spPr bwMode="auto">
            <a:xfrm>
              <a:off x="1278" y="3604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22" name="Rectangle 62"/>
            <p:cNvSpPr>
              <a:spLocks noChangeArrowheads="1"/>
            </p:cNvSpPr>
            <p:nvPr/>
          </p:nvSpPr>
          <p:spPr bwMode="auto">
            <a:xfrm>
              <a:off x="1278" y="374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23" name="Rectangle 63"/>
            <p:cNvSpPr>
              <a:spLocks noChangeArrowheads="1"/>
            </p:cNvSpPr>
            <p:nvPr/>
          </p:nvSpPr>
          <p:spPr bwMode="auto">
            <a:xfrm>
              <a:off x="1422" y="3604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24" name="Rectangle 64"/>
            <p:cNvSpPr>
              <a:spLocks noChangeArrowheads="1"/>
            </p:cNvSpPr>
            <p:nvPr/>
          </p:nvSpPr>
          <p:spPr bwMode="auto">
            <a:xfrm>
              <a:off x="1422" y="374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25" name="Rectangle 65"/>
            <p:cNvSpPr>
              <a:spLocks noChangeArrowheads="1"/>
            </p:cNvSpPr>
            <p:nvPr/>
          </p:nvSpPr>
          <p:spPr bwMode="auto">
            <a:xfrm>
              <a:off x="1566" y="3604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26" name="Rectangle 66"/>
            <p:cNvSpPr>
              <a:spLocks noChangeArrowheads="1"/>
            </p:cNvSpPr>
            <p:nvPr/>
          </p:nvSpPr>
          <p:spPr bwMode="auto">
            <a:xfrm>
              <a:off x="1566" y="374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27" name="Rectangle 67"/>
            <p:cNvSpPr>
              <a:spLocks noChangeArrowheads="1"/>
            </p:cNvSpPr>
            <p:nvPr/>
          </p:nvSpPr>
          <p:spPr bwMode="auto">
            <a:xfrm>
              <a:off x="1710" y="3604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28" name="Rectangle 68"/>
            <p:cNvSpPr>
              <a:spLocks noChangeArrowheads="1"/>
            </p:cNvSpPr>
            <p:nvPr/>
          </p:nvSpPr>
          <p:spPr bwMode="auto">
            <a:xfrm>
              <a:off x="1710" y="3748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29" name="Rectangle 69"/>
            <p:cNvSpPr>
              <a:spLocks noChangeArrowheads="1"/>
            </p:cNvSpPr>
            <p:nvPr/>
          </p:nvSpPr>
          <p:spPr bwMode="auto">
            <a:xfrm>
              <a:off x="1854" y="3604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30" name="Rectangle 70"/>
            <p:cNvSpPr>
              <a:spLocks noChangeArrowheads="1"/>
            </p:cNvSpPr>
            <p:nvPr/>
          </p:nvSpPr>
          <p:spPr bwMode="auto">
            <a:xfrm>
              <a:off x="1854" y="3748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31" name="Rectangle 71"/>
            <p:cNvSpPr>
              <a:spLocks noChangeArrowheads="1"/>
            </p:cNvSpPr>
            <p:nvPr/>
          </p:nvSpPr>
          <p:spPr bwMode="auto">
            <a:xfrm>
              <a:off x="1998" y="3604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32" name="Rectangle 72"/>
            <p:cNvSpPr>
              <a:spLocks noChangeArrowheads="1"/>
            </p:cNvSpPr>
            <p:nvPr/>
          </p:nvSpPr>
          <p:spPr bwMode="auto">
            <a:xfrm>
              <a:off x="1998" y="374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33" name="Rectangle 73"/>
            <p:cNvSpPr>
              <a:spLocks noChangeArrowheads="1"/>
            </p:cNvSpPr>
            <p:nvPr/>
          </p:nvSpPr>
          <p:spPr bwMode="auto">
            <a:xfrm>
              <a:off x="2142" y="3604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34" name="Rectangle 74"/>
            <p:cNvSpPr>
              <a:spLocks noChangeArrowheads="1"/>
            </p:cNvSpPr>
            <p:nvPr/>
          </p:nvSpPr>
          <p:spPr bwMode="auto">
            <a:xfrm>
              <a:off x="2142" y="374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53253" name="Group 75"/>
          <p:cNvGrpSpPr>
            <a:grpSpLocks/>
          </p:cNvGrpSpPr>
          <p:nvPr/>
        </p:nvGrpSpPr>
        <p:grpSpPr bwMode="auto">
          <a:xfrm>
            <a:off x="2297113" y="4325938"/>
            <a:ext cx="3189287" cy="444500"/>
            <a:chOff x="702" y="3028"/>
            <a:chExt cx="2009" cy="280"/>
          </a:xfrm>
        </p:grpSpPr>
        <p:sp>
          <p:nvSpPr>
            <p:cNvPr id="373836" name="Rectangle 76"/>
            <p:cNvSpPr>
              <a:spLocks noChangeArrowheads="1"/>
            </p:cNvSpPr>
            <p:nvPr/>
          </p:nvSpPr>
          <p:spPr bwMode="auto">
            <a:xfrm>
              <a:off x="702" y="302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37" name="Rectangle 77"/>
            <p:cNvSpPr>
              <a:spLocks noChangeArrowheads="1"/>
            </p:cNvSpPr>
            <p:nvPr/>
          </p:nvSpPr>
          <p:spPr bwMode="auto">
            <a:xfrm>
              <a:off x="702" y="3172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38" name="Rectangle 78"/>
            <p:cNvSpPr>
              <a:spLocks noChangeArrowheads="1"/>
            </p:cNvSpPr>
            <p:nvPr/>
          </p:nvSpPr>
          <p:spPr bwMode="auto">
            <a:xfrm>
              <a:off x="846" y="302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39" name="Rectangle 79"/>
            <p:cNvSpPr>
              <a:spLocks noChangeArrowheads="1"/>
            </p:cNvSpPr>
            <p:nvPr/>
          </p:nvSpPr>
          <p:spPr bwMode="auto">
            <a:xfrm>
              <a:off x="846" y="3172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40" name="Rectangle 80"/>
            <p:cNvSpPr>
              <a:spLocks noChangeArrowheads="1"/>
            </p:cNvSpPr>
            <p:nvPr/>
          </p:nvSpPr>
          <p:spPr bwMode="auto">
            <a:xfrm>
              <a:off x="990" y="302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41" name="Rectangle 81"/>
            <p:cNvSpPr>
              <a:spLocks noChangeArrowheads="1"/>
            </p:cNvSpPr>
            <p:nvPr/>
          </p:nvSpPr>
          <p:spPr bwMode="auto">
            <a:xfrm>
              <a:off x="990" y="3172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42" name="Rectangle 82"/>
            <p:cNvSpPr>
              <a:spLocks noChangeArrowheads="1"/>
            </p:cNvSpPr>
            <p:nvPr/>
          </p:nvSpPr>
          <p:spPr bwMode="auto">
            <a:xfrm>
              <a:off x="1134" y="302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43" name="Rectangle 83"/>
            <p:cNvSpPr>
              <a:spLocks noChangeArrowheads="1"/>
            </p:cNvSpPr>
            <p:nvPr/>
          </p:nvSpPr>
          <p:spPr bwMode="auto">
            <a:xfrm>
              <a:off x="1134" y="3172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44" name="Rectangle 84"/>
            <p:cNvSpPr>
              <a:spLocks noChangeArrowheads="1"/>
            </p:cNvSpPr>
            <p:nvPr/>
          </p:nvSpPr>
          <p:spPr bwMode="auto">
            <a:xfrm>
              <a:off x="1278" y="302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45" name="Rectangle 85"/>
            <p:cNvSpPr>
              <a:spLocks noChangeArrowheads="1"/>
            </p:cNvSpPr>
            <p:nvPr/>
          </p:nvSpPr>
          <p:spPr bwMode="auto">
            <a:xfrm>
              <a:off x="1278" y="3172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46" name="Rectangle 86"/>
            <p:cNvSpPr>
              <a:spLocks noChangeArrowheads="1"/>
            </p:cNvSpPr>
            <p:nvPr/>
          </p:nvSpPr>
          <p:spPr bwMode="auto">
            <a:xfrm>
              <a:off x="1422" y="3028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47" name="Rectangle 87"/>
            <p:cNvSpPr>
              <a:spLocks noChangeArrowheads="1"/>
            </p:cNvSpPr>
            <p:nvPr/>
          </p:nvSpPr>
          <p:spPr bwMode="auto">
            <a:xfrm>
              <a:off x="1422" y="3172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48" name="Rectangle 88"/>
            <p:cNvSpPr>
              <a:spLocks noChangeArrowheads="1"/>
            </p:cNvSpPr>
            <p:nvPr/>
          </p:nvSpPr>
          <p:spPr bwMode="auto">
            <a:xfrm>
              <a:off x="1566" y="3028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49" name="Rectangle 89"/>
            <p:cNvSpPr>
              <a:spLocks noChangeArrowheads="1"/>
            </p:cNvSpPr>
            <p:nvPr/>
          </p:nvSpPr>
          <p:spPr bwMode="auto">
            <a:xfrm>
              <a:off x="1566" y="3172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50" name="Rectangle 90"/>
            <p:cNvSpPr>
              <a:spLocks noChangeArrowheads="1"/>
            </p:cNvSpPr>
            <p:nvPr/>
          </p:nvSpPr>
          <p:spPr bwMode="auto">
            <a:xfrm>
              <a:off x="1710" y="3028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51" name="Rectangle 91"/>
            <p:cNvSpPr>
              <a:spLocks noChangeArrowheads="1"/>
            </p:cNvSpPr>
            <p:nvPr/>
          </p:nvSpPr>
          <p:spPr bwMode="auto">
            <a:xfrm>
              <a:off x="1710" y="3172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52" name="Rectangle 92"/>
            <p:cNvSpPr>
              <a:spLocks noChangeArrowheads="1"/>
            </p:cNvSpPr>
            <p:nvPr/>
          </p:nvSpPr>
          <p:spPr bwMode="auto">
            <a:xfrm>
              <a:off x="1854" y="3028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53" name="Rectangle 93"/>
            <p:cNvSpPr>
              <a:spLocks noChangeArrowheads="1"/>
            </p:cNvSpPr>
            <p:nvPr/>
          </p:nvSpPr>
          <p:spPr bwMode="auto">
            <a:xfrm>
              <a:off x="1854" y="3172"/>
              <a:ext cx="137" cy="13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54" name="Rectangle 94"/>
            <p:cNvSpPr>
              <a:spLocks noChangeArrowheads="1"/>
            </p:cNvSpPr>
            <p:nvPr/>
          </p:nvSpPr>
          <p:spPr bwMode="auto">
            <a:xfrm>
              <a:off x="1998" y="302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55" name="Rectangle 95"/>
            <p:cNvSpPr>
              <a:spLocks noChangeArrowheads="1"/>
            </p:cNvSpPr>
            <p:nvPr/>
          </p:nvSpPr>
          <p:spPr bwMode="auto">
            <a:xfrm>
              <a:off x="1998" y="3172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56" name="Rectangle 96"/>
            <p:cNvSpPr>
              <a:spLocks noChangeArrowheads="1"/>
            </p:cNvSpPr>
            <p:nvPr/>
          </p:nvSpPr>
          <p:spPr bwMode="auto">
            <a:xfrm>
              <a:off x="2142" y="302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57" name="Rectangle 97"/>
            <p:cNvSpPr>
              <a:spLocks noChangeArrowheads="1"/>
            </p:cNvSpPr>
            <p:nvPr/>
          </p:nvSpPr>
          <p:spPr bwMode="auto">
            <a:xfrm>
              <a:off x="2142" y="3172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58" name="Rectangle 98"/>
            <p:cNvSpPr>
              <a:spLocks noChangeArrowheads="1"/>
            </p:cNvSpPr>
            <p:nvPr/>
          </p:nvSpPr>
          <p:spPr bwMode="auto">
            <a:xfrm>
              <a:off x="2286" y="302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59" name="Rectangle 99"/>
            <p:cNvSpPr>
              <a:spLocks noChangeArrowheads="1"/>
            </p:cNvSpPr>
            <p:nvPr/>
          </p:nvSpPr>
          <p:spPr bwMode="auto">
            <a:xfrm>
              <a:off x="2286" y="3172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60" name="Rectangle 100"/>
            <p:cNvSpPr>
              <a:spLocks noChangeArrowheads="1"/>
            </p:cNvSpPr>
            <p:nvPr/>
          </p:nvSpPr>
          <p:spPr bwMode="auto">
            <a:xfrm>
              <a:off x="2430" y="302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61" name="Rectangle 101"/>
            <p:cNvSpPr>
              <a:spLocks noChangeArrowheads="1"/>
            </p:cNvSpPr>
            <p:nvPr/>
          </p:nvSpPr>
          <p:spPr bwMode="auto">
            <a:xfrm>
              <a:off x="2430" y="3172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62" name="Rectangle 102"/>
            <p:cNvSpPr>
              <a:spLocks noChangeArrowheads="1"/>
            </p:cNvSpPr>
            <p:nvPr/>
          </p:nvSpPr>
          <p:spPr bwMode="auto">
            <a:xfrm>
              <a:off x="2574" y="3028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863" name="Rectangle 103"/>
            <p:cNvSpPr>
              <a:spLocks noChangeArrowheads="1"/>
            </p:cNvSpPr>
            <p:nvPr/>
          </p:nvSpPr>
          <p:spPr bwMode="auto">
            <a:xfrm>
              <a:off x="2574" y="3172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3254" name="Rectangle 104"/>
          <p:cNvSpPr>
            <a:spLocks noChangeArrowheads="1"/>
          </p:cNvSpPr>
          <p:nvPr/>
        </p:nvSpPr>
        <p:spPr bwMode="auto">
          <a:xfrm>
            <a:off x="5826125" y="2344738"/>
            <a:ext cx="247967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Mainly about both DBMS and reliability</a:t>
            </a:r>
          </a:p>
        </p:txBody>
      </p:sp>
      <p:sp>
        <p:nvSpPr>
          <p:cNvPr id="53255" name="Rectangle 105"/>
          <p:cNvSpPr>
            <a:spLocks noChangeArrowheads="1"/>
          </p:cNvSpPr>
          <p:nvPr/>
        </p:nvSpPr>
        <p:spPr bwMode="auto">
          <a:xfrm>
            <a:off x="5791200" y="3290888"/>
            <a:ext cx="29718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Mainly about DBMS, discusses reliability</a:t>
            </a:r>
          </a:p>
        </p:txBody>
      </p:sp>
      <p:sp>
        <p:nvSpPr>
          <p:cNvPr id="53256" name="Rectangle 106"/>
          <p:cNvSpPr>
            <a:spLocks noChangeArrowheads="1"/>
          </p:cNvSpPr>
          <p:nvPr/>
        </p:nvSpPr>
        <p:spPr bwMode="auto">
          <a:xfrm>
            <a:off x="5791200" y="4173538"/>
            <a:ext cx="29178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Mainly about, say, banking, with a subtopic discussion on DBMS/Reliability</a:t>
            </a:r>
          </a:p>
        </p:txBody>
      </p:sp>
      <p:sp>
        <p:nvSpPr>
          <p:cNvPr id="53257" name="Rectangle 107"/>
          <p:cNvSpPr>
            <a:spLocks noChangeArrowheads="1"/>
          </p:cNvSpPr>
          <p:nvPr/>
        </p:nvSpPr>
        <p:spPr bwMode="auto">
          <a:xfrm>
            <a:off x="5791200" y="5305425"/>
            <a:ext cx="29718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Mainly about high-tech layoffs</a:t>
            </a:r>
          </a:p>
        </p:txBody>
      </p:sp>
      <p:sp>
        <p:nvSpPr>
          <p:cNvPr id="53258" name="Rectangle 108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TileBars</a:t>
            </a:r>
          </a:p>
        </p:txBody>
      </p:sp>
      <p:sp>
        <p:nvSpPr>
          <p:cNvPr id="53259" name="Text Box 109"/>
          <p:cNvSpPr txBox="1">
            <a:spLocks noChangeArrowheads="1"/>
          </p:cNvSpPr>
          <p:nvPr/>
        </p:nvSpPr>
        <p:spPr bwMode="auto">
          <a:xfrm>
            <a:off x="1676400" y="1119188"/>
            <a:ext cx="4857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Topic:</a:t>
            </a:r>
            <a:r>
              <a:rPr lang="en-US" altLang="en-US" sz="1800">
                <a:latin typeface="Arial" panose="020B0604020202020204" pitchFamily="34" charset="0"/>
              </a:rPr>
              <a:t> reliability of DBMS (database systems)</a:t>
            </a:r>
          </a:p>
          <a:p>
            <a:r>
              <a:rPr lang="en-US" altLang="en-US" sz="1800" b="1">
                <a:latin typeface="Arial" panose="020B0604020202020204" pitchFamily="34" charset="0"/>
              </a:rPr>
              <a:t>Query terms:</a:t>
            </a:r>
            <a:r>
              <a:rPr lang="en-US" altLang="en-US" sz="1800">
                <a:latin typeface="Arial" panose="020B0604020202020204" pitchFamily="34" charset="0"/>
              </a:rPr>
              <a:t> DBMS, reliability</a:t>
            </a:r>
          </a:p>
        </p:txBody>
      </p:sp>
      <p:sp>
        <p:nvSpPr>
          <p:cNvPr id="53260" name="Text Box 110"/>
          <p:cNvSpPr txBox="1">
            <a:spLocks noChangeArrowheads="1"/>
          </p:cNvSpPr>
          <p:nvPr/>
        </p:nvSpPr>
        <p:spPr bwMode="auto">
          <a:xfrm>
            <a:off x="1736725" y="2327275"/>
            <a:ext cx="550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</a:rPr>
              <a:t>DBMS</a:t>
            </a:r>
          </a:p>
        </p:txBody>
      </p:sp>
      <p:sp>
        <p:nvSpPr>
          <p:cNvPr id="53261" name="Text Box 111"/>
          <p:cNvSpPr txBox="1">
            <a:spLocks noChangeArrowheads="1"/>
          </p:cNvSpPr>
          <p:nvPr/>
        </p:nvSpPr>
        <p:spPr bwMode="auto">
          <a:xfrm>
            <a:off x="1600200" y="2557463"/>
            <a:ext cx="677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</a:rPr>
              <a:t>reliability</a:t>
            </a:r>
          </a:p>
        </p:txBody>
      </p:sp>
      <p:sp>
        <p:nvSpPr>
          <p:cNvPr id="53262" name="Text Box 112"/>
          <p:cNvSpPr txBox="1">
            <a:spLocks noChangeArrowheads="1"/>
          </p:cNvSpPr>
          <p:nvPr/>
        </p:nvSpPr>
        <p:spPr bwMode="auto">
          <a:xfrm>
            <a:off x="1736725" y="3317875"/>
            <a:ext cx="550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</a:rPr>
              <a:t>DBMS</a:t>
            </a:r>
          </a:p>
        </p:txBody>
      </p:sp>
      <p:sp>
        <p:nvSpPr>
          <p:cNvPr id="53263" name="Text Box 113"/>
          <p:cNvSpPr txBox="1">
            <a:spLocks noChangeArrowheads="1"/>
          </p:cNvSpPr>
          <p:nvPr/>
        </p:nvSpPr>
        <p:spPr bwMode="auto">
          <a:xfrm>
            <a:off x="1600200" y="3548063"/>
            <a:ext cx="677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</a:rPr>
              <a:t>reliability</a:t>
            </a:r>
          </a:p>
        </p:txBody>
      </p:sp>
      <p:sp>
        <p:nvSpPr>
          <p:cNvPr id="53264" name="Text Box 114"/>
          <p:cNvSpPr txBox="1">
            <a:spLocks noChangeArrowheads="1"/>
          </p:cNvSpPr>
          <p:nvPr/>
        </p:nvSpPr>
        <p:spPr bwMode="auto">
          <a:xfrm>
            <a:off x="1736725" y="4308475"/>
            <a:ext cx="550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</a:rPr>
              <a:t>DBMS</a:t>
            </a:r>
          </a:p>
        </p:txBody>
      </p:sp>
      <p:sp>
        <p:nvSpPr>
          <p:cNvPr id="53265" name="Text Box 115"/>
          <p:cNvSpPr txBox="1">
            <a:spLocks noChangeArrowheads="1"/>
          </p:cNvSpPr>
          <p:nvPr/>
        </p:nvSpPr>
        <p:spPr bwMode="auto">
          <a:xfrm>
            <a:off x="1600200" y="4538663"/>
            <a:ext cx="677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</a:rPr>
              <a:t>reliability</a:t>
            </a:r>
          </a:p>
        </p:txBody>
      </p:sp>
      <p:sp>
        <p:nvSpPr>
          <p:cNvPr id="53266" name="Text Box 116"/>
          <p:cNvSpPr txBox="1">
            <a:spLocks noChangeArrowheads="1"/>
          </p:cNvSpPr>
          <p:nvPr/>
        </p:nvSpPr>
        <p:spPr bwMode="auto">
          <a:xfrm>
            <a:off x="1736725" y="5240338"/>
            <a:ext cx="550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</a:rPr>
              <a:t>DBMS</a:t>
            </a:r>
          </a:p>
        </p:txBody>
      </p:sp>
      <p:sp>
        <p:nvSpPr>
          <p:cNvPr id="53267" name="Text Box 117"/>
          <p:cNvSpPr txBox="1">
            <a:spLocks noChangeArrowheads="1"/>
          </p:cNvSpPr>
          <p:nvPr/>
        </p:nvSpPr>
        <p:spPr bwMode="auto">
          <a:xfrm>
            <a:off x="1600200" y="5470525"/>
            <a:ext cx="677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</a:rPr>
              <a:t>reliability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8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990600"/>
          </a:xfrm>
        </p:spPr>
        <p:txBody>
          <a:bodyPr/>
          <a:lstStyle/>
          <a:p>
            <a:r>
              <a:rPr lang="en-US" altLang="en-US" smtClean="0"/>
              <a:t>U Mass: Scrollbar-Tilebar</a:t>
            </a:r>
          </a:p>
        </p:txBody>
      </p:sp>
      <p:pic>
        <p:nvPicPr>
          <p:cNvPr id="54275" name="Picture 5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9" t="26404" r="16667" b="17778"/>
          <a:stretch>
            <a:fillRect/>
          </a:stretch>
        </p:blipFill>
        <p:spPr>
          <a:xfrm>
            <a:off x="0" y="1257300"/>
            <a:ext cx="9144000" cy="56007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dirty="0" smtClean="0"/>
              <a:t>Some Good Advice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35113"/>
            <a:ext cx="4268788" cy="639762"/>
          </a:xfrm>
        </p:spPr>
        <p:txBody>
          <a:bodyPr/>
          <a:lstStyle/>
          <a:p>
            <a:r>
              <a:rPr lang="en-US" altLang="en-US" dirty="0" smtClean="0"/>
              <a:t>Human-Computer Interaction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228600" y="2174875"/>
            <a:ext cx="4268788" cy="3951288"/>
          </a:xfrm>
        </p:spPr>
        <p:txBody>
          <a:bodyPr/>
          <a:lstStyle/>
          <a:p>
            <a:r>
              <a:rPr lang="en-US" altLang="en-US" dirty="0" smtClean="0"/>
              <a:t>User </a:t>
            </a:r>
            <a:r>
              <a:rPr lang="en-US" altLang="en-US" dirty="0"/>
              <a:t>in control</a:t>
            </a:r>
          </a:p>
          <a:p>
            <a:pPr lvl="1"/>
            <a:r>
              <a:rPr lang="en-US" altLang="en-US" dirty="0"/>
              <a:t>Anticipatable outcomes</a:t>
            </a:r>
          </a:p>
          <a:p>
            <a:pPr lvl="1"/>
            <a:r>
              <a:rPr lang="en-US" altLang="en-US" dirty="0"/>
              <a:t>Explainable results</a:t>
            </a:r>
          </a:p>
          <a:p>
            <a:pPr lvl="1"/>
            <a:r>
              <a:rPr lang="en-US" altLang="en-US" dirty="0" err="1"/>
              <a:t>Browsable</a:t>
            </a:r>
            <a:r>
              <a:rPr lang="en-US" altLang="en-US" dirty="0"/>
              <a:t> content</a:t>
            </a:r>
          </a:p>
          <a:p>
            <a:pPr lvl="1"/>
            <a:r>
              <a:rPr lang="en-US" altLang="en-US" dirty="0"/>
              <a:t>Informative feedback</a:t>
            </a:r>
          </a:p>
          <a:p>
            <a:pPr lvl="1"/>
            <a:r>
              <a:rPr lang="en-US" altLang="en-US" dirty="0"/>
              <a:t>Easy </a:t>
            </a:r>
            <a:r>
              <a:rPr lang="en-US" altLang="en-US" dirty="0" smtClean="0"/>
              <a:t>reversal</a:t>
            </a:r>
          </a:p>
          <a:p>
            <a:r>
              <a:rPr lang="en-US" altLang="en-US" dirty="0" smtClean="0"/>
              <a:t>Limit </a:t>
            </a:r>
            <a:r>
              <a:rPr lang="en-US" altLang="en-US" dirty="0"/>
              <a:t>working memory load</a:t>
            </a:r>
          </a:p>
          <a:p>
            <a:pPr lvl="1"/>
            <a:r>
              <a:rPr lang="en-US" altLang="en-US" dirty="0" smtClean="0"/>
              <a:t>Show query </a:t>
            </a:r>
            <a:r>
              <a:rPr lang="en-US" altLang="en-US" dirty="0"/>
              <a:t>context</a:t>
            </a:r>
          </a:p>
          <a:p>
            <a:r>
              <a:rPr lang="en-US" altLang="en-US" dirty="0" smtClean="0"/>
              <a:t>Support for learning</a:t>
            </a:r>
          </a:p>
          <a:p>
            <a:pPr lvl="1"/>
            <a:r>
              <a:rPr lang="en-US" altLang="en-US" dirty="0" smtClean="0"/>
              <a:t>Novice </a:t>
            </a:r>
            <a:r>
              <a:rPr lang="en-US" altLang="en-US" dirty="0"/>
              <a:t>and </a:t>
            </a:r>
            <a:r>
              <a:rPr lang="en-US" altLang="en-US" dirty="0" smtClean="0"/>
              <a:t>expert alternatives</a:t>
            </a:r>
            <a:endParaRPr lang="en-US" altLang="en-US" dirty="0"/>
          </a:p>
          <a:p>
            <a:pPr lvl="1"/>
            <a:r>
              <a:rPr lang="en-US" altLang="en-US" dirty="0" smtClean="0"/>
              <a:t>Scaffolding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Interactive IR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422775" cy="3951288"/>
          </a:xfrm>
        </p:spPr>
        <p:txBody>
          <a:bodyPr/>
          <a:lstStyle/>
          <a:p>
            <a:r>
              <a:rPr lang="en-US" altLang="en-US" dirty="0" smtClean="0"/>
              <a:t>Support </a:t>
            </a:r>
            <a:r>
              <a:rPr lang="en-US" altLang="en-US" dirty="0"/>
              <a:t>human reasoning</a:t>
            </a:r>
          </a:p>
          <a:p>
            <a:pPr lvl="1"/>
            <a:r>
              <a:rPr lang="en-US" altLang="en-US" dirty="0" smtClean="0"/>
              <a:t>Show actual content</a:t>
            </a:r>
          </a:p>
          <a:p>
            <a:pPr lvl="1"/>
            <a:r>
              <a:rPr lang="en-US" altLang="en-US" dirty="0" smtClean="0"/>
              <a:t>Depict uncertainty</a:t>
            </a:r>
          </a:p>
          <a:p>
            <a:pPr lvl="1"/>
            <a:r>
              <a:rPr lang="en-US" altLang="en-US" dirty="0" smtClean="0"/>
              <a:t>Be fast</a:t>
            </a:r>
            <a:endParaRPr lang="en-US" altLang="en-US" dirty="0"/>
          </a:p>
          <a:p>
            <a:r>
              <a:rPr lang="en-US" altLang="en-US" dirty="0"/>
              <a:t>Use familiar metaphors</a:t>
            </a:r>
          </a:p>
          <a:p>
            <a:pPr lvl="1"/>
            <a:r>
              <a:rPr lang="en-US" altLang="en-US" dirty="0"/>
              <a:t>Timelines, ranked lists, maps, …</a:t>
            </a:r>
          </a:p>
          <a:p>
            <a:r>
              <a:rPr lang="en-US" altLang="en-US" dirty="0" smtClean="0"/>
              <a:t>Some system </a:t>
            </a:r>
            <a:r>
              <a:rPr lang="en-US" altLang="en-US" dirty="0"/>
              <a:t>initiative</a:t>
            </a:r>
          </a:p>
          <a:p>
            <a:pPr lvl="1"/>
            <a:r>
              <a:rPr lang="en-US" altLang="en-US" dirty="0" smtClean="0"/>
              <a:t>Loosely guide the process</a:t>
            </a:r>
          </a:p>
          <a:p>
            <a:pPr lvl="1"/>
            <a:r>
              <a:rPr lang="en-US" altLang="en-US" dirty="0"/>
              <a:t>Expose structure of </a:t>
            </a:r>
            <a:r>
              <a:rPr lang="en-US" altLang="en-US" dirty="0" smtClean="0"/>
              <a:t>knowledge</a:t>
            </a:r>
            <a:endParaRPr lang="en-US" altLang="en-US" dirty="0"/>
          </a:p>
          <a:p>
            <a:r>
              <a:rPr lang="en-US" altLang="en-US" dirty="0" smtClean="0"/>
              <a:t>Co-design </a:t>
            </a:r>
            <a:r>
              <a:rPr lang="en-US" altLang="en-US" dirty="0"/>
              <a:t>w/search </a:t>
            </a:r>
            <a:r>
              <a:rPr lang="en-US" altLang="en-US" dirty="0" smtClean="0"/>
              <a:t>strategies</a:t>
            </a:r>
            <a:endParaRPr lang="en-US" altLang="en-US" dirty="0"/>
          </a:p>
        </p:txBody>
      </p:sp>
      <p:cxnSp>
        <p:nvCxnSpPr>
          <p:cNvPr id="6" name="Straight Connector 5"/>
          <p:cNvCxnSpPr>
            <a:stCxn id="58371" idx="3"/>
          </p:cNvCxnSpPr>
          <p:nvPr/>
        </p:nvCxnSpPr>
        <p:spPr bwMode="auto">
          <a:xfrm>
            <a:off x="4497388" y="1854994"/>
            <a:ext cx="0" cy="454580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85800" y="6400800"/>
            <a:ext cx="2010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Credit: Ben </a:t>
            </a:r>
            <a:r>
              <a:rPr lang="en-US" sz="1400" dirty="0" err="1" smtClean="0"/>
              <a:t>Shneiderman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Four Simple Ideas</a:t>
            </a: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153400" cy="4114800"/>
          </a:xfrm>
          <a:noFill/>
        </p:spPr>
        <p:txBody>
          <a:bodyPr/>
          <a:lstStyle/>
          <a:p>
            <a:r>
              <a:rPr lang="en-US" altLang="en-US" smtClean="0"/>
              <a:t>Show the query in the selection interface</a:t>
            </a:r>
          </a:p>
          <a:p>
            <a:pPr lvl="1"/>
            <a:r>
              <a:rPr lang="en-US" altLang="en-US" smtClean="0"/>
              <a:t>It provides </a:t>
            </a:r>
            <a:r>
              <a:rPr lang="en-US" altLang="en-US" u="sng" smtClean="0"/>
              <a:t>context</a:t>
            </a:r>
            <a:r>
              <a:rPr lang="en-US" altLang="en-US" smtClean="0"/>
              <a:t> for the display</a:t>
            </a:r>
          </a:p>
          <a:p>
            <a:r>
              <a:rPr lang="en-US" altLang="en-US" u="sng" smtClean="0"/>
              <a:t>Suggest</a:t>
            </a:r>
            <a:r>
              <a:rPr lang="en-US" altLang="en-US" smtClean="0"/>
              <a:t> options to the user</a:t>
            </a:r>
          </a:p>
          <a:p>
            <a:pPr lvl="1"/>
            <a:r>
              <a:rPr lang="en-US" altLang="en-US" smtClean="0"/>
              <a:t>Query refinements, for example</a:t>
            </a:r>
          </a:p>
          <a:p>
            <a:r>
              <a:rPr lang="en-US" altLang="en-US" u="sng" smtClean="0"/>
              <a:t>Explain</a:t>
            </a:r>
            <a:r>
              <a:rPr lang="en-US" altLang="en-US" smtClean="0"/>
              <a:t> what the system has done</a:t>
            </a:r>
          </a:p>
          <a:p>
            <a:pPr lvl="1"/>
            <a:r>
              <a:rPr lang="en-US" altLang="en-US" smtClean="0"/>
              <a:t>Highlight query terms in the results, for example</a:t>
            </a:r>
          </a:p>
          <a:p>
            <a:r>
              <a:rPr lang="en-US" altLang="en-US" u="sng" smtClean="0"/>
              <a:t>Complement</a:t>
            </a:r>
            <a:r>
              <a:rPr lang="en-US" altLang="en-US" smtClean="0"/>
              <a:t> what the system has done</a:t>
            </a:r>
          </a:p>
          <a:p>
            <a:pPr lvl="1"/>
            <a:r>
              <a:rPr lang="en-US" altLang="en-US" smtClean="0"/>
              <a:t>Users add value by doing things the system can’t</a:t>
            </a:r>
          </a:p>
          <a:p>
            <a:pPr lvl="1"/>
            <a:r>
              <a:rPr lang="en-US" altLang="en-US" smtClean="0"/>
              <a:t>Expose the information users need to judge </a:t>
            </a:r>
            <a:r>
              <a:rPr lang="en-US" altLang="en-US" u="sng" smtClean="0"/>
              <a:t>utility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46310557</TotalTime>
  <Words>226</Words>
  <Application>Microsoft Office PowerPoint</Application>
  <PresentationFormat>On-screen Show (4:3)</PresentationFormat>
  <Paragraphs>69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Blank Presentation</vt:lpstr>
      <vt:lpstr>Interaction</vt:lpstr>
      <vt:lpstr>Agenda</vt:lpstr>
      <vt:lpstr>Fisheye Document Viewer</vt:lpstr>
      <vt:lpstr>TileBars</vt:lpstr>
      <vt:lpstr>U Mass: Scrollbar-Tilebar</vt:lpstr>
      <vt:lpstr>Some Good Advice</vt:lpstr>
      <vt:lpstr>Four Simple Ideas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Retrieval System Interfaces</dc:title>
  <dc:creator>Preferred Customer</dc:creator>
  <cp:lastModifiedBy>gg</cp:lastModifiedBy>
  <cp:revision>132</cp:revision>
  <cp:lastPrinted>1998-03-16T04:15:48Z</cp:lastPrinted>
  <dcterms:created xsi:type="dcterms:W3CDTF">1998-03-15T21:44:21Z</dcterms:created>
  <dcterms:modified xsi:type="dcterms:W3CDTF">2014-08-10T21:30:44Z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