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fntdata" ContentType="application/x-fontdata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683" r:id="rId3"/>
    <p:sldId id="596" r:id="rId4"/>
    <p:sldId id="602" r:id="rId5"/>
    <p:sldId id="365" r:id="rId6"/>
    <p:sldId id="684" r:id="rId7"/>
    <p:sldId id="613" r:id="rId8"/>
    <p:sldId id="614" r:id="rId9"/>
    <p:sldId id="601" r:id="rId10"/>
    <p:sldId id="367" r:id="rId11"/>
    <p:sldId id="647" r:id="rId12"/>
    <p:sldId id="675" r:id="rId13"/>
    <p:sldId id="621" r:id="rId14"/>
    <p:sldId id="648" r:id="rId15"/>
    <p:sldId id="650" r:id="rId16"/>
    <p:sldId id="294" r:id="rId17"/>
    <p:sldId id="644" r:id="rId18"/>
    <p:sldId id="273" r:id="rId19"/>
    <p:sldId id="662" r:id="rId20"/>
    <p:sldId id="677" r:id="rId21"/>
  </p:sldIdLst>
  <p:sldSz cx="9144000" cy="6858000" type="screen4x3"/>
  <p:notesSz cx="6858000" cy="9144000"/>
  <p:embeddedFontLst>
    <p:embeddedFont>
      <p:font typeface="Tahoma" panose="020B0604030504040204" pitchFamily="34" charset="0"/>
      <p:regular r:id="rId24"/>
      <p:bold r:id="rId25"/>
    </p:embeddedFont>
  </p:embeddedFontLst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05" autoAdjust="0"/>
  </p:normalViewPr>
  <p:slideViewPr>
    <p:cSldViewPr>
      <p:cViewPr varScale="1">
        <p:scale>
          <a:sx n="74" d="100"/>
          <a:sy n="74" d="100"/>
        </p:scale>
        <p:origin x="204" y="60"/>
      </p:cViewPr>
      <p:guideLst>
        <p:guide orient="horz" pos="216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82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455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1813"/>
            <a:ext cx="5027613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72847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038" rIns="93662" bIns="46038" anchor="b"/>
          <a:lstStyle>
            <a:lvl1pPr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1</a:t>
            </a:r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349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349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57667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0659" name="Rectangle 3"/>
          <p:cNvSpPr>
            <a:spLocks noChangeArrowheads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038" rIns="93662" bIns="46038" anchor="b"/>
          <a:lstStyle>
            <a:lvl1pPr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2</a:t>
            </a:r>
          </a:p>
        </p:txBody>
      </p:sp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0661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066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7066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70124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52463"/>
            <a:ext cx="4646613" cy="3484562"/>
          </a:xfrm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8688" y="4354513"/>
            <a:ext cx="5000625" cy="413702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5385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885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49" tIns="0" rIns="19049" bIns="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/>
              <a:t>27</a:t>
            </a:r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885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cap="flat">
            <a:solidFill>
              <a:schemeClr val="tx1"/>
            </a:solidFill>
          </a:ln>
        </p:spPr>
      </p:sp>
      <p:sp>
        <p:nvSpPr>
          <p:cNvPr id="7885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0" tIns="44446" rIns="90480" bIns="44446"/>
          <a:lstStyle/>
          <a:p>
            <a:r>
              <a:rPr lang="en-US" altLang="en-US" smtClean="0"/>
              <a:t>Start 3:20</a:t>
            </a:r>
          </a:p>
        </p:txBody>
      </p:sp>
    </p:spTree>
    <p:extLst>
      <p:ext uri="{BB962C8B-B14F-4D97-AF65-F5344CB8AC3E}">
        <p14:creationId xmlns:p14="http://schemas.microsoft.com/office/powerpoint/2010/main" val="34317500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038" rIns="93662" bIns="46038" anchor="b"/>
          <a:lstStyle>
            <a:lvl1pPr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18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685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68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7168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604405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038" rIns="93662" bIns="46038" anchor="b"/>
          <a:lstStyle>
            <a:lvl1pPr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2</a:t>
            </a:r>
          </a:p>
        </p:txBody>
      </p:sp>
      <p:sp>
        <p:nvSpPr>
          <p:cNvPr id="7987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9877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987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7987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49978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068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815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168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728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16586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278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343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534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5651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121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3118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hyperlink" Target="http://www.kartoo.com/" TargetMode="Externa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57200" y="2286000"/>
            <a:ext cx="8305800" cy="1143000"/>
          </a:xfrm>
          <a:noFill/>
        </p:spPr>
        <p:txBody>
          <a:bodyPr/>
          <a:lstStyle/>
          <a:p>
            <a:r>
              <a:rPr lang="en-US" altLang="en-US" smtClean="0"/>
              <a:t>Interaction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LBSC 734</a:t>
            </a:r>
          </a:p>
          <a:p>
            <a:r>
              <a:rPr lang="en-US" altLang="en-US" dirty="0" smtClean="0"/>
              <a:t>Module 4</a:t>
            </a:r>
          </a:p>
          <a:p>
            <a:r>
              <a:rPr lang="en-US" altLang="en-US" dirty="0" smtClean="0"/>
              <a:t>Doug </a:t>
            </a:r>
            <a:r>
              <a:rPr lang="en-US" altLang="en-US" dirty="0" err="1" smtClean="0"/>
              <a:t>Oard</a:t>
            </a:r>
            <a:endParaRPr lang="en-US" alt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altLang="en-US" dirty="0" err="1" smtClean="0"/>
              <a:t>Kartoo’s</a:t>
            </a:r>
            <a:r>
              <a:rPr lang="en-US" altLang="en-US" dirty="0" smtClean="0"/>
              <a:t> Cluster Visualization</a:t>
            </a:r>
          </a:p>
        </p:txBody>
      </p:sp>
      <p:graphicFrame>
        <p:nvGraphicFramePr>
          <p:cNvPr id="5122" name="Object 5"/>
          <p:cNvGraphicFramePr>
            <a:graphicFrameLocks noChangeAspect="1"/>
          </p:cNvGraphicFramePr>
          <p:nvPr/>
        </p:nvGraphicFramePr>
        <p:xfrm>
          <a:off x="0" y="990600"/>
          <a:ext cx="9144000" cy="537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7" name="Photo Editor Photo" r:id="rId3" imgW="9697804" imgH="5695238" progId="MSPhotoEd.3">
                  <p:embed/>
                </p:oleObj>
              </mc:Choice>
              <mc:Fallback>
                <p:oleObj name="Photo Editor Photo" r:id="rId3" imgW="9697804" imgH="5695238" progId="MSPhotoEd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990600"/>
                        <a:ext cx="9144000" cy="537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3200400" y="6400800"/>
            <a:ext cx="31099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hlinkClick r:id="rId5"/>
              </a:rPr>
              <a:t>http://www.kartoo.com/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altLang="en-US" smtClean="0"/>
              <a:t>Summary: Clustering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763000" cy="4114800"/>
          </a:xfrm>
        </p:spPr>
        <p:txBody>
          <a:bodyPr/>
          <a:lstStyle/>
          <a:p>
            <a:r>
              <a:rPr lang="en-US" altLang="en-US" dirty="0" smtClean="0"/>
              <a:t>Advantages:</a:t>
            </a:r>
          </a:p>
          <a:p>
            <a:pPr lvl="1"/>
            <a:r>
              <a:rPr lang="en-US" altLang="en-US" dirty="0" smtClean="0"/>
              <a:t>Provides an overview of main themes in search results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Makes it easier to skip over similar documents</a:t>
            </a:r>
          </a:p>
          <a:p>
            <a:pPr lvl="3"/>
            <a:endParaRPr lang="en-US" altLang="en-US" dirty="0" smtClean="0"/>
          </a:p>
          <a:p>
            <a:r>
              <a:rPr lang="en-US" altLang="en-US" dirty="0" smtClean="0"/>
              <a:t>Disadvantages:</a:t>
            </a:r>
          </a:p>
          <a:p>
            <a:pPr lvl="1"/>
            <a:r>
              <a:rPr lang="en-US" altLang="en-US" dirty="0" smtClean="0"/>
              <a:t>Not always easy to understand the theme of a cluster</a:t>
            </a:r>
          </a:p>
          <a:p>
            <a:pPr lvl="1"/>
            <a:r>
              <a:rPr lang="en-US" altLang="en-US" dirty="0" smtClean="0"/>
              <a:t>Documents can be clustered in many ways</a:t>
            </a:r>
          </a:p>
          <a:p>
            <a:pPr lvl="1"/>
            <a:r>
              <a:rPr lang="en-US" altLang="en-US" dirty="0"/>
              <a:t>C</a:t>
            </a:r>
            <a:r>
              <a:rPr lang="en-US" altLang="en-US" dirty="0" smtClean="0"/>
              <a:t>orrect level of granularity can be hard to guess</a:t>
            </a:r>
          </a:p>
          <a:p>
            <a:pPr lvl="1"/>
            <a:r>
              <a:rPr lang="en-US" altLang="en-US" dirty="0" smtClean="0"/>
              <a:t>Computationally costly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en-US" altLang="en-US" smtClean="0"/>
              <a:t>Open Directory Project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30476" t="6176" r="30953" b="33999"/>
          <a:stretch/>
        </p:blipFill>
        <p:spPr>
          <a:xfrm>
            <a:off x="1485900" y="762000"/>
            <a:ext cx="6172200" cy="5983288"/>
          </a:xfrm>
          <a:prstGeom prst="rect">
            <a:avLst/>
          </a:prstGeom>
        </p:spPr>
      </p:pic>
      <p:sp>
        <p:nvSpPr>
          <p:cNvPr id="29700" name="Text Box 6"/>
          <p:cNvSpPr txBox="1">
            <a:spLocks noChangeArrowheads="1"/>
          </p:cNvSpPr>
          <p:nvPr/>
        </p:nvSpPr>
        <p:spPr bwMode="auto">
          <a:xfrm>
            <a:off x="98425" y="6288088"/>
            <a:ext cx="2806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http://www.dmoz.org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73874"/>
          </a:xfrm>
        </p:spPr>
        <p:txBody>
          <a:bodyPr/>
          <a:lstStyle/>
          <a:p>
            <a:r>
              <a:rPr lang="en-US" altLang="en-US" dirty="0" smtClean="0"/>
              <a:t>SWISH: Faceted Browsing</a:t>
            </a:r>
          </a:p>
        </p:txBody>
      </p:sp>
      <p:sp>
        <p:nvSpPr>
          <p:cNvPr id="30723" name="Text Box 3"/>
          <p:cNvSpPr>
            <a:spLocks noGrp="1" noChangeArrowheads="1"/>
          </p:cNvSpPr>
          <p:nvPr>
            <p:ph type="body" idx="4294967295"/>
          </p:nvPr>
        </p:nvSpPr>
        <p:spPr>
          <a:xfrm>
            <a:off x="1905000" y="1219200"/>
            <a:ext cx="7239000" cy="5334000"/>
          </a:xfrm>
          <a:noFill/>
        </p:spPr>
        <p:txBody>
          <a:bodyPr lIns="91440" tIns="45720" rIns="91440" bIns="45720"/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smtClean="0"/>
              <a:t> 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33400" y="1202971"/>
            <a:ext cx="3505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000" dirty="0">
                <a:latin typeface="Tahoma" panose="020B0604030504040204" pitchFamily="34" charset="0"/>
              </a:rPr>
              <a:t>List </a:t>
            </a:r>
            <a:r>
              <a:rPr lang="en-US" altLang="en-US" sz="2000" dirty="0" smtClean="0">
                <a:latin typeface="Tahoma" panose="020B0604030504040204" pitchFamily="34" charset="0"/>
              </a:rPr>
              <a:t>Display</a:t>
            </a:r>
            <a:endParaRPr lang="en-US" altLang="en-US" sz="2000" dirty="0">
              <a:latin typeface="Tahoma" panose="020B0604030504040204" pitchFamily="34" charset="0"/>
            </a:endParaRPr>
          </a:p>
        </p:txBody>
      </p:sp>
      <p:pic>
        <p:nvPicPr>
          <p:cNvPr id="307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50226"/>
            <a:ext cx="452755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5105400" y="1126771"/>
            <a:ext cx="3352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000" dirty="0">
                <a:latin typeface="Tahoma" panose="020B0604030504040204" pitchFamily="34" charset="0"/>
              </a:rPr>
              <a:t>Category </a:t>
            </a:r>
            <a:r>
              <a:rPr lang="en-US" altLang="en-US" sz="2000" dirty="0" smtClean="0">
                <a:latin typeface="Tahoma" panose="020B0604030504040204" pitchFamily="34" charset="0"/>
              </a:rPr>
              <a:t>Display</a:t>
            </a:r>
            <a:endParaRPr lang="en-US" altLang="en-US" sz="2000" dirty="0">
              <a:latin typeface="Tahoma" panose="020B0604030504040204" pitchFamily="34" charset="0"/>
            </a:endParaRPr>
          </a:p>
        </p:txBody>
      </p:sp>
      <p:pic>
        <p:nvPicPr>
          <p:cNvPr id="30727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5650" y="1650226"/>
            <a:ext cx="457835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152400" y="663962"/>
            <a:ext cx="3200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Query:  jaguar</a:t>
            </a:r>
          </a:p>
        </p:txBody>
      </p:sp>
      <p:sp>
        <p:nvSpPr>
          <p:cNvPr id="30729" name="Text Box 10"/>
          <p:cNvSpPr txBox="1">
            <a:spLocks noChangeArrowheads="1"/>
          </p:cNvSpPr>
          <p:nvPr/>
        </p:nvSpPr>
        <p:spPr bwMode="auto">
          <a:xfrm>
            <a:off x="1401932" y="6488926"/>
            <a:ext cx="77724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 dirty="0" smtClean="0">
                <a:latin typeface="Arial" panose="020B0604020202020204" pitchFamily="34" charset="0"/>
              </a:rPr>
              <a:t>Chen </a:t>
            </a:r>
            <a:r>
              <a:rPr lang="en-US" altLang="en-US" sz="1200" dirty="0">
                <a:latin typeface="Arial" panose="020B0604020202020204" pitchFamily="34" charset="0"/>
              </a:rPr>
              <a:t>and </a:t>
            </a:r>
            <a:r>
              <a:rPr lang="en-US" altLang="en-US" sz="1200" dirty="0" err="1" smtClean="0">
                <a:latin typeface="Arial" panose="020B0604020202020204" pitchFamily="34" charset="0"/>
              </a:rPr>
              <a:t>Dumais</a:t>
            </a:r>
            <a:r>
              <a:rPr lang="en-US" altLang="en-US" sz="1200" dirty="0">
                <a:latin typeface="Arial" panose="020B0604020202020204" pitchFamily="34" charset="0"/>
              </a:rPr>
              <a:t>,</a:t>
            </a:r>
            <a:r>
              <a:rPr lang="en-US" altLang="en-US" sz="1200" dirty="0" smtClean="0">
                <a:latin typeface="Arial" panose="020B0604020202020204" pitchFamily="34" charset="0"/>
              </a:rPr>
              <a:t> </a:t>
            </a:r>
            <a:r>
              <a:rPr lang="en-US" altLang="en-US" sz="1200" dirty="0">
                <a:latin typeface="Arial" panose="020B0604020202020204" pitchFamily="34" charset="0"/>
              </a:rPr>
              <a:t>Bringing Order to the Web: Automatically Categorizing Search </a:t>
            </a:r>
            <a:r>
              <a:rPr lang="en-US" altLang="en-US" sz="1200" dirty="0" smtClean="0">
                <a:latin typeface="Arial" panose="020B0604020202020204" pitchFamily="34" charset="0"/>
              </a:rPr>
              <a:t>Results, </a:t>
            </a:r>
            <a:r>
              <a:rPr lang="en-US" altLang="en-US" sz="1200" i="1" dirty="0" smtClean="0">
                <a:latin typeface="Arial" panose="020B0604020202020204" pitchFamily="34" charset="0"/>
              </a:rPr>
              <a:t>CHI</a:t>
            </a:r>
            <a:r>
              <a:rPr lang="en-US" altLang="en-US" sz="1200" dirty="0" smtClean="0">
                <a:latin typeface="Arial" panose="020B0604020202020204" pitchFamily="34" charset="0"/>
              </a:rPr>
              <a:t> 2000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altLang="en-US" dirty="0" smtClean="0"/>
              <a:t>Text Classification</a:t>
            </a:r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1905000"/>
            <a:ext cx="8839200" cy="4114800"/>
          </a:xfrm>
        </p:spPr>
        <p:txBody>
          <a:bodyPr/>
          <a:lstStyle/>
          <a:p>
            <a:r>
              <a:rPr lang="en-US" altLang="en-US" dirty="0" smtClean="0"/>
              <a:t>Obtain a training set with ground truth labels</a:t>
            </a:r>
          </a:p>
          <a:p>
            <a:pPr lvl="3"/>
            <a:endParaRPr lang="en-US" altLang="en-US" dirty="0" smtClean="0"/>
          </a:p>
          <a:p>
            <a:r>
              <a:rPr lang="en-US" altLang="en-US" dirty="0" smtClean="0"/>
              <a:t>Use “supervised learning” to train a classifier</a:t>
            </a:r>
          </a:p>
          <a:p>
            <a:pPr lvl="1"/>
            <a:r>
              <a:rPr lang="en-US" altLang="en-US" dirty="0" smtClean="0"/>
              <a:t>This is equivalent to learning a query</a:t>
            </a:r>
          </a:p>
          <a:p>
            <a:pPr lvl="1"/>
            <a:r>
              <a:rPr lang="en-US" altLang="en-US" dirty="0" smtClean="0"/>
              <a:t>Many techniques: </a:t>
            </a:r>
            <a:r>
              <a:rPr lang="en-US" altLang="en-US" dirty="0" err="1" smtClean="0"/>
              <a:t>kNN</a:t>
            </a:r>
            <a:r>
              <a:rPr lang="en-US" altLang="en-US" dirty="0" smtClean="0"/>
              <a:t>, SVM, decision tree, …</a:t>
            </a:r>
          </a:p>
          <a:p>
            <a:pPr lvl="3"/>
            <a:endParaRPr lang="en-US" altLang="en-US" dirty="0" smtClean="0"/>
          </a:p>
          <a:p>
            <a:r>
              <a:rPr lang="en-US" altLang="en-US" dirty="0" smtClean="0"/>
              <a:t>Apply classifier to new documents</a:t>
            </a:r>
          </a:p>
          <a:p>
            <a:pPr lvl="1"/>
            <a:r>
              <a:rPr lang="en-US" altLang="en-US" dirty="0" smtClean="0"/>
              <a:t>Assigns labels according to patterns learned in training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81481"/>
            <a:ext cx="8763000" cy="1143000"/>
          </a:xfrm>
        </p:spPr>
        <p:txBody>
          <a:bodyPr/>
          <a:lstStyle/>
          <a:p>
            <a:r>
              <a:rPr lang="en-US" altLang="en-US" dirty="0" smtClean="0"/>
              <a:t>Example: </a:t>
            </a:r>
            <a:r>
              <a:rPr lang="en-US" altLang="en-US" i="1" dirty="0" smtClean="0"/>
              <a:t>k</a:t>
            </a:r>
            <a:r>
              <a:rPr lang="en-US" altLang="en-US" dirty="0" smtClean="0"/>
              <a:t> Nearest Neighbor (</a:t>
            </a:r>
            <a:r>
              <a:rPr lang="en-US" altLang="en-US" i="1" dirty="0" err="1" smtClean="0"/>
              <a:t>k</a:t>
            </a:r>
            <a:r>
              <a:rPr lang="en-US" altLang="en-US" dirty="0" err="1" smtClean="0"/>
              <a:t>NN</a:t>
            </a:r>
            <a:r>
              <a:rPr lang="en-US" altLang="en-US" dirty="0" smtClean="0"/>
              <a:t>)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143000"/>
            <a:ext cx="7772400" cy="2628900"/>
          </a:xfrm>
        </p:spPr>
        <p:txBody>
          <a:bodyPr/>
          <a:lstStyle/>
          <a:p>
            <a:r>
              <a:rPr lang="en-US" altLang="en-US" dirty="0" smtClean="0"/>
              <a:t>Select </a:t>
            </a:r>
            <a:r>
              <a:rPr lang="en-US" altLang="en-US" i="1" dirty="0" smtClean="0"/>
              <a:t>k</a:t>
            </a:r>
            <a:r>
              <a:rPr lang="en-US" altLang="en-US" dirty="0" smtClean="0"/>
              <a:t> most similar labeled documents</a:t>
            </a:r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Have them “vote” on the best label:</a:t>
            </a:r>
          </a:p>
          <a:p>
            <a:pPr lvl="1"/>
            <a:r>
              <a:rPr lang="en-US" altLang="en-US" dirty="0" smtClean="0"/>
              <a:t>Each document gets one vote, or </a:t>
            </a:r>
          </a:p>
          <a:p>
            <a:pPr lvl="1"/>
            <a:r>
              <a:rPr lang="en-US" altLang="en-US" dirty="0" smtClean="0"/>
              <a:t>More similar documents get a larger vote</a:t>
            </a:r>
          </a:p>
          <a:p>
            <a:pPr lvl="4"/>
            <a:endParaRPr lang="en-US" altLang="en-US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2019300" y="3810000"/>
            <a:ext cx="5105400" cy="2819400"/>
            <a:chOff x="2057400" y="2286000"/>
            <a:chExt cx="5105400" cy="2819400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auto">
            <a:xfrm>
              <a:off x="4572000" y="33528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4724400" y="36576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auto">
            <a:xfrm>
              <a:off x="5486400" y="40386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auto">
            <a:xfrm>
              <a:off x="5334000" y="35814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auto">
            <a:xfrm>
              <a:off x="5867400" y="41910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auto">
            <a:xfrm>
              <a:off x="5791200" y="36576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auto">
            <a:xfrm>
              <a:off x="6172200" y="38100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" name="Oval 10"/>
            <p:cNvSpPr>
              <a:spLocks noChangeArrowheads="1"/>
            </p:cNvSpPr>
            <p:nvPr/>
          </p:nvSpPr>
          <p:spPr bwMode="auto">
            <a:xfrm>
              <a:off x="6096000" y="46482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" name="Oval 11"/>
            <p:cNvSpPr>
              <a:spLocks noChangeArrowheads="1"/>
            </p:cNvSpPr>
            <p:nvPr/>
          </p:nvSpPr>
          <p:spPr bwMode="auto">
            <a:xfrm>
              <a:off x="6096000" y="33528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" name="Oval 12"/>
            <p:cNvSpPr>
              <a:spLocks noChangeArrowheads="1"/>
            </p:cNvSpPr>
            <p:nvPr/>
          </p:nvSpPr>
          <p:spPr bwMode="auto">
            <a:xfrm>
              <a:off x="4038600" y="32004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5" name="Oval 13"/>
            <p:cNvSpPr>
              <a:spLocks noChangeArrowheads="1"/>
            </p:cNvSpPr>
            <p:nvPr/>
          </p:nvSpPr>
          <p:spPr bwMode="auto">
            <a:xfrm>
              <a:off x="3810000" y="35052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6" name="Oval 14"/>
            <p:cNvSpPr>
              <a:spLocks noChangeArrowheads="1"/>
            </p:cNvSpPr>
            <p:nvPr/>
          </p:nvSpPr>
          <p:spPr bwMode="auto">
            <a:xfrm>
              <a:off x="4191000" y="36576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7" name="Oval 15"/>
            <p:cNvSpPr>
              <a:spLocks noChangeArrowheads="1"/>
            </p:cNvSpPr>
            <p:nvPr/>
          </p:nvSpPr>
          <p:spPr bwMode="auto">
            <a:xfrm>
              <a:off x="4800600" y="32004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8" name="Oval 16"/>
            <p:cNvSpPr>
              <a:spLocks noChangeArrowheads="1"/>
            </p:cNvSpPr>
            <p:nvPr/>
          </p:nvSpPr>
          <p:spPr bwMode="auto">
            <a:xfrm>
              <a:off x="5791200" y="3276600"/>
              <a:ext cx="228600" cy="22860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9" name="Oval 17"/>
            <p:cNvSpPr>
              <a:spLocks noChangeArrowheads="1"/>
            </p:cNvSpPr>
            <p:nvPr/>
          </p:nvSpPr>
          <p:spPr bwMode="auto">
            <a:xfrm>
              <a:off x="6477000" y="3429000"/>
              <a:ext cx="228600" cy="22860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0" name="Oval 18"/>
            <p:cNvSpPr>
              <a:spLocks noChangeArrowheads="1"/>
            </p:cNvSpPr>
            <p:nvPr/>
          </p:nvSpPr>
          <p:spPr bwMode="auto">
            <a:xfrm>
              <a:off x="2286000" y="2590800"/>
              <a:ext cx="228600" cy="22860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" name="Oval 19"/>
            <p:cNvSpPr>
              <a:spLocks noChangeArrowheads="1"/>
            </p:cNvSpPr>
            <p:nvPr/>
          </p:nvSpPr>
          <p:spPr bwMode="auto">
            <a:xfrm>
              <a:off x="2667000" y="3276600"/>
              <a:ext cx="228600" cy="22860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2" name="Oval 20"/>
            <p:cNvSpPr>
              <a:spLocks noChangeArrowheads="1"/>
            </p:cNvSpPr>
            <p:nvPr/>
          </p:nvSpPr>
          <p:spPr bwMode="auto">
            <a:xfrm>
              <a:off x="2743200" y="2895600"/>
              <a:ext cx="228600" cy="22860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" name="Oval 21"/>
            <p:cNvSpPr>
              <a:spLocks noChangeArrowheads="1"/>
            </p:cNvSpPr>
            <p:nvPr/>
          </p:nvSpPr>
          <p:spPr bwMode="auto">
            <a:xfrm>
              <a:off x="2286000" y="2971800"/>
              <a:ext cx="228600" cy="22860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4" name="Oval 22"/>
            <p:cNvSpPr>
              <a:spLocks noChangeArrowheads="1"/>
            </p:cNvSpPr>
            <p:nvPr/>
          </p:nvSpPr>
          <p:spPr bwMode="auto">
            <a:xfrm>
              <a:off x="2057400" y="2819400"/>
              <a:ext cx="228600" cy="22860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" name="Oval 23"/>
            <p:cNvSpPr>
              <a:spLocks noChangeArrowheads="1"/>
            </p:cNvSpPr>
            <p:nvPr/>
          </p:nvSpPr>
          <p:spPr bwMode="auto">
            <a:xfrm>
              <a:off x="2209800" y="3352800"/>
              <a:ext cx="228600" cy="22860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6" name="Oval 24"/>
            <p:cNvSpPr>
              <a:spLocks noChangeArrowheads="1"/>
            </p:cNvSpPr>
            <p:nvPr/>
          </p:nvSpPr>
          <p:spPr bwMode="auto">
            <a:xfrm>
              <a:off x="5943600" y="2743200"/>
              <a:ext cx="228600" cy="22860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7" name="Oval 25"/>
            <p:cNvSpPr>
              <a:spLocks noChangeArrowheads="1"/>
            </p:cNvSpPr>
            <p:nvPr/>
          </p:nvSpPr>
          <p:spPr bwMode="auto">
            <a:xfrm>
              <a:off x="6477000" y="3124200"/>
              <a:ext cx="228600" cy="22860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" name="Oval 26"/>
            <p:cNvSpPr>
              <a:spLocks noChangeArrowheads="1"/>
            </p:cNvSpPr>
            <p:nvPr/>
          </p:nvSpPr>
          <p:spPr bwMode="auto">
            <a:xfrm>
              <a:off x="6934200" y="2667000"/>
              <a:ext cx="228600" cy="22860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9" name="Oval 27"/>
            <p:cNvSpPr>
              <a:spLocks noChangeArrowheads="1"/>
            </p:cNvSpPr>
            <p:nvPr/>
          </p:nvSpPr>
          <p:spPr bwMode="auto">
            <a:xfrm>
              <a:off x="4343400" y="3810000"/>
              <a:ext cx="228600" cy="228600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en-US" altLang="en-US">
                <a:solidFill>
                  <a:schemeClr val="accent2"/>
                </a:solidFill>
              </a:endParaRPr>
            </a:p>
          </p:txBody>
        </p:sp>
        <p:sp>
          <p:nvSpPr>
            <p:cNvPr id="30" name="Oval 28"/>
            <p:cNvSpPr>
              <a:spLocks noChangeArrowheads="1"/>
            </p:cNvSpPr>
            <p:nvPr/>
          </p:nvSpPr>
          <p:spPr bwMode="auto">
            <a:xfrm>
              <a:off x="4495800" y="39624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1" name="Oval 29"/>
            <p:cNvSpPr>
              <a:spLocks noChangeArrowheads="1"/>
            </p:cNvSpPr>
            <p:nvPr/>
          </p:nvSpPr>
          <p:spPr bwMode="auto">
            <a:xfrm>
              <a:off x="4343400" y="43434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2" name="Oval 30"/>
            <p:cNvSpPr>
              <a:spLocks noChangeArrowheads="1"/>
            </p:cNvSpPr>
            <p:nvPr/>
          </p:nvSpPr>
          <p:spPr bwMode="auto">
            <a:xfrm>
              <a:off x="5029200" y="22860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3" name="Oval 31"/>
            <p:cNvSpPr>
              <a:spLocks noChangeArrowheads="1"/>
            </p:cNvSpPr>
            <p:nvPr/>
          </p:nvSpPr>
          <p:spPr bwMode="auto">
            <a:xfrm>
              <a:off x="3733800" y="38862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" name="Oval 32"/>
            <p:cNvSpPr>
              <a:spLocks noChangeArrowheads="1"/>
            </p:cNvSpPr>
            <p:nvPr/>
          </p:nvSpPr>
          <p:spPr bwMode="auto">
            <a:xfrm>
              <a:off x="3733800" y="4419600"/>
              <a:ext cx="228600" cy="228600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5" name="Oval 33"/>
            <p:cNvSpPr>
              <a:spLocks noChangeArrowheads="1"/>
            </p:cNvSpPr>
            <p:nvPr/>
          </p:nvSpPr>
          <p:spPr bwMode="auto">
            <a:xfrm>
              <a:off x="4191000" y="4572000"/>
              <a:ext cx="228600" cy="228600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6" name="Oval 34"/>
            <p:cNvSpPr>
              <a:spLocks noChangeArrowheads="1"/>
            </p:cNvSpPr>
            <p:nvPr/>
          </p:nvSpPr>
          <p:spPr bwMode="auto">
            <a:xfrm>
              <a:off x="3276600" y="4572000"/>
              <a:ext cx="228600" cy="228600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auto">
            <a:xfrm>
              <a:off x="3505200" y="4876800"/>
              <a:ext cx="228600" cy="228600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auto">
            <a:xfrm>
              <a:off x="4114800" y="4114800"/>
              <a:ext cx="228600" cy="228600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auto">
            <a:xfrm>
              <a:off x="3429000" y="4267200"/>
              <a:ext cx="228600" cy="228600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auto">
            <a:xfrm>
              <a:off x="3962400" y="3733800"/>
              <a:ext cx="228600" cy="228600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grpSp>
          <p:nvGrpSpPr>
            <p:cNvPr id="41" name="Group 39"/>
            <p:cNvGrpSpPr>
              <a:grpSpLocks/>
            </p:cNvGrpSpPr>
            <p:nvPr/>
          </p:nvGrpSpPr>
          <p:grpSpPr bwMode="auto">
            <a:xfrm>
              <a:off x="5867400" y="3352800"/>
              <a:ext cx="1295400" cy="1295400"/>
              <a:chOff x="1200" y="1728"/>
              <a:chExt cx="816" cy="816"/>
            </a:xfrm>
          </p:grpSpPr>
          <p:sp>
            <p:nvSpPr>
              <p:cNvPr id="42" name="Oval 40"/>
              <p:cNvSpPr>
                <a:spLocks noChangeArrowheads="1"/>
              </p:cNvSpPr>
              <p:nvPr/>
            </p:nvSpPr>
            <p:spPr bwMode="auto">
              <a:xfrm>
                <a:off x="1536" y="2064"/>
                <a:ext cx="144" cy="144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43" name="Oval 41"/>
              <p:cNvSpPr>
                <a:spLocks noChangeArrowheads="1"/>
              </p:cNvSpPr>
              <p:nvPr/>
            </p:nvSpPr>
            <p:spPr bwMode="auto">
              <a:xfrm>
                <a:off x="1392" y="1920"/>
                <a:ext cx="432" cy="432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44" name="Oval 42"/>
              <p:cNvSpPr>
                <a:spLocks noChangeArrowheads="1"/>
              </p:cNvSpPr>
              <p:nvPr/>
            </p:nvSpPr>
            <p:spPr bwMode="auto">
              <a:xfrm>
                <a:off x="1200" y="1728"/>
                <a:ext cx="816" cy="81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n-US" altLang="en-US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 descr="theme_cnn8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00"/>
          <a:stretch>
            <a:fillRect/>
          </a:stretch>
        </p:blipFill>
        <p:spPr bwMode="auto">
          <a:xfrm>
            <a:off x="0" y="806450"/>
            <a:ext cx="9144000" cy="551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4400" dirty="0" smtClean="0">
                <a:solidFill>
                  <a:schemeClr val="tx2"/>
                </a:solidFill>
              </a:rPr>
              <a:t>Visualization: </a:t>
            </a:r>
            <a:r>
              <a:rPr lang="en-US" altLang="en-US" sz="4400" dirty="0" err="1" smtClean="0">
                <a:solidFill>
                  <a:schemeClr val="tx2"/>
                </a:solidFill>
              </a:rPr>
              <a:t>ThemeView</a:t>
            </a:r>
            <a:endParaRPr lang="en-US" altLang="en-US" sz="4400" dirty="0">
              <a:solidFill>
                <a:schemeClr val="tx2"/>
              </a:solidFill>
            </a:endParaRP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6248400" y="6477000"/>
            <a:ext cx="2743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chemeClr val="tx2"/>
                </a:solidFill>
                <a:latin typeface="Arial" panose="020B0604020202020204" pitchFamily="34" charset="0"/>
              </a:rPr>
              <a:t>Pacific Northwest National Laboratory </a:t>
            </a:r>
            <a:endParaRPr lang="en-US" altLang="en-US" sz="44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457200"/>
          </a:xfrm>
        </p:spPr>
        <p:txBody>
          <a:bodyPr/>
          <a:lstStyle/>
          <a:p>
            <a:r>
              <a:rPr lang="en-US" altLang="en-US" smtClean="0"/>
              <a:t>WebTheme</a:t>
            </a:r>
          </a:p>
        </p:txBody>
      </p:sp>
      <p:pic>
        <p:nvPicPr>
          <p:cNvPr id="57347" name="Picture 3" descr="webthe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71500"/>
            <a:ext cx="8382000" cy="628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  <a:noFill/>
        </p:spPr>
        <p:txBody>
          <a:bodyPr/>
          <a:lstStyle/>
          <a:p>
            <a:r>
              <a:rPr lang="en-US" altLang="en-US" dirty="0" smtClean="0"/>
              <a:t>An Interface Taxonomy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80204" y="1600200"/>
            <a:ext cx="8839200" cy="4114800"/>
          </a:xfrm>
          <a:noFill/>
        </p:spPr>
        <p:txBody>
          <a:bodyPr/>
          <a:lstStyle/>
          <a:p>
            <a:r>
              <a:rPr lang="en-US" altLang="en-US" dirty="0" smtClean="0"/>
              <a:t>List (one-dimensional)</a:t>
            </a:r>
          </a:p>
          <a:p>
            <a:pPr lvl="1"/>
            <a:r>
              <a:rPr lang="en-US" altLang="en-US" dirty="0" smtClean="0"/>
              <a:t>Navigation:	Pagination, continuous scrolling, …</a:t>
            </a:r>
          </a:p>
          <a:p>
            <a:pPr lvl="1"/>
            <a:r>
              <a:rPr lang="en-US" altLang="en-US" dirty="0" smtClean="0"/>
              <a:t>Content: 	Title, source, date, summary, ratings, ...</a:t>
            </a:r>
          </a:p>
          <a:p>
            <a:pPr lvl="1"/>
            <a:r>
              <a:rPr lang="en-US" altLang="en-US" dirty="0" smtClean="0"/>
              <a:t>Order:    	“Relevance,” date, alphabetic, ...</a:t>
            </a:r>
          </a:p>
          <a:p>
            <a:r>
              <a:rPr lang="en-US" altLang="en-US" dirty="0" smtClean="0"/>
              <a:t>Screen (two-dimensional)</a:t>
            </a:r>
          </a:p>
          <a:p>
            <a:pPr lvl="1"/>
            <a:r>
              <a:rPr lang="en-US" altLang="en-US" dirty="0" smtClean="0"/>
              <a:t>Construction: Clustering, classification, scatterplot, …</a:t>
            </a:r>
          </a:p>
          <a:p>
            <a:pPr lvl="1"/>
            <a:r>
              <a:rPr lang="en-US" altLang="en-US" dirty="0" smtClean="0"/>
              <a:t>Navigation:    Jump, pan, zoom</a:t>
            </a:r>
          </a:p>
          <a:p>
            <a:r>
              <a:rPr lang="en-US" altLang="en-US" dirty="0" smtClean="0"/>
              <a:t>Virtual reality (three-dimensional)</a:t>
            </a:r>
          </a:p>
          <a:p>
            <a:pPr lvl="1"/>
            <a:r>
              <a:rPr lang="en-US" altLang="en-US" dirty="0" smtClean="0"/>
              <a:t>Navigation: </a:t>
            </a:r>
            <a:r>
              <a:rPr lang="en-US" altLang="en-US" dirty="0"/>
              <a:t>	</a:t>
            </a:r>
            <a:r>
              <a:rPr lang="en-US" altLang="en-US" dirty="0" smtClean="0"/>
              <a:t>“</a:t>
            </a:r>
            <a:r>
              <a:rPr lang="en-US" altLang="en-US" dirty="0" err="1" smtClean="0"/>
              <a:t>Fishtank</a:t>
            </a:r>
            <a:r>
              <a:rPr lang="en-US" altLang="en-US" dirty="0" smtClean="0"/>
              <a:t>” VR, immersive VR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8356600" y="6118225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 Selection Recap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Summarization</a:t>
            </a:r>
          </a:p>
          <a:p>
            <a:pPr lvl="1"/>
            <a:r>
              <a:rPr lang="en-US" altLang="en-US" dirty="0" smtClean="0"/>
              <a:t>Query-biased snippets work well</a:t>
            </a:r>
          </a:p>
          <a:p>
            <a:r>
              <a:rPr lang="en-US" altLang="en-US" dirty="0" smtClean="0"/>
              <a:t>Clustering</a:t>
            </a:r>
          </a:p>
          <a:p>
            <a:pPr lvl="1"/>
            <a:r>
              <a:rPr lang="en-US" altLang="en-US" dirty="0" smtClean="0"/>
              <a:t>Basis for “diversity ranking”</a:t>
            </a:r>
          </a:p>
          <a:p>
            <a:r>
              <a:rPr lang="en-US" altLang="en-US" dirty="0" smtClean="0"/>
              <a:t>Classification</a:t>
            </a:r>
          </a:p>
          <a:p>
            <a:pPr lvl="1"/>
            <a:r>
              <a:rPr lang="en-US" altLang="en-US" dirty="0" smtClean="0"/>
              <a:t>Basis for “faceted browsing”</a:t>
            </a:r>
          </a:p>
          <a:p>
            <a:r>
              <a:rPr lang="en-US" altLang="en-US" dirty="0" smtClean="0"/>
              <a:t>Visualization</a:t>
            </a:r>
          </a:p>
          <a:p>
            <a:pPr lvl="1"/>
            <a:r>
              <a:rPr lang="en-US" altLang="en-US" dirty="0" smtClean="0"/>
              <a:t>Useful for exploratory search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Agenda</a:t>
            </a: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Where interaction fits</a:t>
            </a:r>
          </a:p>
          <a:p>
            <a:pPr lvl="3"/>
            <a:endParaRPr lang="en-US" altLang="en-US" dirty="0"/>
          </a:p>
          <a:p>
            <a:r>
              <a:rPr lang="en-US" altLang="en-US" dirty="0" smtClean="0"/>
              <a:t>Query formulation</a:t>
            </a:r>
          </a:p>
          <a:p>
            <a:pPr lvl="3"/>
            <a:endParaRPr lang="en-US" alt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Selection part 1: Snippets</a:t>
            </a:r>
          </a:p>
          <a:p>
            <a:pPr lvl="4">
              <a:buFont typeface="Wingdings" panose="05000000000000000000" pitchFamily="2" charset="2"/>
              <a:buChar char="Ø"/>
            </a:pPr>
            <a:endParaRPr lang="en-US" alt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dirty="0" smtClean="0"/>
              <a:t>Selection part 2: Result sets</a:t>
            </a:r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Examination</a:t>
            </a:r>
          </a:p>
        </p:txBody>
      </p:sp>
    </p:spTree>
    <p:extLst>
      <p:ext uri="{BB962C8B-B14F-4D97-AF65-F5344CB8AC3E}">
        <p14:creationId xmlns:p14="http://schemas.microsoft.com/office/powerpoint/2010/main" val="4738057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Agenda</a:t>
            </a:r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Where interaction fits</a:t>
            </a:r>
          </a:p>
          <a:p>
            <a:pPr lvl="4"/>
            <a:endParaRPr lang="en-US" altLang="en-US" dirty="0"/>
          </a:p>
          <a:p>
            <a:r>
              <a:rPr lang="en-US" altLang="en-US" dirty="0" smtClean="0"/>
              <a:t>Query formulation</a:t>
            </a:r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Selection part 1: Snippets</a:t>
            </a:r>
          </a:p>
          <a:p>
            <a:pPr lvl="4"/>
            <a:endParaRPr lang="en-US" altLang="en-US" dirty="0"/>
          </a:p>
          <a:p>
            <a:r>
              <a:rPr lang="en-US" altLang="en-US" dirty="0" smtClean="0"/>
              <a:t>Selection part 2: Result sets</a:t>
            </a:r>
          </a:p>
          <a:p>
            <a:pPr lvl="4"/>
            <a:endParaRPr lang="en-US" alt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dirty="0" smtClean="0"/>
              <a:t>Examination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altLang="en-US" smtClean="0"/>
              <a:t>The Cluster Hypothesis</a:t>
            </a: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1676400" y="2819400"/>
            <a:ext cx="6172200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</a:rPr>
              <a:t>“Closely associated documents tend to be </a:t>
            </a:r>
          </a:p>
          <a:p>
            <a:pPr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</a:rPr>
              <a:t>relevant to the same requests.”</a:t>
            </a:r>
          </a:p>
          <a:p>
            <a:pPr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</a:rPr>
              <a:t>				</a:t>
            </a:r>
          </a:p>
          <a:p>
            <a:pPr>
              <a:lnSpc>
                <a:spcPct val="90000"/>
              </a:lnSpc>
            </a:pPr>
            <a:r>
              <a:rPr lang="en-US" altLang="en-US" sz="2000">
                <a:latin typeface="Arial" panose="020B0604020202020204" pitchFamily="34" charset="0"/>
              </a:rPr>
              <a:t>				van Rijsbergen 1979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17475"/>
            <a:ext cx="8991600" cy="1646237"/>
          </a:xfrm>
        </p:spPr>
        <p:txBody>
          <a:bodyPr/>
          <a:lstStyle/>
          <a:p>
            <a:pPr marL="457200" lvl="1" indent="0">
              <a:buNone/>
            </a:pPr>
            <a:r>
              <a:rPr lang="en-US" altLang="en-US" dirty="0" smtClean="0"/>
              <a:t>Single Link:	     	Group two </a:t>
            </a:r>
            <a:r>
              <a:rPr lang="en-US" altLang="en-US" u="sng" dirty="0" smtClean="0"/>
              <a:t>most</a:t>
            </a:r>
            <a:r>
              <a:rPr lang="en-US" altLang="en-US" dirty="0" smtClean="0"/>
              <a:t> similar members</a:t>
            </a:r>
          </a:p>
          <a:p>
            <a:pPr marL="457200" lvl="1" indent="0">
              <a:buNone/>
            </a:pPr>
            <a:r>
              <a:rPr lang="en-US" altLang="en-US" dirty="0" smtClean="0"/>
              <a:t>Complete Link:  	Group two </a:t>
            </a:r>
            <a:r>
              <a:rPr lang="en-US" altLang="en-US" u="sng" dirty="0" smtClean="0"/>
              <a:t>least</a:t>
            </a:r>
            <a:r>
              <a:rPr lang="en-US" altLang="en-US" dirty="0" smtClean="0"/>
              <a:t> similar members</a:t>
            </a:r>
          </a:p>
          <a:p>
            <a:pPr marL="457200" lvl="1" indent="0">
              <a:buNone/>
            </a:pPr>
            <a:r>
              <a:rPr lang="en-US" altLang="en-US" dirty="0" smtClean="0"/>
              <a:t>Group Average:	Group two most similar </a:t>
            </a:r>
            <a:r>
              <a:rPr lang="en-US" altLang="en-US" u="sng" dirty="0" smtClean="0"/>
              <a:t>centroids</a:t>
            </a:r>
            <a:endParaRPr lang="en-US" altLang="en-US" dirty="0" smtClean="0"/>
          </a:p>
        </p:txBody>
      </p:sp>
      <p:grpSp>
        <p:nvGrpSpPr>
          <p:cNvPr id="2" name="Group 1"/>
          <p:cNvGrpSpPr/>
          <p:nvPr/>
        </p:nvGrpSpPr>
        <p:grpSpPr>
          <a:xfrm>
            <a:off x="954088" y="1828800"/>
            <a:ext cx="7239000" cy="4891087"/>
            <a:chOff x="1621631" y="1509713"/>
            <a:chExt cx="7239000" cy="4891087"/>
          </a:xfrm>
        </p:grpSpPr>
        <p:sp>
          <p:nvSpPr>
            <p:cNvPr id="4" name="Freeform 3"/>
            <p:cNvSpPr>
              <a:spLocks/>
            </p:cNvSpPr>
            <p:nvPr/>
          </p:nvSpPr>
          <p:spPr bwMode="auto">
            <a:xfrm>
              <a:off x="1621631" y="1509713"/>
              <a:ext cx="7239000" cy="4876800"/>
            </a:xfrm>
            <a:custGeom>
              <a:avLst/>
              <a:gdLst>
                <a:gd name="T0" fmla="*/ 1039 w 3509"/>
                <a:gd name="T1" fmla="*/ 2007 h 2161"/>
                <a:gd name="T2" fmla="*/ 758 w 3509"/>
                <a:gd name="T3" fmla="*/ 1721 h 2161"/>
                <a:gd name="T4" fmla="*/ 535 w 3509"/>
                <a:gd name="T5" fmla="*/ 1742 h 2161"/>
                <a:gd name="T6" fmla="*/ 482 w 3509"/>
                <a:gd name="T7" fmla="*/ 1758 h 2161"/>
                <a:gd name="T8" fmla="*/ 339 w 3509"/>
                <a:gd name="T9" fmla="*/ 1668 h 2161"/>
                <a:gd name="T10" fmla="*/ 323 w 3509"/>
                <a:gd name="T11" fmla="*/ 1514 h 2161"/>
                <a:gd name="T12" fmla="*/ 232 w 3509"/>
                <a:gd name="T13" fmla="*/ 1153 h 2161"/>
                <a:gd name="T14" fmla="*/ 137 w 3509"/>
                <a:gd name="T15" fmla="*/ 1110 h 2161"/>
                <a:gd name="T16" fmla="*/ 73 w 3509"/>
                <a:gd name="T17" fmla="*/ 1057 h 2161"/>
                <a:gd name="T18" fmla="*/ 41 w 3509"/>
                <a:gd name="T19" fmla="*/ 993 h 2161"/>
                <a:gd name="T20" fmla="*/ 211 w 3509"/>
                <a:gd name="T21" fmla="*/ 823 h 2161"/>
                <a:gd name="T22" fmla="*/ 354 w 3509"/>
                <a:gd name="T23" fmla="*/ 733 h 2161"/>
                <a:gd name="T24" fmla="*/ 381 w 3509"/>
                <a:gd name="T25" fmla="*/ 537 h 2161"/>
                <a:gd name="T26" fmla="*/ 264 w 3509"/>
                <a:gd name="T27" fmla="*/ 362 h 2161"/>
                <a:gd name="T28" fmla="*/ 647 w 3509"/>
                <a:gd name="T29" fmla="*/ 250 h 2161"/>
                <a:gd name="T30" fmla="*/ 800 w 3509"/>
                <a:gd name="T31" fmla="*/ 197 h 2161"/>
                <a:gd name="T32" fmla="*/ 1151 w 3509"/>
                <a:gd name="T33" fmla="*/ 70 h 2161"/>
                <a:gd name="T34" fmla="*/ 1347 w 3509"/>
                <a:gd name="T35" fmla="*/ 0 h 2161"/>
                <a:gd name="T36" fmla="*/ 1639 w 3509"/>
                <a:gd name="T37" fmla="*/ 38 h 2161"/>
                <a:gd name="T38" fmla="*/ 2054 w 3509"/>
                <a:gd name="T39" fmla="*/ 59 h 2161"/>
                <a:gd name="T40" fmla="*/ 2117 w 3509"/>
                <a:gd name="T41" fmla="*/ 160 h 2161"/>
                <a:gd name="T42" fmla="*/ 2170 w 3509"/>
                <a:gd name="T43" fmla="*/ 239 h 2161"/>
                <a:gd name="T44" fmla="*/ 2489 w 3509"/>
                <a:gd name="T45" fmla="*/ 229 h 2161"/>
                <a:gd name="T46" fmla="*/ 2531 w 3509"/>
                <a:gd name="T47" fmla="*/ 218 h 2161"/>
                <a:gd name="T48" fmla="*/ 2786 w 3509"/>
                <a:gd name="T49" fmla="*/ 170 h 2161"/>
                <a:gd name="T50" fmla="*/ 3222 w 3509"/>
                <a:gd name="T51" fmla="*/ 154 h 2161"/>
                <a:gd name="T52" fmla="*/ 3323 w 3509"/>
                <a:gd name="T53" fmla="*/ 319 h 2161"/>
                <a:gd name="T54" fmla="*/ 3429 w 3509"/>
                <a:gd name="T55" fmla="*/ 452 h 2161"/>
                <a:gd name="T56" fmla="*/ 3492 w 3509"/>
                <a:gd name="T57" fmla="*/ 648 h 2161"/>
                <a:gd name="T58" fmla="*/ 3402 w 3509"/>
                <a:gd name="T59" fmla="*/ 877 h 2161"/>
                <a:gd name="T60" fmla="*/ 3455 w 3509"/>
                <a:gd name="T61" fmla="*/ 946 h 2161"/>
                <a:gd name="T62" fmla="*/ 3402 w 3509"/>
                <a:gd name="T63" fmla="*/ 1275 h 2161"/>
                <a:gd name="T64" fmla="*/ 3296 w 3509"/>
                <a:gd name="T65" fmla="*/ 1253 h 2161"/>
                <a:gd name="T66" fmla="*/ 3131 w 3509"/>
                <a:gd name="T67" fmla="*/ 1301 h 2161"/>
                <a:gd name="T68" fmla="*/ 3062 w 3509"/>
                <a:gd name="T69" fmla="*/ 1588 h 2161"/>
                <a:gd name="T70" fmla="*/ 2845 w 3509"/>
                <a:gd name="T71" fmla="*/ 1668 h 2161"/>
                <a:gd name="T72" fmla="*/ 2781 w 3509"/>
                <a:gd name="T73" fmla="*/ 1646 h 2161"/>
                <a:gd name="T74" fmla="*/ 2664 w 3509"/>
                <a:gd name="T75" fmla="*/ 1673 h 2161"/>
                <a:gd name="T76" fmla="*/ 2515 w 3509"/>
                <a:gd name="T77" fmla="*/ 2087 h 2161"/>
                <a:gd name="T78" fmla="*/ 2075 w 3509"/>
                <a:gd name="T79" fmla="*/ 2161 h 2161"/>
                <a:gd name="T80" fmla="*/ 1528 w 3509"/>
                <a:gd name="T81" fmla="*/ 2082 h 2161"/>
                <a:gd name="T82" fmla="*/ 1342 w 3509"/>
                <a:gd name="T83" fmla="*/ 2007 h 2161"/>
                <a:gd name="T84" fmla="*/ 1246 w 3509"/>
                <a:gd name="T85" fmla="*/ 1917 h 216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509"/>
                <a:gd name="T130" fmla="*/ 0 h 2161"/>
                <a:gd name="T131" fmla="*/ 3509 w 3509"/>
                <a:gd name="T132" fmla="*/ 2161 h 2161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509" h="2161">
                  <a:moveTo>
                    <a:pt x="1246" y="1917"/>
                  </a:moveTo>
                  <a:cubicBezTo>
                    <a:pt x="1179" y="1984"/>
                    <a:pt x="1122" y="1981"/>
                    <a:pt x="1039" y="2007"/>
                  </a:cubicBezTo>
                  <a:cubicBezTo>
                    <a:pt x="945" y="2003"/>
                    <a:pt x="890" y="2030"/>
                    <a:pt x="870" y="1944"/>
                  </a:cubicBezTo>
                  <a:cubicBezTo>
                    <a:pt x="859" y="1840"/>
                    <a:pt x="873" y="1757"/>
                    <a:pt x="758" y="1721"/>
                  </a:cubicBezTo>
                  <a:cubicBezTo>
                    <a:pt x="718" y="1693"/>
                    <a:pt x="690" y="1707"/>
                    <a:pt x="636" y="1710"/>
                  </a:cubicBezTo>
                  <a:cubicBezTo>
                    <a:pt x="602" y="1718"/>
                    <a:pt x="569" y="1731"/>
                    <a:pt x="535" y="1742"/>
                  </a:cubicBezTo>
                  <a:cubicBezTo>
                    <a:pt x="497" y="1754"/>
                    <a:pt x="544" y="1739"/>
                    <a:pt x="498" y="1753"/>
                  </a:cubicBezTo>
                  <a:cubicBezTo>
                    <a:pt x="493" y="1755"/>
                    <a:pt x="482" y="1758"/>
                    <a:pt x="482" y="1758"/>
                  </a:cubicBezTo>
                  <a:cubicBezTo>
                    <a:pt x="454" y="1754"/>
                    <a:pt x="425" y="1754"/>
                    <a:pt x="397" y="1747"/>
                  </a:cubicBezTo>
                  <a:cubicBezTo>
                    <a:pt x="377" y="1742"/>
                    <a:pt x="346" y="1679"/>
                    <a:pt x="339" y="1668"/>
                  </a:cubicBezTo>
                  <a:cubicBezTo>
                    <a:pt x="325" y="1646"/>
                    <a:pt x="317" y="1593"/>
                    <a:pt x="317" y="1593"/>
                  </a:cubicBezTo>
                  <a:cubicBezTo>
                    <a:pt x="319" y="1567"/>
                    <a:pt x="319" y="1540"/>
                    <a:pt x="323" y="1514"/>
                  </a:cubicBezTo>
                  <a:cubicBezTo>
                    <a:pt x="329" y="1476"/>
                    <a:pt x="423" y="1429"/>
                    <a:pt x="450" y="1392"/>
                  </a:cubicBezTo>
                  <a:cubicBezTo>
                    <a:pt x="490" y="1263"/>
                    <a:pt x="319" y="1194"/>
                    <a:pt x="232" y="1153"/>
                  </a:cubicBezTo>
                  <a:cubicBezTo>
                    <a:pt x="215" y="1145"/>
                    <a:pt x="196" y="1140"/>
                    <a:pt x="179" y="1131"/>
                  </a:cubicBezTo>
                  <a:cubicBezTo>
                    <a:pt x="165" y="1124"/>
                    <a:pt x="151" y="1117"/>
                    <a:pt x="137" y="1110"/>
                  </a:cubicBezTo>
                  <a:cubicBezTo>
                    <a:pt x="130" y="1107"/>
                    <a:pt x="116" y="1100"/>
                    <a:pt x="116" y="1100"/>
                  </a:cubicBezTo>
                  <a:cubicBezTo>
                    <a:pt x="102" y="1080"/>
                    <a:pt x="89" y="1078"/>
                    <a:pt x="73" y="1057"/>
                  </a:cubicBezTo>
                  <a:cubicBezTo>
                    <a:pt x="71" y="1051"/>
                    <a:pt x="65" y="1030"/>
                    <a:pt x="62" y="1025"/>
                  </a:cubicBezTo>
                  <a:cubicBezTo>
                    <a:pt x="56" y="1014"/>
                    <a:pt x="41" y="993"/>
                    <a:pt x="41" y="993"/>
                  </a:cubicBezTo>
                  <a:cubicBezTo>
                    <a:pt x="38" y="979"/>
                    <a:pt x="34" y="965"/>
                    <a:pt x="31" y="951"/>
                  </a:cubicBezTo>
                  <a:cubicBezTo>
                    <a:pt x="0" y="821"/>
                    <a:pt x="125" y="828"/>
                    <a:pt x="211" y="823"/>
                  </a:cubicBezTo>
                  <a:cubicBezTo>
                    <a:pt x="265" y="810"/>
                    <a:pt x="296" y="803"/>
                    <a:pt x="333" y="760"/>
                  </a:cubicBezTo>
                  <a:cubicBezTo>
                    <a:pt x="340" y="751"/>
                    <a:pt x="348" y="743"/>
                    <a:pt x="354" y="733"/>
                  </a:cubicBezTo>
                  <a:cubicBezTo>
                    <a:pt x="362" y="720"/>
                    <a:pt x="376" y="691"/>
                    <a:pt x="376" y="691"/>
                  </a:cubicBezTo>
                  <a:cubicBezTo>
                    <a:pt x="386" y="635"/>
                    <a:pt x="397" y="603"/>
                    <a:pt x="381" y="537"/>
                  </a:cubicBezTo>
                  <a:cubicBezTo>
                    <a:pt x="376" y="515"/>
                    <a:pt x="338" y="485"/>
                    <a:pt x="323" y="468"/>
                  </a:cubicBezTo>
                  <a:cubicBezTo>
                    <a:pt x="293" y="434"/>
                    <a:pt x="281" y="403"/>
                    <a:pt x="264" y="362"/>
                  </a:cubicBezTo>
                  <a:cubicBezTo>
                    <a:pt x="283" y="239"/>
                    <a:pt x="412" y="269"/>
                    <a:pt x="514" y="266"/>
                  </a:cubicBezTo>
                  <a:cubicBezTo>
                    <a:pt x="558" y="258"/>
                    <a:pt x="602" y="254"/>
                    <a:pt x="647" y="250"/>
                  </a:cubicBezTo>
                  <a:cubicBezTo>
                    <a:pt x="670" y="244"/>
                    <a:pt x="693" y="238"/>
                    <a:pt x="716" y="234"/>
                  </a:cubicBezTo>
                  <a:cubicBezTo>
                    <a:pt x="760" y="207"/>
                    <a:pt x="732" y="221"/>
                    <a:pt x="800" y="197"/>
                  </a:cubicBezTo>
                  <a:cubicBezTo>
                    <a:pt x="864" y="174"/>
                    <a:pt x="911" y="137"/>
                    <a:pt x="981" y="128"/>
                  </a:cubicBezTo>
                  <a:cubicBezTo>
                    <a:pt x="1032" y="101"/>
                    <a:pt x="1096" y="88"/>
                    <a:pt x="1151" y="70"/>
                  </a:cubicBezTo>
                  <a:cubicBezTo>
                    <a:pt x="1183" y="59"/>
                    <a:pt x="1202" y="43"/>
                    <a:pt x="1236" y="38"/>
                  </a:cubicBezTo>
                  <a:cubicBezTo>
                    <a:pt x="1269" y="21"/>
                    <a:pt x="1311" y="10"/>
                    <a:pt x="1347" y="0"/>
                  </a:cubicBezTo>
                  <a:cubicBezTo>
                    <a:pt x="1390" y="2"/>
                    <a:pt x="1432" y="3"/>
                    <a:pt x="1475" y="6"/>
                  </a:cubicBezTo>
                  <a:cubicBezTo>
                    <a:pt x="1529" y="10"/>
                    <a:pt x="1585" y="37"/>
                    <a:pt x="1639" y="38"/>
                  </a:cubicBezTo>
                  <a:cubicBezTo>
                    <a:pt x="1767" y="41"/>
                    <a:pt x="1894" y="41"/>
                    <a:pt x="2022" y="43"/>
                  </a:cubicBezTo>
                  <a:cubicBezTo>
                    <a:pt x="2033" y="48"/>
                    <a:pt x="2045" y="52"/>
                    <a:pt x="2054" y="59"/>
                  </a:cubicBezTo>
                  <a:cubicBezTo>
                    <a:pt x="2091" y="87"/>
                    <a:pt x="2037" y="66"/>
                    <a:pt x="2080" y="80"/>
                  </a:cubicBezTo>
                  <a:cubicBezTo>
                    <a:pt x="2097" y="105"/>
                    <a:pt x="2104" y="133"/>
                    <a:pt x="2117" y="160"/>
                  </a:cubicBezTo>
                  <a:cubicBezTo>
                    <a:pt x="2120" y="173"/>
                    <a:pt x="2126" y="218"/>
                    <a:pt x="2133" y="229"/>
                  </a:cubicBezTo>
                  <a:cubicBezTo>
                    <a:pt x="2140" y="240"/>
                    <a:pt x="2157" y="236"/>
                    <a:pt x="2170" y="239"/>
                  </a:cubicBezTo>
                  <a:cubicBezTo>
                    <a:pt x="2202" y="246"/>
                    <a:pt x="2233" y="251"/>
                    <a:pt x="2266" y="255"/>
                  </a:cubicBezTo>
                  <a:cubicBezTo>
                    <a:pt x="2348" y="251"/>
                    <a:pt x="2412" y="243"/>
                    <a:pt x="2489" y="229"/>
                  </a:cubicBezTo>
                  <a:cubicBezTo>
                    <a:pt x="2498" y="227"/>
                    <a:pt x="2506" y="225"/>
                    <a:pt x="2515" y="223"/>
                  </a:cubicBezTo>
                  <a:cubicBezTo>
                    <a:pt x="2520" y="222"/>
                    <a:pt x="2526" y="219"/>
                    <a:pt x="2531" y="218"/>
                  </a:cubicBezTo>
                  <a:cubicBezTo>
                    <a:pt x="2552" y="214"/>
                    <a:pt x="2595" y="208"/>
                    <a:pt x="2595" y="208"/>
                  </a:cubicBezTo>
                  <a:cubicBezTo>
                    <a:pt x="2649" y="180"/>
                    <a:pt x="2727" y="176"/>
                    <a:pt x="2786" y="170"/>
                  </a:cubicBezTo>
                  <a:cubicBezTo>
                    <a:pt x="2868" y="162"/>
                    <a:pt x="2949" y="154"/>
                    <a:pt x="3031" y="149"/>
                  </a:cubicBezTo>
                  <a:cubicBezTo>
                    <a:pt x="3095" y="151"/>
                    <a:pt x="3160" y="140"/>
                    <a:pt x="3222" y="154"/>
                  </a:cubicBezTo>
                  <a:cubicBezTo>
                    <a:pt x="3238" y="158"/>
                    <a:pt x="3236" y="185"/>
                    <a:pt x="3248" y="197"/>
                  </a:cubicBezTo>
                  <a:cubicBezTo>
                    <a:pt x="3283" y="232"/>
                    <a:pt x="3296" y="279"/>
                    <a:pt x="3323" y="319"/>
                  </a:cubicBezTo>
                  <a:cubicBezTo>
                    <a:pt x="3332" y="347"/>
                    <a:pt x="3344" y="375"/>
                    <a:pt x="3360" y="399"/>
                  </a:cubicBezTo>
                  <a:cubicBezTo>
                    <a:pt x="3375" y="446"/>
                    <a:pt x="3375" y="444"/>
                    <a:pt x="3429" y="452"/>
                  </a:cubicBezTo>
                  <a:cubicBezTo>
                    <a:pt x="3478" y="476"/>
                    <a:pt x="3460" y="462"/>
                    <a:pt x="3487" y="489"/>
                  </a:cubicBezTo>
                  <a:cubicBezTo>
                    <a:pt x="3506" y="551"/>
                    <a:pt x="3507" y="543"/>
                    <a:pt x="3492" y="648"/>
                  </a:cubicBezTo>
                  <a:cubicBezTo>
                    <a:pt x="3487" y="683"/>
                    <a:pt x="3408" y="726"/>
                    <a:pt x="3392" y="776"/>
                  </a:cubicBezTo>
                  <a:cubicBezTo>
                    <a:pt x="3395" y="810"/>
                    <a:pt x="3396" y="844"/>
                    <a:pt x="3402" y="877"/>
                  </a:cubicBezTo>
                  <a:cubicBezTo>
                    <a:pt x="3406" y="898"/>
                    <a:pt x="3445" y="924"/>
                    <a:pt x="3445" y="924"/>
                  </a:cubicBezTo>
                  <a:cubicBezTo>
                    <a:pt x="3448" y="931"/>
                    <a:pt x="3451" y="939"/>
                    <a:pt x="3455" y="946"/>
                  </a:cubicBezTo>
                  <a:cubicBezTo>
                    <a:pt x="3462" y="957"/>
                    <a:pt x="3477" y="977"/>
                    <a:pt x="3477" y="977"/>
                  </a:cubicBezTo>
                  <a:cubicBezTo>
                    <a:pt x="3499" y="1074"/>
                    <a:pt x="3509" y="1221"/>
                    <a:pt x="3402" y="1275"/>
                  </a:cubicBezTo>
                  <a:cubicBezTo>
                    <a:pt x="3386" y="1283"/>
                    <a:pt x="3366" y="1285"/>
                    <a:pt x="3349" y="1291"/>
                  </a:cubicBezTo>
                  <a:cubicBezTo>
                    <a:pt x="3303" y="1272"/>
                    <a:pt x="3340" y="1291"/>
                    <a:pt x="3296" y="1253"/>
                  </a:cubicBezTo>
                  <a:cubicBezTo>
                    <a:pt x="3282" y="1241"/>
                    <a:pt x="3264" y="1238"/>
                    <a:pt x="3248" y="1232"/>
                  </a:cubicBezTo>
                  <a:cubicBezTo>
                    <a:pt x="3164" y="1239"/>
                    <a:pt x="3158" y="1229"/>
                    <a:pt x="3131" y="1301"/>
                  </a:cubicBezTo>
                  <a:cubicBezTo>
                    <a:pt x="3122" y="1349"/>
                    <a:pt x="3117" y="1399"/>
                    <a:pt x="3100" y="1445"/>
                  </a:cubicBezTo>
                  <a:cubicBezTo>
                    <a:pt x="3095" y="1507"/>
                    <a:pt x="3089" y="1536"/>
                    <a:pt x="3062" y="1588"/>
                  </a:cubicBezTo>
                  <a:cubicBezTo>
                    <a:pt x="3049" y="1641"/>
                    <a:pt x="3026" y="1658"/>
                    <a:pt x="2977" y="1673"/>
                  </a:cubicBezTo>
                  <a:cubicBezTo>
                    <a:pt x="2933" y="1671"/>
                    <a:pt x="2889" y="1673"/>
                    <a:pt x="2845" y="1668"/>
                  </a:cubicBezTo>
                  <a:cubicBezTo>
                    <a:pt x="2837" y="1667"/>
                    <a:pt x="2831" y="1660"/>
                    <a:pt x="2823" y="1657"/>
                  </a:cubicBezTo>
                  <a:cubicBezTo>
                    <a:pt x="2809" y="1652"/>
                    <a:pt x="2795" y="1650"/>
                    <a:pt x="2781" y="1646"/>
                  </a:cubicBezTo>
                  <a:cubicBezTo>
                    <a:pt x="2767" y="1642"/>
                    <a:pt x="2738" y="1636"/>
                    <a:pt x="2738" y="1636"/>
                  </a:cubicBezTo>
                  <a:cubicBezTo>
                    <a:pt x="2698" y="1641"/>
                    <a:pt x="2686" y="1641"/>
                    <a:pt x="2664" y="1673"/>
                  </a:cubicBezTo>
                  <a:cubicBezTo>
                    <a:pt x="2640" y="1750"/>
                    <a:pt x="2657" y="1850"/>
                    <a:pt x="2611" y="1917"/>
                  </a:cubicBezTo>
                  <a:cubicBezTo>
                    <a:pt x="2601" y="1961"/>
                    <a:pt x="2553" y="2061"/>
                    <a:pt x="2515" y="2087"/>
                  </a:cubicBezTo>
                  <a:cubicBezTo>
                    <a:pt x="2484" y="2108"/>
                    <a:pt x="2371" y="2119"/>
                    <a:pt x="2330" y="2124"/>
                  </a:cubicBezTo>
                  <a:cubicBezTo>
                    <a:pt x="2248" y="2146"/>
                    <a:pt x="2159" y="2152"/>
                    <a:pt x="2075" y="2161"/>
                  </a:cubicBezTo>
                  <a:cubicBezTo>
                    <a:pt x="1861" y="2158"/>
                    <a:pt x="1786" y="2160"/>
                    <a:pt x="1623" y="2135"/>
                  </a:cubicBezTo>
                  <a:cubicBezTo>
                    <a:pt x="1591" y="2118"/>
                    <a:pt x="1560" y="2099"/>
                    <a:pt x="1528" y="2082"/>
                  </a:cubicBezTo>
                  <a:cubicBezTo>
                    <a:pt x="1509" y="2072"/>
                    <a:pt x="1464" y="2066"/>
                    <a:pt x="1464" y="2066"/>
                  </a:cubicBezTo>
                  <a:cubicBezTo>
                    <a:pt x="1431" y="2043"/>
                    <a:pt x="1380" y="2023"/>
                    <a:pt x="1342" y="2007"/>
                  </a:cubicBezTo>
                  <a:cubicBezTo>
                    <a:pt x="1319" y="1985"/>
                    <a:pt x="1302" y="1964"/>
                    <a:pt x="1278" y="1944"/>
                  </a:cubicBezTo>
                  <a:cubicBezTo>
                    <a:pt x="1268" y="1936"/>
                    <a:pt x="1257" y="1908"/>
                    <a:pt x="1246" y="1917"/>
                  </a:cubicBezTo>
                  <a:close/>
                </a:path>
              </a:pathLst>
            </a:custGeom>
            <a:solidFill>
              <a:srgbClr val="CC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4003675" y="4327525"/>
              <a:ext cx="98425" cy="107950"/>
            </a:xfrm>
            <a:prstGeom prst="ellipse">
              <a:avLst/>
            </a:prstGeom>
            <a:solidFill>
              <a:srgbClr val="0099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3905250" y="4110038"/>
              <a:ext cx="98425" cy="109537"/>
            </a:xfrm>
            <a:prstGeom prst="ellipse">
              <a:avLst/>
            </a:prstGeom>
            <a:solidFill>
              <a:srgbClr val="0099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" name="Oval 6"/>
            <p:cNvSpPr>
              <a:spLocks noChangeArrowheads="1"/>
            </p:cNvSpPr>
            <p:nvPr/>
          </p:nvSpPr>
          <p:spPr bwMode="auto">
            <a:xfrm>
              <a:off x="4498975" y="3244850"/>
              <a:ext cx="98425" cy="107950"/>
            </a:xfrm>
            <a:prstGeom prst="ellipse">
              <a:avLst/>
            </a:prstGeom>
            <a:solidFill>
              <a:srgbClr val="0099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3805238" y="4868863"/>
              <a:ext cx="100012" cy="107950"/>
            </a:xfrm>
            <a:prstGeom prst="ellipse">
              <a:avLst/>
            </a:prstGeom>
            <a:solidFill>
              <a:srgbClr val="0099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5638800" y="5105400"/>
              <a:ext cx="100013" cy="107950"/>
            </a:xfrm>
            <a:prstGeom prst="ellipse">
              <a:avLst/>
            </a:prstGeom>
            <a:solidFill>
              <a:srgbClr val="0099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5105400" y="4876800"/>
              <a:ext cx="100013" cy="107950"/>
            </a:xfrm>
            <a:prstGeom prst="ellipse">
              <a:avLst/>
            </a:prstGeom>
            <a:solidFill>
              <a:srgbClr val="0099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6578600" y="3894138"/>
              <a:ext cx="98425" cy="107950"/>
            </a:xfrm>
            <a:prstGeom prst="ellipse">
              <a:avLst/>
            </a:prstGeom>
            <a:solidFill>
              <a:srgbClr val="0099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5257800" y="5257800"/>
              <a:ext cx="100013" cy="107950"/>
            </a:xfrm>
            <a:prstGeom prst="ellipse">
              <a:avLst/>
            </a:prstGeom>
            <a:solidFill>
              <a:srgbClr val="0099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auto">
            <a:xfrm>
              <a:off x="5092700" y="3135313"/>
              <a:ext cx="98425" cy="109537"/>
            </a:xfrm>
            <a:prstGeom prst="ellipse">
              <a:avLst/>
            </a:prstGeom>
            <a:solidFill>
              <a:srgbClr val="0099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" name="Oval 13"/>
            <p:cNvSpPr>
              <a:spLocks noChangeArrowheads="1"/>
            </p:cNvSpPr>
            <p:nvPr/>
          </p:nvSpPr>
          <p:spPr bwMode="auto">
            <a:xfrm>
              <a:off x="2814638" y="3135313"/>
              <a:ext cx="100012" cy="109537"/>
            </a:xfrm>
            <a:prstGeom prst="ellipse">
              <a:avLst/>
            </a:prstGeom>
            <a:solidFill>
              <a:srgbClr val="0099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3013075" y="3678238"/>
              <a:ext cx="100013" cy="107950"/>
            </a:xfrm>
            <a:prstGeom prst="ellipse">
              <a:avLst/>
            </a:prstGeom>
            <a:solidFill>
              <a:srgbClr val="0099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6" name="Oval 15"/>
            <p:cNvSpPr>
              <a:spLocks noChangeArrowheads="1"/>
            </p:cNvSpPr>
            <p:nvPr/>
          </p:nvSpPr>
          <p:spPr bwMode="auto">
            <a:xfrm>
              <a:off x="3409950" y="3894138"/>
              <a:ext cx="98425" cy="107950"/>
            </a:xfrm>
            <a:prstGeom prst="ellipse">
              <a:avLst/>
            </a:prstGeom>
            <a:solidFill>
              <a:srgbClr val="0099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7" name="Oval 16"/>
            <p:cNvSpPr>
              <a:spLocks noChangeArrowheads="1"/>
            </p:cNvSpPr>
            <p:nvPr/>
          </p:nvSpPr>
          <p:spPr bwMode="auto">
            <a:xfrm>
              <a:off x="7766050" y="3244850"/>
              <a:ext cx="100013" cy="107950"/>
            </a:xfrm>
            <a:prstGeom prst="ellipse">
              <a:avLst/>
            </a:prstGeom>
            <a:solidFill>
              <a:srgbClr val="0099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6677025" y="4543425"/>
              <a:ext cx="98425" cy="109538"/>
            </a:xfrm>
            <a:prstGeom prst="ellipse">
              <a:avLst/>
            </a:prstGeom>
            <a:solidFill>
              <a:srgbClr val="0099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9" name="Oval 18"/>
            <p:cNvSpPr>
              <a:spLocks noChangeArrowheads="1"/>
            </p:cNvSpPr>
            <p:nvPr/>
          </p:nvSpPr>
          <p:spPr bwMode="auto">
            <a:xfrm>
              <a:off x="6973888" y="4219575"/>
              <a:ext cx="100012" cy="107950"/>
            </a:xfrm>
            <a:prstGeom prst="ellipse">
              <a:avLst/>
            </a:prstGeom>
            <a:solidFill>
              <a:srgbClr val="0099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0" name="Oval 19"/>
            <p:cNvSpPr>
              <a:spLocks noChangeArrowheads="1"/>
            </p:cNvSpPr>
            <p:nvPr/>
          </p:nvSpPr>
          <p:spPr bwMode="auto">
            <a:xfrm>
              <a:off x="7270750" y="3460750"/>
              <a:ext cx="100013" cy="107950"/>
            </a:xfrm>
            <a:prstGeom prst="ellipse">
              <a:avLst/>
            </a:prstGeom>
            <a:solidFill>
              <a:srgbClr val="0099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7073900" y="3027363"/>
              <a:ext cx="98425" cy="107950"/>
            </a:xfrm>
            <a:prstGeom prst="ellipse">
              <a:avLst/>
            </a:prstGeom>
            <a:solidFill>
              <a:srgbClr val="0099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2" name="Oval 21"/>
            <p:cNvSpPr>
              <a:spLocks noChangeArrowheads="1"/>
            </p:cNvSpPr>
            <p:nvPr/>
          </p:nvSpPr>
          <p:spPr bwMode="auto">
            <a:xfrm>
              <a:off x="7766050" y="2919413"/>
              <a:ext cx="100013" cy="107950"/>
            </a:xfrm>
            <a:prstGeom prst="ellipse">
              <a:avLst/>
            </a:prstGeom>
            <a:solidFill>
              <a:srgbClr val="0099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" name="Oval 22"/>
            <p:cNvSpPr>
              <a:spLocks noChangeArrowheads="1"/>
            </p:cNvSpPr>
            <p:nvPr/>
          </p:nvSpPr>
          <p:spPr bwMode="auto">
            <a:xfrm>
              <a:off x="8162925" y="3678238"/>
              <a:ext cx="98425" cy="107950"/>
            </a:xfrm>
            <a:prstGeom prst="ellipse">
              <a:avLst/>
            </a:prstGeom>
            <a:solidFill>
              <a:srgbClr val="0099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8361363" y="3894138"/>
              <a:ext cx="98425" cy="107950"/>
            </a:xfrm>
            <a:prstGeom prst="ellipse">
              <a:avLst/>
            </a:prstGeom>
            <a:solidFill>
              <a:srgbClr val="0099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" name="Oval 24"/>
            <p:cNvSpPr>
              <a:spLocks noChangeArrowheads="1"/>
            </p:cNvSpPr>
            <p:nvPr/>
          </p:nvSpPr>
          <p:spPr bwMode="auto">
            <a:xfrm>
              <a:off x="4597400" y="2160588"/>
              <a:ext cx="100013" cy="107950"/>
            </a:xfrm>
            <a:prstGeom prst="ellipse">
              <a:avLst/>
            </a:prstGeom>
            <a:solidFill>
              <a:srgbClr val="0099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6" name="Oval 25"/>
            <p:cNvSpPr>
              <a:spLocks noChangeArrowheads="1"/>
            </p:cNvSpPr>
            <p:nvPr/>
          </p:nvSpPr>
          <p:spPr bwMode="auto">
            <a:xfrm>
              <a:off x="4994275" y="2160588"/>
              <a:ext cx="98425" cy="107950"/>
            </a:xfrm>
            <a:prstGeom prst="ellipse">
              <a:avLst/>
            </a:prstGeom>
            <a:solidFill>
              <a:srgbClr val="0099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7" name="Oval 26"/>
            <p:cNvSpPr>
              <a:spLocks noChangeArrowheads="1"/>
            </p:cNvSpPr>
            <p:nvPr/>
          </p:nvSpPr>
          <p:spPr bwMode="auto">
            <a:xfrm>
              <a:off x="5191125" y="2378075"/>
              <a:ext cx="100013" cy="107950"/>
            </a:xfrm>
            <a:prstGeom prst="ellipse">
              <a:avLst/>
            </a:prstGeom>
            <a:solidFill>
              <a:srgbClr val="0099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" name="Oval 27"/>
            <p:cNvSpPr>
              <a:spLocks noChangeArrowheads="1"/>
            </p:cNvSpPr>
            <p:nvPr/>
          </p:nvSpPr>
          <p:spPr bwMode="auto">
            <a:xfrm>
              <a:off x="4697413" y="3460750"/>
              <a:ext cx="98425" cy="107950"/>
            </a:xfrm>
            <a:prstGeom prst="ellipse">
              <a:avLst/>
            </a:prstGeom>
            <a:solidFill>
              <a:srgbClr val="0099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9" name="Oval 28"/>
            <p:cNvSpPr>
              <a:spLocks noChangeArrowheads="1"/>
            </p:cNvSpPr>
            <p:nvPr/>
          </p:nvSpPr>
          <p:spPr bwMode="auto">
            <a:xfrm>
              <a:off x="4697413" y="3244850"/>
              <a:ext cx="98425" cy="107950"/>
            </a:xfrm>
            <a:prstGeom prst="ellipse">
              <a:avLst/>
            </a:prstGeom>
            <a:solidFill>
              <a:srgbClr val="0099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0" name="Oval 29"/>
            <p:cNvSpPr>
              <a:spLocks noChangeArrowheads="1"/>
            </p:cNvSpPr>
            <p:nvPr/>
          </p:nvSpPr>
          <p:spPr bwMode="auto">
            <a:xfrm>
              <a:off x="4894263" y="3678238"/>
              <a:ext cx="100012" cy="107950"/>
            </a:xfrm>
            <a:prstGeom prst="ellipse">
              <a:avLst/>
            </a:prstGeom>
            <a:solidFill>
              <a:srgbClr val="0099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1" name="AutoShape 30"/>
            <p:cNvSpPr>
              <a:spLocks noChangeArrowheads="1"/>
            </p:cNvSpPr>
            <p:nvPr/>
          </p:nvSpPr>
          <p:spPr bwMode="auto">
            <a:xfrm>
              <a:off x="4894263" y="3352800"/>
              <a:ext cx="100012" cy="107950"/>
            </a:xfrm>
            <a:prstGeom prst="triangle">
              <a:avLst>
                <a:gd name="adj" fmla="val 50000"/>
              </a:avLst>
            </a:prstGeom>
            <a:solidFill>
              <a:srgbClr val="FF33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2" name="AutoShape 31"/>
            <p:cNvSpPr>
              <a:spLocks noChangeArrowheads="1"/>
            </p:cNvSpPr>
            <p:nvPr/>
          </p:nvSpPr>
          <p:spPr bwMode="auto">
            <a:xfrm>
              <a:off x="4894263" y="2268538"/>
              <a:ext cx="100012" cy="109537"/>
            </a:xfrm>
            <a:prstGeom prst="triangle">
              <a:avLst>
                <a:gd name="adj" fmla="val 50000"/>
              </a:avLst>
            </a:prstGeom>
            <a:solidFill>
              <a:srgbClr val="FF33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3" name="AutoShape 32"/>
            <p:cNvSpPr>
              <a:spLocks noChangeArrowheads="1"/>
            </p:cNvSpPr>
            <p:nvPr/>
          </p:nvSpPr>
          <p:spPr bwMode="auto">
            <a:xfrm>
              <a:off x="6677025" y="4110038"/>
              <a:ext cx="98425" cy="109537"/>
            </a:xfrm>
            <a:prstGeom prst="triangle">
              <a:avLst>
                <a:gd name="adj" fmla="val 50000"/>
              </a:avLst>
            </a:prstGeom>
            <a:solidFill>
              <a:srgbClr val="FF33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" name="AutoShape 33"/>
            <p:cNvSpPr>
              <a:spLocks noChangeArrowheads="1"/>
            </p:cNvSpPr>
            <p:nvPr/>
          </p:nvSpPr>
          <p:spPr bwMode="auto">
            <a:xfrm>
              <a:off x="7469188" y="3135313"/>
              <a:ext cx="98425" cy="109537"/>
            </a:xfrm>
            <a:prstGeom prst="triangle">
              <a:avLst>
                <a:gd name="adj" fmla="val 50000"/>
              </a:avLst>
            </a:prstGeom>
            <a:solidFill>
              <a:srgbClr val="FF33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5" name="AutoShape 34"/>
            <p:cNvSpPr>
              <a:spLocks noChangeArrowheads="1"/>
            </p:cNvSpPr>
            <p:nvPr/>
          </p:nvSpPr>
          <p:spPr bwMode="auto">
            <a:xfrm>
              <a:off x="8261350" y="3786188"/>
              <a:ext cx="100013" cy="107950"/>
            </a:xfrm>
            <a:prstGeom prst="triangle">
              <a:avLst>
                <a:gd name="adj" fmla="val 50000"/>
              </a:avLst>
            </a:prstGeom>
            <a:solidFill>
              <a:srgbClr val="FF33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6" name="AutoShape 35"/>
            <p:cNvSpPr>
              <a:spLocks noChangeArrowheads="1"/>
            </p:cNvSpPr>
            <p:nvPr/>
          </p:nvSpPr>
          <p:spPr bwMode="auto">
            <a:xfrm>
              <a:off x="3905250" y="4435475"/>
              <a:ext cx="98425" cy="107950"/>
            </a:xfrm>
            <a:prstGeom prst="triangle">
              <a:avLst>
                <a:gd name="adj" fmla="val 50000"/>
              </a:avLst>
            </a:prstGeom>
            <a:solidFill>
              <a:srgbClr val="FF33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7" name="AutoShape 36"/>
            <p:cNvSpPr>
              <a:spLocks noChangeArrowheads="1"/>
            </p:cNvSpPr>
            <p:nvPr/>
          </p:nvSpPr>
          <p:spPr bwMode="auto">
            <a:xfrm>
              <a:off x="3013075" y="3568700"/>
              <a:ext cx="100013" cy="109538"/>
            </a:xfrm>
            <a:prstGeom prst="triangle">
              <a:avLst>
                <a:gd name="adj" fmla="val 50000"/>
              </a:avLst>
            </a:prstGeom>
            <a:solidFill>
              <a:srgbClr val="FF33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" name="Freeform 37"/>
            <p:cNvSpPr>
              <a:spLocks/>
            </p:cNvSpPr>
            <p:nvPr/>
          </p:nvSpPr>
          <p:spPr bwMode="auto">
            <a:xfrm>
              <a:off x="2605088" y="3063875"/>
              <a:ext cx="1042987" cy="1227138"/>
            </a:xfrm>
            <a:custGeom>
              <a:avLst/>
              <a:gdLst>
                <a:gd name="T0" fmla="*/ 90 w 506"/>
                <a:gd name="T1" fmla="*/ 1 h 544"/>
                <a:gd name="T2" fmla="*/ 202 w 506"/>
                <a:gd name="T3" fmla="*/ 7 h 544"/>
                <a:gd name="T4" fmla="*/ 250 w 506"/>
                <a:gd name="T5" fmla="*/ 38 h 544"/>
                <a:gd name="T6" fmla="*/ 282 w 506"/>
                <a:gd name="T7" fmla="*/ 60 h 544"/>
                <a:gd name="T8" fmla="*/ 313 w 506"/>
                <a:gd name="T9" fmla="*/ 107 h 544"/>
                <a:gd name="T10" fmla="*/ 388 w 506"/>
                <a:gd name="T11" fmla="*/ 230 h 544"/>
                <a:gd name="T12" fmla="*/ 462 w 506"/>
                <a:gd name="T13" fmla="*/ 320 h 544"/>
                <a:gd name="T14" fmla="*/ 478 w 506"/>
                <a:gd name="T15" fmla="*/ 352 h 544"/>
                <a:gd name="T16" fmla="*/ 505 w 506"/>
                <a:gd name="T17" fmla="*/ 463 h 544"/>
                <a:gd name="T18" fmla="*/ 499 w 506"/>
                <a:gd name="T19" fmla="*/ 506 h 544"/>
                <a:gd name="T20" fmla="*/ 420 w 506"/>
                <a:gd name="T21" fmla="*/ 537 h 544"/>
                <a:gd name="T22" fmla="*/ 292 w 506"/>
                <a:gd name="T23" fmla="*/ 527 h 544"/>
                <a:gd name="T24" fmla="*/ 165 w 506"/>
                <a:gd name="T25" fmla="*/ 463 h 544"/>
                <a:gd name="T26" fmla="*/ 80 w 506"/>
                <a:gd name="T27" fmla="*/ 368 h 544"/>
                <a:gd name="T28" fmla="*/ 48 w 506"/>
                <a:gd name="T29" fmla="*/ 314 h 544"/>
                <a:gd name="T30" fmla="*/ 16 w 506"/>
                <a:gd name="T31" fmla="*/ 240 h 544"/>
                <a:gd name="T32" fmla="*/ 6 w 506"/>
                <a:gd name="T33" fmla="*/ 198 h 544"/>
                <a:gd name="T34" fmla="*/ 0 w 506"/>
                <a:gd name="T35" fmla="*/ 171 h 544"/>
                <a:gd name="T36" fmla="*/ 6 w 506"/>
                <a:gd name="T37" fmla="*/ 38 h 544"/>
                <a:gd name="T38" fmla="*/ 90 w 506"/>
                <a:gd name="T39" fmla="*/ 1 h 54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06"/>
                <a:gd name="T61" fmla="*/ 0 h 544"/>
                <a:gd name="T62" fmla="*/ 506 w 506"/>
                <a:gd name="T63" fmla="*/ 544 h 54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06" h="544">
                  <a:moveTo>
                    <a:pt x="90" y="1"/>
                  </a:moveTo>
                  <a:cubicBezTo>
                    <a:pt x="127" y="3"/>
                    <a:pt x="165" y="0"/>
                    <a:pt x="202" y="7"/>
                  </a:cubicBezTo>
                  <a:cubicBezTo>
                    <a:pt x="221" y="11"/>
                    <a:pt x="234" y="28"/>
                    <a:pt x="250" y="38"/>
                  </a:cubicBezTo>
                  <a:cubicBezTo>
                    <a:pt x="261" y="45"/>
                    <a:pt x="282" y="60"/>
                    <a:pt x="282" y="60"/>
                  </a:cubicBezTo>
                  <a:cubicBezTo>
                    <a:pt x="293" y="78"/>
                    <a:pt x="298" y="92"/>
                    <a:pt x="313" y="107"/>
                  </a:cubicBezTo>
                  <a:cubicBezTo>
                    <a:pt x="328" y="148"/>
                    <a:pt x="357" y="199"/>
                    <a:pt x="388" y="230"/>
                  </a:cubicBezTo>
                  <a:cubicBezTo>
                    <a:pt x="398" y="260"/>
                    <a:pt x="436" y="302"/>
                    <a:pt x="462" y="320"/>
                  </a:cubicBezTo>
                  <a:cubicBezTo>
                    <a:pt x="474" y="360"/>
                    <a:pt x="457" y="311"/>
                    <a:pt x="478" y="352"/>
                  </a:cubicBezTo>
                  <a:cubicBezTo>
                    <a:pt x="495" y="386"/>
                    <a:pt x="499" y="427"/>
                    <a:pt x="505" y="463"/>
                  </a:cubicBezTo>
                  <a:cubicBezTo>
                    <a:pt x="503" y="477"/>
                    <a:pt x="506" y="494"/>
                    <a:pt x="499" y="506"/>
                  </a:cubicBezTo>
                  <a:cubicBezTo>
                    <a:pt x="485" y="529"/>
                    <a:pt x="442" y="534"/>
                    <a:pt x="420" y="537"/>
                  </a:cubicBezTo>
                  <a:cubicBezTo>
                    <a:pt x="377" y="535"/>
                    <a:pt x="331" y="544"/>
                    <a:pt x="292" y="527"/>
                  </a:cubicBezTo>
                  <a:cubicBezTo>
                    <a:pt x="249" y="509"/>
                    <a:pt x="210" y="477"/>
                    <a:pt x="165" y="463"/>
                  </a:cubicBezTo>
                  <a:cubicBezTo>
                    <a:pt x="136" y="434"/>
                    <a:pt x="104" y="401"/>
                    <a:pt x="80" y="368"/>
                  </a:cubicBezTo>
                  <a:cubicBezTo>
                    <a:pt x="68" y="351"/>
                    <a:pt x="48" y="314"/>
                    <a:pt x="48" y="314"/>
                  </a:cubicBezTo>
                  <a:cubicBezTo>
                    <a:pt x="40" y="289"/>
                    <a:pt x="28" y="263"/>
                    <a:pt x="16" y="240"/>
                  </a:cubicBezTo>
                  <a:cubicBezTo>
                    <a:pt x="13" y="226"/>
                    <a:pt x="9" y="212"/>
                    <a:pt x="6" y="198"/>
                  </a:cubicBezTo>
                  <a:cubicBezTo>
                    <a:pt x="4" y="189"/>
                    <a:pt x="0" y="171"/>
                    <a:pt x="0" y="171"/>
                  </a:cubicBezTo>
                  <a:cubicBezTo>
                    <a:pt x="2" y="127"/>
                    <a:pt x="0" y="82"/>
                    <a:pt x="6" y="38"/>
                  </a:cubicBezTo>
                  <a:cubicBezTo>
                    <a:pt x="7" y="32"/>
                    <a:pt x="76" y="8"/>
                    <a:pt x="90" y="1"/>
                  </a:cubicBezTo>
                  <a:close/>
                </a:path>
              </a:pathLst>
            </a:custGeom>
            <a:noFill/>
            <a:ln w="9525" cap="flat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Freeform 38"/>
            <p:cNvSpPr>
              <a:spLocks/>
            </p:cNvSpPr>
            <p:nvPr/>
          </p:nvSpPr>
          <p:spPr bwMode="auto">
            <a:xfrm>
              <a:off x="3560763" y="4054475"/>
              <a:ext cx="706437" cy="1085850"/>
            </a:xfrm>
            <a:custGeom>
              <a:avLst/>
              <a:gdLst>
                <a:gd name="T0" fmla="*/ 190 w 343"/>
                <a:gd name="T1" fmla="*/ 3 h 481"/>
                <a:gd name="T2" fmla="*/ 164 w 343"/>
                <a:gd name="T3" fmla="*/ 8 h 481"/>
                <a:gd name="T4" fmla="*/ 132 w 343"/>
                <a:gd name="T5" fmla="*/ 29 h 481"/>
                <a:gd name="T6" fmla="*/ 63 w 343"/>
                <a:gd name="T7" fmla="*/ 136 h 481"/>
                <a:gd name="T8" fmla="*/ 52 w 343"/>
                <a:gd name="T9" fmla="*/ 162 h 481"/>
                <a:gd name="T10" fmla="*/ 42 w 343"/>
                <a:gd name="T11" fmla="*/ 194 h 481"/>
                <a:gd name="T12" fmla="*/ 116 w 343"/>
                <a:gd name="T13" fmla="*/ 481 h 481"/>
                <a:gd name="T14" fmla="*/ 212 w 343"/>
                <a:gd name="T15" fmla="*/ 475 h 481"/>
                <a:gd name="T16" fmla="*/ 243 w 343"/>
                <a:gd name="T17" fmla="*/ 465 h 481"/>
                <a:gd name="T18" fmla="*/ 296 w 343"/>
                <a:gd name="T19" fmla="*/ 364 h 481"/>
                <a:gd name="T20" fmla="*/ 217 w 343"/>
                <a:gd name="T21" fmla="*/ 19 h 481"/>
                <a:gd name="T22" fmla="*/ 190 w 343"/>
                <a:gd name="T23" fmla="*/ 3 h 48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43"/>
                <a:gd name="T37" fmla="*/ 0 h 481"/>
                <a:gd name="T38" fmla="*/ 343 w 343"/>
                <a:gd name="T39" fmla="*/ 481 h 48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43" h="481">
                  <a:moveTo>
                    <a:pt x="190" y="3"/>
                  </a:moveTo>
                  <a:cubicBezTo>
                    <a:pt x="181" y="5"/>
                    <a:pt x="172" y="4"/>
                    <a:pt x="164" y="8"/>
                  </a:cubicBezTo>
                  <a:cubicBezTo>
                    <a:pt x="152" y="13"/>
                    <a:pt x="132" y="29"/>
                    <a:pt x="132" y="29"/>
                  </a:cubicBezTo>
                  <a:cubicBezTo>
                    <a:pt x="108" y="64"/>
                    <a:pt x="83" y="97"/>
                    <a:pt x="63" y="136"/>
                  </a:cubicBezTo>
                  <a:cubicBezTo>
                    <a:pt x="59" y="144"/>
                    <a:pt x="55" y="153"/>
                    <a:pt x="52" y="162"/>
                  </a:cubicBezTo>
                  <a:cubicBezTo>
                    <a:pt x="48" y="173"/>
                    <a:pt x="42" y="194"/>
                    <a:pt x="42" y="194"/>
                  </a:cubicBezTo>
                  <a:cubicBezTo>
                    <a:pt x="30" y="290"/>
                    <a:pt x="0" y="438"/>
                    <a:pt x="116" y="481"/>
                  </a:cubicBezTo>
                  <a:cubicBezTo>
                    <a:pt x="148" y="479"/>
                    <a:pt x="180" y="479"/>
                    <a:pt x="212" y="475"/>
                  </a:cubicBezTo>
                  <a:cubicBezTo>
                    <a:pt x="223" y="474"/>
                    <a:pt x="243" y="465"/>
                    <a:pt x="243" y="465"/>
                  </a:cubicBezTo>
                  <a:cubicBezTo>
                    <a:pt x="278" y="440"/>
                    <a:pt x="286" y="405"/>
                    <a:pt x="296" y="364"/>
                  </a:cubicBezTo>
                  <a:cubicBezTo>
                    <a:pt x="295" y="297"/>
                    <a:pt x="343" y="58"/>
                    <a:pt x="217" y="19"/>
                  </a:cubicBezTo>
                  <a:cubicBezTo>
                    <a:pt x="198" y="0"/>
                    <a:pt x="209" y="3"/>
                    <a:pt x="190" y="3"/>
                  </a:cubicBezTo>
                  <a:close/>
                </a:path>
              </a:pathLst>
            </a:custGeom>
            <a:noFill/>
            <a:ln w="9525" cap="flat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Freeform 39"/>
            <p:cNvSpPr>
              <a:spLocks/>
            </p:cNvSpPr>
            <p:nvPr/>
          </p:nvSpPr>
          <p:spPr bwMode="auto">
            <a:xfrm>
              <a:off x="4275138" y="2913063"/>
              <a:ext cx="1255712" cy="1028700"/>
            </a:xfrm>
            <a:custGeom>
              <a:avLst/>
              <a:gdLst>
                <a:gd name="T0" fmla="*/ 279 w 608"/>
                <a:gd name="T1" fmla="*/ 31 h 456"/>
                <a:gd name="T2" fmla="*/ 88 w 608"/>
                <a:gd name="T3" fmla="*/ 63 h 456"/>
                <a:gd name="T4" fmla="*/ 56 w 608"/>
                <a:gd name="T5" fmla="*/ 100 h 456"/>
                <a:gd name="T6" fmla="*/ 34 w 608"/>
                <a:gd name="T7" fmla="*/ 132 h 456"/>
                <a:gd name="T8" fmla="*/ 162 w 608"/>
                <a:gd name="T9" fmla="*/ 371 h 456"/>
                <a:gd name="T10" fmla="*/ 257 w 608"/>
                <a:gd name="T11" fmla="*/ 440 h 456"/>
                <a:gd name="T12" fmla="*/ 332 w 608"/>
                <a:gd name="T13" fmla="*/ 456 h 456"/>
                <a:gd name="T14" fmla="*/ 454 w 608"/>
                <a:gd name="T15" fmla="*/ 440 h 456"/>
                <a:gd name="T16" fmla="*/ 581 w 608"/>
                <a:gd name="T17" fmla="*/ 328 h 456"/>
                <a:gd name="T18" fmla="*/ 528 w 608"/>
                <a:gd name="T19" fmla="*/ 68 h 456"/>
                <a:gd name="T20" fmla="*/ 395 w 608"/>
                <a:gd name="T21" fmla="*/ 15 h 456"/>
                <a:gd name="T22" fmla="*/ 332 w 608"/>
                <a:gd name="T23" fmla="*/ 5 h 456"/>
                <a:gd name="T24" fmla="*/ 279 w 608"/>
                <a:gd name="T25" fmla="*/ 31 h 45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08"/>
                <a:gd name="T40" fmla="*/ 0 h 456"/>
                <a:gd name="T41" fmla="*/ 608 w 608"/>
                <a:gd name="T42" fmla="*/ 456 h 45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08" h="456">
                  <a:moveTo>
                    <a:pt x="279" y="31"/>
                  </a:moveTo>
                  <a:cubicBezTo>
                    <a:pt x="171" y="36"/>
                    <a:pt x="173" y="43"/>
                    <a:pt x="88" y="63"/>
                  </a:cubicBezTo>
                  <a:cubicBezTo>
                    <a:pt x="69" y="82"/>
                    <a:pt x="72" y="77"/>
                    <a:pt x="56" y="100"/>
                  </a:cubicBezTo>
                  <a:cubicBezTo>
                    <a:pt x="48" y="111"/>
                    <a:pt x="34" y="132"/>
                    <a:pt x="34" y="132"/>
                  </a:cubicBezTo>
                  <a:cubicBezTo>
                    <a:pt x="0" y="240"/>
                    <a:pt x="85" y="314"/>
                    <a:pt x="162" y="371"/>
                  </a:cubicBezTo>
                  <a:cubicBezTo>
                    <a:pt x="199" y="399"/>
                    <a:pt x="209" y="425"/>
                    <a:pt x="257" y="440"/>
                  </a:cubicBezTo>
                  <a:cubicBezTo>
                    <a:pt x="282" y="448"/>
                    <a:pt x="306" y="452"/>
                    <a:pt x="332" y="456"/>
                  </a:cubicBezTo>
                  <a:cubicBezTo>
                    <a:pt x="389" y="452"/>
                    <a:pt x="407" y="449"/>
                    <a:pt x="454" y="440"/>
                  </a:cubicBezTo>
                  <a:cubicBezTo>
                    <a:pt x="501" y="404"/>
                    <a:pt x="549" y="379"/>
                    <a:pt x="581" y="328"/>
                  </a:cubicBezTo>
                  <a:cubicBezTo>
                    <a:pt x="608" y="233"/>
                    <a:pt x="606" y="129"/>
                    <a:pt x="528" y="68"/>
                  </a:cubicBezTo>
                  <a:cubicBezTo>
                    <a:pt x="491" y="38"/>
                    <a:pt x="441" y="23"/>
                    <a:pt x="395" y="15"/>
                  </a:cubicBezTo>
                  <a:cubicBezTo>
                    <a:pt x="374" y="12"/>
                    <a:pt x="332" y="5"/>
                    <a:pt x="332" y="5"/>
                  </a:cubicBezTo>
                  <a:cubicBezTo>
                    <a:pt x="286" y="11"/>
                    <a:pt x="303" y="0"/>
                    <a:pt x="279" y="31"/>
                  </a:cubicBezTo>
                  <a:close/>
                </a:path>
              </a:pathLst>
            </a:custGeom>
            <a:noFill/>
            <a:ln w="9525" cap="flat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Freeform 40"/>
            <p:cNvSpPr>
              <a:spLocks/>
            </p:cNvSpPr>
            <p:nvPr/>
          </p:nvSpPr>
          <p:spPr bwMode="auto">
            <a:xfrm>
              <a:off x="6435725" y="3760788"/>
              <a:ext cx="839788" cy="1023937"/>
            </a:xfrm>
            <a:custGeom>
              <a:avLst/>
              <a:gdLst>
                <a:gd name="T0" fmla="*/ 60 w 407"/>
                <a:gd name="T1" fmla="*/ 16 h 454"/>
                <a:gd name="T2" fmla="*/ 39 w 407"/>
                <a:gd name="T3" fmla="*/ 53 h 454"/>
                <a:gd name="T4" fmla="*/ 18 w 407"/>
                <a:gd name="T5" fmla="*/ 106 h 454"/>
                <a:gd name="T6" fmla="*/ 145 w 407"/>
                <a:gd name="T7" fmla="*/ 430 h 454"/>
                <a:gd name="T8" fmla="*/ 283 w 407"/>
                <a:gd name="T9" fmla="*/ 441 h 454"/>
                <a:gd name="T10" fmla="*/ 389 w 407"/>
                <a:gd name="T11" fmla="*/ 287 h 454"/>
                <a:gd name="T12" fmla="*/ 363 w 407"/>
                <a:gd name="T13" fmla="*/ 149 h 454"/>
                <a:gd name="T14" fmla="*/ 278 w 407"/>
                <a:gd name="T15" fmla="*/ 85 h 454"/>
                <a:gd name="T16" fmla="*/ 171 w 407"/>
                <a:gd name="T17" fmla="*/ 16 h 454"/>
                <a:gd name="T18" fmla="*/ 108 w 407"/>
                <a:gd name="T19" fmla="*/ 0 h 454"/>
                <a:gd name="T20" fmla="*/ 60 w 407"/>
                <a:gd name="T21" fmla="*/ 16 h 45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07"/>
                <a:gd name="T34" fmla="*/ 0 h 454"/>
                <a:gd name="T35" fmla="*/ 407 w 407"/>
                <a:gd name="T36" fmla="*/ 454 h 45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07" h="454">
                  <a:moveTo>
                    <a:pt x="60" y="16"/>
                  </a:moveTo>
                  <a:cubicBezTo>
                    <a:pt x="48" y="34"/>
                    <a:pt x="48" y="32"/>
                    <a:pt x="39" y="53"/>
                  </a:cubicBezTo>
                  <a:cubicBezTo>
                    <a:pt x="32" y="71"/>
                    <a:pt x="18" y="106"/>
                    <a:pt x="18" y="106"/>
                  </a:cubicBezTo>
                  <a:cubicBezTo>
                    <a:pt x="6" y="225"/>
                    <a:pt x="0" y="395"/>
                    <a:pt x="145" y="430"/>
                  </a:cubicBezTo>
                  <a:cubicBezTo>
                    <a:pt x="190" y="454"/>
                    <a:pt x="233" y="444"/>
                    <a:pt x="283" y="441"/>
                  </a:cubicBezTo>
                  <a:cubicBezTo>
                    <a:pt x="343" y="406"/>
                    <a:pt x="376" y="354"/>
                    <a:pt x="389" y="287"/>
                  </a:cubicBezTo>
                  <a:cubicBezTo>
                    <a:pt x="387" y="238"/>
                    <a:pt x="407" y="177"/>
                    <a:pt x="363" y="149"/>
                  </a:cubicBezTo>
                  <a:cubicBezTo>
                    <a:pt x="343" y="123"/>
                    <a:pt x="309" y="95"/>
                    <a:pt x="278" y="85"/>
                  </a:cubicBezTo>
                  <a:cubicBezTo>
                    <a:pt x="249" y="57"/>
                    <a:pt x="210" y="28"/>
                    <a:pt x="171" y="16"/>
                  </a:cubicBezTo>
                  <a:cubicBezTo>
                    <a:pt x="151" y="2"/>
                    <a:pt x="133" y="0"/>
                    <a:pt x="108" y="0"/>
                  </a:cubicBezTo>
                  <a:lnTo>
                    <a:pt x="60" y="16"/>
                  </a:lnTo>
                  <a:close/>
                </a:path>
              </a:pathLst>
            </a:custGeom>
            <a:noFill/>
            <a:ln w="9525" cap="flat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Freeform 41"/>
            <p:cNvSpPr>
              <a:spLocks/>
            </p:cNvSpPr>
            <p:nvPr/>
          </p:nvSpPr>
          <p:spPr bwMode="auto">
            <a:xfrm>
              <a:off x="6910388" y="2768600"/>
              <a:ext cx="1193800" cy="965200"/>
            </a:xfrm>
            <a:custGeom>
              <a:avLst/>
              <a:gdLst>
                <a:gd name="T0" fmla="*/ 26 w 579"/>
                <a:gd name="T1" fmla="*/ 53 h 428"/>
                <a:gd name="T2" fmla="*/ 21 w 579"/>
                <a:gd name="T3" fmla="*/ 74 h 428"/>
                <a:gd name="T4" fmla="*/ 11 w 579"/>
                <a:gd name="T5" fmla="*/ 90 h 428"/>
                <a:gd name="T6" fmla="*/ 0 w 579"/>
                <a:gd name="T7" fmla="*/ 138 h 428"/>
                <a:gd name="T8" fmla="*/ 5 w 579"/>
                <a:gd name="T9" fmla="*/ 276 h 428"/>
                <a:gd name="T10" fmla="*/ 117 w 579"/>
                <a:gd name="T11" fmla="*/ 392 h 428"/>
                <a:gd name="T12" fmla="*/ 228 w 579"/>
                <a:gd name="T13" fmla="*/ 424 h 428"/>
                <a:gd name="T14" fmla="*/ 488 w 579"/>
                <a:gd name="T15" fmla="*/ 403 h 428"/>
                <a:gd name="T16" fmla="*/ 557 w 579"/>
                <a:gd name="T17" fmla="*/ 345 h 428"/>
                <a:gd name="T18" fmla="*/ 579 w 579"/>
                <a:gd name="T19" fmla="*/ 281 h 428"/>
                <a:gd name="T20" fmla="*/ 573 w 579"/>
                <a:gd name="T21" fmla="*/ 164 h 428"/>
                <a:gd name="T22" fmla="*/ 526 w 579"/>
                <a:gd name="T23" fmla="*/ 95 h 428"/>
                <a:gd name="T24" fmla="*/ 244 w 579"/>
                <a:gd name="T25" fmla="*/ 0 h 428"/>
                <a:gd name="T26" fmla="*/ 101 w 579"/>
                <a:gd name="T27" fmla="*/ 5 h 428"/>
                <a:gd name="T28" fmla="*/ 53 w 579"/>
                <a:gd name="T29" fmla="*/ 26 h 428"/>
                <a:gd name="T30" fmla="*/ 26 w 579"/>
                <a:gd name="T31" fmla="*/ 53 h 42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79"/>
                <a:gd name="T49" fmla="*/ 0 h 428"/>
                <a:gd name="T50" fmla="*/ 579 w 579"/>
                <a:gd name="T51" fmla="*/ 428 h 428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79" h="428">
                  <a:moveTo>
                    <a:pt x="26" y="53"/>
                  </a:moveTo>
                  <a:cubicBezTo>
                    <a:pt x="24" y="60"/>
                    <a:pt x="24" y="67"/>
                    <a:pt x="21" y="74"/>
                  </a:cubicBezTo>
                  <a:cubicBezTo>
                    <a:pt x="19" y="80"/>
                    <a:pt x="13" y="84"/>
                    <a:pt x="11" y="90"/>
                  </a:cubicBezTo>
                  <a:cubicBezTo>
                    <a:pt x="6" y="106"/>
                    <a:pt x="0" y="138"/>
                    <a:pt x="0" y="138"/>
                  </a:cubicBezTo>
                  <a:cubicBezTo>
                    <a:pt x="2" y="184"/>
                    <a:pt x="2" y="230"/>
                    <a:pt x="5" y="276"/>
                  </a:cubicBezTo>
                  <a:cubicBezTo>
                    <a:pt x="8" y="314"/>
                    <a:pt x="80" y="380"/>
                    <a:pt x="117" y="392"/>
                  </a:cubicBezTo>
                  <a:cubicBezTo>
                    <a:pt x="150" y="415"/>
                    <a:pt x="189" y="419"/>
                    <a:pt x="228" y="424"/>
                  </a:cubicBezTo>
                  <a:cubicBezTo>
                    <a:pt x="401" y="420"/>
                    <a:pt x="384" y="428"/>
                    <a:pt x="488" y="403"/>
                  </a:cubicBezTo>
                  <a:cubicBezTo>
                    <a:pt x="515" y="384"/>
                    <a:pt x="539" y="373"/>
                    <a:pt x="557" y="345"/>
                  </a:cubicBezTo>
                  <a:cubicBezTo>
                    <a:pt x="563" y="323"/>
                    <a:pt x="573" y="303"/>
                    <a:pt x="579" y="281"/>
                  </a:cubicBezTo>
                  <a:cubicBezTo>
                    <a:pt x="577" y="242"/>
                    <a:pt x="578" y="203"/>
                    <a:pt x="573" y="164"/>
                  </a:cubicBezTo>
                  <a:cubicBezTo>
                    <a:pt x="570" y="139"/>
                    <a:pt x="541" y="113"/>
                    <a:pt x="526" y="95"/>
                  </a:cubicBezTo>
                  <a:cubicBezTo>
                    <a:pt x="458" y="12"/>
                    <a:pt x="344" y="10"/>
                    <a:pt x="244" y="0"/>
                  </a:cubicBezTo>
                  <a:cubicBezTo>
                    <a:pt x="196" y="2"/>
                    <a:pt x="149" y="1"/>
                    <a:pt x="101" y="5"/>
                  </a:cubicBezTo>
                  <a:cubicBezTo>
                    <a:pt x="98" y="5"/>
                    <a:pt x="53" y="16"/>
                    <a:pt x="53" y="26"/>
                  </a:cubicBezTo>
                  <a:lnTo>
                    <a:pt x="26" y="53"/>
                  </a:lnTo>
                  <a:close/>
                </a:path>
              </a:pathLst>
            </a:custGeom>
            <a:noFill/>
            <a:ln w="9525" cap="flat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Freeform 42"/>
            <p:cNvSpPr>
              <a:spLocks/>
            </p:cNvSpPr>
            <p:nvPr/>
          </p:nvSpPr>
          <p:spPr bwMode="auto">
            <a:xfrm>
              <a:off x="8039100" y="3589338"/>
              <a:ext cx="577850" cy="555625"/>
            </a:xfrm>
            <a:custGeom>
              <a:avLst/>
              <a:gdLst>
                <a:gd name="T0" fmla="*/ 85 w 280"/>
                <a:gd name="T1" fmla="*/ 2 h 246"/>
                <a:gd name="T2" fmla="*/ 0 w 280"/>
                <a:gd name="T3" fmla="*/ 124 h 246"/>
                <a:gd name="T4" fmla="*/ 10 w 280"/>
                <a:gd name="T5" fmla="*/ 188 h 246"/>
                <a:gd name="T6" fmla="*/ 143 w 280"/>
                <a:gd name="T7" fmla="*/ 246 h 246"/>
                <a:gd name="T8" fmla="*/ 249 w 280"/>
                <a:gd name="T9" fmla="*/ 230 h 246"/>
                <a:gd name="T10" fmla="*/ 196 w 280"/>
                <a:gd name="T11" fmla="*/ 34 h 246"/>
                <a:gd name="T12" fmla="*/ 164 w 280"/>
                <a:gd name="T13" fmla="*/ 7 h 246"/>
                <a:gd name="T14" fmla="*/ 85 w 280"/>
                <a:gd name="T15" fmla="*/ 2 h 24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80"/>
                <a:gd name="T25" fmla="*/ 0 h 246"/>
                <a:gd name="T26" fmla="*/ 280 w 280"/>
                <a:gd name="T27" fmla="*/ 246 h 24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80" h="246">
                  <a:moveTo>
                    <a:pt x="85" y="2"/>
                  </a:moveTo>
                  <a:cubicBezTo>
                    <a:pt x="16" y="13"/>
                    <a:pt x="9" y="65"/>
                    <a:pt x="0" y="124"/>
                  </a:cubicBezTo>
                  <a:cubicBezTo>
                    <a:pt x="1" y="135"/>
                    <a:pt x="2" y="171"/>
                    <a:pt x="10" y="188"/>
                  </a:cubicBezTo>
                  <a:cubicBezTo>
                    <a:pt x="31" y="229"/>
                    <a:pt x="102" y="238"/>
                    <a:pt x="143" y="246"/>
                  </a:cubicBezTo>
                  <a:cubicBezTo>
                    <a:pt x="199" y="242"/>
                    <a:pt x="208" y="243"/>
                    <a:pt x="249" y="230"/>
                  </a:cubicBezTo>
                  <a:cubicBezTo>
                    <a:pt x="280" y="148"/>
                    <a:pt x="257" y="84"/>
                    <a:pt x="196" y="34"/>
                  </a:cubicBezTo>
                  <a:cubicBezTo>
                    <a:pt x="187" y="27"/>
                    <a:pt x="176" y="11"/>
                    <a:pt x="164" y="7"/>
                  </a:cubicBezTo>
                  <a:cubicBezTo>
                    <a:pt x="141" y="0"/>
                    <a:pt x="108" y="2"/>
                    <a:pt x="85" y="2"/>
                  </a:cubicBezTo>
                  <a:close/>
                </a:path>
              </a:pathLst>
            </a:custGeom>
            <a:noFill/>
            <a:ln w="9525" cap="flat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Freeform 43"/>
            <p:cNvSpPr>
              <a:spLocks/>
            </p:cNvSpPr>
            <p:nvPr/>
          </p:nvSpPr>
          <p:spPr bwMode="auto">
            <a:xfrm>
              <a:off x="4452938" y="1951038"/>
              <a:ext cx="1011237" cy="681037"/>
            </a:xfrm>
            <a:custGeom>
              <a:avLst/>
              <a:gdLst>
                <a:gd name="T0" fmla="*/ 225 w 490"/>
                <a:gd name="T1" fmla="*/ 22 h 302"/>
                <a:gd name="T2" fmla="*/ 203 w 490"/>
                <a:gd name="T3" fmla="*/ 11 h 302"/>
                <a:gd name="T4" fmla="*/ 166 w 490"/>
                <a:gd name="T5" fmla="*/ 0 h 302"/>
                <a:gd name="T6" fmla="*/ 76 w 490"/>
                <a:gd name="T7" fmla="*/ 6 h 302"/>
                <a:gd name="T8" fmla="*/ 33 w 490"/>
                <a:gd name="T9" fmla="*/ 27 h 302"/>
                <a:gd name="T10" fmla="*/ 12 w 490"/>
                <a:gd name="T11" fmla="*/ 59 h 302"/>
                <a:gd name="T12" fmla="*/ 2 w 490"/>
                <a:gd name="T13" fmla="*/ 91 h 302"/>
                <a:gd name="T14" fmla="*/ 7 w 490"/>
                <a:gd name="T15" fmla="*/ 165 h 302"/>
                <a:gd name="T16" fmla="*/ 28 w 490"/>
                <a:gd name="T17" fmla="*/ 186 h 302"/>
                <a:gd name="T18" fmla="*/ 39 w 490"/>
                <a:gd name="T19" fmla="*/ 208 h 302"/>
                <a:gd name="T20" fmla="*/ 262 w 490"/>
                <a:gd name="T21" fmla="*/ 287 h 302"/>
                <a:gd name="T22" fmla="*/ 432 w 490"/>
                <a:gd name="T23" fmla="*/ 287 h 302"/>
                <a:gd name="T24" fmla="*/ 490 w 490"/>
                <a:gd name="T25" fmla="*/ 229 h 302"/>
                <a:gd name="T26" fmla="*/ 405 w 490"/>
                <a:gd name="T27" fmla="*/ 107 h 302"/>
                <a:gd name="T28" fmla="*/ 272 w 490"/>
                <a:gd name="T29" fmla="*/ 22 h 302"/>
                <a:gd name="T30" fmla="*/ 225 w 490"/>
                <a:gd name="T31" fmla="*/ 22 h 3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90"/>
                <a:gd name="T49" fmla="*/ 0 h 302"/>
                <a:gd name="T50" fmla="*/ 490 w 490"/>
                <a:gd name="T51" fmla="*/ 302 h 302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90" h="302">
                  <a:moveTo>
                    <a:pt x="225" y="22"/>
                  </a:moveTo>
                  <a:cubicBezTo>
                    <a:pt x="218" y="18"/>
                    <a:pt x="211" y="14"/>
                    <a:pt x="203" y="11"/>
                  </a:cubicBezTo>
                  <a:cubicBezTo>
                    <a:pt x="191" y="7"/>
                    <a:pt x="166" y="0"/>
                    <a:pt x="166" y="0"/>
                  </a:cubicBezTo>
                  <a:cubicBezTo>
                    <a:pt x="136" y="2"/>
                    <a:pt x="105" y="0"/>
                    <a:pt x="76" y="6"/>
                  </a:cubicBezTo>
                  <a:cubicBezTo>
                    <a:pt x="60" y="9"/>
                    <a:pt x="33" y="27"/>
                    <a:pt x="33" y="27"/>
                  </a:cubicBezTo>
                  <a:cubicBezTo>
                    <a:pt x="26" y="38"/>
                    <a:pt x="19" y="48"/>
                    <a:pt x="12" y="59"/>
                  </a:cubicBezTo>
                  <a:cubicBezTo>
                    <a:pt x="6" y="68"/>
                    <a:pt x="2" y="91"/>
                    <a:pt x="2" y="91"/>
                  </a:cubicBezTo>
                  <a:cubicBezTo>
                    <a:pt x="4" y="116"/>
                    <a:pt x="0" y="141"/>
                    <a:pt x="7" y="165"/>
                  </a:cubicBezTo>
                  <a:cubicBezTo>
                    <a:pt x="10" y="175"/>
                    <a:pt x="22" y="178"/>
                    <a:pt x="28" y="186"/>
                  </a:cubicBezTo>
                  <a:cubicBezTo>
                    <a:pt x="33" y="193"/>
                    <a:pt x="33" y="202"/>
                    <a:pt x="39" y="208"/>
                  </a:cubicBezTo>
                  <a:cubicBezTo>
                    <a:pt x="96" y="265"/>
                    <a:pt x="187" y="278"/>
                    <a:pt x="262" y="287"/>
                  </a:cubicBezTo>
                  <a:cubicBezTo>
                    <a:pt x="325" y="302"/>
                    <a:pt x="364" y="294"/>
                    <a:pt x="432" y="287"/>
                  </a:cubicBezTo>
                  <a:cubicBezTo>
                    <a:pt x="462" y="280"/>
                    <a:pt x="473" y="254"/>
                    <a:pt x="490" y="229"/>
                  </a:cubicBezTo>
                  <a:cubicBezTo>
                    <a:pt x="479" y="174"/>
                    <a:pt x="458" y="132"/>
                    <a:pt x="405" y="107"/>
                  </a:cubicBezTo>
                  <a:cubicBezTo>
                    <a:pt x="371" y="58"/>
                    <a:pt x="324" y="41"/>
                    <a:pt x="272" y="22"/>
                  </a:cubicBezTo>
                  <a:cubicBezTo>
                    <a:pt x="252" y="15"/>
                    <a:pt x="241" y="5"/>
                    <a:pt x="225" y="22"/>
                  </a:cubicBezTo>
                  <a:close/>
                </a:path>
              </a:pathLst>
            </a:custGeom>
            <a:noFill/>
            <a:ln w="9525" cap="flat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AutoShape 44"/>
            <p:cNvSpPr>
              <a:spLocks noChangeArrowheads="1"/>
            </p:cNvSpPr>
            <p:nvPr/>
          </p:nvSpPr>
          <p:spPr bwMode="auto">
            <a:xfrm>
              <a:off x="7467600" y="6172200"/>
              <a:ext cx="98425" cy="109538"/>
            </a:xfrm>
            <a:prstGeom prst="triangle">
              <a:avLst>
                <a:gd name="adj" fmla="val 50000"/>
              </a:avLst>
            </a:prstGeom>
            <a:solidFill>
              <a:srgbClr val="FF33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6" name="Text Box 45"/>
            <p:cNvSpPr txBox="1">
              <a:spLocks noChangeArrowheads="1"/>
            </p:cNvSpPr>
            <p:nvPr/>
          </p:nvSpPr>
          <p:spPr bwMode="auto">
            <a:xfrm>
              <a:off x="7554913" y="6064250"/>
              <a:ext cx="113188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600" b="1">
                  <a:latin typeface="Arial" panose="020B0604020202020204" pitchFamily="34" charset="0"/>
                </a:rPr>
                <a:t>Centroids</a:t>
              </a:r>
            </a:p>
          </p:txBody>
        </p:sp>
        <p:sp>
          <p:nvSpPr>
            <p:cNvPr id="47" name="Freeform 46"/>
            <p:cNvSpPr>
              <a:spLocks/>
            </p:cNvSpPr>
            <p:nvPr/>
          </p:nvSpPr>
          <p:spPr bwMode="auto">
            <a:xfrm>
              <a:off x="4800600" y="4648200"/>
              <a:ext cx="1239838" cy="914400"/>
            </a:xfrm>
            <a:custGeom>
              <a:avLst/>
              <a:gdLst>
                <a:gd name="T0" fmla="*/ 225 w 490"/>
                <a:gd name="T1" fmla="*/ 22 h 302"/>
                <a:gd name="T2" fmla="*/ 203 w 490"/>
                <a:gd name="T3" fmla="*/ 11 h 302"/>
                <a:gd name="T4" fmla="*/ 166 w 490"/>
                <a:gd name="T5" fmla="*/ 0 h 302"/>
                <a:gd name="T6" fmla="*/ 76 w 490"/>
                <a:gd name="T7" fmla="*/ 6 h 302"/>
                <a:gd name="T8" fmla="*/ 33 w 490"/>
                <a:gd name="T9" fmla="*/ 27 h 302"/>
                <a:gd name="T10" fmla="*/ 12 w 490"/>
                <a:gd name="T11" fmla="*/ 59 h 302"/>
                <a:gd name="T12" fmla="*/ 2 w 490"/>
                <a:gd name="T13" fmla="*/ 91 h 302"/>
                <a:gd name="T14" fmla="*/ 7 w 490"/>
                <a:gd name="T15" fmla="*/ 165 h 302"/>
                <a:gd name="T16" fmla="*/ 28 w 490"/>
                <a:gd name="T17" fmla="*/ 186 h 302"/>
                <a:gd name="T18" fmla="*/ 39 w 490"/>
                <a:gd name="T19" fmla="*/ 208 h 302"/>
                <a:gd name="T20" fmla="*/ 262 w 490"/>
                <a:gd name="T21" fmla="*/ 287 h 302"/>
                <a:gd name="T22" fmla="*/ 432 w 490"/>
                <a:gd name="T23" fmla="*/ 287 h 302"/>
                <a:gd name="T24" fmla="*/ 490 w 490"/>
                <a:gd name="T25" fmla="*/ 229 h 302"/>
                <a:gd name="T26" fmla="*/ 405 w 490"/>
                <a:gd name="T27" fmla="*/ 107 h 302"/>
                <a:gd name="T28" fmla="*/ 272 w 490"/>
                <a:gd name="T29" fmla="*/ 22 h 302"/>
                <a:gd name="T30" fmla="*/ 225 w 490"/>
                <a:gd name="T31" fmla="*/ 22 h 3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90"/>
                <a:gd name="T49" fmla="*/ 0 h 302"/>
                <a:gd name="T50" fmla="*/ 490 w 490"/>
                <a:gd name="T51" fmla="*/ 302 h 302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90" h="302">
                  <a:moveTo>
                    <a:pt x="225" y="22"/>
                  </a:moveTo>
                  <a:cubicBezTo>
                    <a:pt x="218" y="18"/>
                    <a:pt x="211" y="14"/>
                    <a:pt x="203" y="11"/>
                  </a:cubicBezTo>
                  <a:cubicBezTo>
                    <a:pt x="191" y="7"/>
                    <a:pt x="166" y="0"/>
                    <a:pt x="166" y="0"/>
                  </a:cubicBezTo>
                  <a:cubicBezTo>
                    <a:pt x="136" y="2"/>
                    <a:pt x="105" y="0"/>
                    <a:pt x="76" y="6"/>
                  </a:cubicBezTo>
                  <a:cubicBezTo>
                    <a:pt x="60" y="9"/>
                    <a:pt x="33" y="27"/>
                    <a:pt x="33" y="27"/>
                  </a:cubicBezTo>
                  <a:cubicBezTo>
                    <a:pt x="26" y="38"/>
                    <a:pt x="19" y="48"/>
                    <a:pt x="12" y="59"/>
                  </a:cubicBezTo>
                  <a:cubicBezTo>
                    <a:pt x="6" y="68"/>
                    <a:pt x="2" y="91"/>
                    <a:pt x="2" y="91"/>
                  </a:cubicBezTo>
                  <a:cubicBezTo>
                    <a:pt x="4" y="116"/>
                    <a:pt x="0" y="141"/>
                    <a:pt x="7" y="165"/>
                  </a:cubicBezTo>
                  <a:cubicBezTo>
                    <a:pt x="10" y="175"/>
                    <a:pt x="22" y="178"/>
                    <a:pt x="28" y="186"/>
                  </a:cubicBezTo>
                  <a:cubicBezTo>
                    <a:pt x="33" y="193"/>
                    <a:pt x="33" y="202"/>
                    <a:pt x="39" y="208"/>
                  </a:cubicBezTo>
                  <a:cubicBezTo>
                    <a:pt x="96" y="265"/>
                    <a:pt x="187" y="278"/>
                    <a:pt x="262" y="287"/>
                  </a:cubicBezTo>
                  <a:cubicBezTo>
                    <a:pt x="325" y="302"/>
                    <a:pt x="364" y="294"/>
                    <a:pt x="432" y="287"/>
                  </a:cubicBezTo>
                  <a:cubicBezTo>
                    <a:pt x="462" y="280"/>
                    <a:pt x="473" y="254"/>
                    <a:pt x="490" y="229"/>
                  </a:cubicBezTo>
                  <a:cubicBezTo>
                    <a:pt x="479" y="174"/>
                    <a:pt x="458" y="132"/>
                    <a:pt x="405" y="107"/>
                  </a:cubicBezTo>
                  <a:cubicBezTo>
                    <a:pt x="371" y="58"/>
                    <a:pt x="324" y="41"/>
                    <a:pt x="272" y="22"/>
                  </a:cubicBezTo>
                  <a:cubicBezTo>
                    <a:pt x="252" y="15"/>
                    <a:pt x="241" y="5"/>
                    <a:pt x="225" y="22"/>
                  </a:cubicBezTo>
                  <a:close/>
                </a:path>
              </a:pathLst>
            </a:custGeom>
            <a:noFill/>
            <a:ln w="9525" cap="flat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AutoShape 47"/>
            <p:cNvSpPr>
              <a:spLocks noChangeArrowheads="1"/>
            </p:cNvSpPr>
            <p:nvPr/>
          </p:nvSpPr>
          <p:spPr bwMode="auto">
            <a:xfrm>
              <a:off x="5334000" y="5072063"/>
              <a:ext cx="98425" cy="109537"/>
            </a:xfrm>
            <a:prstGeom prst="triangle">
              <a:avLst>
                <a:gd name="adj" fmla="val 50000"/>
              </a:avLst>
            </a:prstGeom>
            <a:solidFill>
              <a:srgbClr val="FF33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altLang="en-US" dirty="0" smtClean="0"/>
              <a:t>Clustered Results</a:t>
            </a: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6963927"/>
              </p:ext>
            </p:extLst>
          </p:nvPr>
        </p:nvGraphicFramePr>
        <p:xfrm>
          <a:off x="152400" y="1371600"/>
          <a:ext cx="8839200" cy="449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" name="Photo Editor Photo" r:id="rId3" imgW="11866667" imgH="4858428" progId="MSPhotoEd.3">
                  <p:embed/>
                </p:oleObj>
              </mc:Choice>
              <mc:Fallback>
                <p:oleObj name="Photo Editor Photo" r:id="rId3" imgW="11866667" imgH="4858428" progId="MSPhotoEd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371600"/>
                        <a:ext cx="8839200" cy="449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0" name="Rectangle 6"/>
          <p:cNvSpPr>
            <a:spLocks noChangeArrowheads="1"/>
          </p:cNvSpPr>
          <p:nvPr/>
        </p:nvSpPr>
        <p:spPr bwMode="auto">
          <a:xfrm>
            <a:off x="3014433" y="6184255"/>
            <a:ext cx="29627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http://</a:t>
            </a:r>
            <a:r>
              <a:rPr lang="en-US" altLang="en-US" dirty="0" smtClean="0"/>
              <a:t>www.clusty.com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Diversity Ranking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Query ambiguity</a:t>
            </a:r>
          </a:p>
          <a:p>
            <a:pPr lvl="1"/>
            <a:r>
              <a:rPr lang="en-US" dirty="0" smtClean="0"/>
              <a:t>UPS: United Parcel Service</a:t>
            </a:r>
          </a:p>
          <a:p>
            <a:pPr lvl="1"/>
            <a:r>
              <a:rPr lang="en-US" dirty="0" smtClean="0"/>
              <a:t>UPS: </a:t>
            </a:r>
            <a:r>
              <a:rPr lang="en-US" dirty="0" err="1" smtClean="0"/>
              <a:t>Uninteruptable</a:t>
            </a:r>
            <a:r>
              <a:rPr lang="en-US" dirty="0" smtClean="0"/>
              <a:t> power supply</a:t>
            </a:r>
          </a:p>
          <a:p>
            <a:pPr lvl="1"/>
            <a:r>
              <a:rPr lang="en-US" dirty="0" smtClean="0"/>
              <a:t>UPS: University of Puget Sound</a:t>
            </a:r>
          </a:p>
          <a:p>
            <a:r>
              <a:rPr lang="en-US" dirty="0" smtClean="0"/>
              <a:t>Query aspects</a:t>
            </a:r>
          </a:p>
          <a:p>
            <a:pPr lvl="1"/>
            <a:r>
              <a:rPr lang="en-US" dirty="0" smtClean="0"/>
              <a:t>United Parcel Service: store locations</a:t>
            </a:r>
          </a:p>
          <a:p>
            <a:pPr lvl="1"/>
            <a:r>
              <a:rPr lang="en-US" dirty="0" smtClean="0"/>
              <a:t>United Parcel Service: delivery tracking</a:t>
            </a:r>
          </a:p>
          <a:p>
            <a:pPr lvl="1"/>
            <a:r>
              <a:rPr lang="en-US" dirty="0" smtClean="0"/>
              <a:t>United Parcel Service: stock price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83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85800"/>
          </a:xfrm>
        </p:spPr>
        <p:txBody>
          <a:bodyPr/>
          <a:lstStyle/>
          <a:p>
            <a:r>
              <a:rPr lang="en-US" altLang="en-US" dirty="0" smtClean="0"/>
              <a:t>Scatter/Gather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991600" cy="4114800"/>
          </a:xfrm>
        </p:spPr>
        <p:txBody>
          <a:bodyPr/>
          <a:lstStyle/>
          <a:p>
            <a:r>
              <a:rPr lang="en-US" altLang="en-US" dirty="0" smtClean="0"/>
              <a:t>System </a:t>
            </a:r>
            <a:r>
              <a:rPr lang="en-US" altLang="en-US" dirty="0" smtClean="0"/>
              <a:t>clusters documents into “themes” </a:t>
            </a:r>
          </a:p>
          <a:p>
            <a:pPr lvl="1"/>
            <a:r>
              <a:rPr lang="en-US" altLang="en-US" dirty="0" smtClean="0"/>
              <a:t>Displays clusters by showing:</a:t>
            </a:r>
          </a:p>
          <a:p>
            <a:pPr lvl="2"/>
            <a:r>
              <a:rPr lang="en-US" altLang="en-US" dirty="0" smtClean="0"/>
              <a:t>Topical terms</a:t>
            </a:r>
          </a:p>
          <a:p>
            <a:pPr lvl="2"/>
            <a:r>
              <a:rPr lang="en-US" altLang="en-US" dirty="0" smtClean="0"/>
              <a:t>Typical titles</a:t>
            </a:r>
          </a:p>
          <a:p>
            <a:pPr lvl="3"/>
            <a:endParaRPr lang="en-US" altLang="en-US" dirty="0" smtClean="0"/>
          </a:p>
          <a:p>
            <a:r>
              <a:rPr lang="en-US" altLang="en-US" dirty="0" smtClean="0"/>
              <a:t>User chooses a subset of the clusters</a:t>
            </a:r>
          </a:p>
          <a:p>
            <a:pPr lvl="3"/>
            <a:endParaRPr lang="en-US" altLang="en-US" dirty="0" smtClean="0"/>
          </a:p>
          <a:p>
            <a:r>
              <a:rPr lang="en-US" altLang="en-US" dirty="0" smtClean="0"/>
              <a:t>System re-clusters documents in selected cluster</a:t>
            </a:r>
          </a:p>
          <a:p>
            <a:pPr lvl="1"/>
            <a:r>
              <a:rPr lang="en-US" altLang="en-US" dirty="0" smtClean="0"/>
              <a:t>New clusters have different, more refined, “themes”</a:t>
            </a: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3581400" y="6324600"/>
            <a:ext cx="5480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>
                <a:latin typeface="Arial" panose="020B0604020202020204" pitchFamily="34" charset="0"/>
              </a:rPr>
              <a:t>Marti A. Hearst and Jan O. Pedersen. (1996) Reexaming the Cluster Hypothesis: Scatter/Gather on Retrieval Results. Proceedings of SIGIR 1996.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Line 2"/>
          <p:cNvSpPr>
            <a:spLocks noChangeShapeType="1"/>
          </p:cNvSpPr>
          <p:nvPr/>
        </p:nvSpPr>
        <p:spPr bwMode="auto">
          <a:xfrm>
            <a:off x="3810000" y="3886200"/>
            <a:ext cx="1371600" cy="914400"/>
          </a:xfrm>
          <a:prstGeom prst="line">
            <a:avLst/>
          </a:prstGeom>
          <a:noFill/>
          <a:ln w="50800">
            <a:solidFill>
              <a:srgbClr val="FF66CC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6883" name="Line 3"/>
          <p:cNvSpPr>
            <a:spLocks noChangeShapeType="1"/>
          </p:cNvSpPr>
          <p:nvPr/>
        </p:nvSpPr>
        <p:spPr bwMode="auto">
          <a:xfrm flipV="1">
            <a:off x="3810000" y="3352800"/>
            <a:ext cx="1905000" cy="234950"/>
          </a:xfrm>
          <a:prstGeom prst="line">
            <a:avLst/>
          </a:prstGeom>
          <a:noFill/>
          <a:ln w="50800">
            <a:solidFill>
              <a:srgbClr val="FF66CC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1371600" y="3124200"/>
            <a:ext cx="297180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13763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13763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13763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13763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13763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63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63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63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63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symbols	8 docs</a:t>
            </a:r>
          </a:p>
          <a:p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film, tv 	68 docs	</a:t>
            </a:r>
          </a:p>
          <a:p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astrophysics	97 docs</a:t>
            </a:r>
          </a:p>
          <a:p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astronomy	67 docs</a:t>
            </a:r>
          </a:p>
          <a:p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flora/fauna	10 docs</a:t>
            </a:r>
          </a:p>
        </p:txBody>
      </p:sp>
      <p:sp>
        <p:nvSpPr>
          <p:cNvPr id="506886" name="Text Box 6"/>
          <p:cNvSpPr txBox="1">
            <a:spLocks noChangeArrowheads="1"/>
          </p:cNvSpPr>
          <p:nvPr/>
        </p:nvSpPr>
        <p:spPr bwMode="auto">
          <a:xfrm>
            <a:off x="5791200" y="2895600"/>
            <a:ext cx="18986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sports	14 docs</a:t>
            </a:r>
          </a:p>
          <a:p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film, tv	47 docs</a:t>
            </a:r>
          </a:p>
          <a:p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music	7 docs</a:t>
            </a:r>
          </a:p>
        </p:txBody>
      </p:sp>
      <p:sp>
        <p:nvSpPr>
          <p:cNvPr id="506887" name="Text Box 7"/>
          <p:cNvSpPr txBox="1">
            <a:spLocks noChangeArrowheads="1"/>
          </p:cNvSpPr>
          <p:nvPr/>
        </p:nvSpPr>
        <p:spPr bwMode="auto">
          <a:xfrm>
            <a:off x="5181600" y="4648200"/>
            <a:ext cx="315912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tabLst>
                <a:tab pos="1544638" algn="l"/>
                <a:tab pos="21748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1544638" algn="l"/>
                <a:tab pos="21748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1544638" algn="l"/>
                <a:tab pos="21748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1544638" algn="l"/>
                <a:tab pos="21748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1544638" algn="l"/>
                <a:tab pos="21748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44638" algn="l"/>
                <a:tab pos="21748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44638" algn="l"/>
                <a:tab pos="21748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44638" algn="l"/>
                <a:tab pos="21748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44638" algn="l"/>
                <a:tab pos="21748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stellar phenomena	12 docs</a:t>
            </a:r>
          </a:p>
          <a:p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galaxies, stars		49 docs</a:t>
            </a:r>
          </a:p>
          <a:p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constellations		29 docs</a:t>
            </a:r>
          </a:p>
          <a:p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miscellaneous		7 docs</a:t>
            </a:r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1600200" y="1981200"/>
            <a:ext cx="183255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 b="1" dirty="0">
                <a:solidFill>
                  <a:schemeClr val="tx2"/>
                </a:solidFill>
                <a:latin typeface="Arial" panose="020B0604020202020204" pitchFamily="34" charset="0"/>
              </a:rPr>
              <a:t>Query = “star</a:t>
            </a:r>
            <a:r>
              <a:rPr lang="en-US" altLang="en-US" sz="18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”</a:t>
            </a:r>
            <a:endParaRPr lang="en-US" altLang="en-US" sz="18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43017" name="Rectangle 9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altLang="en-US" dirty="0" smtClean="0"/>
              <a:t>Scatter/Gather 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6882" grpId="0" animBg="1"/>
      <p:bldP spid="506883" grpId="0" animBg="1"/>
      <p:bldP spid="506886" grpId="0"/>
      <p:bldP spid="50688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1913" y="-19804"/>
            <a:ext cx="9144000" cy="1143000"/>
          </a:xfrm>
        </p:spPr>
        <p:txBody>
          <a:bodyPr/>
          <a:lstStyle/>
          <a:p>
            <a:r>
              <a:rPr lang="en-US" altLang="en-US" dirty="0" smtClean="0"/>
              <a:t>Hierarchical Agglomerative Clustering</a:t>
            </a:r>
          </a:p>
        </p:txBody>
      </p:sp>
      <p:sp>
        <p:nvSpPr>
          <p:cNvPr id="38915" name="Oval 3"/>
          <p:cNvSpPr>
            <a:spLocks noChangeArrowheads="1"/>
          </p:cNvSpPr>
          <p:nvPr/>
        </p:nvSpPr>
        <p:spPr bwMode="auto">
          <a:xfrm>
            <a:off x="5883275" y="2984500"/>
            <a:ext cx="74613" cy="74613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16" name="Oval 4"/>
          <p:cNvSpPr>
            <a:spLocks noChangeArrowheads="1"/>
          </p:cNvSpPr>
          <p:nvPr/>
        </p:nvSpPr>
        <p:spPr bwMode="auto">
          <a:xfrm>
            <a:off x="6186488" y="3136900"/>
            <a:ext cx="74612" cy="74613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17" name="Oval 5"/>
          <p:cNvSpPr>
            <a:spLocks noChangeArrowheads="1"/>
          </p:cNvSpPr>
          <p:nvPr/>
        </p:nvSpPr>
        <p:spPr bwMode="auto">
          <a:xfrm>
            <a:off x="5335588" y="4802188"/>
            <a:ext cx="74612" cy="74612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18" name="Oval 6"/>
          <p:cNvSpPr>
            <a:spLocks noChangeArrowheads="1"/>
          </p:cNvSpPr>
          <p:nvPr/>
        </p:nvSpPr>
        <p:spPr bwMode="auto">
          <a:xfrm>
            <a:off x="5715000" y="4573588"/>
            <a:ext cx="74613" cy="74612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19" name="Oval 7"/>
          <p:cNvSpPr>
            <a:spLocks noChangeArrowheads="1"/>
          </p:cNvSpPr>
          <p:nvPr/>
        </p:nvSpPr>
        <p:spPr bwMode="auto">
          <a:xfrm>
            <a:off x="7164388" y="3138488"/>
            <a:ext cx="74612" cy="74612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20" name="Oval 8"/>
          <p:cNvSpPr>
            <a:spLocks noChangeArrowheads="1"/>
          </p:cNvSpPr>
          <p:nvPr/>
        </p:nvSpPr>
        <p:spPr bwMode="auto">
          <a:xfrm>
            <a:off x="7621588" y="2987675"/>
            <a:ext cx="74612" cy="74613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21" name="Oval 9"/>
          <p:cNvSpPr>
            <a:spLocks noChangeArrowheads="1"/>
          </p:cNvSpPr>
          <p:nvPr/>
        </p:nvSpPr>
        <p:spPr bwMode="auto">
          <a:xfrm>
            <a:off x="6783388" y="4711700"/>
            <a:ext cx="74612" cy="74613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22" name="Oval 10"/>
          <p:cNvSpPr>
            <a:spLocks noChangeArrowheads="1"/>
          </p:cNvSpPr>
          <p:nvPr/>
        </p:nvSpPr>
        <p:spPr bwMode="auto">
          <a:xfrm>
            <a:off x="7377113" y="4711700"/>
            <a:ext cx="74612" cy="74613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3579" name="Oval 11"/>
          <p:cNvSpPr>
            <a:spLocks noChangeArrowheads="1"/>
          </p:cNvSpPr>
          <p:nvPr/>
        </p:nvSpPr>
        <p:spPr bwMode="auto">
          <a:xfrm>
            <a:off x="5576888" y="2743200"/>
            <a:ext cx="1052512" cy="6858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3580" name="Oval 12"/>
          <p:cNvSpPr>
            <a:spLocks noChangeArrowheads="1"/>
          </p:cNvSpPr>
          <p:nvPr/>
        </p:nvSpPr>
        <p:spPr bwMode="auto">
          <a:xfrm>
            <a:off x="6477000" y="4495800"/>
            <a:ext cx="1204913" cy="5207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3581" name="Oval 13"/>
          <p:cNvSpPr>
            <a:spLocks noChangeArrowheads="1"/>
          </p:cNvSpPr>
          <p:nvPr/>
        </p:nvSpPr>
        <p:spPr bwMode="auto">
          <a:xfrm>
            <a:off x="6919913" y="2743200"/>
            <a:ext cx="1004887" cy="6985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3582" name="Oval 14"/>
          <p:cNvSpPr>
            <a:spLocks noChangeArrowheads="1"/>
          </p:cNvSpPr>
          <p:nvPr/>
        </p:nvSpPr>
        <p:spPr bwMode="auto">
          <a:xfrm>
            <a:off x="5029200" y="4406900"/>
            <a:ext cx="1052513" cy="6858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3583" name="Oval 15"/>
          <p:cNvSpPr>
            <a:spLocks noChangeArrowheads="1"/>
          </p:cNvSpPr>
          <p:nvPr/>
        </p:nvSpPr>
        <p:spPr bwMode="auto">
          <a:xfrm>
            <a:off x="4800600" y="2590800"/>
            <a:ext cx="3795713" cy="9906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3584" name="Oval 16"/>
          <p:cNvSpPr>
            <a:spLocks noChangeArrowheads="1"/>
          </p:cNvSpPr>
          <p:nvPr/>
        </p:nvSpPr>
        <p:spPr bwMode="auto">
          <a:xfrm>
            <a:off x="4648200" y="4254500"/>
            <a:ext cx="3443288" cy="9906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3585" name="Oval 17"/>
          <p:cNvSpPr>
            <a:spLocks noChangeArrowheads="1"/>
          </p:cNvSpPr>
          <p:nvPr/>
        </p:nvSpPr>
        <p:spPr bwMode="auto">
          <a:xfrm>
            <a:off x="4114800" y="1752600"/>
            <a:ext cx="4876800" cy="41910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>
          <a:xfrm>
            <a:off x="219870" y="2057400"/>
            <a:ext cx="3886200" cy="4114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sz="2400" kern="0" dirty="0" smtClean="0"/>
              <a:t>Start with each document in its own cluster</a:t>
            </a:r>
          </a:p>
          <a:p>
            <a:endParaRPr lang="en-US" altLang="en-US" sz="2400" kern="0" dirty="0" smtClean="0"/>
          </a:p>
          <a:p>
            <a:r>
              <a:rPr lang="en-US" altLang="en-US" sz="2400" kern="0" dirty="0" smtClean="0"/>
              <a:t>Until there is only one cluster:</a:t>
            </a:r>
          </a:p>
          <a:p>
            <a:pPr lvl="1"/>
            <a:r>
              <a:rPr lang="en-US" altLang="en-US" sz="2000" kern="0" dirty="0" smtClean="0"/>
              <a:t>Determine the two most similar clusters </a:t>
            </a:r>
            <a:r>
              <a:rPr lang="en-US" altLang="en-US" sz="2000" i="1" kern="0" dirty="0" smtClean="0"/>
              <a:t>c</a:t>
            </a:r>
            <a:r>
              <a:rPr lang="en-US" altLang="en-US" sz="2000" i="1" kern="0" baseline="-25000" dirty="0" smtClean="0"/>
              <a:t>i</a:t>
            </a:r>
            <a:r>
              <a:rPr lang="en-US" altLang="en-US" sz="2000" kern="0" dirty="0" smtClean="0"/>
              <a:t> and </a:t>
            </a:r>
            <a:r>
              <a:rPr lang="en-US" altLang="en-US" sz="2000" i="1" kern="0" dirty="0" err="1" smtClean="0"/>
              <a:t>c</a:t>
            </a:r>
            <a:r>
              <a:rPr lang="en-US" altLang="en-US" sz="2000" i="1" kern="0" baseline="-25000" dirty="0" err="1" smtClean="0"/>
              <a:t>j</a:t>
            </a:r>
            <a:endParaRPr lang="en-US" altLang="en-US" sz="2000" kern="0" dirty="0" smtClean="0"/>
          </a:p>
          <a:p>
            <a:pPr lvl="1"/>
            <a:r>
              <a:rPr lang="en-US" altLang="en-US" sz="2000" kern="0" dirty="0" smtClean="0"/>
              <a:t>Replace </a:t>
            </a:r>
            <a:r>
              <a:rPr lang="en-US" altLang="en-US" sz="2000" i="1" kern="0" dirty="0" smtClean="0"/>
              <a:t>c</a:t>
            </a:r>
            <a:r>
              <a:rPr lang="en-US" altLang="en-US" sz="2000" i="1" kern="0" baseline="-25000" dirty="0" smtClean="0"/>
              <a:t>i</a:t>
            </a:r>
            <a:r>
              <a:rPr lang="en-US" altLang="en-US" sz="2000" kern="0" dirty="0" smtClean="0"/>
              <a:t> and </a:t>
            </a:r>
            <a:r>
              <a:rPr lang="en-US" altLang="en-US" sz="2000" i="1" kern="0" dirty="0" err="1" smtClean="0"/>
              <a:t>c</a:t>
            </a:r>
            <a:r>
              <a:rPr lang="en-US" altLang="en-US" sz="2000" i="1" kern="0" baseline="-25000" dirty="0" err="1" smtClean="0"/>
              <a:t>j</a:t>
            </a:r>
            <a:r>
              <a:rPr lang="en-US" altLang="en-US" sz="2000" kern="0" dirty="0" smtClean="0"/>
              <a:t> with a single cluster </a:t>
            </a:r>
            <a:r>
              <a:rPr lang="en-US" altLang="en-US" sz="2000" i="1" kern="0" dirty="0" smtClean="0"/>
              <a:t>c</a:t>
            </a:r>
            <a:r>
              <a:rPr lang="en-US" altLang="en-US" sz="2000" i="1" kern="0" baseline="-25000" dirty="0" smtClean="0"/>
              <a:t>i</a:t>
            </a:r>
            <a:r>
              <a:rPr lang="en-US" altLang="en-US" sz="2000" kern="0" dirty="0" smtClean="0"/>
              <a:t> </a:t>
            </a:r>
            <a:r>
              <a:rPr lang="en-US" altLang="en-US" sz="2000" kern="0" dirty="0" smtClean="0">
                <a:sym typeface="Symbol" panose="05050102010706020507" pitchFamily="18" charset="2"/>
              </a:rPr>
              <a:t></a:t>
            </a:r>
            <a:r>
              <a:rPr lang="en-US" altLang="en-US" sz="2000" kern="0" dirty="0" smtClean="0"/>
              <a:t> </a:t>
            </a:r>
            <a:r>
              <a:rPr lang="en-US" altLang="en-US" sz="2000" i="1" kern="0" dirty="0" err="1" smtClean="0"/>
              <a:t>c</a:t>
            </a:r>
            <a:r>
              <a:rPr lang="en-US" altLang="en-US" sz="2000" i="1" kern="0" baseline="-25000" dirty="0" err="1" smtClean="0"/>
              <a:t>j</a:t>
            </a:r>
            <a:endParaRPr lang="en-US" altLang="en-US" sz="2000" i="1" kern="0" baseline="-25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3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3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3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3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3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3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3579" grpId="0" animBg="1"/>
      <p:bldP spid="493580" grpId="0" animBg="1"/>
      <p:bldP spid="493581" grpId="0" animBg="1"/>
      <p:bldP spid="493582" grpId="0" animBg="1"/>
      <p:bldP spid="493583" grpId="0" animBg="1"/>
      <p:bldP spid="493584" grpId="0" animBg="1"/>
      <p:bldP spid="493585" grpId="0" animBg="1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46310589</TotalTime>
  <Words>459</Words>
  <Application>Microsoft Office PowerPoint</Application>
  <PresentationFormat>On-screen Show (4:3)</PresentationFormat>
  <Paragraphs>138</Paragraphs>
  <Slides>20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Symbol</vt:lpstr>
      <vt:lpstr>Tahoma</vt:lpstr>
      <vt:lpstr>Times New Roman</vt:lpstr>
      <vt:lpstr>Wingdings</vt:lpstr>
      <vt:lpstr>Blank Presentation</vt:lpstr>
      <vt:lpstr>Photo Editor Photo</vt:lpstr>
      <vt:lpstr>Interaction</vt:lpstr>
      <vt:lpstr>Agenda</vt:lpstr>
      <vt:lpstr>The Cluster Hypothesis</vt:lpstr>
      <vt:lpstr>PowerPoint Presentation</vt:lpstr>
      <vt:lpstr>Clustered Results</vt:lpstr>
      <vt:lpstr>Diversity Ranking</vt:lpstr>
      <vt:lpstr>Scatter/Gather</vt:lpstr>
      <vt:lpstr>Scatter/Gather Example</vt:lpstr>
      <vt:lpstr>Hierarchical Agglomerative Clustering</vt:lpstr>
      <vt:lpstr>Kartoo’s Cluster Visualization</vt:lpstr>
      <vt:lpstr>Summary: Clustering</vt:lpstr>
      <vt:lpstr>Open Directory Project</vt:lpstr>
      <vt:lpstr>SWISH: Faceted Browsing</vt:lpstr>
      <vt:lpstr>Text Classification</vt:lpstr>
      <vt:lpstr>Example: k Nearest Neighbor (kNN)</vt:lpstr>
      <vt:lpstr>PowerPoint Presentation</vt:lpstr>
      <vt:lpstr>WebTheme</vt:lpstr>
      <vt:lpstr>An Interface Taxonomy</vt:lpstr>
      <vt:lpstr> Selection Recap</vt:lpstr>
      <vt:lpstr>Agenda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Retrieval System Interfaces</dc:title>
  <dc:creator>Preferred Customer</dc:creator>
  <cp:lastModifiedBy>gg</cp:lastModifiedBy>
  <cp:revision>135</cp:revision>
  <cp:lastPrinted>1998-03-16T04:15:48Z</cp:lastPrinted>
  <dcterms:created xsi:type="dcterms:W3CDTF">1998-03-15T21:44:21Z</dcterms:created>
  <dcterms:modified xsi:type="dcterms:W3CDTF">2014-08-11T16:48:47Z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2</vt:i4>
  </property>
  <property fmtid="{D5CDD505-2E9C-101B-9397-08002B2CF9AE}" pid="4" name="Compression">
    <vt:i4>80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oard@glue.umd.edu</vt:lpwstr>
  </property>
  <property fmtid="{D5CDD505-2E9C-101B-9397-08002B2CF9AE}" pid="8" name="HomePage">
    <vt:lpwstr>http://www.clis.umd.edu/courses/708a/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true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