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676" r:id="rId3"/>
    <p:sldId id="681" r:id="rId4"/>
    <p:sldId id="363" r:id="rId5"/>
    <p:sldId id="503" r:id="rId6"/>
    <p:sldId id="559" r:id="rId7"/>
    <p:sldId id="392" r:id="rId8"/>
    <p:sldId id="564" r:id="rId9"/>
    <p:sldId id="683" r:id="rId1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05" autoAdjust="0"/>
  </p:normalViewPr>
  <p:slideViewPr>
    <p:cSldViewPr>
      <p:cViewPr varScale="1">
        <p:scale>
          <a:sx n="74" d="100"/>
          <a:sy n="74" d="100"/>
        </p:scale>
        <p:origin x="204" y="60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284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66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412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20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6302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933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3322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27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68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68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5037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01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58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6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21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1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  <a:noFill/>
        </p:spPr>
        <p:txBody>
          <a:bodyPr/>
          <a:lstStyle/>
          <a:p>
            <a:r>
              <a:rPr lang="en-US" altLang="en-US" smtClean="0"/>
              <a:t>Interaction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LBSC 734</a:t>
            </a:r>
          </a:p>
          <a:p>
            <a:r>
              <a:rPr lang="en-US" altLang="en-US" dirty="0" smtClean="0"/>
              <a:t>Module 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Where interaction fits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Query formulation</a:t>
            </a:r>
          </a:p>
          <a:p>
            <a:pPr lvl="3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Selection part 1: Snippets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Selection part 2: Result sets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Examination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Traditional Concordance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0000" t="37048" r="27143" b="48476"/>
          <a:stretch/>
        </p:blipFill>
        <p:spPr>
          <a:xfrm>
            <a:off x="433139" y="2819400"/>
            <a:ext cx="8025061" cy="220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5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610600" cy="1143000"/>
          </a:xfrm>
          <a:noFill/>
        </p:spPr>
        <p:txBody>
          <a:bodyPr/>
          <a:lstStyle/>
          <a:p>
            <a:r>
              <a:rPr lang="en-US" altLang="en-US" sz="4000" dirty="0" smtClean="0"/>
              <a:t>Web Search Engine Snippets: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 smtClean="0"/>
              <a:t>“</a:t>
            </a:r>
            <a:r>
              <a:rPr lang="en-US" altLang="en-US" sz="4000" dirty="0" err="1" smtClean="0"/>
              <a:t>KeyWord</a:t>
            </a:r>
            <a:r>
              <a:rPr lang="en-US" altLang="en-US" sz="4000" dirty="0" smtClean="0"/>
              <a:t> In Context” (KWIC)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66737"/>
              </p:ext>
            </p:extLst>
          </p:nvPr>
        </p:nvGraphicFramePr>
        <p:xfrm>
          <a:off x="266700" y="2266950"/>
          <a:ext cx="861060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Photo Editor Photo" r:id="rId4" imgW="6725589" imgH="3296110" progId="MSPhotoEd.3">
                  <p:embed/>
                </p:oleObj>
              </mc:Choice>
              <mc:Fallback>
                <p:oleObj name="Photo Editor Photo" r:id="rId4" imgW="6725589" imgH="3296110" progId="MSPhotoEd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266950"/>
                        <a:ext cx="8610600" cy="421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85750" y="1528762"/>
            <a:ext cx="655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/>
              <a:t>Query: University of Maryland College Park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smtClean="0"/>
              <a:t>Summarization</a:t>
            </a:r>
          </a:p>
        </p:txBody>
      </p:sp>
      <p:pic>
        <p:nvPicPr>
          <p:cNvPr id="24579" name="Picture 5" descr="view_of_new_y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62000"/>
            <a:ext cx="438467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Indicative vs. Informative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  <a:noFill/>
        </p:spPr>
        <p:txBody>
          <a:bodyPr/>
          <a:lstStyle/>
          <a:p>
            <a:r>
              <a:rPr lang="en-US" altLang="en-US" dirty="0" smtClean="0"/>
              <a:t>Indicative abstracts support </a:t>
            </a:r>
            <a:r>
              <a:rPr lang="en-US" altLang="en-US" u="sng" dirty="0" smtClean="0"/>
              <a:t>selection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They </a:t>
            </a:r>
            <a:r>
              <a:rPr lang="en-US" altLang="en-US" u="sng" dirty="0" smtClean="0"/>
              <a:t>describe</a:t>
            </a:r>
            <a:r>
              <a:rPr lang="en-US" altLang="en-US" dirty="0" smtClean="0"/>
              <a:t> the contents of a document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Informative abstracts support </a:t>
            </a:r>
            <a:r>
              <a:rPr lang="en-US" altLang="en-US" u="sng" dirty="0" smtClean="0"/>
              <a:t>understanding</a:t>
            </a:r>
          </a:p>
          <a:p>
            <a:pPr lvl="2"/>
            <a:r>
              <a:rPr lang="en-US" altLang="en-US" dirty="0" smtClean="0"/>
              <a:t>They </a:t>
            </a:r>
            <a:r>
              <a:rPr lang="en-US" altLang="en-US" u="sng" dirty="0" smtClean="0"/>
              <a:t>summarize</a:t>
            </a:r>
            <a:r>
              <a:rPr lang="en-US" altLang="en-US" dirty="0" smtClean="0"/>
              <a:t> the contents of a document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Applies to any information presentation</a:t>
            </a:r>
          </a:p>
          <a:p>
            <a:pPr lvl="1"/>
            <a:r>
              <a:rPr lang="en-US" altLang="en-US" dirty="0" smtClean="0"/>
              <a:t>Presented for indicative or informative </a:t>
            </a:r>
            <a:r>
              <a:rPr lang="en-US" altLang="en-US" u="sng" dirty="0" smtClean="0"/>
              <a:t>purposes</a:t>
            </a:r>
            <a:endParaRPr lang="en-US" altLang="en-US" dirty="0" smtClean="0"/>
          </a:p>
          <a:p>
            <a:pPr>
              <a:buFontTx/>
              <a:buChar char="–"/>
            </a:pPr>
            <a:endParaRPr lang="en-US" altLang="en-US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Selection/Examination Tasks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r>
              <a:rPr lang="en-US" altLang="en-US" smtClean="0"/>
              <a:t>“Indicative” tasks</a:t>
            </a:r>
          </a:p>
          <a:p>
            <a:pPr lvl="1"/>
            <a:r>
              <a:rPr lang="en-US" altLang="en-US" smtClean="0"/>
              <a:t>Recognizing what you are looking for</a:t>
            </a:r>
          </a:p>
          <a:p>
            <a:pPr lvl="1"/>
            <a:r>
              <a:rPr lang="en-US" altLang="en-US" smtClean="0"/>
              <a:t>Determining that no answer exists in a source</a:t>
            </a:r>
          </a:p>
          <a:p>
            <a:pPr lvl="1"/>
            <a:r>
              <a:rPr lang="en-US" altLang="en-US" smtClean="0"/>
              <a:t>Probing to refine mental models of system operation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“Informative” tasks</a:t>
            </a:r>
          </a:p>
          <a:p>
            <a:pPr lvl="1"/>
            <a:r>
              <a:rPr lang="en-US" altLang="en-US" smtClean="0"/>
              <a:t>Vocabulary acquisition</a:t>
            </a:r>
          </a:p>
          <a:p>
            <a:pPr lvl="1"/>
            <a:r>
              <a:rPr lang="en-US" altLang="en-US" smtClean="0"/>
              <a:t>Concept learning</a:t>
            </a:r>
          </a:p>
          <a:p>
            <a:pPr lvl="1"/>
            <a:r>
              <a:rPr lang="en-US" altLang="en-US" smtClean="0"/>
              <a:t>Information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Extraction-Based Summarization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114800"/>
          </a:xfrm>
          <a:noFill/>
        </p:spPr>
        <p:txBody>
          <a:bodyPr/>
          <a:lstStyle/>
          <a:p>
            <a:r>
              <a:rPr lang="en-US" altLang="en-US" dirty="0" smtClean="0"/>
              <a:t>Robust technique for making </a:t>
            </a:r>
            <a:r>
              <a:rPr lang="en-US" altLang="en-US" u="sng" dirty="0" err="1" smtClean="0"/>
              <a:t>disfluent</a:t>
            </a:r>
            <a:r>
              <a:rPr lang="en-US" altLang="en-US" dirty="0" smtClean="0"/>
              <a:t> summaries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Four broad types:</a:t>
            </a:r>
          </a:p>
          <a:p>
            <a:pPr lvl="1"/>
            <a:r>
              <a:rPr lang="en-US" altLang="en-US" u="sng" dirty="0" smtClean="0"/>
              <a:t>Query-biased</a:t>
            </a:r>
            <a:r>
              <a:rPr lang="en-US" altLang="en-US" dirty="0" smtClean="0"/>
              <a:t> vs. generic</a:t>
            </a:r>
          </a:p>
          <a:p>
            <a:pPr lvl="1"/>
            <a:r>
              <a:rPr lang="en-US" altLang="en-US" u="sng" dirty="0" smtClean="0"/>
              <a:t>Term-oriented</a:t>
            </a:r>
            <a:r>
              <a:rPr lang="en-US" altLang="en-US" dirty="0" smtClean="0"/>
              <a:t> vs. sentence-oriented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Combine evidence for selection:</a:t>
            </a:r>
          </a:p>
          <a:p>
            <a:pPr lvl="1"/>
            <a:r>
              <a:rPr lang="en-US" altLang="en-US" dirty="0" smtClean="0"/>
              <a:t>Salience: similarity to the query</a:t>
            </a:r>
          </a:p>
          <a:p>
            <a:pPr lvl="1"/>
            <a:r>
              <a:rPr lang="en-US" altLang="en-US" dirty="0" smtClean="0"/>
              <a:t>Specificity: IDF or chi-squared, …</a:t>
            </a:r>
          </a:p>
          <a:p>
            <a:pPr lvl="1"/>
            <a:r>
              <a:rPr lang="en-US" altLang="en-US" dirty="0" smtClean="0"/>
              <a:t>Emphasis: title, first sentence, 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429387" y="3048000"/>
            <a:ext cx="2678399" cy="2410599"/>
            <a:chOff x="6429387" y="3048000"/>
            <a:chExt cx="2678399" cy="2410599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0196782"/>
                </p:ext>
              </p:extLst>
            </p:nvPr>
          </p:nvGraphicFramePr>
          <p:xfrm>
            <a:off x="6429387" y="3048000"/>
            <a:ext cx="2662555" cy="213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9" name="Chart" r:id="rId4" imgW="4533900" imgH="3524267" progId="Excel.Chart.8">
                    <p:embed/>
                  </p:oleObj>
                </mc:Choice>
                <mc:Fallback>
                  <p:oleObj name="Chart" r:id="rId4" imgW="4533900" imgH="3524267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9387" y="3048000"/>
                          <a:ext cx="2662555" cy="2133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485299" y="5181600"/>
              <a:ext cx="2622487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/>
              <a:r>
                <a:rPr lang="en-US" altLang="en-US" sz="1200" dirty="0" smtClean="0">
                  <a:latin typeface="Arial" panose="020B0604020202020204" pitchFamily="34" charset="0"/>
                </a:rPr>
                <a:t>Jimmy Lin, et al..</a:t>
              </a:r>
              <a:r>
                <a:rPr lang="en-US" altLang="en-US" sz="1200" i="1" dirty="0" smtClean="0">
                  <a:latin typeface="Arial" panose="020B0604020202020204" pitchFamily="34" charset="0"/>
                </a:rPr>
                <a:t> </a:t>
              </a:r>
              <a:r>
                <a:rPr lang="en-US" altLang="en-US" sz="1200" i="1" dirty="0">
                  <a:latin typeface="Arial" panose="020B0604020202020204" pitchFamily="34" charset="0"/>
                </a:rPr>
                <a:t>INTERACT 2003.</a:t>
              </a:r>
              <a:endParaRPr lang="en-US" altLang="en-US" sz="12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Where interaction fits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Query formulation</a:t>
            </a:r>
          </a:p>
          <a:p>
            <a:pPr lvl="3"/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Selection part 1: Snippets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Selection part 2: Result sets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Examination</a:t>
            </a:r>
          </a:p>
        </p:txBody>
      </p:sp>
    </p:spTree>
    <p:extLst>
      <p:ext uri="{BB962C8B-B14F-4D97-AF65-F5344CB8AC3E}">
        <p14:creationId xmlns:p14="http://schemas.microsoft.com/office/powerpoint/2010/main" val="473805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46310560</TotalTime>
  <Words>195</Words>
  <Application>Microsoft Office PowerPoint</Application>
  <PresentationFormat>On-screen Show (4:3)</PresentationFormat>
  <Paragraphs>65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Wingdings</vt:lpstr>
      <vt:lpstr>Blank Presentation</vt:lpstr>
      <vt:lpstr>Photo Editor Photo</vt:lpstr>
      <vt:lpstr>Chart</vt:lpstr>
      <vt:lpstr>Interaction</vt:lpstr>
      <vt:lpstr>Agenda</vt:lpstr>
      <vt:lpstr>A Traditional Concordance</vt:lpstr>
      <vt:lpstr>Web Search Engine Snippets: “KeyWord In Context” (KWIC)</vt:lpstr>
      <vt:lpstr>Summarization</vt:lpstr>
      <vt:lpstr>Indicative vs. Informative</vt:lpstr>
      <vt:lpstr>Selection/Examination Tasks</vt:lpstr>
      <vt:lpstr>Extraction-Based Summarization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System Interfaces</dc:title>
  <dc:creator>Preferred Customer</dc:creator>
  <cp:lastModifiedBy>gg</cp:lastModifiedBy>
  <cp:revision>135</cp:revision>
  <cp:lastPrinted>1998-03-16T04:15:48Z</cp:lastPrinted>
  <dcterms:created xsi:type="dcterms:W3CDTF">1998-03-15T21:44:21Z</dcterms:created>
  <dcterms:modified xsi:type="dcterms:W3CDTF">2014-08-11T16:49:08Z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