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11"/>
  </p:notesMasterIdLst>
  <p:handoutMasterIdLst>
    <p:handoutMasterId r:id="rId12"/>
  </p:handoutMasterIdLst>
  <p:sldIdLst>
    <p:sldId id="256" r:id="rId2"/>
    <p:sldId id="535" r:id="rId3"/>
    <p:sldId id="549" r:id="rId4"/>
    <p:sldId id="470" r:id="rId5"/>
    <p:sldId id="550" r:id="rId6"/>
    <p:sldId id="552" r:id="rId7"/>
    <p:sldId id="588" r:id="rId8"/>
    <p:sldId id="685" r:id="rId9"/>
    <p:sldId id="676" r:id="rId10"/>
  </p:sldIdLst>
  <p:sldSz cx="9144000" cy="6858000" type="screen4x3"/>
  <p:notesSz cx="6858000" cy="9144000"/>
  <p:embeddedFontLst>
    <p:embeddedFont>
      <p:font typeface="Lucida Sans" panose="020B0602030504020204" pitchFamily="34" charset="0"/>
      <p:regular r:id="rId13"/>
      <p:bold r:id="rId14"/>
      <p:italic r:id="rId15"/>
      <p:boldItalic r:id="rId16"/>
    </p:embeddedFont>
  </p:embeddedFontLst>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05" autoAdjust="0"/>
  </p:normalViewPr>
  <p:slideViewPr>
    <p:cSldViewPr>
      <p:cViewPr varScale="1">
        <p:scale>
          <a:sx n="74" d="100"/>
          <a:sy n="74" d="100"/>
        </p:scale>
        <p:origin x="204" y="60"/>
      </p:cViewPr>
      <p:guideLst>
        <p:guide orient="horz" pos="2160"/>
        <p:guide pos="216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45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341813"/>
            <a:ext cx="5027613" cy="4114800"/>
          </a:xfrm>
          <a:prstGeom prst="rect">
            <a:avLst/>
          </a:prstGeom>
          <a:noFill/>
          <a:ln w="12700">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2272847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3884613" y="0"/>
            <a:ext cx="297338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3491" name="Rectangle 3"/>
          <p:cNvSpPr>
            <a:spLocks noChangeArrowheads="1"/>
          </p:cNvSpPr>
          <p:nvPr/>
        </p:nvSpPr>
        <p:spPr bwMode="auto">
          <a:xfrm>
            <a:off x="3884613" y="8686800"/>
            <a:ext cx="297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62" tIns="46038" rIns="93662" bIns="46038" anchor="b"/>
          <a:lstStyle>
            <a:lvl1pPr defTabSz="930275">
              <a:defRPr sz="2400">
                <a:solidFill>
                  <a:schemeClr val="tx1"/>
                </a:solidFill>
                <a:latin typeface="Times New Roman" panose="02020603050405020304" pitchFamily="18" charset="0"/>
              </a:defRPr>
            </a:lvl1pPr>
            <a:lvl2pPr marL="742950" indent="-285750" defTabSz="930275">
              <a:defRPr sz="2400">
                <a:solidFill>
                  <a:schemeClr val="tx1"/>
                </a:solidFill>
                <a:latin typeface="Times New Roman" panose="02020603050405020304" pitchFamily="18" charset="0"/>
              </a:defRPr>
            </a:lvl2pPr>
            <a:lvl3pPr marL="1143000" indent="-228600" defTabSz="930275">
              <a:defRPr sz="2400">
                <a:solidFill>
                  <a:schemeClr val="tx1"/>
                </a:solidFill>
                <a:latin typeface="Times New Roman" panose="02020603050405020304" pitchFamily="18" charset="0"/>
              </a:defRPr>
            </a:lvl3pPr>
            <a:lvl4pPr marL="1600200" indent="-228600" defTabSz="930275">
              <a:defRPr sz="2400">
                <a:solidFill>
                  <a:schemeClr val="tx1"/>
                </a:solidFill>
                <a:latin typeface="Times New Roman" panose="02020603050405020304" pitchFamily="18" charset="0"/>
              </a:defRPr>
            </a:lvl4pPr>
            <a:lvl5pPr marL="2057400" indent="-228600" defTabSz="930275">
              <a:defRPr sz="2400">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200"/>
              <a:t>1</a:t>
            </a:r>
          </a:p>
        </p:txBody>
      </p:sp>
      <p:sp>
        <p:nvSpPr>
          <p:cNvPr id="6349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3493" name="Rectangle 5"/>
          <p:cNvSpPr>
            <a:spLocks noChangeArrowheads="1"/>
          </p:cNvSpPr>
          <p:nvPr/>
        </p:nvSpPr>
        <p:spPr bwMode="auto">
          <a:xfrm>
            <a:off x="0" y="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3494" name="Rectangle 6"/>
          <p:cNvSpPr>
            <a:spLocks noGrp="1" noRot="1" noChangeAspect="1" noChangeArrowheads="1" noTextEdit="1"/>
          </p:cNvSpPr>
          <p:nvPr>
            <p:ph type="sldImg"/>
          </p:nvPr>
        </p:nvSpPr>
        <p:spPr>
          <a:xfrm>
            <a:off x="1150938" y="692150"/>
            <a:ext cx="4556125" cy="3416300"/>
          </a:xfrm>
          <a:ln cap="flat"/>
        </p:spPr>
      </p:sp>
      <p:sp>
        <p:nvSpPr>
          <p:cNvPr id="6349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5766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3884613" y="0"/>
            <a:ext cx="297338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8611" name="Rectangle 3"/>
          <p:cNvSpPr>
            <a:spLocks noChangeArrowheads="1"/>
          </p:cNvSpPr>
          <p:nvPr/>
        </p:nvSpPr>
        <p:spPr bwMode="auto">
          <a:xfrm>
            <a:off x="3884613" y="8686800"/>
            <a:ext cx="297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62" tIns="46038" rIns="93662" bIns="46038" anchor="b"/>
          <a:lstStyle>
            <a:lvl1pPr defTabSz="930275">
              <a:defRPr sz="2400">
                <a:solidFill>
                  <a:schemeClr val="tx1"/>
                </a:solidFill>
                <a:latin typeface="Times New Roman" panose="02020603050405020304" pitchFamily="18" charset="0"/>
              </a:defRPr>
            </a:lvl1pPr>
            <a:lvl2pPr marL="742950" indent="-285750" defTabSz="930275">
              <a:defRPr sz="2400">
                <a:solidFill>
                  <a:schemeClr val="tx1"/>
                </a:solidFill>
                <a:latin typeface="Times New Roman" panose="02020603050405020304" pitchFamily="18" charset="0"/>
              </a:defRPr>
            </a:lvl2pPr>
            <a:lvl3pPr marL="1143000" indent="-228600" defTabSz="930275">
              <a:defRPr sz="2400">
                <a:solidFill>
                  <a:schemeClr val="tx1"/>
                </a:solidFill>
                <a:latin typeface="Times New Roman" panose="02020603050405020304" pitchFamily="18" charset="0"/>
              </a:defRPr>
            </a:lvl3pPr>
            <a:lvl4pPr marL="1600200" indent="-228600" defTabSz="930275">
              <a:defRPr sz="2400">
                <a:solidFill>
                  <a:schemeClr val="tx1"/>
                </a:solidFill>
                <a:latin typeface="Times New Roman" panose="02020603050405020304" pitchFamily="18" charset="0"/>
              </a:defRPr>
            </a:lvl4pPr>
            <a:lvl5pPr marL="2057400" indent="-228600" defTabSz="930275">
              <a:defRPr sz="2400">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200"/>
              <a:t>2</a:t>
            </a:r>
          </a:p>
        </p:txBody>
      </p:sp>
      <p:sp>
        <p:nvSpPr>
          <p:cNvPr id="6861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8613" name="Rectangle 5"/>
          <p:cNvSpPr>
            <a:spLocks noChangeArrowheads="1"/>
          </p:cNvSpPr>
          <p:nvPr/>
        </p:nvSpPr>
        <p:spPr bwMode="auto">
          <a:xfrm>
            <a:off x="0" y="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8614" name="Rectangle 6"/>
          <p:cNvSpPr>
            <a:spLocks noGrp="1" noRot="1" noChangeAspect="1" noChangeArrowheads="1" noTextEdit="1"/>
          </p:cNvSpPr>
          <p:nvPr>
            <p:ph type="sldImg"/>
          </p:nvPr>
        </p:nvSpPr>
        <p:spPr>
          <a:xfrm>
            <a:off x="1150938" y="692150"/>
            <a:ext cx="4556125" cy="3416300"/>
          </a:xfrm>
          <a:ln cap="flat"/>
        </p:spPr>
      </p:sp>
      <p:sp>
        <p:nvSpPr>
          <p:cNvPr id="6861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65794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4613" y="0"/>
            <a:ext cx="297338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9635" name="Rectangle 3"/>
          <p:cNvSpPr>
            <a:spLocks noChangeArrowheads="1"/>
          </p:cNvSpPr>
          <p:nvPr/>
        </p:nvSpPr>
        <p:spPr bwMode="auto">
          <a:xfrm>
            <a:off x="3884613" y="8686800"/>
            <a:ext cx="297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62" tIns="46038" rIns="93662" bIns="46038" anchor="b"/>
          <a:lstStyle>
            <a:lvl1pPr defTabSz="930275">
              <a:defRPr sz="2400">
                <a:solidFill>
                  <a:schemeClr val="tx1"/>
                </a:solidFill>
                <a:latin typeface="Times New Roman" panose="02020603050405020304" pitchFamily="18" charset="0"/>
              </a:defRPr>
            </a:lvl1pPr>
            <a:lvl2pPr marL="742950" indent="-285750" defTabSz="930275">
              <a:defRPr sz="2400">
                <a:solidFill>
                  <a:schemeClr val="tx1"/>
                </a:solidFill>
                <a:latin typeface="Times New Roman" panose="02020603050405020304" pitchFamily="18" charset="0"/>
              </a:defRPr>
            </a:lvl2pPr>
            <a:lvl3pPr marL="1143000" indent="-228600" defTabSz="930275">
              <a:defRPr sz="2400">
                <a:solidFill>
                  <a:schemeClr val="tx1"/>
                </a:solidFill>
                <a:latin typeface="Times New Roman" panose="02020603050405020304" pitchFamily="18" charset="0"/>
              </a:defRPr>
            </a:lvl3pPr>
            <a:lvl4pPr marL="1600200" indent="-228600" defTabSz="930275">
              <a:defRPr sz="2400">
                <a:solidFill>
                  <a:schemeClr val="tx1"/>
                </a:solidFill>
                <a:latin typeface="Times New Roman" panose="02020603050405020304" pitchFamily="18" charset="0"/>
              </a:defRPr>
            </a:lvl4pPr>
            <a:lvl5pPr marL="2057400" indent="-228600" defTabSz="930275">
              <a:defRPr sz="2400">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200"/>
              <a:t>13</a:t>
            </a:r>
          </a:p>
        </p:txBody>
      </p:sp>
      <p:sp>
        <p:nvSpPr>
          <p:cNvPr id="6963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9637" name="Rectangle 5"/>
          <p:cNvSpPr>
            <a:spLocks noChangeArrowheads="1"/>
          </p:cNvSpPr>
          <p:nvPr/>
        </p:nvSpPr>
        <p:spPr bwMode="auto">
          <a:xfrm>
            <a:off x="0" y="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58414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3884613" y="0"/>
            <a:ext cx="297338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0659" name="Rectangle 3"/>
          <p:cNvSpPr>
            <a:spLocks noChangeArrowheads="1"/>
          </p:cNvSpPr>
          <p:nvPr/>
        </p:nvSpPr>
        <p:spPr bwMode="auto">
          <a:xfrm>
            <a:off x="3884613" y="8686800"/>
            <a:ext cx="297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62" tIns="46038" rIns="93662" bIns="46038" anchor="b"/>
          <a:lstStyle>
            <a:lvl1pPr defTabSz="930275">
              <a:defRPr sz="2400">
                <a:solidFill>
                  <a:schemeClr val="tx1"/>
                </a:solidFill>
                <a:latin typeface="Times New Roman" panose="02020603050405020304" pitchFamily="18" charset="0"/>
              </a:defRPr>
            </a:lvl1pPr>
            <a:lvl2pPr marL="742950" indent="-285750" defTabSz="930275">
              <a:defRPr sz="2400">
                <a:solidFill>
                  <a:schemeClr val="tx1"/>
                </a:solidFill>
                <a:latin typeface="Times New Roman" panose="02020603050405020304" pitchFamily="18" charset="0"/>
              </a:defRPr>
            </a:lvl2pPr>
            <a:lvl3pPr marL="1143000" indent="-228600" defTabSz="930275">
              <a:defRPr sz="2400">
                <a:solidFill>
                  <a:schemeClr val="tx1"/>
                </a:solidFill>
                <a:latin typeface="Times New Roman" panose="02020603050405020304" pitchFamily="18" charset="0"/>
              </a:defRPr>
            </a:lvl3pPr>
            <a:lvl4pPr marL="1600200" indent="-228600" defTabSz="930275">
              <a:defRPr sz="2400">
                <a:solidFill>
                  <a:schemeClr val="tx1"/>
                </a:solidFill>
                <a:latin typeface="Times New Roman" panose="02020603050405020304" pitchFamily="18" charset="0"/>
              </a:defRPr>
            </a:lvl4pPr>
            <a:lvl5pPr marL="2057400" indent="-228600" defTabSz="930275">
              <a:defRPr sz="2400">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200"/>
              <a:t>2</a:t>
            </a:r>
          </a:p>
        </p:txBody>
      </p:sp>
      <p:sp>
        <p:nvSpPr>
          <p:cNvPr id="7066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0661" name="Rectangle 5"/>
          <p:cNvSpPr>
            <a:spLocks noChangeArrowheads="1"/>
          </p:cNvSpPr>
          <p:nvPr/>
        </p:nvSpPr>
        <p:spPr bwMode="auto">
          <a:xfrm>
            <a:off x="0" y="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0662" name="Rectangle 6"/>
          <p:cNvSpPr>
            <a:spLocks noGrp="1" noRot="1" noChangeAspect="1" noChangeArrowheads="1" noTextEdit="1"/>
          </p:cNvSpPr>
          <p:nvPr>
            <p:ph type="sldImg"/>
          </p:nvPr>
        </p:nvSpPr>
        <p:spPr>
          <a:xfrm>
            <a:off x="1150938" y="692150"/>
            <a:ext cx="4556125" cy="3416300"/>
          </a:xfrm>
          <a:ln cap="flat"/>
        </p:spPr>
      </p:sp>
      <p:sp>
        <p:nvSpPr>
          <p:cNvPr id="7066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412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21068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2781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1168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972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16586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62278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3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27534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5651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31211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73118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17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172" name="Rectangle 4"/>
          <p:cNvSpPr>
            <a:spLocks noGrp="1" noChangeArrowheads="1"/>
          </p:cNvSpPr>
          <p:nvPr>
            <p:ph type="ctrTitle"/>
          </p:nvPr>
        </p:nvSpPr>
        <p:spPr>
          <a:xfrm>
            <a:off x="457200" y="2286000"/>
            <a:ext cx="8305800" cy="1143000"/>
          </a:xfrm>
          <a:noFill/>
        </p:spPr>
        <p:txBody>
          <a:bodyPr/>
          <a:lstStyle/>
          <a:p>
            <a:r>
              <a:rPr lang="en-US" altLang="en-US" smtClean="0"/>
              <a:t>Interaction</a:t>
            </a:r>
          </a:p>
        </p:txBody>
      </p:sp>
      <p:sp>
        <p:nvSpPr>
          <p:cNvPr id="7173" name="Rectangle 5"/>
          <p:cNvSpPr>
            <a:spLocks noGrp="1" noChangeArrowheads="1"/>
          </p:cNvSpPr>
          <p:nvPr>
            <p:ph type="subTitle" idx="1"/>
          </p:nvPr>
        </p:nvSpPr>
        <p:spPr>
          <a:noFill/>
        </p:spPr>
        <p:txBody>
          <a:bodyPr/>
          <a:lstStyle/>
          <a:p>
            <a:r>
              <a:rPr lang="en-US" altLang="en-US" dirty="0" smtClean="0"/>
              <a:t>LBSC 734</a:t>
            </a:r>
          </a:p>
          <a:p>
            <a:r>
              <a:rPr lang="en-US" altLang="en-US" dirty="0" smtClean="0"/>
              <a:t>Module 4</a:t>
            </a:r>
          </a:p>
          <a:p>
            <a:r>
              <a:rPr lang="en-US" altLang="en-US" dirty="0" smtClean="0"/>
              <a:t>Doug </a:t>
            </a:r>
            <a:r>
              <a:rPr lang="en-US" altLang="en-US" dirty="0" err="1" smtClean="0"/>
              <a:t>Oard</a:t>
            </a:r>
            <a:endParaRPr lang="en-US" altLang="en-US" dirty="0" smtClean="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6387" name="Rectangle 3"/>
          <p:cNvSpPr>
            <a:spLocks noChangeArrowheads="1"/>
          </p:cNvSpPr>
          <p:nvPr/>
        </p:nvSpPr>
        <p:spPr bwMode="auto">
          <a:xfrm>
            <a:off x="31242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6388" name="Rectangle 4"/>
          <p:cNvSpPr>
            <a:spLocks noGrp="1" noChangeArrowheads="1"/>
          </p:cNvSpPr>
          <p:nvPr>
            <p:ph type="title"/>
          </p:nvPr>
        </p:nvSpPr>
        <p:spPr>
          <a:noFill/>
        </p:spPr>
        <p:txBody>
          <a:bodyPr/>
          <a:lstStyle/>
          <a:p>
            <a:r>
              <a:rPr lang="en-US" altLang="en-US" dirty="0" smtClean="0"/>
              <a:t>Agenda</a:t>
            </a:r>
          </a:p>
        </p:txBody>
      </p:sp>
      <p:sp>
        <p:nvSpPr>
          <p:cNvPr id="16389" name="Rectangle 5"/>
          <p:cNvSpPr>
            <a:spLocks noGrp="1" noChangeArrowheads="1"/>
          </p:cNvSpPr>
          <p:nvPr>
            <p:ph type="body" idx="1"/>
          </p:nvPr>
        </p:nvSpPr>
        <p:spPr>
          <a:noFill/>
        </p:spPr>
        <p:txBody>
          <a:bodyPr/>
          <a:lstStyle/>
          <a:p>
            <a:pPr>
              <a:buFont typeface="Arial" panose="020B0604020202020204" pitchFamily="34" charset="0"/>
              <a:buChar char="•"/>
            </a:pPr>
            <a:r>
              <a:rPr lang="en-US" altLang="en-US" dirty="0" smtClean="0"/>
              <a:t>Where interaction fits</a:t>
            </a:r>
          </a:p>
          <a:p>
            <a:pPr lvl="4">
              <a:buFont typeface="Wingdings" panose="05000000000000000000" pitchFamily="2" charset="2"/>
              <a:buChar char="Ø"/>
            </a:pPr>
            <a:endParaRPr lang="en-US" altLang="en-US" dirty="0"/>
          </a:p>
          <a:p>
            <a:pPr>
              <a:buFont typeface="Wingdings" panose="05000000000000000000" pitchFamily="2" charset="2"/>
              <a:buChar char="Ø"/>
            </a:pPr>
            <a:r>
              <a:rPr lang="en-US" altLang="en-US" dirty="0" smtClean="0"/>
              <a:t>Query formulation</a:t>
            </a:r>
          </a:p>
          <a:p>
            <a:pPr lvl="3"/>
            <a:endParaRPr lang="en-US" altLang="en-US" dirty="0" smtClean="0"/>
          </a:p>
          <a:p>
            <a:r>
              <a:rPr lang="en-US" altLang="en-US" dirty="0" smtClean="0"/>
              <a:t>Selection part 1: Snippets</a:t>
            </a:r>
          </a:p>
          <a:p>
            <a:pPr lvl="3"/>
            <a:endParaRPr lang="en-US" altLang="en-US" dirty="0"/>
          </a:p>
          <a:p>
            <a:r>
              <a:rPr lang="en-US" altLang="en-US" dirty="0" smtClean="0"/>
              <a:t>Selection part 2: Result sets</a:t>
            </a:r>
          </a:p>
          <a:p>
            <a:pPr lvl="6"/>
            <a:endParaRPr lang="en-US" altLang="en-US" dirty="0" smtClean="0"/>
          </a:p>
          <a:p>
            <a:r>
              <a:rPr lang="en-US" altLang="en-US" dirty="0" smtClean="0"/>
              <a:t>Examination</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t>Query Formulation</a:t>
            </a:r>
          </a:p>
        </p:txBody>
      </p:sp>
      <p:sp>
        <p:nvSpPr>
          <p:cNvPr id="17411" name="Rectangle 3"/>
          <p:cNvSpPr>
            <a:spLocks noGrp="1" noChangeArrowheads="1"/>
          </p:cNvSpPr>
          <p:nvPr>
            <p:ph type="body" idx="1"/>
          </p:nvPr>
        </p:nvSpPr>
        <p:spPr/>
        <p:txBody>
          <a:bodyPr/>
          <a:lstStyle/>
          <a:p>
            <a:r>
              <a:rPr lang="en-US" altLang="en-US" dirty="0" smtClean="0"/>
              <a:t>“Command” </a:t>
            </a:r>
            <a:r>
              <a:rPr lang="en-US" altLang="en-US" dirty="0" smtClean="0"/>
              <a:t>language</a:t>
            </a:r>
          </a:p>
          <a:p>
            <a:pPr lvl="3"/>
            <a:endParaRPr lang="en-US" altLang="en-US" dirty="0" smtClean="0"/>
          </a:p>
          <a:p>
            <a:r>
              <a:rPr lang="en-US" altLang="en-US" dirty="0" smtClean="0"/>
              <a:t>Form fill-in and menu </a:t>
            </a:r>
            <a:r>
              <a:rPr lang="en-US" altLang="en-US" dirty="0"/>
              <a:t>s</a:t>
            </a:r>
            <a:r>
              <a:rPr lang="en-US" altLang="en-US" dirty="0" smtClean="0"/>
              <a:t>election</a:t>
            </a:r>
          </a:p>
          <a:p>
            <a:pPr lvl="3"/>
            <a:endParaRPr lang="en-US" altLang="en-US" dirty="0" smtClean="0"/>
          </a:p>
          <a:p>
            <a:r>
              <a:rPr lang="en-US" altLang="en-US" dirty="0" smtClean="0"/>
              <a:t>Direct </a:t>
            </a:r>
            <a:r>
              <a:rPr lang="en-US" altLang="en-US" dirty="0"/>
              <a:t>m</a:t>
            </a:r>
            <a:r>
              <a:rPr lang="en-US" altLang="en-US" dirty="0" smtClean="0"/>
              <a:t>anipulation</a:t>
            </a:r>
          </a:p>
          <a:p>
            <a:pPr lvl="3"/>
            <a:endParaRPr lang="en-US" altLang="en-US" dirty="0" smtClean="0"/>
          </a:p>
          <a:p>
            <a:r>
              <a:rPr lang="en-US" altLang="en-US" dirty="0" smtClean="0"/>
              <a:t>Natural </a:t>
            </a:r>
            <a:r>
              <a:rPr lang="en-US" altLang="en-US" dirty="0"/>
              <a:t>l</a:t>
            </a:r>
            <a:r>
              <a:rPr lang="en-US" altLang="en-US" dirty="0" smtClean="0"/>
              <a:t>anguage</a:t>
            </a:r>
          </a:p>
        </p:txBody>
      </p:sp>
      <p:sp>
        <p:nvSpPr>
          <p:cNvPr id="17412" name="Rectangle 5"/>
          <p:cNvSpPr>
            <a:spLocks noChangeArrowheads="1"/>
          </p:cNvSpPr>
          <p:nvPr/>
        </p:nvSpPr>
        <p:spPr bwMode="auto">
          <a:xfrm>
            <a:off x="5867400" y="6248400"/>
            <a:ext cx="3119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SzPct val="100000"/>
            </a:pPr>
            <a:r>
              <a:rPr lang="en-US" altLang="en-US"/>
              <a:t>Ben Shneiderman, 1997</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0"/>
            <a:ext cx="7772400" cy="1143000"/>
          </a:xfrm>
        </p:spPr>
        <p:txBody>
          <a:bodyPr/>
          <a:lstStyle/>
          <a:p>
            <a:r>
              <a:rPr lang="en-US" altLang="en-US" dirty="0" smtClean="0"/>
              <a:t>WESTLAW® Query Language</a:t>
            </a:r>
          </a:p>
        </p:txBody>
      </p:sp>
      <p:sp>
        <p:nvSpPr>
          <p:cNvPr id="18435" name="Rectangle 3"/>
          <p:cNvSpPr>
            <a:spLocks noGrp="1" noChangeArrowheads="1"/>
          </p:cNvSpPr>
          <p:nvPr>
            <p:ph type="body" idx="1"/>
          </p:nvPr>
        </p:nvSpPr>
        <p:spPr>
          <a:xfrm>
            <a:off x="533400" y="1371600"/>
            <a:ext cx="7772400" cy="4114800"/>
          </a:xfrm>
        </p:spPr>
        <p:txBody>
          <a:bodyPr/>
          <a:lstStyle/>
          <a:p>
            <a:pPr>
              <a:lnSpc>
                <a:spcPct val="90000"/>
              </a:lnSpc>
            </a:pPr>
            <a:r>
              <a:rPr lang="en-US" altLang="en-US" sz="2400" dirty="0" smtClean="0"/>
              <a:t>What is the statute of limitations in cases involving the federal tort claims act?</a:t>
            </a:r>
          </a:p>
          <a:p>
            <a:pPr lvl="1">
              <a:lnSpc>
                <a:spcPct val="90000"/>
              </a:lnSpc>
            </a:pPr>
            <a:r>
              <a:rPr lang="en-US" altLang="en-US" sz="1800" dirty="0" smtClean="0"/>
              <a:t>LIMIT! /3 STATUTE ACTION /S FEDERAL /2 TORT /3 CLAIM</a:t>
            </a:r>
          </a:p>
          <a:p>
            <a:pPr>
              <a:lnSpc>
                <a:spcPct val="90000"/>
              </a:lnSpc>
            </a:pPr>
            <a:endParaRPr lang="en-US" altLang="en-US" sz="2000" dirty="0" smtClean="0"/>
          </a:p>
          <a:p>
            <a:pPr>
              <a:lnSpc>
                <a:spcPct val="90000"/>
              </a:lnSpc>
            </a:pPr>
            <a:r>
              <a:rPr lang="en-US" altLang="en-US" sz="2400" dirty="0" smtClean="0"/>
              <a:t>Are there any cases which discuss negligent maintenance or failure to maintain aids to navigation such as lights, buoys, or channel markers?</a:t>
            </a:r>
          </a:p>
          <a:p>
            <a:pPr lvl="1">
              <a:lnSpc>
                <a:spcPct val="90000"/>
              </a:lnSpc>
            </a:pPr>
            <a:r>
              <a:rPr lang="en-US" altLang="en-US" sz="1800" dirty="0" smtClean="0"/>
              <a:t>NOT NEGLECT! FAIL! NEGLIG! /5 MAINT! REPAIR! /P NAVIGAT! /5 AID EQUIP! LIGHT BUOY “CHANNEL MARKER”</a:t>
            </a:r>
          </a:p>
          <a:p>
            <a:pPr>
              <a:lnSpc>
                <a:spcPct val="90000"/>
              </a:lnSpc>
            </a:pPr>
            <a:endParaRPr lang="en-US" altLang="en-US" sz="2000" dirty="0" smtClean="0"/>
          </a:p>
          <a:p>
            <a:pPr>
              <a:lnSpc>
                <a:spcPct val="90000"/>
              </a:lnSpc>
            </a:pPr>
            <a:r>
              <a:rPr lang="en-US" altLang="en-US" sz="2400" dirty="0" smtClean="0"/>
              <a:t>What cases have discussed the concept of excusable delay in the application of statutes of limitations or the doctrine of laches involving actions in admiralty or under the “Jones Act” or the “Death on the High Seas Act”?</a:t>
            </a:r>
          </a:p>
          <a:p>
            <a:pPr lvl="1">
              <a:lnSpc>
                <a:spcPct val="90000"/>
              </a:lnSpc>
            </a:pPr>
            <a:r>
              <a:rPr lang="en-US" altLang="en-US" sz="1800" dirty="0" smtClean="0"/>
              <a:t>EXCUS! /3 DELAY /P (LIMIT! /3 STATUTE ACTION) LACHES /P “JONES ACT” “DEATH ON THE HIGH SEAS ACT” (46 +3 761)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153400" cy="533400"/>
          </a:xfrm>
        </p:spPr>
        <p:txBody>
          <a:bodyPr/>
          <a:lstStyle/>
          <a:p>
            <a:r>
              <a:rPr lang="en-US" altLang="en-US" sz="3600" smtClean="0"/>
              <a:t>Form-Based Query Specification</a:t>
            </a:r>
            <a:endParaRPr lang="en-US" altLang="en-US" smtClean="0"/>
          </a:p>
        </p:txBody>
      </p:sp>
      <p:pic>
        <p:nvPicPr>
          <p:cNvPr id="19459" name="Picture 3" descr="melvyl-queryspe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638175"/>
            <a:ext cx="8474067" cy="5830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Text Box 4"/>
          <p:cNvSpPr txBox="1">
            <a:spLocks noChangeArrowheads="1"/>
          </p:cNvSpPr>
          <p:nvPr/>
        </p:nvSpPr>
        <p:spPr bwMode="auto">
          <a:xfrm>
            <a:off x="0" y="6553200"/>
            <a:ext cx="1720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dirty="0">
                <a:latin typeface="Lucida Sans" panose="020B0602030504020204" pitchFamily="34" charset="0"/>
              </a:rPr>
              <a:t>Credit: Marti Hearst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62000" y="24791"/>
            <a:ext cx="7772400" cy="881390"/>
          </a:xfrm>
        </p:spPr>
        <p:txBody>
          <a:bodyPr/>
          <a:lstStyle/>
          <a:p>
            <a:r>
              <a:rPr lang="en-US" altLang="en-US" sz="4000" dirty="0" smtClean="0"/>
              <a:t>Direct Manipulation: VQUERY</a:t>
            </a:r>
            <a:endParaRPr lang="en-US" altLang="en-US" dirty="0" smtClean="0"/>
          </a:p>
        </p:txBody>
      </p:sp>
      <p:pic>
        <p:nvPicPr>
          <p:cNvPr id="20483" name="Picture 3" descr="VQue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906181"/>
            <a:ext cx="6324600" cy="552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98149" y="6541531"/>
            <a:ext cx="6878293" cy="307777"/>
          </a:xfrm>
          <a:prstGeom prst="rect">
            <a:avLst/>
          </a:prstGeom>
          <a:noFill/>
        </p:spPr>
        <p:txBody>
          <a:bodyPr wrap="none" rtlCol="0">
            <a:spAutoFit/>
          </a:bodyPr>
          <a:lstStyle/>
          <a:p>
            <a:r>
              <a:rPr lang="en-US" sz="1400" dirty="0" smtClean="0"/>
              <a:t>Steve Jones, A Graphical User Interface for Boolean Query Specification, IJDL, 2(2-3), 1999</a:t>
            </a:r>
            <a:endParaRPr lang="en-US" sz="14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150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1508" name="Rectangle 4"/>
          <p:cNvSpPr>
            <a:spLocks noGrp="1" noChangeArrowheads="1"/>
          </p:cNvSpPr>
          <p:nvPr>
            <p:ph type="title"/>
          </p:nvPr>
        </p:nvSpPr>
        <p:spPr>
          <a:xfrm>
            <a:off x="685800" y="23304"/>
            <a:ext cx="7772400" cy="1143000"/>
          </a:xfrm>
          <a:noFill/>
        </p:spPr>
        <p:txBody>
          <a:bodyPr/>
          <a:lstStyle/>
          <a:p>
            <a:r>
              <a:rPr lang="en-US" altLang="en-US" dirty="0" smtClean="0"/>
              <a:t>Natural Language Queries</a:t>
            </a:r>
          </a:p>
        </p:txBody>
      </p:sp>
      <p:sp>
        <p:nvSpPr>
          <p:cNvPr id="21509" name="Rectangle 5"/>
          <p:cNvSpPr>
            <a:spLocks noGrp="1" noChangeArrowheads="1"/>
          </p:cNvSpPr>
          <p:nvPr>
            <p:ph type="body" idx="1"/>
          </p:nvPr>
        </p:nvSpPr>
        <p:spPr>
          <a:xfrm>
            <a:off x="457200" y="1447800"/>
            <a:ext cx="8229600" cy="4114800"/>
          </a:xfrm>
          <a:noFill/>
        </p:spPr>
        <p:txBody>
          <a:bodyPr/>
          <a:lstStyle/>
          <a:p>
            <a:r>
              <a:rPr lang="en-US" altLang="en-US" dirty="0" smtClean="0"/>
              <a:t>Typed</a:t>
            </a:r>
          </a:p>
          <a:p>
            <a:pPr lvl="1"/>
            <a:r>
              <a:rPr lang="en-US" altLang="en-US" dirty="0" smtClean="0"/>
              <a:t>Well formed questions (“QA”) or “keywords”</a:t>
            </a:r>
          </a:p>
          <a:p>
            <a:pPr lvl="1"/>
            <a:r>
              <a:rPr lang="en-US" altLang="en-US" dirty="0"/>
              <a:t>H</a:t>
            </a:r>
            <a:r>
              <a:rPr lang="en-US" altLang="en-US" dirty="0" smtClean="0"/>
              <a:t>ard to use on wearable devices</a:t>
            </a:r>
          </a:p>
          <a:p>
            <a:pPr lvl="4"/>
            <a:endParaRPr lang="en-US" altLang="en-US" dirty="0"/>
          </a:p>
          <a:p>
            <a:r>
              <a:rPr lang="en-US" altLang="en-US" dirty="0" smtClean="0"/>
              <a:t>Spoken</a:t>
            </a:r>
          </a:p>
          <a:p>
            <a:pPr lvl="1"/>
            <a:r>
              <a:rPr lang="en-US" altLang="en-US" dirty="0" smtClean="0"/>
              <a:t>Useful for telephone and hands-free applications</a:t>
            </a:r>
          </a:p>
          <a:p>
            <a:pPr lvl="1"/>
            <a:r>
              <a:rPr lang="en-US" altLang="en-US" dirty="0" smtClean="0"/>
              <a:t>Reasonably accurate with limited vocabulary</a:t>
            </a:r>
          </a:p>
          <a:p>
            <a:pPr lvl="3"/>
            <a:endParaRPr lang="en-US" altLang="en-US" dirty="0" smtClean="0"/>
          </a:p>
          <a:p>
            <a:r>
              <a:rPr lang="en-US" altLang="en-US" dirty="0" smtClean="0"/>
              <a:t>Handwritten / gestural</a:t>
            </a:r>
          </a:p>
          <a:p>
            <a:pPr lvl="1"/>
            <a:r>
              <a:rPr lang="en-US" altLang="en-US" dirty="0" smtClean="0"/>
              <a:t>Reasonably accurate if a “shorthand” is used</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4136"/>
            <a:ext cx="7772400" cy="1143000"/>
          </a:xfrm>
        </p:spPr>
        <p:txBody>
          <a:bodyPr/>
          <a:lstStyle/>
          <a:p>
            <a:r>
              <a:rPr lang="en-US" dirty="0" smtClean="0"/>
              <a:t>Query Suggestion</a:t>
            </a:r>
            <a:endParaRPr lang="en-US" dirty="0"/>
          </a:p>
        </p:txBody>
      </p:sp>
      <p:sp>
        <p:nvSpPr>
          <p:cNvPr id="3" name="Content Placeholder 2"/>
          <p:cNvSpPr>
            <a:spLocks noGrp="1"/>
          </p:cNvSpPr>
          <p:nvPr>
            <p:ph idx="1"/>
          </p:nvPr>
        </p:nvSpPr>
        <p:spPr>
          <a:xfrm>
            <a:off x="256713" y="1676400"/>
            <a:ext cx="7772400" cy="4114800"/>
          </a:xfrm>
        </p:spPr>
        <p:txBody>
          <a:bodyPr/>
          <a:lstStyle/>
          <a:p>
            <a:r>
              <a:rPr lang="en-US" dirty="0" smtClean="0"/>
              <a:t>Predict what the user might type next</a:t>
            </a:r>
          </a:p>
          <a:p>
            <a:pPr lvl="1"/>
            <a:r>
              <a:rPr lang="en-US" dirty="0"/>
              <a:t>L</a:t>
            </a:r>
            <a:r>
              <a:rPr lang="en-US" dirty="0" smtClean="0"/>
              <a:t>earned from behavior of many users</a:t>
            </a:r>
          </a:p>
          <a:p>
            <a:pPr lvl="1"/>
            <a:r>
              <a:rPr lang="en-US" dirty="0" smtClean="0"/>
              <a:t>Can be customized to a user or group</a:t>
            </a:r>
          </a:p>
          <a:p>
            <a:pPr lvl="4"/>
            <a:endParaRPr lang="en-US" dirty="0"/>
          </a:p>
          <a:p>
            <a:r>
              <a:rPr lang="en-US" dirty="0" smtClean="0"/>
              <a:t>Helps w/typos, limited vocabulary, …</a:t>
            </a:r>
          </a:p>
          <a:p>
            <a:pPr lvl="3"/>
            <a:endParaRPr lang="en-US" dirty="0"/>
          </a:p>
          <a:p>
            <a:r>
              <a:rPr lang="en-US" dirty="0" smtClean="0"/>
              <a:t>Provides a basis for auto-completion </a:t>
            </a:r>
          </a:p>
          <a:p>
            <a:pPr lvl="1"/>
            <a:r>
              <a:rPr lang="en-US" dirty="0" smtClean="0"/>
              <a:t>Particularly useful in difficult input settings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7172" y="1828800"/>
            <a:ext cx="1963882" cy="2057400"/>
          </a:xfrm>
          <a:prstGeom prst="rect">
            <a:avLst/>
          </a:prstGeom>
        </p:spPr>
      </p:pic>
    </p:spTree>
    <p:extLst>
      <p:ext uri="{BB962C8B-B14F-4D97-AF65-F5344CB8AC3E}">
        <p14:creationId xmlns:p14="http://schemas.microsoft.com/office/powerpoint/2010/main" val="2939365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2531" name="Rectangle 3"/>
          <p:cNvSpPr>
            <a:spLocks noChangeArrowheads="1"/>
          </p:cNvSpPr>
          <p:nvPr/>
        </p:nvSpPr>
        <p:spPr bwMode="auto">
          <a:xfrm>
            <a:off x="31242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2532" name="Rectangle 4"/>
          <p:cNvSpPr>
            <a:spLocks noGrp="1" noChangeArrowheads="1"/>
          </p:cNvSpPr>
          <p:nvPr>
            <p:ph type="title"/>
          </p:nvPr>
        </p:nvSpPr>
        <p:spPr>
          <a:noFill/>
        </p:spPr>
        <p:txBody>
          <a:bodyPr/>
          <a:lstStyle/>
          <a:p>
            <a:r>
              <a:rPr lang="en-US" altLang="en-US" dirty="0" smtClean="0"/>
              <a:t>Agenda</a:t>
            </a:r>
          </a:p>
        </p:txBody>
      </p:sp>
      <p:sp>
        <p:nvSpPr>
          <p:cNvPr id="22533" name="Rectangle 5"/>
          <p:cNvSpPr>
            <a:spLocks noGrp="1" noChangeArrowheads="1"/>
          </p:cNvSpPr>
          <p:nvPr>
            <p:ph type="body" idx="1"/>
          </p:nvPr>
        </p:nvSpPr>
        <p:spPr>
          <a:noFill/>
        </p:spPr>
        <p:txBody>
          <a:bodyPr/>
          <a:lstStyle/>
          <a:p>
            <a:r>
              <a:rPr lang="en-US" altLang="en-US" dirty="0" smtClean="0"/>
              <a:t>Query formulation</a:t>
            </a:r>
          </a:p>
          <a:p>
            <a:pPr lvl="3"/>
            <a:endParaRPr lang="en-US" altLang="en-US" dirty="0" smtClean="0"/>
          </a:p>
          <a:p>
            <a:pPr>
              <a:buFont typeface="Wingdings" panose="05000000000000000000" pitchFamily="2" charset="2"/>
              <a:buChar char="Ø"/>
            </a:pPr>
            <a:r>
              <a:rPr lang="en-US" altLang="en-US" dirty="0" smtClean="0"/>
              <a:t>Selection part 1: Snippets</a:t>
            </a:r>
          </a:p>
          <a:p>
            <a:pPr lvl="4">
              <a:buFont typeface="Wingdings" panose="05000000000000000000" pitchFamily="2" charset="2"/>
              <a:buChar char="Ø"/>
            </a:pPr>
            <a:endParaRPr lang="en-US" altLang="en-US" dirty="0"/>
          </a:p>
          <a:p>
            <a:pPr>
              <a:buFont typeface="Arial" panose="020B0604020202020204" pitchFamily="34" charset="0"/>
              <a:buChar char="•"/>
            </a:pPr>
            <a:r>
              <a:rPr lang="en-US" altLang="en-US" dirty="0" smtClean="0"/>
              <a:t>Selection part 2: Result sets</a:t>
            </a:r>
          </a:p>
          <a:p>
            <a:pPr lvl="4"/>
            <a:endParaRPr lang="en-US" altLang="en-US" dirty="0" smtClean="0"/>
          </a:p>
          <a:p>
            <a:r>
              <a:rPr lang="en-US" altLang="en-US" dirty="0" smtClean="0"/>
              <a:t>Examination</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46310579</TotalTime>
  <Words>341</Words>
  <Application>Microsoft Office PowerPoint</Application>
  <PresentationFormat>On-screen Show (4:3)</PresentationFormat>
  <Paragraphs>68</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Lucida Sans</vt:lpstr>
      <vt:lpstr>Times New Roman</vt:lpstr>
      <vt:lpstr>Wingdings</vt:lpstr>
      <vt:lpstr>Blank Presentation</vt:lpstr>
      <vt:lpstr>Interaction</vt:lpstr>
      <vt:lpstr>Agenda</vt:lpstr>
      <vt:lpstr>Query Formulation</vt:lpstr>
      <vt:lpstr>WESTLAW® Query Language</vt:lpstr>
      <vt:lpstr>Form-Based Query Specification</vt:lpstr>
      <vt:lpstr>Direct Manipulation: VQUERY</vt:lpstr>
      <vt:lpstr>Natural Language Queries</vt:lpstr>
      <vt:lpstr>Query Suggestion</vt:lpstr>
      <vt:lpstr>Agenda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Retrieval System Interfaces</dc:title>
  <dc:creator>Preferred Customer</dc:creator>
  <cp:lastModifiedBy>gg</cp:lastModifiedBy>
  <cp:revision>135</cp:revision>
  <cp:lastPrinted>1998-03-16T04:15:48Z</cp:lastPrinted>
  <dcterms:created xsi:type="dcterms:W3CDTF">1998-03-15T21:44:21Z</dcterms:created>
  <dcterms:modified xsi:type="dcterms:W3CDTF">2014-08-11T15:45:57Z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2</vt:i4>
  </property>
  <property fmtid="{D5CDD505-2E9C-101B-9397-08002B2CF9AE}" pid="4" name="Compression">
    <vt:i4>80</vt:i4>
  </property>
  <property fmtid="{D5CDD505-2E9C-101B-9397-08002B2CF9AE}" pid="5" name="ScreenSize">
    <vt:i4>2</vt:i4>
  </property>
  <property fmtid="{D5CDD505-2E9C-101B-9397-08002B2CF9AE}" pid="6" name="ScreenUsage">
    <vt:i4>2</vt:i4>
  </property>
  <property fmtid="{D5CDD505-2E9C-101B-9397-08002B2CF9AE}" pid="7" name="MailAddress">
    <vt:lpwstr>oard@glue.umd.edu</vt:lpwstr>
  </property>
  <property fmtid="{D5CDD505-2E9C-101B-9397-08002B2CF9AE}" pid="8" name="HomePage">
    <vt:lpwstr>http://www.clis.umd.edu/courses/708a/</vt:lpwstr>
  </property>
  <property fmtid="{D5CDD505-2E9C-101B-9397-08002B2CF9AE}" pid="9" name="Other">
    <vt:lpwstr/>
  </property>
  <property fmtid="{D5CDD505-2E9C-101B-9397-08002B2CF9AE}" pid="10" name="DownloadOriginal">
    <vt:bool>true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