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682" r:id="rId3"/>
    <p:sldId id="449" r:id="rId4"/>
    <p:sldId id="450" r:id="rId5"/>
    <p:sldId id="451" r:id="rId6"/>
    <p:sldId id="531" r:id="rId7"/>
    <p:sldId id="447" r:id="rId8"/>
    <p:sldId id="674" r:id="rId9"/>
    <p:sldId id="446" r:id="rId10"/>
    <p:sldId id="535" r:id="rId11"/>
  </p:sldIdLst>
  <p:sldSz cx="9144000" cy="6858000" type="screen4x3"/>
  <p:notesSz cx="6858000" cy="9144000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6305" autoAdjust="0"/>
  </p:normalViewPr>
  <p:slideViewPr>
    <p:cSldViewPr>
      <p:cViewPr varScale="1">
        <p:scale>
          <a:sx n="108" d="100"/>
          <a:sy n="108" d="100"/>
        </p:scale>
        <p:origin x="1098" y="108"/>
      </p:cViewPr>
      <p:guideLst>
        <p:guide orient="horz" pos="216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04557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9350" y="692150"/>
            <a:ext cx="4559300" cy="3416300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1" name="Rectangle 3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1813"/>
            <a:ext cx="5027613" cy="411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22728476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ChangeArrowheads="1"/>
          </p:cNvSpPr>
          <p:nvPr/>
        </p:nvSpPr>
        <p:spPr bwMode="auto">
          <a:xfrm>
            <a:off x="3884613" y="0"/>
            <a:ext cx="2973387" cy="455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63491" name="Rectangle 3"/>
          <p:cNvSpPr>
            <a:spLocks noChangeArrowheads="1"/>
          </p:cNvSpPr>
          <p:nvPr/>
        </p:nvSpPr>
        <p:spPr bwMode="auto">
          <a:xfrm>
            <a:off x="3884613" y="8686800"/>
            <a:ext cx="29733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3662" tIns="46038" rIns="93662" bIns="46038" anchor="b"/>
          <a:lstStyle>
            <a:lvl1pPr defTabSz="9302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/>
            <a:r>
              <a:rPr lang="en-US" altLang="en-US" sz="1200"/>
              <a:t>1</a:t>
            </a:r>
          </a:p>
        </p:txBody>
      </p:sp>
      <p:sp>
        <p:nvSpPr>
          <p:cNvPr id="63492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63493" name="Rectangle 5"/>
          <p:cNvSpPr>
            <a:spLocks noChangeArrowheads="1"/>
          </p:cNvSpPr>
          <p:nvPr/>
        </p:nvSpPr>
        <p:spPr bwMode="auto">
          <a:xfrm>
            <a:off x="0" y="0"/>
            <a:ext cx="2971800" cy="455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63494" name="Rectangle 6"/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63495" name="Rectangle 7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2576677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ChangeArrowheads="1"/>
          </p:cNvSpPr>
          <p:nvPr/>
        </p:nvSpPr>
        <p:spPr bwMode="auto">
          <a:xfrm>
            <a:off x="3884613" y="0"/>
            <a:ext cx="2973387" cy="455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68611" name="Rectangle 3"/>
          <p:cNvSpPr>
            <a:spLocks noChangeArrowheads="1"/>
          </p:cNvSpPr>
          <p:nvPr/>
        </p:nvSpPr>
        <p:spPr bwMode="auto">
          <a:xfrm>
            <a:off x="3884613" y="8686800"/>
            <a:ext cx="29733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3662" tIns="46038" rIns="93662" bIns="46038" anchor="b"/>
          <a:lstStyle>
            <a:lvl1pPr defTabSz="9302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/>
            <a:r>
              <a:rPr lang="en-US" altLang="en-US" sz="1200"/>
              <a:t>2</a:t>
            </a:r>
          </a:p>
        </p:txBody>
      </p:sp>
      <p:sp>
        <p:nvSpPr>
          <p:cNvPr id="68612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68613" name="Rectangle 5"/>
          <p:cNvSpPr>
            <a:spLocks noChangeArrowheads="1"/>
          </p:cNvSpPr>
          <p:nvPr/>
        </p:nvSpPr>
        <p:spPr bwMode="auto">
          <a:xfrm>
            <a:off x="0" y="0"/>
            <a:ext cx="2971800" cy="455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68614" name="Rectangle 6"/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68615" name="Rectangle 7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32621223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52525" y="692150"/>
            <a:ext cx="4554538" cy="3416300"/>
          </a:xfrm>
          <a:ln/>
        </p:spPr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6616687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52525" y="692150"/>
            <a:ext cx="4554538" cy="3416300"/>
          </a:xfrm>
          <a:ln/>
        </p:spPr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67247647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52525" y="692150"/>
            <a:ext cx="4554538" cy="3416300"/>
          </a:xfrm>
          <a:ln/>
        </p:spPr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02390237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ChangeArrowheads="1"/>
          </p:cNvSpPr>
          <p:nvPr/>
        </p:nvSpPr>
        <p:spPr bwMode="auto">
          <a:xfrm>
            <a:off x="3884613" y="0"/>
            <a:ext cx="2973387" cy="455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68611" name="Rectangle 3"/>
          <p:cNvSpPr>
            <a:spLocks noChangeArrowheads="1"/>
          </p:cNvSpPr>
          <p:nvPr/>
        </p:nvSpPr>
        <p:spPr bwMode="auto">
          <a:xfrm>
            <a:off x="3884613" y="8686800"/>
            <a:ext cx="29733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3662" tIns="46038" rIns="93662" bIns="46038" anchor="b"/>
          <a:lstStyle>
            <a:lvl1pPr defTabSz="9302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/>
            <a:r>
              <a:rPr lang="en-US" altLang="en-US" sz="1200"/>
              <a:t>2</a:t>
            </a:r>
          </a:p>
        </p:txBody>
      </p:sp>
      <p:sp>
        <p:nvSpPr>
          <p:cNvPr id="68612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68613" name="Rectangle 5"/>
          <p:cNvSpPr>
            <a:spLocks noChangeArrowheads="1"/>
          </p:cNvSpPr>
          <p:nvPr/>
        </p:nvSpPr>
        <p:spPr bwMode="auto">
          <a:xfrm>
            <a:off x="0" y="0"/>
            <a:ext cx="2971800" cy="455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68614" name="Rectangle 6"/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68615" name="Rectangle 7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9657942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10683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78150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11689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97282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7165868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22784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53434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5344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256515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312115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731182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SzPct val="100000"/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wmf"/><Relationship Id="rId4" Type="http://schemas.openxmlformats.org/officeDocument/2006/relationships/oleObject" Target="../embeddings/oleObject1.bin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7171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ctrTitle"/>
          </p:nvPr>
        </p:nvSpPr>
        <p:spPr>
          <a:xfrm>
            <a:off x="457200" y="2286000"/>
            <a:ext cx="8305800" cy="1143000"/>
          </a:xfrm>
          <a:noFill/>
        </p:spPr>
        <p:txBody>
          <a:bodyPr/>
          <a:lstStyle/>
          <a:p>
            <a:r>
              <a:rPr lang="en-US" altLang="en-US" smtClean="0"/>
              <a:t>Interaction</a:t>
            </a:r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subTitle" idx="1"/>
          </p:nvPr>
        </p:nvSpPr>
        <p:spPr>
          <a:noFill/>
        </p:spPr>
        <p:txBody>
          <a:bodyPr/>
          <a:lstStyle/>
          <a:p>
            <a:r>
              <a:rPr lang="en-US" altLang="en-US" dirty="0" smtClean="0"/>
              <a:t>LBSC </a:t>
            </a:r>
            <a:r>
              <a:rPr lang="en-US" altLang="en-US" dirty="0" smtClean="0"/>
              <a:t>734</a:t>
            </a:r>
          </a:p>
          <a:p>
            <a:r>
              <a:rPr lang="en-US" altLang="en-US" dirty="0" smtClean="0"/>
              <a:t>Module 4</a:t>
            </a:r>
            <a:endParaRPr lang="en-US" altLang="en-US" dirty="0" smtClean="0"/>
          </a:p>
          <a:p>
            <a:r>
              <a:rPr lang="en-US" altLang="en-US" dirty="0" smtClean="0"/>
              <a:t>Doug </a:t>
            </a:r>
            <a:r>
              <a:rPr lang="en-US" altLang="en-US" dirty="0" err="1" smtClean="0"/>
              <a:t>Oard</a:t>
            </a:r>
            <a:endParaRPr lang="en-US" altLang="en-US" dirty="0" smtClean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6387" name="Rectangle 3"/>
          <p:cNvSpPr>
            <a:spLocks noChangeArrowheads="1"/>
          </p:cNvSpPr>
          <p:nvPr/>
        </p:nvSpPr>
        <p:spPr bwMode="auto">
          <a:xfrm>
            <a:off x="3124200" y="64008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6388" name="Rectangle 4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en-US" dirty="0" smtClean="0"/>
              <a:t>Agenda</a:t>
            </a:r>
          </a:p>
        </p:txBody>
      </p:sp>
      <p:sp>
        <p:nvSpPr>
          <p:cNvPr id="16389" name="Rectangle 5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en-US" dirty="0" smtClean="0"/>
              <a:t>Where interaction fits</a:t>
            </a:r>
          </a:p>
          <a:p>
            <a:pPr lvl="4">
              <a:buFont typeface="Wingdings" panose="05000000000000000000" pitchFamily="2" charset="2"/>
              <a:buChar char="Ø"/>
            </a:pPr>
            <a:endParaRPr lang="en-US" altLang="en-US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altLang="en-US" dirty="0" smtClean="0"/>
              <a:t>Query </a:t>
            </a:r>
            <a:r>
              <a:rPr lang="en-US" altLang="en-US" dirty="0" smtClean="0"/>
              <a:t>formulation</a:t>
            </a:r>
          </a:p>
          <a:p>
            <a:pPr lvl="3"/>
            <a:endParaRPr lang="en-US" altLang="en-US" dirty="0" smtClean="0"/>
          </a:p>
          <a:p>
            <a:r>
              <a:rPr lang="en-US" altLang="en-US" dirty="0" smtClean="0"/>
              <a:t>Selection part 1: Snippets</a:t>
            </a:r>
          </a:p>
          <a:p>
            <a:pPr lvl="3"/>
            <a:endParaRPr lang="en-US" altLang="en-US" dirty="0"/>
          </a:p>
          <a:p>
            <a:r>
              <a:rPr lang="en-US" altLang="en-US" dirty="0" smtClean="0"/>
              <a:t>Selection part 2: Result sets</a:t>
            </a:r>
            <a:endParaRPr lang="en-US" altLang="en-US" dirty="0" smtClean="0"/>
          </a:p>
          <a:p>
            <a:pPr lvl="6"/>
            <a:endParaRPr lang="en-US" altLang="en-US" dirty="0" smtClean="0"/>
          </a:p>
          <a:p>
            <a:r>
              <a:rPr lang="en-US" altLang="en-US" dirty="0" smtClean="0"/>
              <a:t>Examination</a:t>
            </a:r>
            <a:endParaRPr lang="en-US" altLang="en-US" dirty="0" smtClean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6387" name="Rectangle 3"/>
          <p:cNvSpPr>
            <a:spLocks noChangeArrowheads="1"/>
          </p:cNvSpPr>
          <p:nvPr/>
        </p:nvSpPr>
        <p:spPr bwMode="auto">
          <a:xfrm>
            <a:off x="3124200" y="64008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6388" name="Rectangle 4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en-US" smtClean="0"/>
              <a:t>Agenda</a:t>
            </a:r>
          </a:p>
        </p:txBody>
      </p:sp>
      <p:sp>
        <p:nvSpPr>
          <p:cNvPr id="16389" name="Rectangle 5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altLang="en-US" dirty="0" smtClean="0"/>
              <a:t>Where interaction fits</a:t>
            </a:r>
          </a:p>
          <a:p>
            <a:pPr lvl="4">
              <a:buFont typeface="Wingdings" panose="05000000000000000000" pitchFamily="2" charset="2"/>
              <a:buChar char="Ø"/>
            </a:pPr>
            <a:endParaRPr lang="en-US" alt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 smtClean="0"/>
              <a:t>Query </a:t>
            </a:r>
            <a:r>
              <a:rPr lang="en-US" altLang="en-US" dirty="0" smtClean="0"/>
              <a:t>formulation</a:t>
            </a:r>
          </a:p>
          <a:p>
            <a:pPr lvl="3"/>
            <a:endParaRPr lang="en-US" altLang="en-US" dirty="0" smtClean="0"/>
          </a:p>
          <a:p>
            <a:r>
              <a:rPr lang="en-US" altLang="en-US" dirty="0" smtClean="0"/>
              <a:t>Selection part 1: Snippets</a:t>
            </a:r>
          </a:p>
          <a:p>
            <a:pPr lvl="4"/>
            <a:endParaRPr lang="en-US" altLang="en-US" dirty="0"/>
          </a:p>
          <a:p>
            <a:r>
              <a:rPr lang="en-US" altLang="en-US" dirty="0" smtClean="0"/>
              <a:t>Selection part 2: Result sets</a:t>
            </a:r>
            <a:endParaRPr lang="en-US" altLang="en-US" dirty="0" smtClean="0"/>
          </a:p>
          <a:p>
            <a:pPr lvl="5"/>
            <a:endParaRPr lang="en-US" altLang="en-US" dirty="0" smtClean="0"/>
          </a:p>
          <a:p>
            <a:r>
              <a:rPr lang="en-US" altLang="en-US" dirty="0" smtClean="0"/>
              <a:t>Examination</a:t>
            </a: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3882743188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Moore’s Law</a:t>
            </a:r>
          </a:p>
        </p:txBody>
      </p:sp>
      <p:sp>
        <p:nvSpPr>
          <p:cNvPr id="8195" name="Text Box 3"/>
          <p:cNvSpPr txBox="1">
            <a:spLocks noChangeArrowheads="1"/>
          </p:cNvSpPr>
          <p:nvPr/>
        </p:nvSpPr>
        <p:spPr bwMode="auto">
          <a:xfrm>
            <a:off x="7239000" y="2743200"/>
            <a:ext cx="1512888" cy="1069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699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/>
            <a:r>
              <a:rPr lang="en-US" altLang="en-US" sz="1600">
                <a:latin typeface="Verdana" panose="020B0604030504040204" pitchFamily="34" charset="0"/>
              </a:rPr>
              <a:t>transistors</a:t>
            </a:r>
          </a:p>
          <a:p>
            <a:pPr algn="r"/>
            <a:r>
              <a:rPr lang="en-US" altLang="en-US" sz="1600">
                <a:latin typeface="Verdana" panose="020B0604030504040204" pitchFamily="34" charset="0"/>
              </a:rPr>
              <a:t>speed</a:t>
            </a:r>
          </a:p>
          <a:p>
            <a:pPr algn="r"/>
            <a:r>
              <a:rPr lang="en-US" altLang="en-US" sz="1600">
                <a:latin typeface="Verdana" panose="020B0604030504040204" pitchFamily="34" charset="0"/>
              </a:rPr>
              <a:t>storage</a:t>
            </a:r>
          </a:p>
          <a:p>
            <a:pPr algn="r"/>
            <a:r>
              <a:rPr lang="en-US" altLang="en-US" sz="1600">
                <a:latin typeface="Verdana" panose="020B0604030504040204" pitchFamily="34" charset="0"/>
              </a:rPr>
              <a:t>...</a:t>
            </a:r>
            <a:endParaRPr lang="en-US" altLang="en-US" sz="1600" b="1">
              <a:latin typeface="Verdana" panose="020B0604030504040204" pitchFamily="34" charset="0"/>
            </a:endParaRPr>
          </a:p>
        </p:txBody>
      </p:sp>
      <p:sp>
        <p:nvSpPr>
          <p:cNvPr id="8196" name="Text Box 4"/>
          <p:cNvSpPr txBox="1">
            <a:spLocks noChangeArrowheads="1"/>
          </p:cNvSpPr>
          <p:nvPr/>
        </p:nvSpPr>
        <p:spPr bwMode="auto">
          <a:xfrm>
            <a:off x="2033588" y="5653088"/>
            <a:ext cx="8318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699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lIns="92075" tIns="46038" rIns="92075" bIns="46038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800" b="1">
                <a:latin typeface="Verdana" panose="020B0604030504040204" pitchFamily="34" charset="0"/>
              </a:rPr>
              <a:t>1950</a:t>
            </a:r>
          </a:p>
        </p:txBody>
      </p:sp>
      <p:sp>
        <p:nvSpPr>
          <p:cNvPr id="8197" name="Text Box 5"/>
          <p:cNvSpPr txBox="1">
            <a:spLocks noChangeArrowheads="1"/>
          </p:cNvSpPr>
          <p:nvPr/>
        </p:nvSpPr>
        <p:spPr bwMode="auto">
          <a:xfrm>
            <a:off x="4852988" y="5653088"/>
            <a:ext cx="8318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699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lIns="92075" tIns="46038" rIns="92075" bIns="46038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800" b="1">
                <a:latin typeface="Verdana" panose="020B0604030504040204" pitchFamily="34" charset="0"/>
              </a:rPr>
              <a:t>1990</a:t>
            </a:r>
          </a:p>
        </p:txBody>
      </p:sp>
      <p:sp>
        <p:nvSpPr>
          <p:cNvPr id="8198" name="Text Box 6"/>
          <p:cNvSpPr txBox="1">
            <a:spLocks noChangeArrowheads="1"/>
          </p:cNvSpPr>
          <p:nvPr/>
        </p:nvSpPr>
        <p:spPr bwMode="auto">
          <a:xfrm>
            <a:off x="7824788" y="5653088"/>
            <a:ext cx="8318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699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lIns="92075" tIns="46038" rIns="92075" bIns="46038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800" b="1">
                <a:latin typeface="Verdana" panose="020B0604030504040204" pitchFamily="34" charset="0"/>
              </a:rPr>
              <a:t>2030</a:t>
            </a:r>
          </a:p>
        </p:txBody>
      </p:sp>
      <p:sp>
        <p:nvSpPr>
          <p:cNvPr id="8199" name="Line 7"/>
          <p:cNvSpPr>
            <a:spLocks noChangeShapeType="1"/>
          </p:cNvSpPr>
          <p:nvPr/>
        </p:nvSpPr>
        <p:spPr bwMode="auto">
          <a:xfrm>
            <a:off x="2179638" y="1682750"/>
            <a:ext cx="0" cy="3938588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2075" tIns="46038" rIns="92075" bIns="46038" anchor="ctr">
            <a:spAutoFit/>
          </a:bodyPr>
          <a:lstStyle/>
          <a:p>
            <a:endParaRPr lang="en-US"/>
          </a:p>
        </p:txBody>
      </p:sp>
      <p:sp>
        <p:nvSpPr>
          <p:cNvPr id="8200" name="Line 8"/>
          <p:cNvSpPr>
            <a:spLocks noChangeShapeType="1"/>
          </p:cNvSpPr>
          <p:nvPr/>
        </p:nvSpPr>
        <p:spPr bwMode="auto">
          <a:xfrm>
            <a:off x="2179638" y="5621338"/>
            <a:ext cx="604837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2075" tIns="46038" rIns="92075" bIns="46038" anchor="ctr">
            <a:spAutoFit/>
          </a:bodyPr>
          <a:lstStyle/>
          <a:p>
            <a:endParaRPr lang="en-US"/>
          </a:p>
        </p:txBody>
      </p:sp>
      <p:sp>
        <p:nvSpPr>
          <p:cNvPr id="8201" name="Freeform 9"/>
          <p:cNvSpPr>
            <a:spLocks/>
          </p:cNvSpPr>
          <p:nvPr/>
        </p:nvSpPr>
        <p:spPr bwMode="auto">
          <a:xfrm>
            <a:off x="2179638" y="1555750"/>
            <a:ext cx="4868862" cy="4060825"/>
          </a:xfrm>
          <a:custGeom>
            <a:avLst/>
            <a:gdLst>
              <a:gd name="T0" fmla="*/ 0 w 3168"/>
              <a:gd name="T1" fmla="*/ 2880 h 2920"/>
              <a:gd name="T2" fmla="*/ 336 w 3168"/>
              <a:gd name="T3" fmla="*/ 2832 h 2920"/>
              <a:gd name="T4" fmla="*/ 1344 w 3168"/>
              <a:gd name="T5" fmla="*/ 2352 h 2920"/>
              <a:gd name="T6" fmla="*/ 2208 w 3168"/>
              <a:gd name="T7" fmla="*/ 1680 h 2920"/>
              <a:gd name="T8" fmla="*/ 2880 w 3168"/>
              <a:gd name="T9" fmla="*/ 720 h 2920"/>
              <a:gd name="T10" fmla="*/ 3168 w 3168"/>
              <a:gd name="T11" fmla="*/ 0 h 292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3168"/>
              <a:gd name="T19" fmla="*/ 0 h 2920"/>
              <a:gd name="T20" fmla="*/ 3168 w 3168"/>
              <a:gd name="T21" fmla="*/ 2920 h 292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3168" h="2920">
                <a:moveTo>
                  <a:pt x="0" y="2880"/>
                </a:moveTo>
                <a:cubicBezTo>
                  <a:pt x="56" y="2900"/>
                  <a:pt x="112" y="2920"/>
                  <a:pt x="336" y="2832"/>
                </a:cubicBezTo>
                <a:cubicBezTo>
                  <a:pt x="560" y="2744"/>
                  <a:pt x="1032" y="2544"/>
                  <a:pt x="1344" y="2352"/>
                </a:cubicBezTo>
                <a:cubicBezTo>
                  <a:pt x="1656" y="2160"/>
                  <a:pt x="1952" y="1952"/>
                  <a:pt x="2208" y="1680"/>
                </a:cubicBezTo>
                <a:cubicBezTo>
                  <a:pt x="2464" y="1408"/>
                  <a:pt x="2720" y="1000"/>
                  <a:pt x="2880" y="720"/>
                </a:cubicBezTo>
                <a:cubicBezTo>
                  <a:pt x="3040" y="440"/>
                  <a:pt x="3144" y="136"/>
                  <a:pt x="3168" y="0"/>
                </a:cubicBezTo>
              </a:path>
            </a:pathLst>
          </a:custGeom>
          <a:noFill/>
          <a:ln w="57150" cap="flat" cmpd="sng">
            <a:solidFill>
              <a:srgbClr val="FF0000"/>
            </a:solidFill>
            <a:prstDash val="solid"/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2075" tIns="46038" rIns="92075" bIns="46038" anchor="ctr">
            <a:spAutoFit/>
          </a:bodyPr>
          <a:lstStyle/>
          <a:p>
            <a:endParaRPr lang="en-US"/>
          </a:p>
        </p:txBody>
      </p:sp>
      <p:pic>
        <p:nvPicPr>
          <p:cNvPr id="8202" name="Picture 10" descr="j0082227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4600" y="1447800"/>
            <a:ext cx="1366838" cy="979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203" name="Text Box 11"/>
          <p:cNvSpPr txBox="1">
            <a:spLocks noChangeArrowheads="1"/>
          </p:cNvSpPr>
          <p:nvPr/>
        </p:nvSpPr>
        <p:spPr bwMode="auto">
          <a:xfrm>
            <a:off x="7315200" y="2057400"/>
            <a:ext cx="15684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699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lIns="92075" tIns="46038" rIns="92075" bIns="46038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/>
            <a:r>
              <a:rPr lang="en-US" altLang="en-US" sz="1800" b="1">
                <a:latin typeface="Arial" panose="020B0604020202020204" pitchFamily="34" charset="0"/>
              </a:rPr>
              <a:t>computer</a:t>
            </a:r>
          </a:p>
          <a:p>
            <a:pPr algn="r"/>
            <a:r>
              <a:rPr lang="en-US" altLang="en-US" sz="1800" b="1">
                <a:latin typeface="Arial" panose="020B0604020202020204" pitchFamily="34" charset="0"/>
              </a:rPr>
              <a:t>performance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Human Cognition</a:t>
            </a:r>
          </a:p>
        </p:txBody>
      </p:sp>
      <p:sp>
        <p:nvSpPr>
          <p:cNvPr id="9219" name="Text Box 3"/>
          <p:cNvSpPr txBox="1">
            <a:spLocks noChangeArrowheads="1"/>
          </p:cNvSpPr>
          <p:nvPr/>
        </p:nvSpPr>
        <p:spPr bwMode="auto">
          <a:xfrm>
            <a:off x="4941888" y="6302375"/>
            <a:ext cx="8318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699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lIns="92075" tIns="46038" rIns="92075" bIns="46038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800" b="1">
                <a:latin typeface="Verdana" panose="020B0604030504040204" pitchFamily="34" charset="0"/>
              </a:rPr>
              <a:t>1990</a:t>
            </a:r>
          </a:p>
        </p:txBody>
      </p:sp>
      <p:sp>
        <p:nvSpPr>
          <p:cNvPr id="9220" name="Line 4"/>
          <p:cNvSpPr>
            <a:spLocks noChangeShapeType="1"/>
          </p:cNvSpPr>
          <p:nvPr/>
        </p:nvSpPr>
        <p:spPr bwMode="auto">
          <a:xfrm flipV="1">
            <a:off x="179388" y="4652963"/>
            <a:ext cx="6624637" cy="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2075" tIns="46038" rIns="92075" bIns="46038" anchor="ctr">
            <a:spAutoFit/>
          </a:bodyPr>
          <a:lstStyle/>
          <a:p>
            <a:endParaRPr lang="en-US"/>
          </a:p>
        </p:txBody>
      </p:sp>
      <p:grpSp>
        <p:nvGrpSpPr>
          <p:cNvPr id="9221" name="Group 5"/>
          <p:cNvGrpSpPr>
            <a:grpSpLocks/>
          </p:cNvGrpSpPr>
          <p:nvPr/>
        </p:nvGrpSpPr>
        <p:grpSpPr bwMode="auto">
          <a:xfrm>
            <a:off x="250825" y="3559175"/>
            <a:ext cx="755650" cy="1454150"/>
            <a:chOff x="4787" y="2165"/>
            <a:chExt cx="476" cy="916"/>
          </a:xfrm>
        </p:grpSpPr>
        <p:sp>
          <p:nvSpPr>
            <p:cNvPr id="9271" name="Freeform 6"/>
            <p:cNvSpPr>
              <a:spLocks/>
            </p:cNvSpPr>
            <p:nvPr/>
          </p:nvSpPr>
          <p:spPr bwMode="auto">
            <a:xfrm>
              <a:off x="4787" y="2165"/>
              <a:ext cx="476" cy="916"/>
            </a:xfrm>
            <a:custGeom>
              <a:avLst/>
              <a:gdLst>
                <a:gd name="T0" fmla="*/ 105 w 1902"/>
                <a:gd name="T1" fmla="*/ 502 h 2747"/>
                <a:gd name="T2" fmla="*/ 113 w 1902"/>
                <a:gd name="T3" fmla="*/ 460 h 2747"/>
                <a:gd name="T4" fmla="*/ 0 w 1902"/>
                <a:gd name="T5" fmla="*/ 340 h 2747"/>
                <a:gd name="T6" fmla="*/ 96 w 1902"/>
                <a:gd name="T7" fmla="*/ 373 h 2747"/>
                <a:gd name="T8" fmla="*/ 64 w 1902"/>
                <a:gd name="T9" fmla="*/ 246 h 2747"/>
                <a:gd name="T10" fmla="*/ 141 w 1902"/>
                <a:gd name="T11" fmla="*/ 247 h 2747"/>
                <a:gd name="T12" fmla="*/ 281 w 1902"/>
                <a:gd name="T13" fmla="*/ 349 h 2747"/>
                <a:gd name="T14" fmla="*/ 324 w 1902"/>
                <a:gd name="T15" fmla="*/ 327 h 2747"/>
                <a:gd name="T16" fmla="*/ 350 w 1902"/>
                <a:gd name="T17" fmla="*/ 304 h 2747"/>
                <a:gd name="T18" fmla="*/ 398 w 1902"/>
                <a:gd name="T19" fmla="*/ 298 h 2747"/>
                <a:gd name="T20" fmla="*/ 431 w 1902"/>
                <a:gd name="T21" fmla="*/ 280 h 2747"/>
                <a:gd name="T22" fmla="*/ 465 w 1902"/>
                <a:gd name="T23" fmla="*/ 228 h 2747"/>
                <a:gd name="T24" fmla="*/ 464 w 1902"/>
                <a:gd name="T25" fmla="*/ 105 h 2747"/>
                <a:gd name="T26" fmla="*/ 505 w 1902"/>
                <a:gd name="T27" fmla="*/ 207 h 2747"/>
                <a:gd name="T28" fmla="*/ 519 w 1902"/>
                <a:gd name="T29" fmla="*/ 121 h 2747"/>
                <a:gd name="T30" fmla="*/ 537 w 1902"/>
                <a:gd name="T31" fmla="*/ 263 h 2747"/>
                <a:gd name="T32" fmla="*/ 612 w 1902"/>
                <a:gd name="T33" fmla="*/ 347 h 2747"/>
                <a:gd name="T34" fmla="*/ 801 w 1902"/>
                <a:gd name="T35" fmla="*/ 431 h 2747"/>
                <a:gd name="T36" fmla="*/ 967 w 1902"/>
                <a:gd name="T37" fmla="*/ 526 h 2747"/>
                <a:gd name="T38" fmla="*/ 1033 w 1902"/>
                <a:gd name="T39" fmla="*/ 610 h 2747"/>
                <a:gd name="T40" fmla="*/ 931 w 1902"/>
                <a:gd name="T41" fmla="*/ 651 h 2747"/>
                <a:gd name="T42" fmla="*/ 908 w 1902"/>
                <a:gd name="T43" fmla="*/ 891 h 2747"/>
                <a:gd name="T44" fmla="*/ 933 w 1902"/>
                <a:gd name="T45" fmla="*/ 1056 h 2747"/>
                <a:gd name="T46" fmla="*/ 897 w 1902"/>
                <a:gd name="T47" fmla="*/ 1086 h 2747"/>
                <a:gd name="T48" fmla="*/ 803 w 1902"/>
                <a:gd name="T49" fmla="*/ 1077 h 2747"/>
                <a:gd name="T50" fmla="*/ 873 w 1902"/>
                <a:gd name="T51" fmla="*/ 1254 h 2747"/>
                <a:gd name="T52" fmla="*/ 1001 w 1902"/>
                <a:gd name="T53" fmla="*/ 1489 h 2747"/>
                <a:gd name="T54" fmla="*/ 1220 w 1902"/>
                <a:gd name="T55" fmla="*/ 1767 h 2747"/>
                <a:gd name="T56" fmla="*/ 1274 w 1902"/>
                <a:gd name="T57" fmla="*/ 1968 h 2747"/>
                <a:gd name="T58" fmla="*/ 1366 w 1902"/>
                <a:gd name="T59" fmla="*/ 2281 h 2747"/>
                <a:gd name="T60" fmla="*/ 1479 w 1902"/>
                <a:gd name="T61" fmla="*/ 2466 h 2747"/>
                <a:gd name="T62" fmla="*/ 1565 w 1902"/>
                <a:gd name="T63" fmla="*/ 2502 h 2747"/>
                <a:gd name="T64" fmla="*/ 1691 w 1902"/>
                <a:gd name="T65" fmla="*/ 2539 h 2747"/>
                <a:gd name="T66" fmla="*/ 1823 w 1902"/>
                <a:gd name="T67" fmla="*/ 2612 h 2747"/>
                <a:gd name="T68" fmla="*/ 1894 w 1902"/>
                <a:gd name="T69" fmla="*/ 2669 h 2747"/>
                <a:gd name="T70" fmla="*/ 1901 w 1902"/>
                <a:gd name="T71" fmla="*/ 2725 h 2747"/>
                <a:gd name="T72" fmla="*/ 1775 w 1902"/>
                <a:gd name="T73" fmla="*/ 2747 h 2747"/>
                <a:gd name="T74" fmla="*/ 1281 w 1902"/>
                <a:gd name="T75" fmla="*/ 2746 h 2747"/>
                <a:gd name="T76" fmla="*/ 1207 w 1902"/>
                <a:gd name="T77" fmla="*/ 2734 h 2747"/>
                <a:gd name="T78" fmla="*/ 1169 w 1902"/>
                <a:gd name="T79" fmla="*/ 2312 h 2747"/>
                <a:gd name="T80" fmla="*/ 1125 w 1902"/>
                <a:gd name="T81" fmla="*/ 2060 h 2747"/>
                <a:gd name="T82" fmla="*/ 1042 w 1902"/>
                <a:gd name="T83" fmla="*/ 2020 h 2747"/>
                <a:gd name="T84" fmla="*/ 881 w 1902"/>
                <a:gd name="T85" fmla="*/ 2007 h 2747"/>
                <a:gd name="T86" fmla="*/ 599 w 1902"/>
                <a:gd name="T87" fmla="*/ 2023 h 2747"/>
                <a:gd name="T88" fmla="*/ 535 w 1902"/>
                <a:gd name="T89" fmla="*/ 2010 h 2747"/>
                <a:gd name="T90" fmla="*/ 498 w 1902"/>
                <a:gd name="T91" fmla="*/ 1975 h 2747"/>
                <a:gd name="T92" fmla="*/ 469 w 1902"/>
                <a:gd name="T93" fmla="*/ 1906 h 2747"/>
                <a:gd name="T94" fmla="*/ 400 w 1902"/>
                <a:gd name="T95" fmla="*/ 1738 h 2747"/>
                <a:gd name="T96" fmla="*/ 322 w 1902"/>
                <a:gd name="T97" fmla="*/ 1591 h 2747"/>
                <a:gd name="T98" fmla="*/ 294 w 1902"/>
                <a:gd name="T99" fmla="*/ 1515 h 2747"/>
                <a:gd name="T100" fmla="*/ 266 w 1902"/>
                <a:gd name="T101" fmla="*/ 1125 h 2747"/>
                <a:gd name="T102" fmla="*/ 228 w 1902"/>
                <a:gd name="T103" fmla="*/ 819 h 2747"/>
                <a:gd name="T104" fmla="*/ 177 w 1902"/>
                <a:gd name="T105" fmla="*/ 644 h 2747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w 1902"/>
                <a:gd name="T160" fmla="*/ 0 h 2747"/>
                <a:gd name="T161" fmla="*/ 1902 w 1902"/>
                <a:gd name="T162" fmla="*/ 2747 h 2747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T159" t="T160" r="T161" b="T162"/>
              <a:pathLst>
                <a:path w="1902" h="2747">
                  <a:moveTo>
                    <a:pt x="150" y="596"/>
                  </a:moveTo>
                  <a:lnTo>
                    <a:pt x="129" y="559"/>
                  </a:lnTo>
                  <a:lnTo>
                    <a:pt x="105" y="502"/>
                  </a:lnTo>
                  <a:lnTo>
                    <a:pt x="74" y="453"/>
                  </a:lnTo>
                  <a:lnTo>
                    <a:pt x="0" y="391"/>
                  </a:lnTo>
                  <a:lnTo>
                    <a:pt x="113" y="460"/>
                  </a:lnTo>
                  <a:lnTo>
                    <a:pt x="119" y="448"/>
                  </a:lnTo>
                  <a:lnTo>
                    <a:pt x="125" y="440"/>
                  </a:lnTo>
                  <a:lnTo>
                    <a:pt x="0" y="340"/>
                  </a:lnTo>
                  <a:lnTo>
                    <a:pt x="62" y="370"/>
                  </a:lnTo>
                  <a:lnTo>
                    <a:pt x="31" y="287"/>
                  </a:lnTo>
                  <a:lnTo>
                    <a:pt x="96" y="373"/>
                  </a:lnTo>
                  <a:lnTo>
                    <a:pt x="165" y="409"/>
                  </a:lnTo>
                  <a:lnTo>
                    <a:pt x="181" y="404"/>
                  </a:lnTo>
                  <a:lnTo>
                    <a:pt x="64" y="246"/>
                  </a:lnTo>
                  <a:lnTo>
                    <a:pt x="137" y="294"/>
                  </a:lnTo>
                  <a:lnTo>
                    <a:pt x="216" y="401"/>
                  </a:lnTo>
                  <a:lnTo>
                    <a:pt x="141" y="247"/>
                  </a:lnTo>
                  <a:lnTo>
                    <a:pt x="260" y="351"/>
                  </a:lnTo>
                  <a:lnTo>
                    <a:pt x="187" y="234"/>
                  </a:lnTo>
                  <a:lnTo>
                    <a:pt x="281" y="349"/>
                  </a:lnTo>
                  <a:lnTo>
                    <a:pt x="299" y="333"/>
                  </a:lnTo>
                  <a:lnTo>
                    <a:pt x="197" y="184"/>
                  </a:lnTo>
                  <a:lnTo>
                    <a:pt x="324" y="327"/>
                  </a:lnTo>
                  <a:lnTo>
                    <a:pt x="343" y="327"/>
                  </a:lnTo>
                  <a:lnTo>
                    <a:pt x="255" y="199"/>
                  </a:lnTo>
                  <a:lnTo>
                    <a:pt x="350" y="304"/>
                  </a:lnTo>
                  <a:lnTo>
                    <a:pt x="293" y="177"/>
                  </a:lnTo>
                  <a:lnTo>
                    <a:pt x="353" y="263"/>
                  </a:lnTo>
                  <a:lnTo>
                    <a:pt x="398" y="298"/>
                  </a:lnTo>
                  <a:lnTo>
                    <a:pt x="339" y="137"/>
                  </a:lnTo>
                  <a:lnTo>
                    <a:pt x="386" y="237"/>
                  </a:lnTo>
                  <a:lnTo>
                    <a:pt x="431" y="280"/>
                  </a:lnTo>
                  <a:lnTo>
                    <a:pt x="366" y="18"/>
                  </a:lnTo>
                  <a:lnTo>
                    <a:pt x="430" y="160"/>
                  </a:lnTo>
                  <a:lnTo>
                    <a:pt x="465" y="228"/>
                  </a:lnTo>
                  <a:lnTo>
                    <a:pt x="437" y="128"/>
                  </a:lnTo>
                  <a:lnTo>
                    <a:pt x="493" y="270"/>
                  </a:lnTo>
                  <a:lnTo>
                    <a:pt x="464" y="105"/>
                  </a:lnTo>
                  <a:lnTo>
                    <a:pt x="498" y="0"/>
                  </a:lnTo>
                  <a:lnTo>
                    <a:pt x="477" y="116"/>
                  </a:lnTo>
                  <a:lnTo>
                    <a:pt x="505" y="207"/>
                  </a:lnTo>
                  <a:lnTo>
                    <a:pt x="509" y="103"/>
                  </a:lnTo>
                  <a:lnTo>
                    <a:pt x="552" y="70"/>
                  </a:lnTo>
                  <a:lnTo>
                    <a:pt x="519" y="121"/>
                  </a:lnTo>
                  <a:lnTo>
                    <a:pt x="525" y="239"/>
                  </a:lnTo>
                  <a:lnTo>
                    <a:pt x="549" y="184"/>
                  </a:lnTo>
                  <a:lnTo>
                    <a:pt x="537" y="263"/>
                  </a:lnTo>
                  <a:lnTo>
                    <a:pt x="561" y="292"/>
                  </a:lnTo>
                  <a:lnTo>
                    <a:pt x="591" y="331"/>
                  </a:lnTo>
                  <a:lnTo>
                    <a:pt x="612" y="347"/>
                  </a:lnTo>
                  <a:lnTo>
                    <a:pt x="665" y="370"/>
                  </a:lnTo>
                  <a:lnTo>
                    <a:pt x="751" y="408"/>
                  </a:lnTo>
                  <a:lnTo>
                    <a:pt x="801" y="431"/>
                  </a:lnTo>
                  <a:lnTo>
                    <a:pt x="858" y="456"/>
                  </a:lnTo>
                  <a:lnTo>
                    <a:pt x="911" y="487"/>
                  </a:lnTo>
                  <a:lnTo>
                    <a:pt x="967" y="526"/>
                  </a:lnTo>
                  <a:lnTo>
                    <a:pt x="1011" y="566"/>
                  </a:lnTo>
                  <a:lnTo>
                    <a:pt x="1027" y="593"/>
                  </a:lnTo>
                  <a:lnTo>
                    <a:pt x="1033" y="610"/>
                  </a:lnTo>
                  <a:lnTo>
                    <a:pt x="1027" y="620"/>
                  </a:lnTo>
                  <a:lnTo>
                    <a:pt x="1000" y="633"/>
                  </a:lnTo>
                  <a:lnTo>
                    <a:pt x="931" y="651"/>
                  </a:lnTo>
                  <a:lnTo>
                    <a:pt x="864" y="667"/>
                  </a:lnTo>
                  <a:lnTo>
                    <a:pt x="864" y="741"/>
                  </a:lnTo>
                  <a:lnTo>
                    <a:pt x="908" y="891"/>
                  </a:lnTo>
                  <a:lnTo>
                    <a:pt x="924" y="953"/>
                  </a:lnTo>
                  <a:lnTo>
                    <a:pt x="935" y="1040"/>
                  </a:lnTo>
                  <a:lnTo>
                    <a:pt x="933" y="1056"/>
                  </a:lnTo>
                  <a:lnTo>
                    <a:pt x="926" y="1070"/>
                  </a:lnTo>
                  <a:lnTo>
                    <a:pt x="911" y="1079"/>
                  </a:lnTo>
                  <a:lnTo>
                    <a:pt x="897" y="1086"/>
                  </a:lnTo>
                  <a:lnTo>
                    <a:pt x="882" y="1087"/>
                  </a:lnTo>
                  <a:lnTo>
                    <a:pt x="837" y="1080"/>
                  </a:lnTo>
                  <a:lnTo>
                    <a:pt x="803" y="1077"/>
                  </a:lnTo>
                  <a:lnTo>
                    <a:pt x="798" y="1117"/>
                  </a:lnTo>
                  <a:lnTo>
                    <a:pt x="814" y="1154"/>
                  </a:lnTo>
                  <a:lnTo>
                    <a:pt x="873" y="1254"/>
                  </a:lnTo>
                  <a:lnTo>
                    <a:pt x="903" y="1312"/>
                  </a:lnTo>
                  <a:lnTo>
                    <a:pt x="941" y="1385"/>
                  </a:lnTo>
                  <a:lnTo>
                    <a:pt x="1001" y="1489"/>
                  </a:lnTo>
                  <a:lnTo>
                    <a:pt x="1021" y="1574"/>
                  </a:lnTo>
                  <a:lnTo>
                    <a:pt x="1130" y="1686"/>
                  </a:lnTo>
                  <a:lnTo>
                    <a:pt x="1220" y="1767"/>
                  </a:lnTo>
                  <a:lnTo>
                    <a:pt x="1232" y="1809"/>
                  </a:lnTo>
                  <a:lnTo>
                    <a:pt x="1258" y="1893"/>
                  </a:lnTo>
                  <a:lnTo>
                    <a:pt x="1274" y="1968"/>
                  </a:lnTo>
                  <a:lnTo>
                    <a:pt x="1293" y="2045"/>
                  </a:lnTo>
                  <a:lnTo>
                    <a:pt x="1331" y="2186"/>
                  </a:lnTo>
                  <a:lnTo>
                    <a:pt x="1366" y="2281"/>
                  </a:lnTo>
                  <a:lnTo>
                    <a:pt x="1432" y="2421"/>
                  </a:lnTo>
                  <a:lnTo>
                    <a:pt x="1455" y="2445"/>
                  </a:lnTo>
                  <a:lnTo>
                    <a:pt x="1479" y="2466"/>
                  </a:lnTo>
                  <a:lnTo>
                    <a:pt x="1502" y="2483"/>
                  </a:lnTo>
                  <a:lnTo>
                    <a:pt x="1520" y="2494"/>
                  </a:lnTo>
                  <a:lnTo>
                    <a:pt x="1565" y="2502"/>
                  </a:lnTo>
                  <a:lnTo>
                    <a:pt x="1589" y="2505"/>
                  </a:lnTo>
                  <a:lnTo>
                    <a:pt x="1636" y="2520"/>
                  </a:lnTo>
                  <a:lnTo>
                    <a:pt x="1691" y="2539"/>
                  </a:lnTo>
                  <a:lnTo>
                    <a:pt x="1737" y="2558"/>
                  </a:lnTo>
                  <a:lnTo>
                    <a:pt x="1778" y="2583"/>
                  </a:lnTo>
                  <a:lnTo>
                    <a:pt x="1823" y="2612"/>
                  </a:lnTo>
                  <a:lnTo>
                    <a:pt x="1852" y="2632"/>
                  </a:lnTo>
                  <a:lnTo>
                    <a:pt x="1882" y="2655"/>
                  </a:lnTo>
                  <a:lnTo>
                    <a:pt x="1894" y="2669"/>
                  </a:lnTo>
                  <a:lnTo>
                    <a:pt x="1902" y="2693"/>
                  </a:lnTo>
                  <a:lnTo>
                    <a:pt x="1901" y="2706"/>
                  </a:lnTo>
                  <a:lnTo>
                    <a:pt x="1901" y="2725"/>
                  </a:lnTo>
                  <a:lnTo>
                    <a:pt x="1886" y="2728"/>
                  </a:lnTo>
                  <a:lnTo>
                    <a:pt x="1856" y="2732"/>
                  </a:lnTo>
                  <a:lnTo>
                    <a:pt x="1775" y="2747"/>
                  </a:lnTo>
                  <a:lnTo>
                    <a:pt x="1658" y="2734"/>
                  </a:lnTo>
                  <a:lnTo>
                    <a:pt x="1460" y="2746"/>
                  </a:lnTo>
                  <a:lnTo>
                    <a:pt x="1281" y="2746"/>
                  </a:lnTo>
                  <a:lnTo>
                    <a:pt x="1236" y="2742"/>
                  </a:lnTo>
                  <a:lnTo>
                    <a:pt x="1219" y="2739"/>
                  </a:lnTo>
                  <a:lnTo>
                    <a:pt x="1207" y="2734"/>
                  </a:lnTo>
                  <a:lnTo>
                    <a:pt x="1201" y="2697"/>
                  </a:lnTo>
                  <a:lnTo>
                    <a:pt x="1191" y="2572"/>
                  </a:lnTo>
                  <a:lnTo>
                    <a:pt x="1169" y="2312"/>
                  </a:lnTo>
                  <a:lnTo>
                    <a:pt x="1161" y="2198"/>
                  </a:lnTo>
                  <a:lnTo>
                    <a:pt x="1141" y="2100"/>
                  </a:lnTo>
                  <a:lnTo>
                    <a:pt x="1125" y="2060"/>
                  </a:lnTo>
                  <a:lnTo>
                    <a:pt x="1106" y="2041"/>
                  </a:lnTo>
                  <a:lnTo>
                    <a:pt x="1080" y="2032"/>
                  </a:lnTo>
                  <a:lnTo>
                    <a:pt x="1042" y="2020"/>
                  </a:lnTo>
                  <a:lnTo>
                    <a:pt x="1005" y="2012"/>
                  </a:lnTo>
                  <a:lnTo>
                    <a:pt x="952" y="2010"/>
                  </a:lnTo>
                  <a:lnTo>
                    <a:pt x="881" y="2007"/>
                  </a:lnTo>
                  <a:lnTo>
                    <a:pt x="749" y="2015"/>
                  </a:lnTo>
                  <a:lnTo>
                    <a:pt x="631" y="2021"/>
                  </a:lnTo>
                  <a:lnTo>
                    <a:pt x="599" y="2023"/>
                  </a:lnTo>
                  <a:lnTo>
                    <a:pt x="576" y="2021"/>
                  </a:lnTo>
                  <a:lnTo>
                    <a:pt x="552" y="2016"/>
                  </a:lnTo>
                  <a:lnTo>
                    <a:pt x="535" y="2010"/>
                  </a:lnTo>
                  <a:lnTo>
                    <a:pt x="520" y="2002"/>
                  </a:lnTo>
                  <a:lnTo>
                    <a:pt x="509" y="1990"/>
                  </a:lnTo>
                  <a:lnTo>
                    <a:pt x="498" y="1975"/>
                  </a:lnTo>
                  <a:lnTo>
                    <a:pt x="490" y="1957"/>
                  </a:lnTo>
                  <a:lnTo>
                    <a:pt x="479" y="1933"/>
                  </a:lnTo>
                  <a:lnTo>
                    <a:pt x="469" y="1906"/>
                  </a:lnTo>
                  <a:lnTo>
                    <a:pt x="443" y="1849"/>
                  </a:lnTo>
                  <a:lnTo>
                    <a:pt x="423" y="1793"/>
                  </a:lnTo>
                  <a:lnTo>
                    <a:pt x="400" y="1738"/>
                  </a:lnTo>
                  <a:lnTo>
                    <a:pt x="375" y="1687"/>
                  </a:lnTo>
                  <a:lnTo>
                    <a:pt x="344" y="1627"/>
                  </a:lnTo>
                  <a:lnTo>
                    <a:pt x="322" y="1591"/>
                  </a:lnTo>
                  <a:lnTo>
                    <a:pt x="305" y="1561"/>
                  </a:lnTo>
                  <a:lnTo>
                    <a:pt x="298" y="1543"/>
                  </a:lnTo>
                  <a:lnTo>
                    <a:pt x="294" y="1515"/>
                  </a:lnTo>
                  <a:lnTo>
                    <a:pt x="288" y="1429"/>
                  </a:lnTo>
                  <a:lnTo>
                    <a:pt x="274" y="1220"/>
                  </a:lnTo>
                  <a:lnTo>
                    <a:pt x="266" y="1125"/>
                  </a:lnTo>
                  <a:lnTo>
                    <a:pt x="281" y="1038"/>
                  </a:lnTo>
                  <a:lnTo>
                    <a:pt x="288" y="952"/>
                  </a:lnTo>
                  <a:lnTo>
                    <a:pt x="228" y="819"/>
                  </a:lnTo>
                  <a:lnTo>
                    <a:pt x="209" y="753"/>
                  </a:lnTo>
                  <a:lnTo>
                    <a:pt x="192" y="694"/>
                  </a:lnTo>
                  <a:lnTo>
                    <a:pt x="177" y="644"/>
                  </a:lnTo>
                  <a:lnTo>
                    <a:pt x="150" y="596"/>
                  </a:lnTo>
                  <a:close/>
                </a:path>
              </a:pathLst>
            </a:custGeom>
            <a:solidFill>
              <a:srgbClr val="DFDFFF"/>
            </a:solidFill>
            <a:ln w="31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9272" name="Group 7"/>
            <p:cNvGrpSpPr>
              <a:grpSpLocks/>
            </p:cNvGrpSpPr>
            <p:nvPr/>
          </p:nvGrpSpPr>
          <p:grpSpPr bwMode="auto">
            <a:xfrm>
              <a:off x="4887" y="2284"/>
              <a:ext cx="139" cy="438"/>
              <a:chOff x="4887" y="2284"/>
              <a:chExt cx="139" cy="438"/>
            </a:xfrm>
          </p:grpSpPr>
          <p:grpSp>
            <p:nvGrpSpPr>
              <p:cNvPr id="9273" name="Group 8"/>
              <p:cNvGrpSpPr>
                <a:grpSpLocks/>
              </p:cNvGrpSpPr>
              <p:nvPr/>
            </p:nvGrpSpPr>
            <p:grpSpPr bwMode="auto">
              <a:xfrm>
                <a:off x="4914" y="2284"/>
                <a:ext cx="33" cy="90"/>
                <a:chOff x="4914" y="2284"/>
                <a:chExt cx="33" cy="90"/>
              </a:xfrm>
            </p:grpSpPr>
            <p:sp>
              <p:nvSpPr>
                <p:cNvPr id="9277" name="Oval 9"/>
                <p:cNvSpPr>
                  <a:spLocks noChangeArrowheads="1"/>
                </p:cNvSpPr>
                <p:nvPr/>
              </p:nvSpPr>
              <p:spPr bwMode="auto">
                <a:xfrm>
                  <a:off x="4937" y="2309"/>
                  <a:ext cx="10" cy="65"/>
                </a:xfrm>
                <a:prstGeom prst="ellipse">
                  <a:avLst/>
                </a:prstGeom>
                <a:solidFill>
                  <a:srgbClr val="DFDFFF"/>
                </a:solidFill>
                <a:ln w="31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>
                  <a:lvl1pPr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endParaRPr lang="en-US" altLang="en-US"/>
                </a:p>
              </p:txBody>
            </p:sp>
            <p:sp>
              <p:nvSpPr>
                <p:cNvPr id="9278" name="Freeform 10"/>
                <p:cNvSpPr>
                  <a:spLocks/>
                </p:cNvSpPr>
                <p:nvPr/>
              </p:nvSpPr>
              <p:spPr bwMode="auto">
                <a:xfrm>
                  <a:off x="4914" y="2284"/>
                  <a:ext cx="16" cy="39"/>
                </a:xfrm>
                <a:custGeom>
                  <a:avLst/>
                  <a:gdLst>
                    <a:gd name="T0" fmla="*/ 66 w 66"/>
                    <a:gd name="T1" fmla="*/ 0 h 116"/>
                    <a:gd name="T2" fmla="*/ 48 w 66"/>
                    <a:gd name="T3" fmla="*/ 3 h 116"/>
                    <a:gd name="T4" fmla="*/ 33 w 66"/>
                    <a:gd name="T5" fmla="*/ 8 h 116"/>
                    <a:gd name="T6" fmla="*/ 22 w 66"/>
                    <a:gd name="T7" fmla="*/ 17 h 116"/>
                    <a:gd name="T8" fmla="*/ 13 w 66"/>
                    <a:gd name="T9" fmla="*/ 30 h 116"/>
                    <a:gd name="T10" fmla="*/ 7 w 66"/>
                    <a:gd name="T11" fmla="*/ 51 h 116"/>
                    <a:gd name="T12" fmla="*/ 2 w 66"/>
                    <a:gd name="T13" fmla="*/ 75 h 116"/>
                    <a:gd name="T14" fmla="*/ 0 w 66"/>
                    <a:gd name="T15" fmla="*/ 94 h 116"/>
                    <a:gd name="T16" fmla="*/ 3 w 66"/>
                    <a:gd name="T17" fmla="*/ 116 h 11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66"/>
                    <a:gd name="T28" fmla="*/ 0 h 116"/>
                    <a:gd name="T29" fmla="*/ 66 w 66"/>
                    <a:gd name="T30" fmla="*/ 116 h 11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66" h="116">
                      <a:moveTo>
                        <a:pt x="66" y="0"/>
                      </a:moveTo>
                      <a:lnTo>
                        <a:pt x="48" y="3"/>
                      </a:lnTo>
                      <a:lnTo>
                        <a:pt x="33" y="8"/>
                      </a:lnTo>
                      <a:lnTo>
                        <a:pt x="22" y="17"/>
                      </a:lnTo>
                      <a:lnTo>
                        <a:pt x="13" y="30"/>
                      </a:lnTo>
                      <a:lnTo>
                        <a:pt x="7" y="51"/>
                      </a:lnTo>
                      <a:lnTo>
                        <a:pt x="2" y="75"/>
                      </a:lnTo>
                      <a:lnTo>
                        <a:pt x="0" y="94"/>
                      </a:lnTo>
                      <a:lnTo>
                        <a:pt x="3" y="116"/>
                      </a:lnTo>
                    </a:path>
                  </a:pathLst>
                </a:custGeom>
                <a:noFill/>
                <a:ln w="3175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9274" name="Group 11"/>
              <p:cNvGrpSpPr>
                <a:grpSpLocks/>
              </p:cNvGrpSpPr>
              <p:nvPr/>
            </p:nvGrpSpPr>
            <p:grpSpPr bwMode="auto">
              <a:xfrm>
                <a:off x="4887" y="2466"/>
                <a:ext cx="139" cy="256"/>
                <a:chOff x="4887" y="2466"/>
                <a:chExt cx="139" cy="256"/>
              </a:xfrm>
            </p:grpSpPr>
            <p:sp>
              <p:nvSpPr>
                <p:cNvPr id="9275" name="Freeform 12"/>
                <p:cNvSpPr>
                  <a:spLocks/>
                </p:cNvSpPr>
                <p:nvPr/>
              </p:nvSpPr>
              <p:spPr bwMode="auto">
                <a:xfrm>
                  <a:off x="4887" y="2612"/>
                  <a:ext cx="139" cy="110"/>
                </a:xfrm>
                <a:custGeom>
                  <a:avLst/>
                  <a:gdLst>
                    <a:gd name="T0" fmla="*/ 0 w 557"/>
                    <a:gd name="T1" fmla="*/ 0 h 331"/>
                    <a:gd name="T2" fmla="*/ 27 w 557"/>
                    <a:gd name="T3" fmla="*/ 35 h 331"/>
                    <a:gd name="T4" fmla="*/ 75 w 557"/>
                    <a:gd name="T5" fmla="*/ 93 h 331"/>
                    <a:gd name="T6" fmla="*/ 127 w 557"/>
                    <a:gd name="T7" fmla="*/ 153 h 331"/>
                    <a:gd name="T8" fmla="*/ 176 w 557"/>
                    <a:gd name="T9" fmla="*/ 208 h 331"/>
                    <a:gd name="T10" fmla="*/ 217 w 557"/>
                    <a:gd name="T11" fmla="*/ 250 h 331"/>
                    <a:gd name="T12" fmla="*/ 251 w 557"/>
                    <a:gd name="T13" fmla="*/ 278 h 331"/>
                    <a:gd name="T14" fmla="*/ 272 w 557"/>
                    <a:gd name="T15" fmla="*/ 295 h 331"/>
                    <a:gd name="T16" fmla="*/ 297 w 557"/>
                    <a:gd name="T17" fmla="*/ 308 h 331"/>
                    <a:gd name="T18" fmla="*/ 330 w 557"/>
                    <a:gd name="T19" fmla="*/ 317 h 331"/>
                    <a:gd name="T20" fmla="*/ 370 w 557"/>
                    <a:gd name="T21" fmla="*/ 326 h 331"/>
                    <a:gd name="T22" fmla="*/ 405 w 557"/>
                    <a:gd name="T23" fmla="*/ 331 h 331"/>
                    <a:gd name="T24" fmla="*/ 430 w 557"/>
                    <a:gd name="T25" fmla="*/ 330 h 331"/>
                    <a:gd name="T26" fmla="*/ 456 w 557"/>
                    <a:gd name="T27" fmla="*/ 319 h 331"/>
                    <a:gd name="T28" fmla="*/ 479 w 557"/>
                    <a:gd name="T29" fmla="*/ 308 h 331"/>
                    <a:gd name="T30" fmla="*/ 503 w 557"/>
                    <a:gd name="T31" fmla="*/ 300 h 331"/>
                    <a:gd name="T32" fmla="*/ 528 w 557"/>
                    <a:gd name="T33" fmla="*/ 294 h 331"/>
                    <a:gd name="T34" fmla="*/ 557 w 557"/>
                    <a:gd name="T35" fmla="*/ 291 h 331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w 557"/>
                    <a:gd name="T55" fmla="*/ 0 h 331"/>
                    <a:gd name="T56" fmla="*/ 557 w 557"/>
                    <a:gd name="T57" fmla="*/ 331 h 331"/>
                  </a:gdLst>
                  <a:ahLst/>
                  <a:cxnLst>
                    <a:cxn ang="T36">
                      <a:pos x="T0" y="T1"/>
                    </a:cxn>
                    <a:cxn ang="T37">
                      <a:pos x="T2" y="T3"/>
                    </a:cxn>
                    <a:cxn ang="T38">
                      <a:pos x="T4" y="T5"/>
                    </a:cxn>
                    <a:cxn ang="T39">
                      <a:pos x="T6" y="T7"/>
                    </a:cxn>
                    <a:cxn ang="T40">
                      <a:pos x="T8" y="T9"/>
                    </a:cxn>
                    <a:cxn ang="T41">
                      <a:pos x="T10" y="T11"/>
                    </a:cxn>
                    <a:cxn ang="T42">
                      <a:pos x="T12" y="T13"/>
                    </a:cxn>
                    <a:cxn ang="T43">
                      <a:pos x="T14" y="T15"/>
                    </a:cxn>
                    <a:cxn ang="T44">
                      <a:pos x="T16" y="T17"/>
                    </a:cxn>
                    <a:cxn ang="T45">
                      <a:pos x="T18" y="T19"/>
                    </a:cxn>
                    <a:cxn ang="T46">
                      <a:pos x="T20" y="T21"/>
                    </a:cxn>
                    <a:cxn ang="T47">
                      <a:pos x="T22" y="T23"/>
                    </a:cxn>
                    <a:cxn ang="T48">
                      <a:pos x="T24" y="T25"/>
                    </a:cxn>
                    <a:cxn ang="T49">
                      <a:pos x="T26" y="T27"/>
                    </a:cxn>
                    <a:cxn ang="T50">
                      <a:pos x="T28" y="T29"/>
                    </a:cxn>
                    <a:cxn ang="T51">
                      <a:pos x="T30" y="T31"/>
                    </a:cxn>
                    <a:cxn ang="T52">
                      <a:pos x="T32" y="T33"/>
                    </a:cxn>
                    <a:cxn ang="T53">
                      <a:pos x="T34" y="T35"/>
                    </a:cxn>
                  </a:cxnLst>
                  <a:rect l="T54" t="T55" r="T56" b="T57"/>
                  <a:pathLst>
                    <a:path w="557" h="331">
                      <a:moveTo>
                        <a:pt x="0" y="0"/>
                      </a:moveTo>
                      <a:lnTo>
                        <a:pt x="27" y="35"/>
                      </a:lnTo>
                      <a:lnTo>
                        <a:pt x="75" y="93"/>
                      </a:lnTo>
                      <a:lnTo>
                        <a:pt x="127" y="153"/>
                      </a:lnTo>
                      <a:lnTo>
                        <a:pt x="176" y="208"/>
                      </a:lnTo>
                      <a:lnTo>
                        <a:pt x="217" y="250"/>
                      </a:lnTo>
                      <a:lnTo>
                        <a:pt x="251" y="278"/>
                      </a:lnTo>
                      <a:lnTo>
                        <a:pt x="272" y="295"/>
                      </a:lnTo>
                      <a:lnTo>
                        <a:pt x="297" y="308"/>
                      </a:lnTo>
                      <a:lnTo>
                        <a:pt x="330" y="317"/>
                      </a:lnTo>
                      <a:lnTo>
                        <a:pt x="370" y="326"/>
                      </a:lnTo>
                      <a:lnTo>
                        <a:pt x="405" y="331"/>
                      </a:lnTo>
                      <a:lnTo>
                        <a:pt x="430" y="330"/>
                      </a:lnTo>
                      <a:lnTo>
                        <a:pt x="456" y="319"/>
                      </a:lnTo>
                      <a:lnTo>
                        <a:pt x="479" y="308"/>
                      </a:lnTo>
                      <a:lnTo>
                        <a:pt x="503" y="300"/>
                      </a:lnTo>
                      <a:lnTo>
                        <a:pt x="528" y="294"/>
                      </a:lnTo>
                      <a:lnTo>
                        <a:pt x="557" y="291"/>
                      </a:lnTo>
                    </a:path>
                  </a:pathLst>
                </a:custGeom>
                <a:noFill/>
                <a:ln w="3175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276" name="Freeform 13"/>
                <p:cNvSpPr>
                  <a:spLocks/>
                </p:cNvSpPr>
                <p:nvPr/>
              </p:nvSpPr>
              <p:spPr bwMode="auto">
                <a:xfrm>
                  <a:off x="4907" y="2466"/>
                  <a:ext cx="80" cy="189"/>
                </a:xfrm>
                <a:custGeom>
                  <a:avLst/>
                  <a:gdLst>
                    <a:gd name="T0" fmla="*/ 323 w 323"/>
                    <a:gd name="T1" fmla="*/ 212 h 566"/>
                    <a:gd name="T2" fmla="*/ 312 w 323"/>
                    <a:gd name="T3" fmla="*/ 174 h 566"/>
                    <a:gd name="T4" fmla="*/ 307 w 323"/>
                    <a:gd name="T5" fmla="*/ 140 h 566"/>
                    <a:gd name="T6" fmla="*/ 304 w 323"/>
                    <a:gd name="T7" fmla="*/ 98 h 566"/>
                    <a:gd name="T8" fmla="*/ 308 w 323"/>
                    <a:gd name="T9" fmla="*/ 74 h 566"/>
                    <a:gd name="T10" fmla="*/ 313 w 323"/>
                    <a:gd name="T11" fmla="*/ 53 h 566"/>
                    <a:gd name="T12" fmla="*/ 310 w 323"/>
                    <a:gd name="T13" fmla="*/ 26 h 566"/>
                    <a:gd name="T14" fmla="*/ 304 w 323"/>
                    <a:gd name="T15" fmla="*/ 5 h 566"/>
                    <a:gd name="T16" fmla="*/ 298 w 323"/>
                    <a:gd name="T17" fmla="*/ 2 h 566"/>
                    <a:gd name="T18" fmla="*/ 292 w 323"/>
                    <a:gd name="T19" fmla="*/ 5 h 566"/>
                    <a:gd name="T20" fmla="*/ 278 w 323"/>
                    <a:gd name="T21" fmla="*/ 26 h 566"/>
                    <a:gd name="T22" fmla="*/ 259 w 323"/>
                    <a:gd name="T23" fmla="*/ 44 h 566"/>
                    <a:gd name="T24" fmla="*/ 234 w 323"/>
                    <a:gd name="T25" fmla="*/ 44 h 566"/>
                    <a:gd name="T26" fmla="*/ 223 w 323"/>
                    <a:gd name="T27" fmla="*/ 21 h 566"/>
                    <a:gd name="T28" fmla="*/ 213 w 323"/>
                    <a:gd name="T29" fmla="*/ 6 h 566"/>
                    <a:gd name="T30" fmla="*/ 193 w 323"/>
                    <a:gd name="T31" fmla="*/ 4 h 566"/>
                    <a:gd name="T32" fmla="*/ 173 w 323"/>
                    <a:gd name="T33" fmla="*/ 0 h 566"/>
                    <a:gd name="T34" fmla="*/ 162 w 323"/>
                    <a:gd name="T35" fmla="*/ 21 h 566"/>
                    <a:gd name="T36" fmla="*/ 155 w 323"/>
                    <a:gd name="T37" fmla="*/ 43 h 566"/>
                    <a:gd name="T38" fmla="*/ 123 w 323"/>
                    <a:gd name="T39" fmla="*/ 43 h 566"/>
                    <a:gd name="T40" fmla="*/ 116 w 323"/>
                    <a:gd name="T41" fmla="*/ 34 h 566"/>
                    <a:gd name="T42" fmla="*/ 105 w 323"/>
                    <a:gd name="T43" fmla="*/ 21 h 566"/>
                    <a:gd name="T44" fmla="*/ 94 w 323"/>
                    <a:gd name="T45" fmla="*/ 15 h 566"/>
                    <a:gd name="T46" fmla="*/ 84 w 323"/>
                    <a:gd name="T47" fmla="*/ 17 h 566"/>
                    <a:gd name="T48" fmla="*/ 73 w 323"/>
                    <a:gd name="T49" fmla="*/ 23 h 566"/>
                    <a:gd name="T50" fmla="*/ 67 w 323"/>
                    <a:gd name="T51" fmla="*/ 34 h 566"/>
                    <a:gd name="T52" fmla="*/ 67 w 323"/>
                    <a:gd name="T53" fmla="*/ 97 h 566"/>
                    <a:gd name="T54" fmla="*/ 50 w 323"/>
                    <a:gd name="T55" fmla="*/ 92 h 566"/>
                    <a:gd name="T56" fmla="*/ 27 w 323"/>
                    <a:gd name="T57" fmla="*/ 85 h 566"/>
                    <a:gd name="T58" fmla="*/ 9 w 323"/>
                    <a:gd name="T59" fmla="*/ 88 h 566"/>
                    <a:gd name="T60" fmla="*/ 7 w 323"/>
                    <a:gd name="T61" fmla="*/ 95 h 566"/>
                    <a:gd name="T62" fmla="*/ 7 w 323"/>
                    <a:gd name="T63" fmla="*/ 106 h 566"/>
                    <a:gd name="T64" fmla="*/ 14 w 323"/>
                    <a:gd name="T65" fmla="*/ 136 h 566"/>
                    <a:gd name="T66" fmla="*/ 24 w 323"/>
                    <a:gd name="T67" fmla="*/ 168 h 566"/>
                    <a:gd name="T68" fmla="*/ 28 w 323"/>
                    <a:gd name="T69" fmla="*/ 187 h 566"/>
                    <a:gd name="T70" fmla="*/ 0 w 323"/>
                    <a:gd name="T71" fmla="*/ 308 h 566"/>
                    <a:gd name="T72" fmla="*/ 14 w 323"/>
                    <a:gd name="T73" fmla="*/ 321 h 566"/>
                    <a:gd name="T74" fmla="*/ 41 w 323"/>
                    <a:gd name="T75" fmla="*/ 339 h 566"/>
                    <a:gd name="T76" fmla="*/ 122 w 323"/>
                    <a:gd name="T77" fmla="*/ 391 h 566"/>
                    <a:gd name="T78" fmla="*/ 152 w 323"/>
                    <a:gd name="T79" fmla="*/ 391 h 566"/>
                    <a:gd name="T80" fmla="*/ 195 w 323"/>
                    <a:gd name="T81" fmla="*/ 433 h 566"/>
                    <a:gd name="T82" fmla="*/ 306 w 323"/>
                    <a:gd name="T83" fmla="*/ 566 h 56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w 323"/>
                    <a:gd name="T127" fmla="*/ 0 h 566"/>
                    <a:gd name="T128" fmla="*/ 323 w 323"/>
                    <a:gd name="T129" fmla="*/ 566 h 566"/>
                  </a:gdLst>
                  <a:ahLst/>
                  <a:cxnLst>
                    <a:cxn ang="T84">
                      <a:pos x="T0" y="T1"/>
                    </a:cxn>
                    <a:cxn ang="T85">
                      <a:pos x="T2" y="T3"/>
                    </a:cxn>
                    <a:cxn ang="T86">
                      <a:pos x="T4" y="T5"/>
                    </a:cxn>
                    <a:cxn ang="T87">
                      <a:pos x="T6" y="T7"/>
                    </a:cxn>
                    <a:cxn ang="T88">
                      <a:pos x="T8" y="T9"/>
                    </a:cxn>
                    <a:cxn ang="T89">
                      <a:pos x="T10" y="T11"/>
                    </a:cxn>
                    <a:cxn ang="T90">
                      <a:pos x="T12" y="T13"/>
                    </a:cxn>
                    <a:cxn ang="T91">
                      <a:pos x="T14" y="T15"/>
                    </a:cxn>
                    <a:cxn ang="T92">
                      <a:pos x="T16" y="T17"/>
                    </a:cxn>
                    <a:cxn ang="T93">
                      <a:pos x="T18" y="T19"/>
                    </a:cxn>
                    <a:cxn ang="T94">
                      <a:pos x="T20" y="T21"/>
                    </a:cxn>
                    <a:cxn ang="T95">
                      <a:pos x="T22" y="T23"/>
                    </a:cxn>
                    <a:cxn ang="T96">
                      <a:pos x="T24" y="T25"/>
                    </a:cxn>
                    <a:cxn ang="T97">
                      <a:pos x="T26" y="T27"/>
                    </a:cxn>
                    <a:cxn ang="T98">
                      <a:pos x="T28" y="T29"/>
                    </a:cxn>
                    <a:cxn ang="T99">
                      <a:pos x="T30" y="T31"/>
                    </a:cxn>
                    <a:cxn ang="T100">
                      <a:pos x="T32" y="T33"/>
                    </a:cxn>
                    <a:cxn ang="T101">
                      <a:pos x="T34" y="T35"/>
                    </a:cxn>
                    <a:cxn ang="T102">
                      <a:pos x="T36" y="T37"/>
                    </a:cxn>
                    <a:cxn ang="T103">
                      <a:pos x="T38" y="T39"/>
                    </a:cxn>
                    <a:cxn ang="T104">
                      <a:pos x="T40" y="T41"/>
                    </a:cxn>
                    <a:cxn ang="T105">
                      <a:pos x="T42" y="T43"/>
                    </a:cxn>
                    <a:cxn ang="T106">
                      <a:pos x="T44" y="T45"/>
                    </a:cxn>
                    <a:cxn ang="T107">
                      <a:pos x="T46" y="T47"/>
                    </a:cxn>
                    <a:cxn ang="T108">
                      <a:pos x="T48" y="T49"/>
                    </a:cxn>
                    <a:cxn ang="T109">
                      <a:pos x="T50" y="T51"/>
                    </a:cxn>
                    <a:cxn ang="T110">
                      <a:pos x="T52" y="T53"/>
                    </a:cxn>
                    <a:cxn ang="T111">
                      <a:pos x="T54" y="T55"/>
                    </a:cxn>
                    <a:cxn ang="T112">
                      <a:pos x="T56" y="T57"/>
                    </a:cxn>
                    <a:cxn ang="T113">
                      <a:pos x="T58" y="T59"/>
                    </a:cxn>
                    <a:cxn ang="T114">
                      <a:pos x="T60" y="T61"/>
                    </a:cxn>
                    <a:cxn ang="T115">
                      <a:pos x="T62" y="T63"/>
                    </a:cxn>
                    <a:cxn ang="T116">
                      <a:pos x="T64" y="T65"/>
                    </a:cxn>
                    <a:cxn ang="T117">
                      <a:pos x="T66" y="T67"/>
                    </a:cxn>
                    <a:cxn ang="T118">
                      <a:pos x="T68" y="T69"/>
                    </a:cxn>
                    <a:cxn ang="T119">
                      <a:pos x="T70" y="T71"/>
                    </a:cxn>
                    <a:cxn ang="T120">
                      <a:pos x="T72" y="T73"/>
                    </a:cxn>
                    <a:cxn ang="T121">
                      <a:pos x="T74" y="T75"/>
                    </a:cxn>
                    <a:cxn ang="T122">
                      <a:pos x="T76" y="T77"/>
                    </a:cxn>
                    <a:cxn ang="T123">
                      <a:pos x="T78" y="T79"/>
                    </a:cxn>
                    <a:cxn ang="T124">
                      <a:pos x="T80" y="T81"/>
                    </a:cxn>
                    <a:cxn ang="T125">
                      <a:pos x="T82" y="T83"/>
                    </a:cxn>
                  </a:cxnLst>
                  <a:rect l="T126" t="T127" r="T128" b="T129"/>
                  <a:pathLst>
                    <a:path w="323" h="566">
                      <a:moveTo>
                        <a:pt x="323" y="212"/>
                      </a:moveTo>
                      <a:lnTo>
                        <a:pt x="312" y="174"/>
                      </a:lnTo>
                      <a:lnTo>
                        <a:pt x="307" y="140"/>
                      </a:lnTo>
                      <a:lnTo>
                        <a:pt x="304" y="98"/>
                      </a:lnTo>
                      <a:lnTo>
                        <a:pt x="308" y="74"/>
                      </a:lnTo>
                      <a:lnTo>
                        <a:pt x="313" y="53"/>
                      </a:lnTo>
                      <a:lnTo>
                        <a:pt x="310" y="26"/>
                      </a:lnTo>
                      <a:lnTo>
                        <a:pt x="304" y="5"/>
                      </a:lnTo>
                      <a:lnTo>
                        <a:pt x="298" y="2"/>
                      </a:lnTo>
                      <a:lnTo>
                        <a:pt x="292" y="5"/>
                      </a:lnTo>
                      <a:lnTo>
                        <a:pt x="278" y="26"/>
                      </a:lnTo>
                      <a:lnTo>
                        <a:pt x="259" y="44"/>
                      </a:lnTo>
                      <a:lnTo>
                        <a:pt x="234" y="44"/>
                      </a:lnTo>
                      <a:lnTo>
                        <a:pt x="223" y="21"/>
                      </a:lnTo>
                      <a:lnTo>
                        <a:pt x="213" y="6"/>
                      </a:lnTo>
                      <a:lnTo>
                        <a:pt x="193" y="4"/>
                      </a:lnTo>
                      <a:lnTo>
                        <a:pt x="173" y="0"/>
                      </a:lnTo>
                      <a:lnTo>
                        <a:pt x="162" y="21"/>
                      </a:lnTo>
                      <a:lnTo>
                        <a:pt x="155" y="43"/>
                      </a:lnTo>
                      <a:lnTo>
                        <a:pt x="123" y="43"/>
                      </a:lnTo>
                      <a:lnTo>
                        <a:pt x="116" y="34"/>
                      </a:lnTo>
                      <a:lnTo>
                        <a:pt x="105" y="21"/>
                      </a:lnTo>
                      <a:lnTo>
                        <a:pt x="94" y="15"/>
                      </a:lnTo>
                      <a:lnTo>
                        <a:pt x="84" y="17"/>
                      </a:lnTo>
                      <a:lnTo>
                        <a:pt x="73" y="23"/>
                      </a:lnTo>
                      <a:lnTo>
                        <a:pt x="67" y="34"/>
                      </a:lnTo>
                      <a:lnTo>
                        <a:pt x="67" y="97"/>
                      </a:lnTo>
                      <a:lnTo>
                        <a:pt x="50" y="92"/>
                      </a:lnTo>
                      <a:lnTo>
                        <a:pt x="27" y="85"/>
                      </a:lnTo>
                      <a:lnTo>
                        <a:pt x="9" y="88"/>
                      </a:lnTo>
                      <a:lnTo>
                        <a:pt x="7" y="95"/>
                      </a:lnTo>
                      <a:lnTo>
                        <a:pt x="7" y="106"/>
                      </a:lnTo>
                      <a:lnTo>
                        <a:pt x="14" y="136"/>
                      </a:lnTo>
                      <a:lnTo>
                        <a:pt x="24" y="168"/>
                      </a:lnTo>
                      <a:lnTo>
                        <a:pt x="28" y="187"/>
                      </a:lnTo>
                      <a:lnTo>
                        <a:pt x="0" y="308"/>
                      </a:lnTo>
                      <a:lnTo>
                        <a:pt x="14" y="321"/>
                      </a:lnTo>
                      <a:lnTo>
                        <a:pt x="41" y="339"/>
                      </a:lnTo>
                      <a:lnTo>
                        <a:pt x="122" y="391"/>
                      </a:lnTo>
                      <a:lnTo>
                        <a:pt x="152" y="391"/>
                      </a:lnTo>
                      <a:lnTo>
                        <a:pt x="195" y="433"/>
                      </a:lnTo>
                      <a:lnTo>
                        <a:pt x="306" y="566"/>
                      </a:lnTo>
                    </a:path>
                  </a:pathLst>
                </a:custGeom>
                <a:noFill/>
                <a:ln w="3175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</p:grpSp>
      <p:sp>
        <p:nvSpPr>
          <p:cNvPr id="9222" name="Line 14"/>
          <p:cNvSpPr>
            <a:spLocks noChangeShapeType="1"/>
          </p:cNvSpPr>
          <p:nvPr/>
        </p:nvSpPr>
        <p:spPr bwMode="auto">
          <a:xfrm flipV="1">
            <a:off x="6659563" y="4652963"/>
            <a:ext cx="1800225" cy="0"/>
          </a:xfrm>
          <a:prstGeom prst="line">
            <a:avLst/>
          </a:prstGeom>
          <a:noFill/>
          <a:ln w="57150" cap="rnd">
            <a:solidFill>
              <a:srgbClr val="FF0000"/>
            </a:solidFill>
            <a:prstDash val="sysDot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2075" tIns="46038" rIns="92075" bIns="46038" anchor="ctr">
            <a:spAutoFit/>
          </a:bodyPr>
          <a:lstStyle/>
          <a:p>
            <a:endParaRPr lang="en-US"/>
          </a:p>
        </p:txBody>
      </p:sp>
      <p:grpSp>
        <p:nvGrpSpPr>
          <p:cNvPr id="9223" name="Group 15"/>
          <p:cNvGrpSpPr>
            <a:grpSpLocks/>
          </p:cNvGrpSpPr>
          <p:nvPr/>
        </p:nvGrpSpPr>
        <p:grpSpPr bwMode="auto">
          <a:xfrm>
            <a:off x="6588125" y="3500438"/>
            <a:ext cx="1196975" cy="1477962"/>
            <a:chOff x="4785" y="2160"/>
            <a:chExt cx="754" cy="931"/>
          </a:xfrm>
        </p:grpSpPr>
        <p:sp>
          <p:nvSpPr>
            <p:cNvPr id="9230" name="AutoShape 16"/>
            <p:cNvSpPr>
              <a:spLocks noChangeAspect="1" noChangeArrowheads="1" noTextEdit="1"/>
            </p:cNvSpPr>
            <p:nvPr/>
          </p:nvSpPr>
          <p:spPr bwMode="auto">
            <a:xfrm>
              <a:off x="4785" y="2160"/>
              <a:ext cx="754" cy="9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9231" name="Group 17"/>
            <p:cNvGrpSpPr>
              <a:grpSpLocks/>
            </p:cNvGrpSpPr>
            <p:nvPr/>
          </p:nvGrpSpPr>
          <p:grpSpPr bwMode="auto">
            <a:xfrm>
              <a:off x="4787" y="2165"/>
              <a:ext cx="476" cy="920"/>
              <a:chOff x="4787" y="2165"/>
              <a:chExt cx="476" cy="920"/>
            </a:xfrm>
          </p:grpSpPr>
          <p:sp>
            <p:nvSpPr>
              <p:cNvPr id="9261" name="Freeform 18"/>
              <p:cNvSpPr>
                <a:spLocks/>
              </p:cNvSpPr>
              <p:nvPr/>
            </p:nvSpPr>
            <p:spPr bwMode="auto">
              <a:xfrm>
                <a:off x="4820" y="2571"/>
                <a:ext cx="231" cy="514"/>
              </a:xfrm>
              <a:custGeom>
                <a:avLst/>
                <a:gdLst>
                  <a:gd name="T0" fmla="*/ 162 w 921"/>
                  <a:gd name="T1" fmla="*/ 0 h 1542"/>
                  <a:gd name="T2" fmla="*/ 133 w 921"/>
                  <a:gd name="T3" fmla="*/ 9 h 1542"/>
                  <a:gd name="T4" fmla="*/ 100 w 921"/>
                  <a:gd name="T5" fmla="*/ 39 h 1542"/>
                  <a:gd name="T6" fmla="*/ 63 w 921"/>
                  <a:gd name="T7" fmla="*/ 83 h 1542"/>
                  <a:gd name="T8" fmla="*/ 32 w 921"/>
                  <a:gd name="T9" fmla="*/ 140 h 1542"/>
                  <a:gd name="T10" fmla="*/ 7 w 921"/>
                  <a:gd name="T11" fmla="*/ 198 h 1542"/>
                  <a:gd name="T12" fmla="*/ 1 w 921"/>
                  <a:gd name="T13" fmla="*/ 267 h 1542"/>
                  <a:gd name="T14" fmla="*/ 1 w 921"/>
                  <a:gd name="T15" fmla="*/ 325 h 1542"/>
                  <a:gd name="T16" fmla="*/ 12 w 921"/>
                  <a:gd name="T17" fmla="*/ 402 h 1542"/>
                  <a:gd name="T18" fmla="*/ 43 w 921"/>
                  <a:gd name="T19" fmla="*/ 464 h 1542"/>
                  <a:gd name="T20" fmla="*/ 97 w 921"/>
                  <a:gd name="T21" fmla="*/ 527 h 1542"/>
                  <a:gd name="T22" fmla="*/ 154 w 921"/>
                  <a:gd name="T23" fmla="*/ 606 h 1542"/>
                  <a:gd name="T24" fmla="*/ 204 w 921"/>
                  <a:gd name="T25" fmla="*/ 667 h 1542"/>
                  <a:gd name="T26" fmla="*/ 248 w 921"/>
                  <a:gd name="T27" fmla="*/ 714 h 1542"/>
                  <a:gd name="T28" fmla="*/ 287 w 921"/>
                  <a:gd name="T29" fmla="*/ 781 h 1542"/>
                  <a:gd name="T30" fmla="*/ 319 w 921"/>
                  <a:gd name="T31" fmla="*/ 875 h 1542"/>
                  <a:gd name="T32" fmla="*/ 345 w 921"/>
                  <a:gd name="T33" fmla="*/ 923 h 1542"/>
                  <a:gd name="T34" fmla="*/ 373 w 921"/>
                  <a:gd name="T35" fmla="*/ 952 h 1542"/>
                  <a:gd name="T36" fmla="*/ 415 w 921"/>
                  <a:gd name="T37" fmla="*/ 967 h 1542"/>
                  <a:gd name="T38" fmla="*/ 497 w 921"/>
                  <a:gd name="T39" fmla="*/ 963 h 1542"/>
                  <a:gd name="T40" fmla="*/ 672 w 921"/>
                  <a:gd name="T41" fmla="*/ 952 h 1542"/>
                  <a:gd name="T42" fmla="*/ 829 w 921"/>
                  <a:gd name="T43" fmla="*/ 1032 h 1542"/>
                  <a:gd name="T44" fmla="*/ 850 w 921"/>
                  <a:gd name="T45" fmla="*/ 1190 h 1542"/>
                  <a:gd name="T46" fmla="*/ 832 w 921"/>
                  <a:gd name="T47" fmla="*/ 1353 h 1542"/>
                  <a:gd name="T48" fmla="*/ 819 w 921"/>
                  <a:gd name="T49" fmla="*/ 1450 h 1542"/>
                  <a:gd name="T50" fmla="*/ 748 w 921"/>
                  <a:gd name="T51" fmla="*/ 1455 h 1542"/>
                  <a:gd name="T52" fmla="*/ 311 w 921"/>
                  <a:gd name="T53" fmla="*/ 1542 h 1542"/>
                  <a:gd name="T54" fmla="*/ 797 w 921"/>
                  <a:gd name="T55" fmla="*/ 1514 h 1542"/>
                  <a:gd name="T56" fmla="*/ 894 w 921"/>
                  <a:gd name="T57" fmla="*/ 1433 h 1542"/>
                  <a:gd name="T58" fmla="*/ 903 w 921"/>
                  <a:gd name="T59" fmla="*/ 1248 h 1542"/>
                  <a:gd name="T60" fmla="*/ 911 w 921"/>
                  <a:gd name="T61" fmla="*/ 1017 h 1542"/>
                  <a:gd name="T62" fmla="*/ 921 w 921"/>
                  <a:gd name="T63" fmla="*/ 755 h 1542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w 921"/>
                  <a:gd name="T97" fmla="*/ 0 h 1542"/>
                  <a:gd name="T98" fmla="*/ 921 w 921"/>
                  <a:gd name="T99" fmla="*/ 1542 h 1542"/>
                </a:gdLst>
                <a:ahLst/>
                <a:cxnLst>
                  <a:cxn ang="T64">
                    <a:pos x="T0" y="T1"/>
                  </a:cxn>
                  <a:cxn ang="T65">
                    <a:pos x="T2" y="T3"/>
                  </a:cxn>
                  <a:cxn ang="T66">
                    <a:pos x="T4" y="T5"/>
                  </a:cxn>
                  <a:cxn ang="T67">
                    <a:pos x="T6" y="T7"/>
                  </a:cxn>
                  <a:cxn ang="T68">
                    <a:pos x="T8" y="T9"/>
                  </a:cxn>
                  <a:cxn ang="T69">
                    <a:pos x="T10" y="T11"/>
                  </a:cxn>
                  <a:cxn ang="T70">
                    <a:pos x="T12" y="T13"/>
                  </a:cxn>
                  <a:cxn ang="T71">
                    <a:pos x="T14" y="T15"/>
                  </a:cxn>
                  <a:cxn ang="T72">
                    <a:pos x="T16" y="T17"/>
                  </a:cxn>
                  <a:cxn ang="T73">
                    <a:pos x="T18" y="T19"/>
                  </a:cxn>
                  <a:cxn ang="T74">
                    <a:pos x="T20" y="T21"/>
                  </a:cxn>
                  <a:cxn ang="T75">
                    <a:pos x="T22" y="T23"/>
                  </a:cxn>
                  <a:cxn ang="T76">
                    <a:pos x="T24" y="T25"/>
                  </a:cxn>
                  <a:cxn ang="T77">
                    <a:pos x="T26" y="T27"/>
                  </a:cxn>
                  <a:cxn ang="T78">
                    <a:pos x="T28" y="T29"/>
                  </a:cxn>
                  <a:cxn ang="T79">
                    <a:pos x="T30" y="T31"/>
                  </a:cxn>
                  <a:cxn ang="T80">
                    <a:pos x="T32" y="T33"/>
                  </a:cxn>
                  <a:cxn ang="T81">
                    <a:pos x="T34" y="T35"/>
                  </a:cxn>
                  <a:cxn ang="T82">
                    <a:pos x="T36" y="T37"/>
                  </a:cxn>
                  <a:cxn ang="T83">
                    <a:pos x="T38" y="T39"/>
                  </a:cxn>
                  <a:cxn ang="T84">
                    <a:pos x="T40" y="T41"/>
                  </a:cxn>
                  <a:cxn ang="T85">
                    <a:pos x="T42" y="T43"/>
                  </a:cxn>
                  <a:cxn ang="T86">
                    <a:pos x="T44" y="T45"/>
                  </a:cxn>
                  <a:cxn ang="T87">
                    <a:pos x="T46" y="T47"/>
                  </a:cxn>
                  <a:cxn ang="T88">
                    <a:pos x="T48" y="T49"/>
                  </a:cxn>
                  <a:cxn ang="T89">
                    <a:pos x="T50" y="T51"/>
                  </a:cxn>
                  <a:cxn ang="T90">
                    <a:pos x="T52" y="T53"/>
                  </a:cxn>
                  <a:cxn ang="T91">
                    <a:pos x="T54" y="T55"/>
                  </a:cxn>
                  <a:cxn ang="T92">
                    <a:pos x="T56" y="T57"/>
                  </a:cxn>
                  <a:cxn ang="T93">
                    <a:pos x="T58" y="T59"/>
                  </a:cxn>
                  <a:cxn ang="T94">
                    <a:pos x="T60" y="T61"/>
                  </a:cxn>
                  <a:cxn ang="T95">
                    <a:pos x="T62" y="T63"/>
                  </a:cxn>
                </a:cxnLst>
                <a:rect l="T96" t="T97" r="T98" b="T99"/>
                <a:pathLst>
                  <a:path w="921" h="1542">
                    <a:moveTo>
                      <a:pt x="332" y="172"/>
                    </a:moveTo>
                    <a:lnTo>
                      <a:pt x="162" y="0"/>
                    </a:lnTo>
                    <a:lnTo>
                      <a:pt x="146" y="2"/>
                    </a:lnTo>
                    <a:lnTo>
                      <a:pt x="133" y="9"/>
                    </a:lnTo>
                    <a:lnTo>
                      <a:pt x="119" y="21"/>
                    </a:lnTo>
                    <a:lnTo>
                      <a:pt x="100" y="39"/>
                    </a:lnTo>
                    <a:lnTo>
                      <a:pt x="81" y="61"/>
                    </a:lnTo>
                    <a:lnTo>
                      <a:pt x="63" y="83"/>
                    </a:lnTo>
                    <a:lnTo>
                      <a:pt x="49" y="107"/>
                    </a:lnTo>
                    <a:lnTo>
                      <a:pt x="32" y="140"/>
                    </a:lnTo>
                    <a:lnTo>
                      <a:pt x="18" y="170"/>
                    </a:lnTo>
                    <a:lnTo>
                      <a:pt x="7" y="198"/>
                    </a:lnTo>
                    <a:lnTo>
                      <a:pt x="4" y="233"/>
                    </a:lnTo>
                    <a:lnTo>
                      <a:pt x="1" y="267"/>
                    </a:lnTo>
                    <a:lnTo>
                      <a:pt x="0" y="295"/>
                    </a:lnTo>
                    <a:lnTo>
                      <a:pt x="1" y="325"/>
                    </a:lnTo>
                    <a:lnTo>
                      <a:pt x="5" y="364"/>
                    </a:lnTo>
                    <a:lnTo>
                      <a:pt x="12" y="402"/>
                    </a:lnTo>
                    <a:lnTo>
                      <a:pt x="24" y="433"/>
                    </a:lnTo>
                    <a:lnTo>
                      <a:pt x="43" y="464"/>
                    </a:lnTo>
                    <a:lnTo>
                      <a:pt x="71" y="496"/>
                    </a:lnTo>
                    <a:lnTo>
                      <a:pt x="97" y="527"/>
                    </a:lnTo>
                    <a:lnTo>
                      <a:pt x="123" y="562"/>
                    </a:lnTo>
                    <a:lnTo>
                      <a:pt x="154" y="606"/>
                    </a:lnTo>
                    <a:lnTo>
                      <a:pt x="179" y="640"/>
                    </a:lnTo>
                    <a:lnTo>
                      <a:pt x="204" y="667"/>
                    </a:lnTo>
                    <a:lnTo>
                      <a:pt x="225" y="693"/>
                    </a:lnTo>
                    <a:lnTo>
                      <a:pt x="248" y="714"/>
                    </a:lnTo>
                    <a:lnTo>
                      <a:pt x="272" y="737"/>
                    </a:lnTo>
                    <a:lnTo>
                      <a:pt x="287" y="781"/>
                    </a:lnTo>
                    <a:lnTo>
                      <a:pt x="300" y="825"/>
                    </a:lnTo>
                    <a:lnTo>
                      <a:pt x="319" y="875"/>
                    </a:lnTo>
                    <a:lnTo>
                      <a:pt x="333" y="901"/>
                    </a:lnTo>
                    <a:lnTo>
                      <a:pt x="345" y="923"/>
                    </a:lnTo>
                    <a:lnTo>
                      <a:pt x="360" y="941"/>
                    </a:lnTo>
                    <a:lnTo>
                      <a:pt x="373" y="952"/>
                    </a:lnTo>
                    <a:lnTo>
                      <a:pt x="393" y="962"/>
                    </a:lnTo>
                    <a:lnTo>
                      <a:pt x="415" y="967"/>
                    </a:lnTo>
                    <a:lnTo>
                      <a:pt x="436" y="968"/>
                    </a:lnTo>
                    <a:lnTo>
                      <a:pt x="497" y="963"/>
                    </a:lnTo>
                    <a:lnTo>
                      <a:pt x="581" y="955"/>
                    </a:lnTo>
                    <a:lnTo>
                      <a:pt x="672" y="952"/>
                    </a:lnTo>
                    <a:lnTo>
                      <a:pt x="822" y="976"/>
                    </a:lnTo>
                    <a:lnTo>
                      <a:pt x="829" y="1032"/>
                    </a:lnTo>
                    <a:lnTo>
                      <a:pt x="839" y="1103"/>
                    </a:lnTo>
                    <a:lnTo>
                      <a:pt x="850" y="1190"/>
                    </a:lnTo>
                    <a:lnTo>
                      <a:pt x="840" y="1283"/>
                    </a:lnTo>
                    <a:lnTo>
                      <a:pt x="832" y="1353"/>
                    </a:lnTo>
                    <a:lnTo>
                      <a:pt x="823" y="1445"/>
                    </a:lnTo>
                    <a:lnTo>
                      <a:pt x="819" y="1450"/>
                    </a:lnTo>
                    <a:lnTo>
                      <a:pt x="810" y="1454"/>
                    </a:lnTo>
                    <a:lnTo>
                      <a:pt x="748" y="1455"/>
                    </a:lnTo>
                    <a:lnTo>
                      <a:pt x="311" y="1468"/>
                    </a:lnTo>
                    <a:lnTo>
                      <a:pt x="311" y="1542"/>
                    </a:lnTo>
                    <a:lnTo>
                      <a:pt x="541" y="1528"/>
                    </a:lnTo>
                    <a:lnTo>
                      <a:pt x="797" y="1514"/>
                    </a:lnTo>
                    <a:lnTo>
                      <a:pt x="891" y="1508"/>
                    </a:lnTo>
                    <a:lnTo>
                      <a:pt x="894" y="1433"/>
                    </a:lnTo>
                    <a:lnTo>
                      <a:pt x="897" y="1349"/>
                    </a:lnTo>
                    <a:lnTo>
                      <a:pt x="903" y="1248"/>
                    </a:lnTo>
                    <a:lnTo>
                      <a:pt x="907" y="1133"/>
                    </a:lnTo>
                    <a:lnTo>
                      <a:pt x="911" y="1017"/>
                    </a:lnTo>
                    <a:lnTo>
                      <a:pt x="917" y="908"/>
                    </a:lnTo>
                    <a:lnTo>
                      <a:pt x="921" y="755"/>
                    </a:lnTo>
                    <a:lnTo>
                      <a:pt x="332" y="172"/>
                    </a:lnTo>
                    <a:close/>
                  </a:path>
                </a:pathLst>
              </a:custGeom>
              <a:solidFill>
                <a:srgbClr val="000080"/>
              </a:solidFill>
              <a:ln w="3175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9262" name="Group 19"/>
              <p:cNvGrpSpPr>
                <a:grpSpLocks/>
              </p:cNvGrpSpPr>
              <p:nvPr/>
            </p:nvGrpSpPr>
            <p:grpSpPr bwMode="auto">
              <a:xfrm>
                <a:off x="4787" y="2165"/>
                <a:ext cx="476" cy="916"/>
                <a:chOff x="4787" y="2165"/>
                <a:chExt cx="476" cy="916"/>
              </a:xfrm>
            </p:grpSpPr>
            <p:sp>
              <p:nvSpPr>
                <p:cNvPr id="9263" name="Freeform 20"/>
                <p:cNvSpPr>
                  <a:spLocks/>
                </p:cNvSpPr>
                <p:nvPr/>
              </p:nvSpPr>
              <p:spPr bwMode="auto">
                <a:xfrm>
                  <a:off x="4787" y="2165"/>
                  <a:ext cx="476" cy="916"/>
                </a:xfrm>
                <a:custGeom>
                  <a:avLst/>
                  <a:gdLst>
                    <a:gd name="T0" fmla="*/ 105 w 1902"/>
                    <a:gd name="T1" fmla="*/ 502 h 2747"/>
                    <a:gd name="T2" fmla="*/ 113 w 1902"/>
                    <a:gd name="T3" fmla="*/ 460 h 2747"/>
                    <a:gd name="T4" fmla="*/ 0 w 1902"/>
                    <a:gd name="T5" fmla="*/ 340 h 2747"/>
                    <a:gd name="T6" fmla="*/ 96 w 1902"/>
                    <a:gd name="T7" fmla="*/ 373 h 2747"/>
                    <a:gd name="T8" fmla="*/ 64 w 1902"/>
                    <a:gd name="T9" fmla="*/ 246 h 2747"/>
                    <a:gd name="T10" fmla="*/ 141 w 1902"/>
                    <a:gd name="T11" fmla="*/ 247 h 2747"/>
                    <a:gd name="T12" fmla="*/ 281 w 1902"/>
                    <a:gd name="T13" fmla="*/ 349 h 2747"/>
                    <a:gd name="T14" fmla="*/ 324 w 1902"/>
                    <a:gd name="T15" fmla="*/ 327 h 2747"/>
                    <a:gd name="T16" fmla="*/ 350 w 1902"/>
                    <a:gd name="T17" fmla="*/ 304 h 2747"/>
                    <a:gd name="T18" fmla="*/ 398 w 1902"/>
                    <a:gd name="T19" fmla="*/ 298 h 2747"/>
                    <a:gd name="T20" fmla="*/ 431 w 1902"/>
                    <a:gd name="T21" fmla="*/ 280 h 2747"/>
                    <a:gd name="T22" fmla="*/ 465 w 1902"/>
                    <a:gd name="T23" fmla="*/ 228 h 2747"/>
                    <a:gd name="T24" fmla="*/ 464 w 1902"/>
                    <a:gd name="T25" fmla="*/ 105 h 2747"/>
                    <a:gd name="T26" fmla="*/ 505 w 1902"/>
                    <a:gd name="T27" fmla="*/ 207 h 2747"/>
                    <a:gd name="T28" fmla="*/ 519 w 1902"/>
                    <a:gd name="T29" fmla="*/ 121 h 2747"/>
                    <a:gd name="T30" fmla="*/ 537 w 1902"/>
                    <a:gd name="T31" fmla="*/ 263 h 2747"/>
                    <a:gd name="T32" fmla="*/ 612 w 1902"/>
                    <a:gd name="T33" fmla="*/ 347 h 2747"/>
                    <a:gd name="T34" fmla="*/ 801 w 1902"/>
                    <a:gd name="T35" fmla="*/ 431 h 2747"/>
                    <a:gd name="T36" fmla="*/ 967 w 1902"/>
                    <a:gd name="T37" fmla="*/ 526 h 2747"/>
                    <a:gd name="T38" fmla="*/ 1033 w 1902"/>
                    <a:gd name="T39" fmla="*/ 610 h 2747"/>
                    <a:gd name="T40" fmla="*/ 931 w 1902"/>
                    <a:gd name="T41" fmla="*/ 651 h 2747"/>
                    <a:gd name="T42" fmla="*/ 908 w 1902"/>
                    <a:gd name="T43" fmla="*/ 891 h 2747"/>
                    <a:gd name="T44" fmla="*/ 933 w 1902"/>
                    <a:gd name="T45" fmla="*/ 1056 h 2747"/>
                    <a:gd name="T46" fmla="*/ 897 w 1902"/>
                    <a:gd name="T47" fmla="*/ 1086 h 2747"/>
                    <a:gd name="T48" fmla="*/ 803 w 1902"/>
                    <a:gd name="T49" fmla="*/ 1077 h 2747"/>
                    <a:gd name="T50" fmla="*/ 873 w 1902"/>
                    <a:gd name="T51" fmla="*/ 1254 h 2747"/>
                    <a:gd name="T52" fmla="*/ 1001 w 1902"/>
                    <a:gd name="T53" fmla="*/ 1489 h 2747"/>
                    <a:gd name="T54" fmla="*/ 1220 w 1902"/>
                    <a:gd name="T55" fmla="*/ 1767 h 2747"/>
                    <a:gd name="T56" fmla="*/ 1274 w 1902"/>
                    <a:gd name="T57" fmla="*/ 1968 h 2747"/>
                    <a:gd name="T58" fmla="*/ 1366 w 1902"/>
                    <a:gd name="T59" fmla="*/ 2281 h 2747"/>
                    <a:gd name="T60" fmla="*/ 1479 w 1902"/>
                    <a:gd name="T61" fmla="*/ 2466 h 2747"/>
                    <a:gd name="T62" fmla="*/ 1565 w 1902"/>
                    <a:gd name="T63" fmla="*/ 2502 h 2747"/>
                    <a:gd name="T64" fmla="*/ 1691 w 1902"/>
                    <a:gd name="T65" fmla="*/ 2539 h 2747"/>
                    <a:gd name="T66" fmla="*/ 1823 w 1902"/>
                    <a:gd name="T67" fmla="*/ 2612 h 2747"/>
                    <a:gd name="T68" fmla="*/ 1894 w 1902"/>
                    <a:gd name="T69" fmla="*/ 2669 h 2747"/>
                    <a:gd name="T70" fmla="*/ 1901 w 1902"/>
                    <a:gd name="T71" fmla="*/ 2725 h 2747"/>
                    <a:gd name="T72" fmla="*/ 1775 w 1902"/>
                    <a:gd name="T73" fmla="*/ 2747 h 2747"/>
                    <a:gd name="T74" fmla="*/ 1281 w 1902"/>
                    <a:gd name="T75" fmla="*/ 2746 h 2747"/>
                    <a:gd name="T76" fmla="*/ 1207 w 1902"/>
                    <a:gd name="T77" fmla="*/ 2734 h 2747"/>
                    <a:gd name="T78" fmla="*/ 1169 w 1902"/>
                    <a:gd name="T79" fmla="*/ 2312 h 2747"/>
                    <a:gd name="T80" fmla="*/ 1125 w 1902"/>
                    <a:gd name="T81" fmla="*/ 2060 h 2747"/>
                    <a:gd name="T82" fmla="*/ 1042 w 1902"/>
                    <a:gd name="T83" fmla="*/ 2020 h 2747"/>
                    <a:gd name="T84" fmla="*/ 881 w 1902"/>
                    <a:gd name="T85" fmla="*/ 2007 h 2747"/>
                    <a:gd name="T86" fmla="*/ 599 w 1902"/>
                    <a:gd name="T87" fmla="*/ 2023 h 2747"/>
                    <a:gd name="T88" fmla="*/ 535 w 1902"/>
                    <a:gd name="T89" fmla="*/ 2010 h 2747"/>
                    <a:gd name="T90" fmla="*/ 498 w 1902"/>
                    <a:gd name="T91" fmla="*/ 1975 h 2747"/>
                    <a:gd name="T92" fmla="*/ 469 w 1902"/>
                    <a:gd name="T93" fmla="*/ 1906 h 2747"/>
                    <a:gd name="T94" fmla="*/ 400 w 1902"/>
                    <a:gd name="T95" fmla="*/ 1738 h 2747"/>
                    <a:gd name="T96" fmla="*/ 322 w 1902"/>
                    <a:gd name="T97" fmla="*/ 1591 h 2747"/>
                    <a:gd name="T98" fmla="*/ 294 w 1902"/>
                    <a:gd name="T99" fmla="*/ 1515 h 2747"/>
                    <a:gd name="T100" fmla="*/ 266 w 1902"/>
                    <a:gd name="T101" fmla="*/ 1125 h 2747"/>
                    <a:gd name="T102" fmla="*/ 228 w 1902"/>
                    <a:gd name="T103" fmla="*/ 819 h 2747"/>
                    <a:gd name="T104" fmla="*/ 177 w 1902"/>
                    <a:gd name="T105" fmla="*/ 644 h 2747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w 1902"/>
                    <a:gd name="T160" fmla="*/ 0 h 2747"/>
                    <a:gd name="T161" fmla="*/ 1902 w 1902"/>
                    <a:gd name="T162" fmla="*/ 2747 h 2747"/>
                  </a:gdLst>
                  <a:ahLst/>
                  <a:cxnLst>
                    <a:cxn ang="T106">
                      <a:pos x="T0" y="T1"/>
                    </a:cxn>
                    <a:cxn ang="T107">
                      <a:pos x="T2" y="T3"/>
                    </a:cxn>
                    <a:cxn ang="T108">
                      <a:pos x="T4" y="T5"/>
                    </a:cxn>
                    <a:cxn ang="T109">
                      <a:pos x="T6" y="T7"/>
                    </a:cxn>
                    <a:cxn ang="T110">
                      <a:pos x="T8" y="T9"/>
                    </a:cxn>
                    <a:cxn ang="T111">
                      <a:pos x="T10" y="T11"/>
                    </a:cxn>
                    <a:cxn ang="T112">
                      <a:pos x="T12" y="T13"/>
                    </a:cxn>
                    <a:cxn ang="T113">
                      <a:pos x="T14" y="T15"/>
                    </a:cxn>
                    <a:cxn ang="T114">
                      <a:pos x="T16" y="T17"/>
                    </a:cxn>
                    <a:cxn ang="T115">
                      <a:pos x="T18" y="T19"/>
                    </a:cxn>
                    <a:cxn ang="T116">
                      <a:pos x="T20" y="T21"/>
                    </a:cxn>
                    <a:cxn ang="T117">
                      <a:pos x="T22" y="T23"/>
                    </a:cxn>
                    <a:cxn ang="T118">
                      <a:pos x="T24" y="T25"/>
                    </a:cxn>
                    <a:cxn ang="T119">
                      <a:pos x="T26" y="T27"/>
                    </a:cxn>
                    <a:cxn ang="T120">
                      <a:pos x="T28" y="T29"/>
                    </a:cxn>
                    <a:cxn ang="T121">
                      <a:pos x="T30" y="T31"/>
                    </a:cxn>
                    <a:cxn ang="T122">
                      <a:pos x="T32" y="T33"/>
                    </a:cxn>
                    <a:cxn ang="T123">
                      <a:pos x="T34" y="T35"/>
                    </a:cxn>
                    <a:cxn ang="T124">
                      <a:pos x="T36" y="T37"/>
                    </a:cxn>
                    <a:cxn ang="T125">
                      <a:pos x="T38" y="T39"/>
                    </a:cxn>
                    <a:cxn ang="T126">
                      <a:pos x="T40" y="T41"/>
                    </a:cxn>
                    <a:cxn ang="T127">
                      <a:pos x="T42" y="T43"/>
                    </a:cxn>
                    <a:cxn ang="T128">
                      <a:pos x="T44" y="T45"/>
                    </a:cxn>
                    <a:cxn ang="T129">
                      <a:pos x="T46" y="T47"/>
                    </a:cxn>
                    <a:cxn ang="T130">
                      <a:pos x="T48" y="T49"/>
                    </a:cxn>
                    <a:cxn ang="T131">
                      <a:pos x="T50" y="T51"/>
                    </a:cxn>
                    <a:cxn ang="T132">
                      <a:pos x="T52" y="T53"/>
                    </a:cxn>
                    <a:cxn ang="T133">
                      <a:pos x="T54" y="T55"/>
                    </a:cxn>
                    <a:cxn ang="T134">
                      <a:pos x="T56" y="T57"/>
                    </a:cxn>
                    <a:cxn ang="T135">
                      <a:pos x="T58" y="T59"/>
                    </a:cxn>
                    <a:cxn ang="T136">
                      <a:pos x="T60" y="T61"/>
                    </a:cxn>
                    <a:cxn ang="T137">
                      <a:pos x="T62" y="T63"/>
                    </a:cxn>
                    <a:cxn ang="T138">
                      <a:pos x="T64" y="T65"/>
                    </a:cxn>
                    <a:cxn ang="T139">
                      <a:pos x="T66" y="T67"/>
                    </a:cxn>
                    <a:cxn ang="T140">
                      <a:pos x="T68" y="T69"/>
                    </a:cxn>
                    <a:cxn ang="T141">
                      <a:pos x="T70" y="T71"/>
                    </a:cxn>
                    <a:cxn ang="T142">
                      <a:pos x="T72" y="T73"/>
                    </a:cxn>
                    <a:cxn ang="T143">
                      <a:pos x="T74" y="T75"/>
                    </a:cxn>
                    <a:cxn ang="T144">
                      <a:pos x="T76" y="T77"/>
                    </a:cxn>
                    <a:cxn ang="T145">
                      <a:pos x="T78" y="T79"/>
                    </a:cxn>
                    <a:cxn ang="T146">
                      <a:pos x="T80" y="T81"/>
                    </a:cxn>
                    <a:cxn ang="T147">
                      <a:pos x="T82" y="T83"/>
                    </a:cxn>
                    <a:cxn ang="T148">
                      <a:pos x="T84" y="T85"/>
                    </a:cxn>
                    <a:cxn ang="T149">
                      <a:pos x="T86" y="T87"/>
                    </a:cxn>
                    <a:cxn ang="T150">
                      <a:pos x="T88" y="T89"/>
                    </a:cxn>
                    <a:cxn ang="T151">
                      <a:pos x="T90" y="T91"/>
                    </a:cxn>
                    <a:cxn ang="T152">
                      <a:pos x="T92" y="T93"/>
                    </a:cxn>
                    <a:cxn ang="T153">
                      <a:pos x="T94" y="T95"/>
                    </a:cxn>
                    <a:cxn ang="T154">
                      <a:pos x="T96" y="T97"/>
                    </a:cxn>
                    <a:cxn ang="T155">
                      <a:pos x="T98" y="T99"/>
                    </a:cxn>
                    <a:cxn ang="T156">
                      <a:pos x="T100" y="T101"/>
                    </a:cxn>
                    <a:cxn ang="T157">
                      <a:pos x="T102" y="T103"/>
                    </a:cxn>
                    <a:cxn ang="T158">
                      <a:pos x="T104" y="T105"/>
                    </a:cxn>
                  </a:cxnLst>
                  <a:rect l="T159" t="T160" r="T161" b="T162"/>
                  <a:pathLst>
                    <a:path w="1902" h="2747">
                      <a:moveTo>
                        <a:pt x="150" y="596"/>
                      </a:moveTo>
                      <a:lnTo>
                        <a:pt x="129" y="559"/>
                      </a:lnTo>
                      <a:lnTo>
                        <a:pt x="105" y="502"/>
                      </a:lnTo>
                      <a:lnTo>
                        <a:pt x="74" y="453"/>
                      </a:lnTo>
                      <a:lnTo>
                        <a:pt x="0" y="391"/>
                      </a:lnTo>
                      <a:lnTo>
                        <a:pt x="113" y="460"/>
                      </a:lnTo>
                      <a:lnTo>
                        <a:pt x="119" y="448"/>
                      </a:lnTo>
                      <a:lnTo>
                        <a:pt x="125" y="440"/>
                      </a:lnTo>
                      <a:lnTo>
                        <a:pt x="0" y="340"/>
                      </a:lnTo>
                      <a:lnTo>
                        <a:pt x="62" y="370"/>
                      </a:lnTo>
                      <a:lnTo>
                        <a:pt x="31" y="287"/>
                      </a:lnTo>
                      <a:lnTo>
                        <a:pt x="96" y="373"/>
                      </a:lnTo>
                      <a:lnTo>
                        <a:pt x="165" y="409"/>
                      </a:lnTo>
                      <a:lnTo>
                        <a:pt x="181" y="404"/>
                      </a:lnTo>
                      <a:lnTo>
                        <a:pt x="64" y="246"/>
                      </a:lnTo>
                      <a:lnTo>
                        <a:pt x="137" y="294"/>
                      </a:lnTo>
                      <a:lnTo>
                        <a:pt x="216" y="401"/>
                      </a:lnTo>
                      <a:lnTo>
                        <a:pt x="141" y="247"/>
                      </a:lnTo>
                      <a:lnTo>
                        <a:pt x="260" y="351"/>
                      </a:lnTo>
                      <a:lnTo>
                        <a:pt x="187" y="234"/>
                      </a:lnTo>
                      <a:lnTo>
                        <a:pt x="281" y="349"/>
                      </a:lnTo>
                      <a:lnTo>
                        <a:pt x="299" y="333"/>
                      </a:lnTo>
                      <a:lnTo>
                        <a:pt x="197" y="184"/>
                      </a:lnTo>
                      <a:lnTo>
                        <a:pt x="324" y="327"/>
                      </a:lnTo>
                      <a:lnTo>
                        <a:pt x="343" y="327"/>
                      </a:lnTo>
                      <a:lnTo>
                        <a:pt x="255" y="199"/>
                      </a:lnTo>
                      <a:lnTo>
                        <a:pt x="350" y="304"/>
                      </a:lnTo>
                      <a:lnTo>
                        <a:pt x="293" y="177"/>
                      </a:lnTo>
                      <a:lnTo>
                        <a:pt x="353" y="263"/>
                      </a:lnTo>
                      <a:lnTo>
                        <a:pt x="398" y="298"/>
                      </a:lnTo>
                      <a:lnTo>
                        <a:pt x="339" y="137"/>
                      </a:lnTo>
                      <a:lnTo>
                        <a:pt x="386" y="237"/>
                      </a:lnTo>
                      <a:lnTo>
                        <a:pt x="431" y="280"/>
                      </a:lnTo>
                      <a:lnTo>
                        <a:pt x="366" y="18"/>
                      </a:lnTo>
                      <a:lnTo>
                        <a:pt x="430" y="160"/>
                      </a:lnTo>
                      <a:lnTo>
                        <a:pt x="465" y="228"/>
                      </a:lnTo>
                      <a:lnTo>
                        <a:pt x="437" y="128"/>
                      </a:lnTo>
                      <a:lnTo>
                        <a:pt x="493" y="270"/>
                      </a:lnTo>
                      <a:lnTo>
                        <a:pt x="464" y="105"/>
                      </a:lnTo>
                      <a:lnTo>
                        <a:pt x="498" y="0"/>
                      </a:lnTo>
                      <a:lnTo>
                        <a:pt x="477" y="116"/>
                      </a:lnTo>
                      <a:lnTo>
                        <a:pt x="505" y="207"/>
                      </a:lnTo>
                      <a:lnTo>
                        <a:pt x="509" y="103"/>
                      </a:lnTo>
                      <a:lnTo>
                        <a:pt x="552" y="70"/>
                      </a:lnTo>
                      <a:lnTo>
                        <a:pt x="519" y="121"/>
                      </a:lnTo>
                      <a:lnTo>
                        <a:pt x="525" y="239"/>
                      </a:lnTo>
                      <a:lnTo>
                        <a:pt x="549" y="184"/>
                      </a:lnTo>
                      <a:lnTo>
                        <a:pt x="537" y="263"/>
                      </a:lnTo>
                      <a:lnTo>
                        <a:pt x="561" y="292"/>
                      </a:lnTo>
                      <a:lnTo>
                        <a:pt x="591" y="331"/>
                      </a:lnTo>
                      <a:lnTo>
                        <a:pt x="612" y="347"/>
                      </a:lnTo>
                      <a:lnTo>
                        <a:pt x="665" y="370"/>
                      </a:lnTo>
                      <a:lnTo>
                        <a:pt x="751" y="408"/>
                      </a:lnTo>
                      <a:lnTo>
                        <a:pt x="801" y="431"/>
                      </a:lnTo>
                      <a:lnTo>
                        <a:pt x="858" y="456"/>
                      </a:lnTo>
                      <a:lnTo>
                        <a:pt x="911" y="487"/>
                      </a:lnTo>
                      <a:lnTo>
                        <a:pt x="967" y="526"/>
                      </a:lnTo>
                      <a:lnTo>
                        <a:pt x="1011" y="566"/>
                      </a:lnTo>
                      <a:lnTo>
                        <a:pt x="1027" y="593"/>
                      </a:lnTo>
                      <a:lnTo>
                        <a:pt x="1033" y="610"/>
                      </a:lnTo>
                      <a:lnTo>
                        <a:pt x="1027" y="620"/>
                      </a:lnTo>
                      <a:lnTo>
                        <a:pt x="1000" y="633"/>
                      </a:lnTo>
                      <a:lnTo>
                        <a:pt x="931" y="651"/>
                      </a:lnTo>
                      <a:lnTo>
                        <a:pt x="864" y="667"/>
                      </a:lnTo>
                      <a:lnTo>
                        <a:pt x="864" y="741"/>
                      </a:lnTo>
                      <a:lnTo>
                        <a:pt x="908" y="891"/>
                      </a:lnTo>
                      <a:lnTo>
                        <a:pt x="924" y="953"/>
                      </a:lnTo>
                      <a:lnTo>
                        <a:pt x="935" y="1040"/>
                      </a:lnTo>
                      <a:lnTo>
                        <a:pt x="933" y="1056"/>
                      </a:lnTo>
                      <a:lnTo>
                        <a:pt x="926" y="1070"/>
                      </a:lnTo>
                      <a:lnTo>
                        <a:pt x="911" y="1079"/>
                      </a:lnTo>
                      <a:lnTo>
                        <a:pt x="897" y="1086"/>
                      </a:lnTo>
                      <a:lnTo>
                        <a:pt x="882" y="1087"/>
                      </a:lnTo>
                      <a:lnTo>
                        <a:pt x="837" y="1080"/>
                      </a:lnTo>
                      <a:lnTo>
                        <a:pt x="803" y="1077"/>
                      </a:lnTo>
                      <a:lnTo>
                        <a:pt x="798" y="1117"/>
                      </a:lnTo>
                      <a:lnTo>
                        <a:pt x="814" y="1154"/>
                      </a:lnTo>
                      <a:lnTo>
                        <a:pt x="873" y="1254"/>
                      </a:lnTo>
                      <a:lnTo>
                        <a:pt x="903" y="1312"/>
                      </a:lnTo>
                      <a:lnTo>
                        <a:pt x="941" y="1385"/>
                      </a:lnTo>
                      <a:lnTo>
                        <a:pt x="1001" y="1489"/>
                      </a:lnTo>
                      <a:lnTo>
                        <a:pt x="1021" y="1574"/>
                      </a:lnTo>
                      <a:lnTo>
                        <a:pt x="1130" y="1686"/>
                      </a:lnTo>
                      <a:lnTo>
                        <a:pt x="1220" y="1767"/>
                      </a:lnTo>
                      <a:lnTo>
                        <a:pt x="1232" y="1809"/>
                      </a:lnTo>
                      <a:lnTo>
                        <a:pt x="1258" y="1893"/>
                      </a:lnTo>
                      <a:lnTo>
                        <a:pt x="1274" y="1968"/>
                      </a:lnTo>
                      <a:lnTo>
                        <a:pt x="1293" y="2045"/>
                      </a:lnTo>
                      <a:lnTo>
                        <a:pt x="1331" y="2186"/>
                      </a:lnTo>
                      <a:lnTo>
                        <a:pt x="1366" y="2281"/>
                      </a:lnTo>
                      <a:lnTo>
                        <a:pt x="1432" y="2421"/>
                      </a:lnTo>
                      <a:lnTo>
                        <a:pt x="1455" y="2445"/>
                      </a:lnTo>
                      <a:lnTo>
                        <a:pt x="1479" y="2466"/>
                      </a:lnTo>
                      <a:lnTo>
                        <a:pt x="1502" y="2483"/>
                      </a:lnTo>
                      <a:lnTo>
                        <a:pt x="1520" y="2494"/>
                      </a:lnTo>
                      <a:lnTo>
                        <a:pt x="1565" y="2502"/>
                      </a:lnTo>
                      <a:lnTo>
                        <a:pt x="1589" y="2505"/>
                      </a:lnTo>
                      <a:lnTo>
                        <a:pt x="1636" y="2520"/>
                      </a:lnTo>
                      <a:lnTo>
                        <a:pt x="1691" y="2539"/>
                      </a:lnTo>
                      <a:lnTo>
                        <a:pt x="1737" y="2558"/>
                      </a:lnTo>
                      <a:lnTo>
                        <a:pt x="1778" y="2583"/>
                      </a:lnTo>
                      <a:lnTo>
                        <a:pt x="1823" y="2612"/>
                      </a:lnTo>
                      <a:lnTo>
                        <a:pt x="1852" y="2632"/>
                      </a:lnTo>
                      <a:lnTo>
                        <a:pt x="1882" y="2655"/>
                      </a:lnTo>
                      <a:lnTo>
                        <a:pt x="1894" y="2669"/>
                      </a:lnTo>
                      <a:lnTo>
                        <a:pt x="1902" y="2693"/>
                      </a:lnTo>
                      <a:lnTo>
                        <a:pt x="1901" y="2706"/>
                      </a:lnTo>
                      <a:lnTo>
                        <a:pt x="1901" y="2725"/>
                      </a:lnTo>
                      <a:lnTo>
                        <a:pt x="1886" y="2728"/>
                      </a:lnTo>
                      <a:lnTo>
                        <a:pt x="1856" y="2732"/>
                      </a:lnTo>
                      <a:lnTo>
                        <a:pt x="1775" y="2747"/>
                      </a:lnTo>
                      <a:lnTo>
                        <a:pt x="1658" y="2734"/>
                      </a:lnTo>
                      <a:lnTo>
                        <a:pt x="1460" y="2746"/>
                      </a:lnTo>
                      <a:lnTo>
                        <a:pt x="1281" y="2746"/>
                      </a:lnTo>
                      <a:lnTo>
                        <a:pt x="1236" y="2742"/>
                      </a:lnTo>
                      <a:lnTo>
                        <a:pt x="1219" y="2739"/>
                      </a:lnTo>
                      <a:lnTo>
                        <a:pt x="1207" y="2734"/>
                      </a:lnTo>
                      <a:lnTo>
                        <a:pt x="1201" y="2697"/>
                      </a:lnTo>
                      <a:lnTo>
                        <a:pt x="1191" y="2572"/>
                      </a:lnTo>
                      <a:lnTo>
                        <a:pt x="1169" y="2312"/>
                      </a:lnTo>
                      <a:lnTo>
                        <a:pt x="1161" y="2198"/>
                      </a:lnTo>
                      <a:lnTo>
                        <a:pt x="1141" y="2100"/>
                      </a:lnTo>
                      <a:lnTo>
                        <a:pt x="1125" y="2060"/>
                      </a:lnTo>
                      <a:lnTo>
                        <a:pt x="1106" y="2041"/>
                      </a:lnTo>
                      <a:lnTo>
                        <a:pt x="1080" y="2032"/>
                      </a:lnTo>
                      <a:lnTo>
                        <a:pt x="1042" y="2020"/>
                      </a:lnTo>
                      <a:lnTo>
                        <a:pt x="1005" y="2012"/>
                      </a:lnTo>
                      <a:lnTo>
                        <a:pt x="952" y="2010"/>
                      </a:lnTo>
                      <a:lnTo>
                        <a:pt x="881" y="2007"/>
                      </a:lnTo>
                      <a:lnTo>
                        <a:pt x="749" y="2015"/>
                      </a:lnTo>
                      <a:lnTo>
                        <a:pt x="631" y="2021"/>
                      </a:lnTo>
                      <a:lnTo>
                        <a:pt x="599" y="2023"/>
                      </a:lnTo>
                      <a:lnTo>
                        <a:pt x="576" y="2021"/>
                      </a:lnTo>
                      <a:lnTo>
                        <a:pt x="552" y="2016"/>
                      </a:lnTo>
                      <a:lnTo>
                        <a:pt x="535" y="2010"/>
                      </a:lnTo>
                      <a:lnTo>
                        <a:pt x="520" y="2002"/>
                      </a:lnTo>
                      <a:lnTo>
                        <a:pt x="509" y="1990"/>
                      </a:lnTo>
                      <a:lnTo>
                        <a:pt x="498" y="1975"/>
                      </a:lnTo>
                      <a:lnTo>
                        <a:pt x="490" y="1957"/>
                      </a:lnTo>
                      <a:lnTo>
                        <a:pt x="479" y="1933"/>
                      </a:lnTo>
                      <a:lnTo>
                        <a:pt x="469" y="1906"/>
                      </a:lnTo>
                      <a:lnTo>
                        <a:pt x="443" y="1849"/>
                      </a:lnTo>
                      <a:lnTo>
                        <a:pt x="423" y="1793"/>
                      </a:lnTo>
                      <a:lnTo>
                        <a:pt x="400" y="1738"/>
                      </a:lnTo>
                      <a:lnTo>
                        <a:pt x="375" y="1687"/>
                      </a:lnTo>
                      <a:lnTo>
                        <a:pt x="344" y="1627"/>
                      </a:lnTo>
                      <a:lnTo>
                        <a:pt x="322" y="1591"/>
                      </a:lnTo>
                      <a:lnTo>
                        <a:pt x="305" y="1561"/>
                      </a:lnTo>
                      <a:lnTo>
                        <a:pt x="298" y="1543"/>
                      </a:lnTo>
                      <a:lnTo>
                        <a:pt x="294" y="1515"/>
                      </a:lnTo>
                      <a:lnTo>
                        <a:pt x="288" y="1429"/>
                      </a:lnTo>
                      <a:lnTo>
                        <a:pt x="274" y="1220"/>
                      </a:lnTo>
                      <a:lnTo>
                        <a:pt x="266" y="1125"/>
                      </a:lnTo>
                      <a:lnTo>
                        <a:pt x="281" y="1038"/>
                      </a:lnTo>
                      <a:lnTo>
                        <a:pt x="288" y="952"/>
                      </a:lnTo>
                      <a:lnTo>
                        <a:pt x="228" y="819"/>
                      </a:lnTo>
                      <a:lnTo>
                        <a:pt x="209" y="753"/>
                      </a:lnTo>
                      <a:lnTo>
                        <a:pt x="192" y="694"/>
                      </a:lnTo>
                      <a:lnTo>
                        <a:pt x="177" y="644"/>
                      </a:lnTo>
                      <a:lnTo>
                        <a:pt x="150" y="596"/>
                      </a:lnTo>
                      <a:close/>
                    </a:path>
                  </a:pathLst>
                </a:custGeom>
                <a:solidFill>
                  <a:srgbClr val="DFDFFF"/>
                </a:solidFill>
                <a:ln w="3175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9264" name="Group 21"/>
                <p:cNvGrpSpPr>
                  <a:grpSpLocks/>
                </p:cNvGrpSpPr>
                <p:nvPr/>
              </p:nvGrpSpPr>
              <p:grpSpPr bwMode="auto">
                <a:xfrm>
                  <a:off x="4887" y="2284"/>
                  <a:ext cx="139" cy="438"/>
                  <a:chOff x="4887" y="2284"/>
                  <a:chExt cx="139" cy="438"/>
                </a:xfrm>
              </p:grpSpPr>
              <p:grpSp>
                <p:nvGrpSpPr>
                  <p:cNvPr id="9265" name="Group 22"/>
                  <p:cNvGrpSpPr>
                    <a:grpSpLocks/>
                  </p:cNvGrpSpPr>
                  <p:nvPr/>
                </p:nvGrpSpPr>
                <p:grpSpPr bwMode="auto">
                  <a:xfrm>
                    <a:off x="4914" y="2284"/>
                    <a:ext cx="33" cy="90"/>
                    <a:chOff x="4914" y="2284"/>
                    <a:chExt cx="33" cy="90"/>
                  </a:xfrm>
                </p:grpSpPr>
                <p:sp>
                  <p:nvSpPr>
                    <p:cNvPr id="9269" name="Oval 2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937" y="2309"/>
                      <a:ext cx="10" cy="65"/>
                    </a:xfrm>
                    <a:prstGeom prst="ellipse">
                      <a:avLst/>
                    </a:prstGeom>
                    <a:solidFill>
                      <a:srgbClr val="DFDFFF"/>
                    </a:solidFill>
                    <a:ln w="317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US" altLang="en-US"/>
                    </a:p>
                  </p:txBody>
                </p:sp>
                <p:sp>
                  <p:nvSpPr>
                    <p:cNvPr id="9270" name="Freeform 24"/>
                    <p:cNvSpPr>
                      <a:spLocks/>
                    </p:cNvSpPr>
                    <p:nvPr/>
                  </p:nvSpPr>
                  <p:spPr bwMode="auto">
                    <a:xfrm>
                      <a:off x="4914" y="2284"/>
                      <a:ext cx="16" cy="39"/>
                    </a:xfrm>
                    <a:custGeom>
                      <a:avLst/>
                      <a:gdLst>
                        <a:gd name="T0" fmla="*/ 66 w 66"/>
                        <a:gd name="T1" fmla="*/ 0 h 116"/>
                        <a:gd name="T2" fmla="*/ 48 w 66"/>
                        <a:gd name="T3" fmla="*/ 3 h 116"/>
                        <a:gd name="T4" fmla="*/ 33 w 66"/>
                        <a:gd name="T5" fmla="*/ 8 h 116"/>
                        <a:gd name="T6" fmla="*/ 22 w 66"/>
                        <a:gd name="T7" fmla="*/ 17 h 116"/>
                        <a:gd name="T8" fmla="*/ 13 w 66"/>
                        <a:gd name="T9" fmla="*/ 30 h 116"/>
                        <a:gd name="T10" fmla="*/ 7 w 66"/>
                        <a:gd name="T11" fmla="*/ 51 h 116"/>
                        <a:gd name="T12" fmla="*/ 2 w 66"/>
                        <a:gd name="T13" fmla="*/ 75 h 116"/>
                        <a:gd name="T14" fmla="*/ 0 w 66"/>
                        <a:gd name="T15" fmla="*/ 94 h 116"/>
                        <a:gd name="T16" fmla="*/ 3 w 66"/>
                        <a:gd name="T17" fmla="*/ 116 h 11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  <a:gd name="T24" fmla="*/ 0 60000 65536"/>
                        <a:gd name="T25" fmla="*/ 0 60000 65536"/>
                        <a:gd name="T26" fmla="*/ 0 60000 65536"/>
                        <a:gd name="T27" fmla="*/ 0 w 66"/>
                        <a:gd name="T28" fmla="*/ 0 h 116"/>
                        <a:gd name="T29" fmla="*/ 66 w 66"/>
                        <a:gd name="T30" fmla="*/ 116 h 116"/>
                      </a:gdLst>
                      <a:ahLst/>
                      <a:cxnLst>
                        <a:cxn ang="T18">
                          <a:pos x="T0" y="T1"/>
                        </a:cxn>
                        <a:cxn ang="T19">
                          <a:pos x="T2" y="T3"/>
                        </a:cxn>
                        <a:cxn ang="T20">
                          <a:pos x="T4" y="T5"/>
                        </a:cxn>
                        <a:cxn ang="T21">
                          <a:pos x="T6" y="T7"/>
                        </a:cxn>
                        <a:cxn ang="T22">
                          <a:pos x="T8" y="T9"/>
                        </a:cxn>
                        <a:cxn ang="T23">
                          <a:pos x="T10" y="T11"/>
                        </a:cxn>
                        <a:cxn ang="T24">
                          <a:pos x="T12" y="T13"/>
                        </a:cxn>
                        <a:cxn ang="T25">
                          <a:pos x="T14" y="T15"/>
                        </a:cxn>
                        <a:cxn ang="T26">
                          <a:pos x="T16" y="T17"/>
                        </a:cxn>
                      </a:cxnLst>
                      <a:rect l="T27" t="T28" r="T29" b="T30"/>
                      <a:pathLst>
                        <a:path w="66" h="116">
                          <a:moveTo>
                            <a:pt x="66" y="0"/>
                          </a:moveTo>
                          <a:lnTo>
                            <a:pt x="48" y="3"/>
                          </a:lnTo>
                          <a:lnTo>
                            <a:pt x="33" y="8"/>
                          </a:lnTo>
                          <a:lnTo>
                            <a:pt x="22" y="17"/>
                          </a:lnTo>
                          <a:lnTo>
                            <a:pt x="13" y="30"/>
                          </a:lnTo>
                          <a:lnTo>
                            <a:pt x="7" y="51"/>
                          </a:lnTo>
                          <a:lnTo>
                            <a:pt x="2" y="75"/>
                          </a:lnTo>
                          <a:lnTo>
                            <a:pt x="0" y="94"/>
                          </a:lnTo>
                          <a:lnTo>
                            <a:pt x="3" y="116"/>
                          </a:lnTo>
                        </a:path>
                      </a:pathLst>
                    </a:custGeom>
                    <a:noFill/>
                    <a:ln w="3175">
                      <a:solidFill>
                        <a:srgbClr val="000000"/>
                      </a:solidFill>
                      <a:prstDash val="solid"/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9266" name="Group 25"/>
                  <p:cNvGrpSpPr>
                    <a:grpSpLocks/>
                  </p:cNvGrpSpPr>
                  <p:nvPr/>
                </p:nvGrpSpPr>
                <p:grpSpPr bwMode="auto">
                  <a:xfrm>
                    <a:off x="4887" y="2466"/>
                    <a:ext cx="139" cy="256"/>
                    <a:chOff x="4887" y="2466"/>
                    <a:chExt cx="139" cy="256"/>
                  </a:xfrm>
                </p:grpSpPr>
                <p:sp>
                  <p:nvSpPr>
                    <p:cNvPr id="9267" name="Freeform 26"/>
                    <p:cNvSpPr>
                      <a:spLocks/>
                    </p:cNvSpPr>
                    <p:nvPr/>
                  </p:nvSpPr>
                  <p:spPr bwMode="auto">
                    <a:xfrm>
                      <a:off x="4887" y="2612"/>
                      <a:ext cx="139" cy="110"/>
                    </a:xfrm>
                    <a:custGeom>
                      <a:avLst/>
                      <a:gdLst>
                        <a:gd name="T0" fmla="*/ 0 w 557"/>
                        <a:gd name="T1" fmla="*/ 0 h 331"/>
                        <a:gd name="T2" fmla="*/ 27 w 557"/>
                        <a:gd name="T3" fmla="*/ 35 h 331"/>
                        <a:gd name="T4" fmla="*/ 75 w 557"/>
                        <a:gd name="T5" fmla="*/ 93 h 331"/>
                        <a:gd name="T6" fmla="*/ 127 w 557"/>
                        <a:gd name="T7" fmla="*/ 153 h 331"/>
                        <a:gd name="T8" fmla="*/ 176 w 557"/>
                        <a:gd name="T9" fmla="*/ 208 h 331"/>
                        <a:gd name="T10" fmla="*/ 217 w 557"/>
                        <a:gd name="T11" fmla="*/ 250 h 331"/>
                        <a:gd name="T12" fmla="*/ 251 w 557"/>
                        <a:gd name="T13" fmla="*/ 278 h 331"/>
                        <a:gd name="T14" fmla="*/ 272 w 557"/>
                        <a:gd name="T15" fmla="*/ 295 h 331"/>
                        <a:gd name="T16" fmla="*/ 297 w 557"/>
                        <a:gd name="T17" fmla="*/ 308 h 331"/>
                        <a:gd name="T18" fmla="*/ 330 w 557"/>
                        <a:gd name="T19" fmla="*/ 317 h 331"/>
                        <a:gd name="T20" fmla="*/ 370 w 557"/>
                        <a:gd name="T21" fmla="*/ 326 h 331"/>
                        <a:gd name="T22" fmla="*/ 405 w 557"/>
                        <a:gd name="T23" fmla="*/ 331 h 331"/>
                        <a:gd name="T24" fmla="*/ 430 w 557"/>
                        <a:gd name="T25" fmla="*/ 330 h 331"/>
                        <a:gd name="T26" fmla="*/ 456 w 557"/>
                        <a:gd name="T27" fmla="*/ 319 h 331"/>
                        <a:gd name="T28" fmla="*/ 479 w 557"/>
                        <a:gd name="T29" fmla="*/ 308 h 331"/>
                        <a:gd name="T30" fmla="*/ 503 w 557"/>
                        <a:gd name="T31" fmla="*/ 300 h 331"/>
                        <a:gd name="T32" fmla="*/ 528 w 557"/>
                        <a:gd name="T33" fmla="*/ 294 h 331"/>
                        <a:gd name="T34" fmla="*/ 557 w 557"/>
                        <a:gd name="T35" fmla="*/ 291 h 331"/>
                        <a:gd name="T36" fmla="*/ 0 60000 65536"/>
                        <a:gd name="T37" fmla="*/ 0 60000 65536"/>
                        <a:gd name="T38" fmla="*/ 0 60000 65536"/>
                        <a:gd name="T39" fmla="*/ 0 60000 65536"/>
                        <a:gd name="T40" fmla="*/ 0 60000 65536"/>
                        <a:gd name="T41" fmla="*/ 0 60000 65536"/>
                        <a:gd name="T42" fmla="*/ 0 60000 65536"/>
                        <a:gd name="T43" fmla="*/ 0 60000 65536"/>
                        <a:gd name="T44" fmla="*/ 0 60000 65536"/>
                        <a:gd name="T45" fmla="*/ 0 60000 65536"/>
                        <a:gd name="T46" fmla="*/ 0 60000 65536"/>
                        <a:gd name="T47" fmla="*/ 0 60000 65536"/>
                        <a:gd name="T48" fmla="*/ 0 60000 65536"/>
                        <a:gd name="T49" fmla="*/ 0 60000 65536"/>
                        <a:gd name="T50" fmla="*/ 0 60000 65536"/>
                        <a:gd name="T51" fmla="*/ 0 60000 65536"/>
                        <a:gd name="T52" fmla="*/ 0 60000 65536"/>
                        <a:gd name="T53" fmla="*/ 0 60000 65536"/>
                        <a:gd name="T54" fmla="*/ 0 w 557"/>
                        <a:gd name="T55" fmla="*/ 0 h 331"/>
                        <a:gd name="T56" fmla="*/ 557 w 557"/>
                        <a:gd name="T57" fmla="*/ 331 h 331"/>
                      </a:gdLst>
                      <a:ahLst/>
                      <a:cxnLst>
                        <a:cxn ang="T36">
                          <a:pos x="T0" y="T1"/>
                        </a:cxn>
                        <a:cxn ang="T37">
                          <a:pos x="T2" y="T3"/>
                        </a:cxn>
                        <a:cxn ang="T38">
                          <a:pos x="T4" y="T5"/>
                        </a:cxn>
                        <a:cxn ang="T39">
                          <a:pos x="T6" y="T7"/>
                        </a:cxn>
                        <a:cxn ang="T40">
                          <a:pos x="T8" y="T9"/>
                        </a:cxn>
                        <a:cxn ang="T41">
                          <a:pos x="T10" y="T11"/>
                        </a:cxn>
                        <a:cxn ang="T42">
                          <a:pos x="T12" y="T13"/>
                        </a:cxn>
                        <a:cxn ang="T43">
                          <a:pos x="T14" y="T15"/>
                        </a:cxn>
                        <a:cxn ang="T44">
                          <a:pos x="T16" y="T17"/>
                        </a:cxn>
                        <a:cxn ang="T45">
                          <a:pos x="T18" y="T19"/>
                        </a:cxn>
                        <a:cxn ang="T46">
                          <a:pos x="T20" y="T21"/>
                        </a:cxn>
                        <a:cxn ang="T47">
                          <a:pos x="T22" y="T23"/>
                        </a:cxn>
                        <a:cxn ang="T48">
                          <a:pos x="T24" y="T25"/>
                        </a:cxn>
                        <a:cxn ang="T49">
                          <a:pos x="T26" y="T27"/>
                        </a:cxn>
                        <a:cxn ang="T50">
                          <a:pos x="T28" y="T29"/>
                        </a:cxn>
                        <a:cxn ang="T51">
                          <a:pos x="T30" y="T31"/>
                        </a:cxn>
                        <a:cxn ang="T52">
                          <a:pos x="T32" y="T33"/>
                        </a:cxn>
                        <a:cxn ang="T53">
                          <a:pos x="T34" y="T35"/>
                        </a:cxn>
                      </a:cxnLst>
                      <a:rect l="T54" t="T55" r="T56" b="T57"/>
                      <a:pathLst>
                        <a:path w="557" h="331">
                          <a:moveTo>
                            <a:pt x="0" y="0"/>
                          </a:moveTo>
                          <a:lnTo>
                            <a:pt x="27" y="35"/>
                          </a:lnTo>
                          <a:lnTo>
                            <a:pt x="75" y="93"/>
                          </a:lnTo>
                          <a:lnTo>
                            <a:pt x="127" y="153"/>
                          </a:lnTo>
                          <a:lnTo>
                            <a:pt x="176" y="208"/>
                          </a:lnTo>
                          <a:lnTo>
                            <a:pt x="217" y="250"/>
                          </a:lnTo>
                          <a:lnTo>
                            <a:pt x="251" y="278"/>
                          </a:lnTo>
                          <a:lnTo>
                            <a:pt x="272" y="295"/>
                          </a:lnTo>
                          <a:lnTo>
                            <a:pt x="297" y="308"/>
                          </a:lnTo>
                          <a:lnTo>
                            <a:pt x="330" y="317"/>
                          </a:lnTo>
                          <a:lnTo>
                            <a:pt x="370" y="326"/>
                          </a:lnTo>
                          <a:lnTo>
                            <a:pt x="405" y="331"/>
                          </a:lnTo>
                          <a:lnTo>
                            <a:pt x="430" y="330"/>
                          </a:lnTo>
                          <a:lnTo>
                            <a:pt x="456" y="319"/>
                          </a:lnTo>
                          <a:lnTo>
                            <a:pt x="479" y="308"/>
                          </a:lnTo>
                          <a:lnTo>
                            <a:pt x="503" y="300"/>
                          </a:lnTo>
                          <a:lnTo>
                            <a:pt x="528" y="294"/>
                          </a:lnTo>
                          <a:lnTo>
                            <a:pt x="557" y="291"/>
                          </a:lnTo>
                        </a:path>
                      </a:pathLst>
                    </a:custGeom>
                    <a:noFill/>
                    <a:ln w="3175">
                      <a:solidFill>
                        <a:srgbClr val="000000"/>
                      </a:solidFill>
                      <a:prstDash val="solid"/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9268" name="Freeform 27"/>
                    <p:cNvSpPr>
                      <a:spLocks/>
                    </p:cNvSpPr>
                    <p:nvPr/>
                  </p:nvSpPr>
                  <p:spPr bwMode="auto">
                    <a:xfrm>
                      <a:off x="4907" y="2466"/>
                      <a:ext cx="80" cy="189"/>
                    </a:xfrm>
                    <a:custGeom>
                      <a:avLst/>
                      <a:gdLst>
                        <a:gd name="T0" fmla="*/ 323 w 323"/>
                        <a:gd name="T1" fmla="*/ 212 h 566"/>
                        <a:gd name="T2" fmla="*/ 312 w 323"/>
                        <a:gd name="T3" fmla="*/ 174 h 566"/>
                        <a:gd name="T4" fmla="*/ 307 w 323"/>
                        <a:gd name="T5" fmla="*/ 140 h 566"/>
                        <a:gd name="T6" fmla="*/ 304 w 323"/>
                        <a:gd name="T7" fmla="*/ 98 h 566"/>
                        <a:gd name="T8" fmla="*/ 308 w 323"/>
                        <a:gd name="T9" fmla="*/ 74 h 566"/>
                        <a:gd name="T10" fmla="*/ 313 w 323"/>
                        <a:gd name="T11" fmla="*/ 53 h 566"/>
                        <a:gd name="T12" fmla="*/ 310 w 323"/>
                        <a:gd name="T13" fmla="*/ 26 h 566"/>
                        <a:gd name="T14" fmla="*/ 304 w 323"/>
                        <a:gd name="T15" fmla="*/ 5 h 566"/>
                        <a:gd name="T16" fmla="*/ 298 w 323"/>
                        <a:gd name="T17" fmla="*/ 2 h 566"/>
                        <a:gd name="T18" fmla="*/ 292 w 323"/>
                        <a:gd name="T19" fmla="*/ 5 h 566"/>
                        <a:gd name="T20" fmla="*/ 278 w 323"/>
                        <a:gd name="T21" fmla="*/ 26 h 566"/>
                        <a:gd name="T22" fmla="*/ 259 w 323"/>
                        <a:gd name="T23" fmla="*/ 44 h 566"/>
                        <a:gd name="T24" fmla="*/ 234 w 323"/>
                        <a:gd name="T25" fmla="*/ 44 h 566"/>
                        <a:gd name="T26" fmla="*/ 223 w 323"/>
                        <a:gd name="T27" fmla="*/ 21 h 566"/>
                        <a:gd name="T28" fmla="*/ 213 w 323"/>
                        <a:gd name="T29" fmla="*/ 6 h 566"/>
                        <a:gd name="T30" fmla="*/ 193 w 323"/>
                        <a:gd name="T31" fmla="*/ 4 h 566"/>
                        <a:gd name="T32" fmla="*/ 173 w 323"/>
                        <a:gd name="T33" fmla="*/ 0 h 566"/>
                        <a:gd name="T34" fmla="*/ 162 w 323"/>
                        <a:gd name="T35" fmla="*/ 21 h 566"/>
                        <a:gd name="T36" fmla="*/ 155 w 323"/>
                        <a:gd name="T37" fmla="*/ 43 h 566"/>
                        <a:gd name="T38" fmla="*/ 123 w 323"/>
                        <a:gd name="T39" fmla="*/ 43 h 566"/>
                        <a:gd name="T40" fmla="*/ 116 w 323"/>
                        <a:gd name="T41" fmla="*/ 34 h 566"/>
                        <a:gd name="T42" fmla="*/ 105 w 323"/>
                        <a:gd name="T43" fmla="*/ 21 h 566"/>
                        <a:gd name="T44" fmla="*/ 94 w 323"/>
                        <a:gd name="T45" fmla="*/ 15 h 566"/>
                        <a:gd name="T46" fmla="*/ 84 w 323"/>
                        <a:gd name="T47" fmla="*/ 17 h 566"/>
                        <a:gd name="T48" fmla="*/ 73 w 323"/>
                        <a:gd name="T49" fmla="*/ 23 h 566"/>
                        <a:gd name="T50" fmla="*/ 67 w 323"/>
                        <a:gd name="T51" fmla="*/ 34 h 566"/>
                        <a:gd name="T52" fmla="*/ 67 w 323"/>
                        <a:gd name="T53" fmla="*/ 97 h 566"/>
                        <a:gd name="T54" fmla="*/ 50 w 323"/>
                        <a:gd name="T55" fmla="*/ 92 h 566"/>
                        <a:gd name="T56" fmla="*/ 27 w 323"/>
                        <a:gd name="T57" fmla="*/ 85 h 566"/>
                        <a:gd name="T58" fmla="*/ 9 w 323"/>
                        <a:gd name="T59" fmla="*/ 88 h 566"/>
                        <a:gd name="T60" fmla="*/ 7 w 323"/>
                        <a:gd name="T61" fmla="*/ 95 h 566"/>
                        <a:gd name="T62" fmla="*/ 7 w 323"/>
                        <a:gd name="T63" fmla="*/ 106 h 566"/>
                        <a:gd name="T64" fmla="*/ 14 w 323"/>
                        <a:gd name="T65" fmla="*/ 136 h 566"/>
                        <a:gd name="T66" fmla="*/ 24 w 323"/>
                        <a:gd name="T67" fmla="*/ 168 h 566"/>
                        <a:gd name="T68" fmla="*/ 28 w 323"/>
                        <a:gd name="T69" fmla="*/ 187 h 566"/>
                        <a:gd name="T70" fmla="*/ 0 w 323"/>
                        <a:gd name="T71" fmla="*/ 308 h 566"/>
                        <a:gd name="T72" fmla="*/ 14 w 323"/>
                        <a:gd name="T73" fmla="*/ 321 h 566"/>
                        <a:gd name="T74" fmla="*/ 41 w 323"/>
                        <a:gd name="T75" fmla="*/ 339 h 566"/>
                        <a:gd name="T76" fmla="*/ 122 w 323"/>
                        <a:gd name="T77" fmla="*/ 391 h 566"/>
                        <a:gd name="T78" fmla="*/ 152 w 323"/>
                        <a:gd name="T79" fmla="*/ 391 h 566"/>
                        <a:gd name="T80" fmla="*/ 195 w 323"/>
                        <a:gd name="T81" fmla="*/ 433 h 566"/>
                        <a:gd name="T82" fmla="*/ 306 w 323"/>
                        <a:gd name="T83" fmla="*/ 566 h 566"/>
                        <a:gd name="T84" fmla="*/ 0 60000 65536"/>
                        <a:gd name="T85" fmla="*/ 0 60000 65536"/>
                        <a:gd name="T86" fmla="*/ 0 60000 65536"/>
                        <a:gd name="T87" fmla="*/ 0 60000 65536"/>
                        <a:gd name="T88" fmla="*/ 0 60000 65536"/>
                        <a:gd name="T89" fmla="*/ 0 60000 65536"/>
                        <a:gd name="T90" fmla="*/ 0 60000 65536"/>
                        <a:gd name="T91" fmla="*/ 0 60000 65536"/>
                        <a:gd name="T92" fmla="*/ 0 60000 65536"/>
                        <a:gd name="T93" fmla="*/ 0 60000 65536"/>
                        <a:gd name="T94" fmla="*/ 0 60000 65536"/>
                        <a:gd name="T95" fmla="*/ 0 60000 65536"/>
                        <a:gd name="T96" fmla="*/ 0 60000 65536"/>
                        <a:gd name="T97" fmla="*/ 0 60000 65536"/>
                        <a:gd name="T98" fmla="*/ 0 60000 65536"/>
                        <a:gd name="T99" fmla="*/ 0 60000 65536"/>
                        <a:gd name="T100" fmla="*/ 0 60000 65536"/>
                        <a:gd name="T101" fmla="*/ 0 60000 65536"/>
                        <a:gd name="T102" fmla="*/ 0 60000 65536"/>
                        <a:gd name="T103" fmla="*/ 0 60000 65536"/>
                        <a:gd name="T104" fmla="*/ 0 60000 65536"/>
                        <a:gd name="T105" fmla="*/ 0 60000 65536"/>
                        <a:gd name="T106" fmla="*/ 0 60000 65536"/>
                        <a:gd name="T107" fmla="*/ 0 60000 65536"/>
                        <a:gd name="T108" fmla="*/ 0 60000 65536"/>
                        <a:gd name="T109" fmla="*/ 0 60000 65536"/>
                        <a:gd name="T110" fmla="*/ 0 60000 65536"/>
                        <a:gd name="T111" fmla="*/ 0 60000 65536"/>
                        <a:gd name="T112" fmla="*/ 0 60000 65536"/>
                        <a:gd name="T113" fmla="*/ 0 60000 65536"/>
                        <a:gd name="T114" fmla="*/ 0 60000 65536"/>
                        <a:gd name="T115" fmla="*/ 0 60000 65536"/>
                        <a:gd name="T116" fmla="*/ 0 60000 65536"/>
                        <a:gd name="T117" fmla="*/ 0 60000 65536"/>
                        <a:gd name="T118" fmla="*/ 0 60000 65536"/>
                        <a:gd name="T119" fmla="*/ 0 60000 65536"/>
                        <a:gd name="T120" fmla="*/ 0 60000 65536"/>
                        <a:gd name="T121" fmla="*/ 0 60000 65536"/>
                        <a:gd name="T122" fmla="*/ 0 60000 65536"/>
                        <a:gd name="T123" fmla="*/ 0 60000 65536"/>
                        <a:gd name="T124" fmla="*/ 0 60000 65536"/>
                        <a:gd name="T125" fmla="*/ 0 60000 65536"/>
                        <a:gd name="T126" fmla="*/ 0 w 323"/>
                        <a:gd name="T127" fmla="*/ 0 h 566"/>
                        <a:gd name="T128" fmla="*/ 323 w 323"/>
                        <a:gd name="T129" fmla="*/ 566 h 566"/>
                      </a:gdLst>
                      <a:ahLst/>
                      <a:cxnLst>
                        <a:cxn ang="T84">
                          <a:pos x="T0" y="T1"/>
                        </a:cxn>
                        <a:cxn ang="T85">
                          <a:pos x="T2" y="T3"/>
                        </a:cxn>
                        <a:cxn ang="T86">
                          <a:pos x="T4" y="T5"/>
                        </a:cxn>
                        <a:cxn ang="T87">
                          <a:pos x="T6" y="T7"/>
                        </a:cxn>
                        <a:cxn ang="T88">
                          <a:pos x="T8" y="T9"/>
                        </a:cxn>
                        <a:cxn ang="T89">
                          <a:pos x="T10" y="T11"/>
                        </a:cxn>
                        <a:cxn ang="T90">
                          <a:pos x="T12" y="T13"/>
                        </a:cxn>
                        <a:cxn ang="T91">
                          <a:pos x="T14" y="T15"/>
                        </a:cxn>
                        <a:cxn ang="T92">
                          <a:pos x="T16" y="T17"/>
                        </a:cxn>
                        <a:cxn ang="T93">
                          <a:pos x="T18" y="T19"/>
                        </a:cxn>
                        <a:cxn ang="T94">
                          <a:pos x="T20" y="T21"/>
                        </a:cxn>
                        <a:cxn ang="T95">
                          <a:pos x="T22" y="T23"/>
                        </a:cxn>
                        <a:cxn ang="T96">
                          <a:pos x="T24" y="T25"/>
                        </a:cxn>
                        <a:cxn ang="T97">
                          <a:pos x="T26" y="T27"/>
                        </a:cxn>
                        <a:cxn ang="T98">
                          <a:pos x="T28" y="T29"/>
                        </a:cxn>
                        <a:cxn ang="T99">
                          <a:pos x="T30" y="T31"/>
                        </a:cxn>
                        <a:cxn ang="T100">
                          <a:pos x="T32" y="T33"/>
                        </a:cxn>
                        <a:cxn ang="T101">
                          <a:pos x="T34" y="T35"/>
                        </a:cxn>
                        <a:cxn ang="T102">
                          <a:pos x="T36" y="T37"/>
                        </a:cxn>
                        <a:cxn ang="T103">
                          <a:pos x="T38" y="T39"/>
                        </a:cxn>
                        <a:cxn ang="T104">
                          <a:pos x="T40" y="T41"/>
                        </a:cxn>
                        <a:cxn ang="T105">
                          <a:pos x="T42" y="T43"/>
                        </a:cxn>
                        <a:cxn ang="T106">
                          <a:pos x="T44" y="T45"/>
                        </a:cxn>
                        <a:cxn ang="T107">
                          <a:pos x="T46" y="T47"/>
                        </a:cxn>
                        <a:cxn ang="T108">
                          <a:pos x="T48" y="T49"/>
                        </a:cxn>
                        <a:cxn ang="T109">
                          <a:pos x="T50" y="T51"/>
                        </a:cxn>
                        <a:cxn ang="T110">
                          <a:pos x="T52" y="T53"/>
                        </a:cxn>
                        <a:cxn ang="T111">
                          <a:pos x="T54" y="T55"/>
                        </a:cxn>
                        <a:cxn ang="T112">
                          <a:pos x="T56" y="T57"/>
                        </a:cxn>
                        <a:cxn ang="T113">
                          <a:pos x="T58" y="T59"/>
                        </a:cxn>
                        <a:cxn ang="T114">
                          <a:pos x="T60" y="T61"/>
                        </a:cxn>
                        <a:cxn ang="T115">
                          <a:pos x="T62" y="T63"/>
                        </a:cxn>
                        <a:cxn ang="T116">
                          <a:pos x="T64" y="T65"/>
                        </a:cxn>
                        <a:cxn ang="T117">
                          <a:pos x="T66" y="T67"/>
                        </a:cxn>
                        <a:cxn ang="T118">
                          <a:pos x="T68" y="T69"/>
                        </a:cxn>
                        <a:cxn ang="T119">
                          <a:pos x="T70" y="T71"/>
                        </a:cxn>
                        <a:cxn ang="T120">
                          <a:pos x="T72" y="T73"/>
                        </a:cxn>
                        <a:cxn ang="T121">
                          <a:pos x="T74" y="T75"/>
                        </a:cxn>
                        <a:cxn ang="T122">
                          <a:pos x="T76" y="T77"/>
                        </a:cxn>
                        <a:cxn ang="T123">
                          <a:pos x="T78" y="T79"/>
                        </a:cxn>
                        <a:cxn ang="T124">
                          <a:pos x="T80" y="T81"/>
                        </a:cxn>
                        <a:cxn ang="T125">
                          <a:pos x="T82" y="T83"/>
                        </a:cxn>
                      </a:cxnLst>
                      <a:rect l="T126" t="T127" r="T128" b="T129"/>
                      <a:pathLst>
                        <a:path w="323" h="566">
                          <a:moveTo>
                            <a:pt x="323" y="212"/>
                          </a:moveTo>
                          <a:lnTo>
                            <a:pt x="312" y="174"/>
                          </a:lnTo>
                          <a:lnTo>
                            <a:pt x="307" y="140"/>
                          </a:lnTo>
                          <a:lnTo>
                            <a:pt x="304" y="98"/>
                          </a:lnTo>
                          <a:lnTo>
                            <a:pt x="308" y="74"/>
                          </a:lnTo>
                          <a:lnTo>
                            <a:pt x="313" y="53"/>
                          </a:lnTo>
                          <a:lnTo>
                            <a:pt x="310" y="26"/>
                          </a:lnTo>
                          <a:lnTo>
                            <a:pt x="304" y="5"/>
                          </a:lnTo>
                          <a:lnTo>
                            <a:pt x="298" y="2"/>
                          </a:lnTo>
                          <a:lnTo>
                            <a:pt x="292" y="5"/>
                          </a:lnTo>
                          <a:lnTo>
                            <a:pt x="278" y="26"/>
                          </a:lnTo>
                          <a:lnTo>
                            <a:pt x="259" y="44"/>
                          </a:lnTo>
                          <a:lnTo>
                            <a:pt x="234" y="44"/>
                          </a:lnTo>
                          <a:lnTo>
                            <a:pt x="223" y="21"/>
                          </a:lnTo>
                          <a:lnTo>
                            <a:pt x="213" y="6"/>
                          </a:lnTo>
                          <a:lnTo>
                            <a:pt x="193" y="4"/>
                          </a:lnTo>
                          <a:lnTo>
                            <a:pt x="173" y="0"/>
                          </a:lnTo>
                          <a:lnTo>
                            <a:pt x="162" y="21"/>
                          </a:lnTo>
                          <a:lnTo>
                            <a:pt x="155" y="43"/>
                          </a:lnTo>
                          <a:lnTo>
                            <a:pt x="123" y="43"/>
                          </a:lnTo>
                          <a:lnTo>
                            <a:pt x="116" y="34"/>
                          </a:lnTo>
                          <a:lnTo>
                            <a:pt x="105" y="21"/>
                          </a:lnTo>
                          <a:lnTo>
                            <a:pt x="94" y="15"/>
                          </a:lnTo>
                          <a:lnTo>
                            <a:pt x="84" y="17"/>
                          </a:lnTo>
                          <a:lnTo>
                            <a:pt x="73" y="23"/>
                          </a:lnTo>
                          <a:lnTo>
                            <a:pt x="67" y="34"/>
                          </a:lnTo>
                          <a:lnTo>
                            <a:pt x="67" y="97"/>
                          </a:lnTo>
                          <a:lnTo>
                            <a:pt x="50" y="92"/>
                          </a:lnTo>
                          <a:lnTo>
                            <a:pt x="27" y="85"/>
                          </a:lnTo>
                          <a:lnTo>
                            <a:pt x="9" y="88"/>
                          </a:lnTo>
                          <a:lnTo>
                            <a:pt x="7" y="95"/>
                          </a:lnTo>
                          <a:lnTo>
                            <a:pt x="7" y="106"/>
                          </a:lnTo>
                          <a:lnTo>
                            <a:pt x="14" y="136"/>
                          </a:lnTo>
                          <a:lnTo>
                            <a:pt x="24" y="168"/>
                          </a:lnTo>
                          <a:lnTo>
                            <a:pt x="28" y="187"/>
                          </a:lnTo>
                          <a:lnTo>
                            <a:pt x="0" y="308"/>
                          </a:lnTo>
                          <a:lnTo>
                            <a:pt x="14" y="321"/>
                          </a:lnTo>
                          <a:lnTo>
                            <a:pt x="41" y="339"/>
                          </a:lnTo>
                          <a:lnTo>
                            <a:pt x="122" y="391"/>
                          </a:lnTo>
                          <a:lnTo>
                            <a:pt x="152" y="391"/>
                          </a:lnTo>
                          <a:lnTo>
                            <a:pt x="195" y="433"/>
                          </a:lnTo>
                          <a:lnTo>
                            <a:pt x="306" y="566"/>
                          </a:lnTo>
                        </a:path>
                      </a:pathLst>
                    </a:custGeom>
                    <a:noFill/>
                    <a:ln w="3175">
                      <a:solidFill>
                        <a:srgbClr val="000000"/>
                      </a:solidFill>
                      <a:prstDash val="solid"/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</p:grpSp>
          </p:grpSp>
        </p:grpSp>
        <p:grpSp>
          <p:nvGrpSpPr>
            <p:cNvPr id="9232" name="Group 28"/>
            <p:cNvGrpSpPr>
              <a:grpSpLocks/>
            </p:cNvGrpSpPr>
            <p:nvPr/>
          </p:nvGrpSpPr>
          <p:grpSpPr bwMode="auto">
            <a:xfrm>
              <a:off x="5036" y="2224"/>
              <a:ext cx="500" cy="862"/>
              <a:chOff x="5036" y="2224"/>
              <a:chExt cx="500" cy="862"/>
            </a:xfrm>
          </p:grpSpPr>
          <p:sp>
            <p:nvSpPr>
              <p:cNvPr id="9233" name="Freeform 29"/>
              <p:cNvSpPr>
                <a:spLocks/>
              </p:cNvSpPr>
              <p:nvPr/>
            </p:nvSpPr>
            <p:spPr bwMode="auto">
              <a:xfrm>
                <a:off x="5036" y="2634"/>
                <a:ext cx="381" cy="452"/>
              </a:xfrm>
              <a:custGeom>
                <a:avLst/>
                <a:gdLst>
                  <a:gd name="T0" fmla="*/ 1521 w 1521"/>
                  <a:gd name="T1" fmla="*/ 1353 h 1357"/>
                  <a:gd name="T2" fmla="*/ 1521 w 1521"/>
                  <a:gd name="T3" fmla="*/ 656 h 1357"/>
                  <a:gd name="T4" fmla="*/ 1499 w 1521"/>
                  <a:gd name="T5" fmla="*/ 100 h 1357"/>
                  <a:gd name="T6" fmla="*/ 755 w 1521"/>
                  <a:gd name="T7" fmla="*/ 0 h 1357"/>
                  <a:gd name="T8" fmla="*/ 26 w 1521"/>
                  <a:gd name="T9" fmla="*/ 114 h 1357"/>
                  <a:gd name="T10" fmla="*/ 0 w 1521"/>
                  <a:gd name="T11" fmla="*/ 656 h 1357"/>
                  <a:gd name="T12" fmla="*/ 0 w 1521"/>
                  <a:gd name="T13" fmla="*/ 1342 h 1357"/>
                  <a:gd name="T14" fmla="*/ 128 w 1521"/>
                  <a:gd name="T15" fmla="*/ 1342 h 1357"/>
                  <a:gd name="T16" fmla="*/ 141 w 1521"/>
                  <a:gd name="T17" fmla="*/ 364 h 1357"/>
                  <a:gd name="T18" fmla="*/ 1380 w 1521"/>
                  <a:gd name="T19" fmla="*/ 364 h 1357"/>
                  <a:gd name="T20" fmla="*/ 1393 w 1521"/>
                  <a:gd name="T21" fmla="*/ 1357 h 1357"/>
                  <a:gd name="T22" fmla="*/ 1521 w 1521"/>
                  <a:gd name="T23" fmla="*/ 1353 h 1357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w 1521"/>
                  <a:gd name="T37" fmla="*/ 0 h 1357"/>
                  <a:gd name="T38" fmla="*/ 1521 w 1521"/>
                  <a:gd name="T39" fmla="*/ 1357 h 1357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T36" t="T37" r="T38" b="T39"/>
                <a:pathLst>
                  <a:path w="1521" h="1357">
                    <a:moveTo>
                      <a:pt x="1521" y="1353"/>
                    </a:moveTo>
                    <a:lnTo>
                      <a:pt x="1521" y="656"/>
                    </a:lnTo>
                    <a:lnTo>
                      <a:pt x="1499" y="100"/>
                    </a:lnTo>
                    <a:lnTo>
                      <a:pt x="755" y="0"/>
                    </a:lnTo>
                    <a:lnTo>
                      <a:pt x="26" y="114"/>
                    </a:lnTo>
                    <a:lnTo>
                      <a:pt x="0" y="656"/>
                    </a:lnTo>
                    <a:lnTo>
                      <a:pt x="0" y="1342"/>
                    </a:lnTo>
                    <a:lnTo>
                      <a:pt x="128" y="1342"/>
                    </a:lnTo>
                    <a:lnTo>
                      <a:pt x="141" y="364"/>
                    </a:lnTo>
                    <a:lnTo>
                      <a:pt x="1380" y="364"/>
                    </a:lnTo>
                    <a:lnTo>
                      <a:pt x="1393" y="1357"/>
                    </a:lnTo>
                    <a:lnTo>
                      <a:pt x="1521" y="1353"/>
                    </a:lnTo>
                    <a:close/>
                  </a:path>
                </a:pathLst>
              </a:custGeom>
              <a:solidFill>
                <a:srgbClr val="000080"/>
              </a:solidFill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9234" name="Group 30"/>
              <p:cNvGrpSpPr>
                <a:grpSpLocks/>
              </p:cNvGrpSpPr>
              <p:nvPr/>
            </p:nvGrpSpPr>
            <p:grpSpPr bwMode="auto">
              <a:xfrm>
                <a:off x="5082" y="2224"/>
                <a:ext cx="454" cy="674"/>
                <a:chOff x="5082" y="2224"/>
                <a:chExt cx="454" cy="674"/>
              </a:xfrm>
            </p:grpSpPr>
            <p:grpSp>
              <p:nvGrpSpPr>
                <p:cNvPr id="9235" name="Group 31"/>
                <p:cNvGrpSpPr>
                  <a:grpSpLocks/>
                </p:cNvGrpSpPr>
                <p:nvPr/>
              </p:nvGrpSpPr>
              <p:grpSpPr bwMode="auto">
                <a:xfrm>
                  <a:off x="5082" y="2624"/>
                  <a:ext cx="160" cy="144"/>
                  <a:chOff x="5082" y="2624"/>
                  <a:chExt cx="160" cy="144"/>
                </a:xfrm>
              </p:grpSpPr>
              <p:grpSp>
                <p:nvGrpSpPr>
                  <p:cNvPr id="9245" name="Group 32"/>
                  <p:cNvGrpSpPr>
                    <a:grpSpLocks/>
                  </p:cNvGrpSpPr>
                  <p:nvPr/>
                </p:nvGrpSpPr>
                <p:grpSpPr bwMode="auto">
                  <a:xfrm>
                    <a:off x="5082" y="2624"/>
                    <a:ext cx="160" cy="144"/>
                    <a:chOff x="5082" y="2624"/>
                    <a:chExt cx="160" cy="144"/>
                  </a:xfrm>
                </p:grpSpPr>
                <p:sp>
                  <p:nvSpPr>
                    <p:cNvPr id="9258" name="Freeform 33"/>
                    <p:cNvSpPr>
                      <a:spLocks/>
                    </p:cNvSpPr>
                    <p:nvPr/>
                  </p:nvSpPr>
                  <p:spPr bwMode="auto">
                    <a:xfrm>
                      <a:off x="5084" y="2624"/>
                      <a:ext cx="158" cy="120"/>
                    </a:xfrm>
                    <a:custGeom>
                      <a:avLst/>
                      <a:gdLst>
                        <a:gd name="T0" fmla="*/ 0 w 633"/>
                        <a:gd name="T1" fmla="*/ 79 h 361"/>
                        <a:gd name="T2" fmla="*/ 291 w 633"/>
                        <a:gd name="T3" fmla="*/ 0 h 361"/>
                        <a:gd name="T4" fmla="*/ 633 w 633"/>
                        <a:gd name="T5" fmla="*/ 259 h 361"/>
                        <a:gd name="T6" fmla="*/ 335 w 633"/>
                        <a:gd name="T7" fmla="*/ 361 h 361"/>
                        <a:gd name="T8" fmla="*/ 174 w 633"/>
                        <a:gd name="T9" fmla="*/ 214 h 361"/>
                        <a:gd name="T10" fmla="*/ 124 w 633"/>
                        <a:gd name="T11" fmla="*/ 169 h 361"/>
                        <a:gd name="T12" fmla="*/ 0 w 633"/>
                        <a:gd name="T13" fmla="*/ 79 h 361"/>
                        <a:gd name="T14" fmla="*/ 0 60000 65536"/>
                        <a:gd name="T15" fmla="*/ 0 60000 65536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w 633"/>
                        <a:gd name="T22" fmla="*/ 0 h 361"/>
                        <a:gd name="T23" fmla="*/ 633 w 633"/>
                        <a:gd name="T24" fmla="*/ 361 h 361"/>
                      </a:gdLst>
                      <a:ahLst/>
                      <a:cxnLst>
                        <a:cxn ang="T14">
                          <a:pos x="T0" y="T1"/>
                        </a:cxn>
                        <a:cxn ang="T15">
                          <a:pos x="T2" y="T3"/>
                        </a:cxn>
                        <a:cxn ang="T16">
                          <a:pos x="T4" y="T5"/>
                        </a:cxn>
                        <a:cxn ang="T17">
                          <a:pos x="T6" y="T7"/>
                        </a:cxn>
                        <a:cxn ang="T18">
                          <a:pos x="T8" y="T9"/>
                        </a:cxn>
                        <a:cxn ang="T19">
                          <a:pos x="T10" y="T11"/>
                        </a:cxn>
                        <a:cxn ang="T20">
                          <a:pos x="T12" y="T13"/>
                        </a:cxn>
                      </a:cxnLst>
                      <a:rect l="T21" t="T22" r="T23" b="T24"/>
                      <a:pathLst>
                        <a:path w="633" h="361">
                          <a:moveTo>
                            <a:pt x="0" y="79"/>
                          </a:moveTo>
                          <a:lnTo>
                            <a:pt x="291" y="0"/>
                          </a:lnTo>
                          <a:lnTo>
                            <a:pt x="633" y="259"/>
                          </a:lnTo>
                          <a:lnTo>
                            <a:pt x="335" y="361"/>
                          </a:lnTo>
                          <a:lnTo>
                            <a:pt x="174" y="214"/>
                          </a:lnTo>
                          <a:lnTo>
                            <a:pt x="124" y="169"/>
                          </a:lnTo>
                          <a:lnTo>
                            <a:pt x="0" y="79"/>
                          </a:lnTo>
                          <a:close/>
                        </a:path>
                      </a:pathLst>
                    </a:custGeom>
                    <a:solidFill>
                      <a:srgbClr val="C0C0C0"/>
                    </a:solidFill>
                    <a:ln w="1588">
                      <a:solidFill>
                        <a:srgbClr val="000000"/>
                      </a:solidFill>
                      <a:prstDash val="solid"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9259" name="Freeform 34"/>
                    <p:cNvSpPr>
                      <a:spLocks/>
                    </p:cNvSpPr>
                    <p:nvPr/>
                  </p:nvSpPr>
                  <p:spPr bwMode="auto">
                    <a:xfrm>
                      <a:off x="5164" y="2710"/>
                      <a:ext cx="78" cy="58"/>
                    </a:xfrm>
                    <a:custGeom>
                      <a:avLst/>
                      <a:gdLst>
                        <a:gd name="T0" fmla="*/ 14 w 312"/>
                        <a:gd name="T1" fmla="*/ 102 h 175"/>
                        <a:gd name="T2" fmla="*/ 312 w 312"/>
                        <a:gd name="T3" fmla="*/ 0 h 175"/>
                        <a:gd name="T4" fmla="*/ 312 w 312"/>
                        <a:gd name="T5" fmla="*/ 47 h 175"/>
                        <a:gd name="T6" fmla="*/ 0 w 312"/>
                        <a:gd name="T7" fmla="*/ 175 h 175"/>
                        <a:gd name="T8" fmla="*/ 14 w 312"/>
                        <a:gd name="T9" fmla="*/ 102 h 175"/>
                        <a:gd name="T10" fmla="*/ 0 60000 65536"/>
                        <a:gd name="T11" fmla="*/ 0 60000 65536"/>
                        <a:gd name="T12" fmla="*/ 0 60000 65536"/>
                        <a:gd name="T13" fmla="*/ 0 60000 65536"/>
                        <a:gd name="T14" fmla="*/ 0 60000 65536"/>
                        <a:gd name="T15" fmla="*/ 0 w 312"/>
                        <a:gd name="T16" fmla="*/ 0 h 175"/>
                        <a:gd name="T17" fmla="*/ 312 w 312"/>
                        <a:gd name="T18" fmla="*/ 175 h 175"/>
                      </a:gdLst>
                      <a:ahLst/>
                      <a:cxnLst>
                        <a:cxn ang="T10">
                          <a:pos x="T0" y="T1"/>
                        </a:cxn>
                        <a:cxn ang="T11">
                          <a:pos x="T2" y="T3"/>
                        </a:cxn>
                        <a:cxn ang="T12">
                          <a:pos x="T4" y="T5"/>
                        </a:cxn>
                        <a:cxn ang="T13">
                          <a:pos x="T6" y="T7"/>
                        </a:cxn>
                        <a:cxn ang="T14">
                          <a:pos x="T8" y="T9"/>
                        </a:cxn>
                      </a:cxnLst>
                      <a:rect l="T15" t="T16" r="T17" b="T18"/>
                      <a:pathLst>
                        <a:path w="312" h="175">
                          <a:moveTo>
                            <a:pt x="14" y="102"/>
                          </a:moveTo>
                          <a:lnTo>
                            <a:pt x="312" y="0"/>
                          </a:lnTo>
                          <a:lnTo>
                            <a:pt x="312" y="47"/>
                          </a:lnTo>
                          <a:lnTo>
                            <a:pt x="0" y="175"/>
                          </a:lnTo>
                          <a:lnTo>
                            <a:pt x="14" y="102"/>
                          </a:lnTo>
                          <a:close/>
                        </a:path>
                      </a:pathLst>
                    </a:custGeom>
                    <a:solidFill>
                      <a:srgbClr val="C0C0C0"/>
                    </a:solidFill>
                    <a:ln w="1588">
                      <a:solidFill>
                        <a:srgbClr val="000000"/>
                      </a:solidFill>
                      <a:prstDash val="solid"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9260" name="Freeform 35"/>
                    <p:cNvSpPr>
                      <a:spLocks/>
                    </p:cNvSpPr>
                    <p:nvPr/>
                  </p:nvSpPr>
                  <p:spPr bwMode="auto">
                    <a:xfrm>
                      <a:off x="5082" y="2649"/>
                      <a:ext cx="86" cy="119"/>
                    </a:xfrm>
                    <a:custGeom>
                      <a:avLst/>
                      <a:gdLst>
                        <a:gd name="T0" fmla="*/ 145 w 341"/>
                        <a:gd name="T1" fmla="*/ 103 h 358"/>
                        <a:gd name="T2" fmla="*/ 255 w 341"/>
                        <a:gd name="T3" fmla="*/ 202 h 358"/>
                        <a:gd name="T4" fmla="*/ 341 w 341"/>
                        <a:gd name="T5" fmla="*/ 284 h 358"/>
                        <a:gd name="T6" fmla="*/ 327 w 341"/>
                        <a:gd name="T7" fmla="*/ 358 h 358"/>
                        <a:gd name="T8" fmla="*/ 208 w 341"/>
                        <a:gd name="T9" fmla="*/ 255 h 358"/>
                        <a:gd name="T10" fmla="*/ 101 w 341"/>
                        <a:gd name="T11" fmla="*/ 162 h 358"/>
                        <a:gd name="T12" fmla="*/ 0 w 341"/>
                        <a:gd name="T13" fmla="*/ 77 h 358"/>
                        <a:gd name="T14" fmla="*/ 8 w 341"/>
                        <a:gd name="T15" fmla="*/ 0 h 358"/>
                        <a:gd name="T16" fmla="*/ 69 w 341"/>
                        <a:gd name="T17" fmla="*/ 47 h 358"/>
                        <a:gd name="T18" fmla="*/ 145 w 341"/>
                        <a:gd name="T19" fmla="*/ 103 h 358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w 341"/>
                        <a:gd name="T31" fmla="*/ 0 h 358"/>
                        <a:gd name="T32" fmla="*/ 341 w 341"/>
                        <a:gd name="T33" fmla="*/ 358 h 358"/>
                      </a:gdLst>
                      <a:ahLst/>
                      <a:cxnLst>
                        <a:cxn ang="T20">
                          <a:pos x="T0" y="T1"/>
                        </a:cxn>
                        <a:cxn ang="T21">
                          <a:pos x="T2" y="T3"/>
                        </a:cxn>
                        <a:cxn ang="T22">
                          <a:pos x="T4" y="T5"/>
                        </a:cxn>
                        <a:cxn ang="T23">
                          <a:pos x="T6" y="T7"/>
                        </a:cxn>
                        <a:cxn ang="T24">
                          <a:pos x="T8" y="T9"/>
                        </a:cxn>
                        <a:cxn ang="T25">
                          <a:pos x="T10" y="T11"/>
                        </a:cxn>
                        <a:cxn ang="T26">
                          <a:pos x="T12" y="T13"/>
                        </a:cxn>
                        <a:cxn ang="T27">
                          <a:pos x="T14" y="T15"/>
                        </a:cxn>
                        <a:cxn ang="T28">
                          <a:pos x="T16" y="T17"/>
                        </a:cxn>
                        <a:cxn ang="T29">
                          <a:pos x="T18" y="T19"/>
                        </a:cxn>
                      </a:cxnLst>
                      <a:rect l="T30" t="T31" r="T32" b="T33"/>
                      <a:pathLst>
                        <a:path w="341" h="358">
                          <a:moveTo>
                            <a:pt x="145" y="103"/>
                          </a:moveTo>
                          <a:lnTo>
                            <a:pt x="255" y="202"/>
                          </a:lnTo>
                          <a:lnTo>
                            <a:pt x="341" y="284"/>
                          </a:lnTo>
                          <a:lnTo>
                            <a:pt x="327" y="358"/>
                          </a:lnTo>
                          <a:lnTo>
                            <a:pt x="208" y="255"/>
                          </a:lnTo>
                          <a:lnTo>
                            <a:pt x="101" y="162"/>
                          </a:lnTo>
                          <a:lnTo>
                            <a:pt x="0" y="77"/>
                          </a:lnTo>
                          <a:lnTo>
                            <a:pt x="8" y="0"/>
                          </a:lnTo>
                          <a:lnTo>
                            <a:pt x="69" y="47"/>
                          </a:lnTo>
                          <a:lnTo>
                            <a:pt x="145" y="103"/>
                          </a:lnTo>
                          <a:close/>
                        </a:path>
                      </a:pathLst>
                    </a:custGeom>
                    <a:solidFill>
                      <a:srgbClr val="C0C0C0"/>
                    </a:solidFill>
                    <a:ln w="1588">
                      <a:solidFill>
                        <a:srgbClr val="000000"/>
                      </a:solidFill>
                      <a:prstDash val="solid"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9246" name="Group 36"/>
                  <p:cNvGrpSpPr>
                    <a:grpSpLocks/>
                  </p:cNvGrpSpPr>
                  <p:nvPr/>
                </p:nvGrpSpPr>
                <p:grpSpPr bwMode="auto">
                  <a:xfrm>
                    <a:off x="5107" y="2643"/>
                    <a:ext cx="104" cy="83"/>
                    <a:chOff x="5107" y="2643"/>
                    <a:chExt cx="104" cy="83"/>
                  </a:xfrm>
                </p:grpSpPr>
                <p:grpSp>
                  <p:nvGrpSpPr>
                    <p:cNvPr id="9247" name="Group 37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5114" y="2648"/>
                      <a:ext cx="95" cy="77"/>
                      <a:chOff x="5114" y="2648"/>
                      <a:chExt cx="95" cy="77"/>
                    </a:xfrm>
                  </p:grpSpPr>
                  <p:sp>
                    <p:nvSpPr>
                      <p:cNvPr id="9255" name="Freeform 38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5153" y="2648"/>
                        <a:ext cx="56" cy="64"/>
                      </a:xfrm>
                      <a:custGeom>
                        <a:avLst/>
                        <a:gdLst>
                          <a:gd name="T0" fmla="*/ 0 w 224"/>
                          <a:gd name="T1" fmla="*/ 0 h 192"/>
                          <a:gd name="T2" fmla="*/ 86 w 224"/>
                          <a:gd name="T3" fmla="*/ 81 h 192"/>
                          <a:gd name="T4" fmla="*/ 224 w 224"/>
                          <a:gd name="T5" fmla="*/ 192 h 192"/>
                          <a:gd name="T6" fmla="*/ 0 60000 65536"/>
                          <a:gd name="T7" fmla="*/ 0 60000 65536"/>
                          <a:gd name="T8" fmla="*/ 0 60000 65536"/>
                          <a:gd name="T9" fmla="*/ 0 w 224"/>
                          <a:gd name="T10" fmla="*/ 0 h 192"/>
                          <a:gd name="T11" fmla="*/ 224 w 224"/>
                          <a:gd name="T12" fmla="*/ 192 h 192"/>
                        </a:gdLst>
                        <a:ahLst/>
                        <a:cxnLst>
                          <a:cxn ang="T6">
                            <a:pos x="T0" y="T1"/>
                          </a:cxn>
                          <a:cxn ang="T7">
                            <a:pos x="T2" y="T3"/>
                          </a:cxn>
                          <a:cxn ang="T8">
                            <a:pos x="T4" y="T5"/>
                          </a:cxn>
                        </a:cxnLst>
                        <a:rect l="T9" t="T10" r="T11" b="T12"/>
                        <a:pathLst>
                          <a:path w="224" h="192">
                            <a:moveTo>
                              <a:pt x="0" y="0"/>
                            </a:moveTo>
                            <a:lnTo>
                              <a:pt x="86" y="81"/>
                            </a:lnTo>
                            <a:lnTo>
                              <a:pt x="224" y="192"/>
                            </a:lnTo>
                          </a:path>
                        </a:pathLst>
                      </a:custGeom>
                      <a:noFill/>
                      <a:ln w="1588">
                        <a:solidFill>
                          <a:srgbClr val="000000"/>
                        </a:solidFill>
                        <a:prstDash val="solid"/>
                        <a:round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9256" name="Freeform 39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5136" y="2653"/>
                        <a:ext cx="53" cy="63"/>
                      </a:xfrm>
                      <a:custGeom>
                        <a:avLst/>
                        <a:gdLst>
                          <a:gd name="T0" fmla="*/ 0 w 214"/>
                          <a:gd name="T1" fmla="*/ 0 h 190"/>
                          <a:gd name="T2" fmla="*/ 117 w 214"/>
                          <a:gd name="T3" fmla="*/ 102 h 190"/>
                          <a:gd name="T4" fmla="*/ 214 w 214"/>
                          <a:gd name="T5" fmla="*/ 190 h 190"/>
                          <a:gd name="T6" fmla="*/ 0 60000 65536"/>
                          <a:gd name="T7" fmla="*/ 0 60000 65536"/>
                          <a:gd name="T8" fmla="*/ 0 60000 65536"/>
                          <a:gd name="T9" fmla="*/ 0 w 214"/>
                          <a:gd name="T10" fmla="*/ 0 h 190"/>
                          <a:gd name="T11" fmla="*/ 214 w 214"/>
                          <a:gd name="T12" fmla="*/ 190 h 190"/>
                        </a:gdLst>
                        <a:ahLst/>
                        <a:cxnLst>
                          <a:cxn ang="T6">
                            <a:pos x="T0" y="T1"/>
                          </a:cxn>
                          <a:cxn ang="T7">
                            <a:pos x="T2" y="T3"/>
                          </a:cxn>
                          <a:cxn ang="T8">
                            <a:pos x="T4" y="T5"/>
                          </a:cxn>
                        </a:cxnLst>
                        <a:rect l="T9" t="T10" r="T11" b="T12"/>
                        <a:pathLst>
                          <a:path w="214" h="190">
                            <a:moveTo>
                              <a:pt x="0" y="0"/>
                            </a:moveTo>
                            <a:lnTo>
                              <a:pt x="117" y="102"/>
                            </a:lnTo>
                            <a:lnTo>
                              <a:pt x="214" y="190"/>
                            </a:lnTo>
                          </a:path>
                        </a:pathLst>
                      </a:custGeom>
                      <a:noFill/>
                      <a:ln w="1588">
                        <a:solidFill>
                          <a:srgbClr val="000000"/>
                        </a:solidFill>
                        <a:prstDash val="solid"/>
                        <a:round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9257" name="Freeform 40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5114" y="2661"/>
                        <a:ext cx="65" cy="64"/>
                      </a:xfrm>
                      <a:custGeom>
                        <a:avLst/>
                        <a:gdLst>
                          <a:gd name="T0" fmla="*/ 0 w 259"/>
                          <a:gd name="T1" fmla="*/ 0 h 192"/>
                          <a:gd name="T2" fmla="*/ 118 w 259"/>
                          <a:gd name="T3" fmla="*/ 73 h 192"/>
                          <a:gd name="T4" fmla="*/ 191 w 259"/>
                          <a:gd name="T5" fmla="*/ 134 h 192"/>
                          <a:gd name="T6" fmla="*/ 259 w 259"/>
                          <a:gd name="T7" fmla="*/ 192 h 192"/>
                          <a:gd name="T8" fmla="*/ 0 60000 65536"/>
                          <a:gd name="T9" fmla="*/ 0 60000 65536"/>
                          <a:gd name="T10" fmla="*/ 0 60000 65536"/>
                          <a:gd name="T11" fmla="*/ 0 60000 65536"/>
                          <a:gd name="T12" fmla="*/ 0 w 259"/>
                          <a:gd name="T13" fmla="*/ 0 h 192"/>
                          <a:gd name="T14" fmla="*/ 259 w 259"/>
                          <a:gd name="T15" fmla="*/ 192 h 192"/>
                        </a:gdLst>
                        <a:ahLst/>
                        <a:cxnLst>
                          <a:cxn ang="T8">
                            <a:pos x="T0" y="T1"/>
                          </a:cxn>
                          <a:cxn ang="T9">
                            <a:pos x="T2" y="T3"/>
                          </a:cxn>
                          <a:cxn ang="T10">
                            <a:pos x="T4" y="T5"/>
                          </a:cxn>
                          <a:cxn ang="T11">
                            <a:pos x="T6" y="T7"/>
                          </a:cxn>
                        </a:cxnLst>
                        <a:rect l="T12" t="T13" r="T14" b="T15"/>
                        <a:pathLst>
                          <a:path w="259" h="192">
                            <a:moveTo>
                              <a:pt x="0" y="0"/>
                            </a:moveTo>
                            <a:lnTo>
                              <a:pt x="118" y="73"/>
                            </a:lnTo>
                            <a:lnTo>
                              <a:pt x="191" y="134"/>
                            </a:lnTo>
                            <a:lnTo>
                              <a:pt x="259" y="192"/>
                            </a:lnTo>
                          </a:path>
                        </a:pathLst>
                      </a:custGeom>
                      <a:noFill/>
                      <a:ln w="1588">
                        <a:solidFill>
                          <a:srgbClr val="000000"/>
                        </a:solidFill>
                        <a:prstDash val="solid"/>
                        <a:round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</p:grpSp>
                <p:grpSp>
                  <p:nvGrpSpPr>
                    <p:cNvPr id="9248" name="Group 41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5107" y="2643"/>
                      <a:ext cx="104" cy="83"/>
                      <a:chOff x="5107" y="2643"/>
                      <a:chExt cx="104" cy="83"/>
                    </a:xfrm>
                  </p:grpSpPr>
                  <p:sp>
                    <p:nvSpPr>
                      <p:cNvPr id="9249" name="Line 42"/>
                      <p:cNvSpPr>
                        <a:spLocks noChangeShapeType="1"/>
                      </p:cNvSpPr>
                      <p:nvPr/>
                    </p:nvSpPr>
                    <p:spPr bwMode="auto">
                      <a:xfrm flipV="1">
                        <a:off x="5107" y="2643"/>
                        <a:ext cx="48" cy="18"/>
                      </a:xfrm>
                      <a:prstGeom prst="line">
                        <a:avLst/>
                      </a:prstGeom>
                      <a:noFill/>
                      <a:ln w="1588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</a:extLst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9250" name="Line 43"/>
                      <p:cNvSpPr>
                        <a:spLocks noChangeShapeType="1"/>
                      </p:cNvSpPr>
                      <p:nvPr/>
                    </p:nvSpPr>
                    <p:spPr bwMode="auto">
                      <a:xfrm flipV="1">
                        <a:off x="5125" y="2659"/>
                        <a:ext cx="44" cy="16"/>
                      </a:xfrm>
                      <a:prstGeom prst="line">
                        <a:avLst/>
                      </a:prstGeom>
                      <a:noFill/>
                      <a:ln w="1588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</a:extLst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9251" name="Line 44"/>
                      <p:cNvSpPr>
                        <a:spLocks noChangeShapeType="1"/>
                      </p:cNvSpPr>
                      <p:nvPr/>
                    </p:nvSpPr>
                    <p:spPr bwMode="auto">
                      <a:xfrm flipV="1">
                        <a:off x="5139" y="2668"/>
                        <a:ext cx="42" cy="20"/>
                      </a:xfrm>
                      <a:prstGeom prst="line">
                        <a:avLst/>
                      </a:prstGeom>
                      <a:noFill/>
                      <a:ln w="1588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</a:extLst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9252" name="Line 45"/>
                      <p:cNvSpPr>
                        <a:spLocks noChangeShapeType="1"/>
                      </p:cNvSpPr>
                      <p:nvPr/>
                    </p:nvSpPr>
                    <p:spPr bwMode="auto">
                      <a:xfrm flipV="1">
                        <a:off x="5151" y="2683"/>
                        <a:ext cx="39" cy="19"/>
                      </a:xfrm>
                      <a:prstGeom prst="line">
                        <a:avLst/>
                      </a:prstGeom>
                      <a:noFill/>
                      <a:ln w="1588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</a:extLst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9253" name="Line 46"/>
                      <p:cNvSpPr>
                        <a:spLocks noChangeShapeType="1"/>
                      </p:cNvSpPr>
                      <p:nvPr/>
                    </p:nvSpPr>
                    <p:spPr bwMode="auto">
                      <a:xfrm flipV="1">
                        <a:off x="5164" y="2690"/>
                        <a:ext cx="40" cy="23"/>
                      </a:xfrm>
                      <a:prstGeom prst="line">
                        <a:avLst/>
                      </a:prstGeom>
                      <a:noFill/>
                      <a:ln w="1588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</a:extLst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9254" name="Line 47"/>
                      <p:cNvSpPr>
                        <a:spLocks noChangeShapeType="1"/>
                      </p:cNvSpPr>
                      <p:nvPr/>
                    </p:nvSpPr>
                    <p:spPr bwMode="auto">
                      <a:xfrm flipV="1">
                        <a:off x="5169" y="2707"/>
                        <a:ext cx="42" cy="19"/>
                      </a:xfrm>
                      <a:prstGeom prst="line">
                        <a:avLst/>
                      </a:prstGeom>
                      <a:noFill/>
                      <a:ln w="1588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</a:extLst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</p:grpSp>
              </p:grpSp>
            </p:grpSp>
            <p:grpSp>
              <p:nvGrpSpPr>
                <p:cNvPr id="9236" name="Group 48"/>
                <p:cNvGrpSpPr>
                  <a:grpSpLocks/>
                </p:cNvGrpSpPr>
                <p:nvPr/>
              </p:nvGrpSpPr>
              <p:grpSpPr bwMode="auto">
                <a:xfrm>
                  <a:off x="5181" y="2224"/>
                  <a:ext cx="355" cy="674"/>
                  <a:chOff x="5181" y="2224"/>
                  <a:chExt cx="355" cy="674"/>
                </a:xfrm>
              </p:grpSpPr>
              <p:sp>
                <p:nvSpPr>
                  <p:cNvPr id="9237" name="Freeform 49"/>
                  <p:cNvSpPr>
                    <a:spLocks/>
                  </p:cNvSpPr>
                  <p:nvPr/>
                </p:nvSpPr>
                <p:spPr bwMode="auto">
                  <a:xfrm>
                    <a:off x="5207" y="2716"/>
                    <a:ext cx="82" cy="70"/>
                  </a:xfrm>
                  <a:custGeom>
                    <a:avLst/>
                    <a:gdLst>
                      <a:gd name="T0" fmla="*/ 0 w 325"/>
                      <a:gd name="T1" fmla="*/ 59 h 210"/>
                      <a:gd name="T2" fmla="*/ 4 w 325"/>
                      <a:gd name="T3" fmla="*/ 100 h 210"/>
                      <a:gd name="T4" fmla="*/ 17 w 325"/>
                      <a:gd name="T5" fmla="*/ 140 h 210"/>
                      <a:gd name="T6" fmla="*/ 35 w 325"/>
                      <a:gd name="T7" fmla="*/ 168 h 210"/>
                      <a:gd name="T8" fmla="*/ 64 w 325"/>
                      <a:gd name="T9" fmla="*/ 192 h 210"/>
                      <a:gd name="T10" fmla="*/ 102 w 325"/>
                      <a:gd name="T11" fmla="*/ 206 h 210"/>
                      <a:gd name="T12" fmla="*/ 138 w 325"/>
                      <a:gd name="T13" fmla="*/ 210 h 210"/>
                      <a:gd name="T14" fmla="*/ 181 w 325"/>
                      <a:gd name="T15" fmla="*/ 202 h 210"/>
                      <a:gd name="T16" fmla="*/ 216 w 325"/>
                      <a:gd name="T17" fmla="*/ 177 h 210"/>
                      <a:gd name="T18" fmla="*/ 243 w 325"/>
                      <a:gd name="T19" fmla="*/ 137 h 210"/>
                      <a:gd name="T20" fmla="*/ 251 w 325"/>
                      <a:gd name="T21" fmla="*/ 94 h 210"/>
                      <a:gd name="T22" fmla="*/ 269 w 325"/>
                      <a:gd name="T23" fmla="*/ 59 h 210"/>
                      <a:gd name="T24" fmla="*/ 294 w 325"/>
                      <a:gd name="T25" fmla="*/ 26 h 210"/>
                      <a:gd name="T26" fmla="*/ 325 w 325"/>
                      <a:gd name="T27" fmla="*/ 0 h 210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  <a:gd name="T36" fmla="*/ 0 60000 65536"/>
                      <a:gd name="T37" fmla="*/ 0 60000 65536"/>
                      <a:gd name="T38" fmla="*/ 0 60000 65536"/>
                      <a:gd name="T39" fmla="*/ 0 60000 65536"/>
                      <a:gd name="T40" fmla="*/ 0 60000 65536"/>
                      <a:gd name="T41" fmla="*/ 0 60000 65536"/>
                      <a:gd name="T42" fmla="*/ 0 w 325"/>
                      <a:gd name="T43" fmla="*/ 0 h 210"/>
                      <a:gd name="T44" fmla="*/ 325 w 325"/>
                      <a:gd name="T45" fmla="*/ 210 h 210"/>
                    </a:gdLst>
                    <a:ahLst/>
                    <a:cxnLst>
                      <a:cxn ang="T28">
                        <a:pos x="T0" y="T1"/>
                      </a:cxn>
                      <a:cxn ang="T29">
                        <a:pos x="T2" y="T3"/>
                      </a:cxn>
                      <a:cxn ang="T30">
                        <a:pos x="T4" y="T5"/>
                      </a:cxn>
                      <a:cxn ang="T31">
                        <a:pos x="T6" y="T7"/>
                      </a:cxn>
                      <a:cxn ang="T32">
                        <a:pos x="T8" y="T9"/>
                      </a:cxn>
                      <a:cxn ang="T33">
                        <a:pos x="T10" y="T11"/>
                      </a:cxn>
                      <a:cxn ang="T34">
                        <a:pos x="T12" y="T13"/>
                      </a:cxn>
                      <a:cxn ang="T35">
                        <a:pos x="T14" y="T15"/>
                      </a:cxn>
                      <a:cxn ang="T36">
                        <a:pos x="T16" y="T17"/>
                      </a:cxn>
                      <a:cxn ang="T37">
                        <a:pos x="T18" y="T19"/>
                      </a:cxn>
                      <a:cxn ang="T38">
                        <a:pos x="T20" y="T21"/>
                      </a:cxn>
                      <a:cxn ang="T39">
                        <a:pos x="T22" y="T23"/>
                      </a:cxn>
                      <a:cxn ang="T40">
                        <a:pos x="T24" y="T25"/>
                      </a:cxn>
                      <a:cxn ang="T41">
                        <a:pos x="T26" y="T27"/>
                      </a:cxn>
                    </a:cxnLst>
                    <a:rect l="T42" t="T43" r="T44" b="T45"/>
                    <a:pathLst>
                      <a:path w="325" h="210">
                        <a:moveTo>
                          <a:pt x="0" y="59"/>
                        </a:moveTo>
                        <a:lnTo>
                          <a:pt x="4" y="100"/>
                        </a:lnTo>
                        <a:lnTo>
                          <a:pt x="17" y="140"/>
                        </a:lnTo>
                        <a:lnTo>
                          <a:pt x="35" y="168"/>
                        </a:lnTo>
                        <a:lnTo>
                          <a:pt x="64" y="192"/>
                        </a:lnTo>
                        <a:lnTo>
                          <a:pt x="102" y="206"/>
                        </a:lnTo>
                        <a:lnTo>
                          <a:pt x="138" y="210"/>
                        </a:lnTo>
                        <a:lnTo>
                          <a:pt x="181" y="202"/>
                        </a:lnTo>
                        <a:lnTo>
                          <a:pt x="216" y="177"/>
                        </a:lnTo>
                        <a:lnTo>
                          <a:pt x="243" y="137"/>
                        </a:lnTo>
                        <a:lnTo>
                          <a:pt x="251" y="94"/>
                        </a:lnTo>
                        <a:lnTo>
                          <a:pt x="269" y="59"/>
                        </a:lnTo>
                        <a:lnTo>
                          <a:pt x="294" y="26"/>
                        </a:lnTo>
                        <a:lnTo>
                          <a:pt x="325" y="0"/>
                        </a:lnTo>
                      </a:path>
                    </a:pathLst>
                  </a:custGeom>
                  <a:noFill/>
                  <a:ln w="1588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grpSp>
                <p:nvGrpSpPr>
                  <p:cNvPr id="9238" name="Group 50"/>
                  <p:cNvGrpSpPr>
                    <a:grpSpLocks/>
                  </p:cNvGrpSpPr>
                  <p:nvPr/>
                </p:nvGrpSpPr>
                <p:grpSpPr bwMode="auto">
                  <a:xfrm>
                    <a:off x="5181" y="2224"/>
                    <a:ext cx="355" cy="674"/>
                    <a:chOff x="5181" y="2224"/>
                    <a:chExt cx="355" cy="674"/>
                  </a:xfrm>
                </p:grpSpPr>
                <p:grpSp>
                  <p:nvGrpSpPr>
                    <p:cNvPr id="9239" name="Group 51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5181" y="2224"/>
                      <a:ext cx="355" cy="514"/>
                      <a:chOff x="5181" y="2224"/>
                      <a:chExt cx="355" cy="514"/>
                    </a:xfrm>
                  </p:grpSpPr>
                  <p:sp>
                    <p:nvSpPr>
                      <p:cNvPr id="9243" name="Freeform 52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5181" y="2224"/>
                        <a:ext cx="355" cy="514"/>
                      </a:xfrm>
                      <a:custGeom>
                        <a:avLst/>
                        <a:gdLst>
                          <a:gd name="T0" fmla="*/ 266 w 1422"/>
                          <a:gd name="T1" fmla="*/ 312 h 1543"/>
                          <a:gd name="T2" fmla="*/ 300 w 1422"/>
                          <a:gd name="T3" fmla="*/ 206 h 1543"/>
                          <a:gd name="T4" fmla="*/ 322 w 1422"/>
                          <a:gd name="T5" fmla="*/ 138 h 1543"/>
                          <a:gd name="T6" fmla="*/ 330 w 1422"/>
                          <a:gd name="T7" fmla="*/ 118 h 1543"/>
                          <a:gd name="T8" fmla="*/ 343 w 1422"/>
                          <a:gd name="T9" fmla="*/ 101 h 1543"/>
                          <a:gd name="T10" fmla="*/ 351 w 1422"/>
                          <a:gd name="T11" fmla="*/ 93 h 1543"/>
                          <a:gd name="T12" fmla="*/ 366 w 1422"/>
                          <a:gd name="T13" fmla="*/ 88 h 1543"/>
                          <a:gd name="T14" fmla="*/ 546 w 1422"/>
                          <a:gd name="T15" fmla="*/ 50 h 1543"/>
                          <a:gd name="T16" fmla="*/ 739 w 1422"/>
                          <a:gd name="T17" fmla="*/ 14 h 1543"/>
                          <a:gd name="T18" fmla="*/ 914 w 1422"/>
                          <a:gd name="T19" fmla="*/ 0 h 1543"/>
                          <a:gd name="T20" fmla="*/ 1014 w 1422"/>
                          <a:gd name="T21" fmla="*/ 0 h 1543"/>
                          <a:gd name="T22" fmla="*/ 1220 w 1422"/>
                          <a:gd name="T23" fmla="*/ 11 h 1543"/>
                          <a:gd name="T24" fmla="*/ 1371 w 1422"/>
                          <a:gd name="T25" fmla="*/ 19 h 1543"/>
                          <a:gd name="T26" fmla="*/ 1393 w 1422"/>
                          <a:gd name="T27" fmla="*/ 22 h 1543"/>
                          <a:gd name="T28" fmla="*/ 1406 w 1422"/>
                          <a:gd name="T29" fmla="*/ 28 h 1543"/>
                          <a:gd name="T30" fmla="*/ 1415 w 1422"/>
                          <a:gd name="T31" fmla="*/ 36 h 1543"/>
                          <a:gd name="T32" fmla="*/ 1421 w 1422"/>
                          <a:gd name="T33" fmla="*/ 46 h 1543"/>
                          <a:gd name="T34" fmla="*/ 1422 w 1422"/>
                          <a:gd name="T35" fmla="*/ 61 h 1543"/>
                          <a:gd name="T36" fmla="*/ 1414 w 1422"/>
                          <a:gd name="T37" fmla="*/ 104 h 1543"/>
                          <a:gd name="T38" fmla="*/ 1386 w 1422"/>
                          <a:gd name="T39" fmla="*/ 242 h 1543"/>
                          <a:gd name="T40" fmla="*/ 1365 w 1422"/>
                          <a:gd name="T41" fmla="*/ 346 h 1543"/>
                          <a:gd name="T42" fmla="*/ 1316 w 1422"/>
                          <a:gd name="T43" fmla="*/ 579 h 1543"/>
                          <a:gd name="T44" fmla="*/ 1285 w 1422"/>
                          <a:gd name="T45" fmla="*/ 723 h 1543"/>
                          <a:gd name="T46" fmla="*/ 1200 w 1422"/>
                          <a:gd name="T47" fmla="*/ 1060 h 1543"/>
                          <a:gd name="T48" fmla="*/ 1118 w 1422"/>
                          <a:gd name="T49" fmla="*/ 1330 h 1543"/>
                          <a:gd name="T50" fmla="*/ 1102 w 1422"/>
                          <a:gd name="T51" fmla="*/ 1381 h 1543"/>
                          <a:gd name="T52" fmla="*/ 1094 w 1422"/>
                          <a:gd name="T53" fmla="*/ 1411 h 1543"/>
                          <a:gd name="T54" fmla="*/ 1085 w 1422"/>
                          <a:gd name="T55" fmla="*/ 1440 h 1543"/>
                          <a:gd name="T56" fmla="*/ 1076 w 1422"/>
                          <a:gd name="T57" fmla="*/ 1455 h 1543"/>
                          <a:gd name="T58" fmla="*/ 1062 w 1422"/>
                          <a:gd name="T59" fmla="*/ 1473 h 1543"/>
                          <a:gd name="T60" fmla="*/ 1048 w 1422"/>
                          <a:gd name="T61" fmla="*/ 1481 h 1543"/>
                          <a:gd name="T62" fmla="*/ 1021 w 1422"/>
                          <a:gd name="T63" fmla="*/ 1488 h 1543"/>
                          <a:gd name="T64" fmla="*/ 972 w 1422"/>
                          <a:gd name="T65" fmla="*/ 1493 h 1543"/>
                          <a:gd name="T66" fmla="*/ 891 w 1422"/>
                          <a:gd name="T67" fmla="*/ 1493 h 1543"/>
                          <a:gd name="T68" fmla="*/ 823 w 1422"/>
                          <a:gd name="T69" fmla="*/ 1501 h 1543"/>
                          <a:gd name="T70" fmla="*/ 733 w 1422"/>
                          <a:gd name="T71" fmla="*/ 1516 h 1543"/>
                          <a:gd name="T72" fmla="*/ 639 w 1422"/>
                          <a:gd name="T73" fmla="*/ 1533 h 1543"/>
                          <a:gd name="T74" fmla="*/ 576 w 1422"/>
                          <a:gd name="T75" fmla="*/ 1543 h 1543"/>
                          <a:gd name="T76" fmla="*/ 498 w 1422"/>
                          <a:gd name="T77" fmla="*/ 1543 h 1543"/>
                          <a:gd name="T78" fmla="*/ 482 w 1422"/>
                          <a:gd name="T79" fmla="*/ 1533 h 1543"/>
                          <a:gd name="T80" fmla="*/ 42 w 1422"/>
                          <a:gd name="T81" fmla="*/ 1226 h 1543"/>
                          <a:gd name="T82" fmla="*/ 22 w 1422"/>
                          <a:gd name="T83" fmla="*/ 1205 h 1543"/>
                          <a:gd name="T84" fmla="*/ 6 w 1422"/>
                          <a:gd name="T85" fmla="*/ 1184 h 1543"/>
                          <a:gd name="T86" fmla="*/ 0 w 1422"/>
                          <a:gd name="T87" fmla="*/ 1161 h 1543"/>
                          <a:gd name="T88" fmla="*/ 0 w 1422"/>
                          <a:gd name="T89" fmla="*/ 1133 h 1543"/>
                          <a:gd name="T90" fmla="*/ 6 w 1422"/>
                          <a:gd name="T91" fmla="*/ 1108 h 1543"/>
                          <a:gd name="T92" fmla="*/ 131 w 1422"/>
                          <a:gd name="T93" fmla="*/ 728 h 1543"/>
                          <a:gd name="T94" fmla="*/ 210 w 1422"/>
                          <a:gd name="T95" fmla="*/ 486 h 1543"/>
                          <a:gd name="T96" fmla="*/ 266 w 1422"/>
                          <a:gd name="T97" fmla="*/ 312 h 1543"/>
                          <a:gd name="T98" fmla="*/ 0 60000 65536"/>
                          <a:gd name="T99" fmla="*/ 0 60000 65536"/>
                          <a:gd name="T100" fmla="*/ 0 60000 65536"/>
                          <a:gd name="T101" fmla="*/ 0 60000 65536"/>
                          <a:gd name="T102" fmla="*/ 0 60000 65536"/>
                          <a:gd name="T103" fmla="*/ 0 60000 65536"/>
                          <a:gd name="T104" fmla="*/ 0 60000 65536"/>
                          <a:gd name="T105" fmla="*/ 0 60000 65536"/>
                          <a:gd name="T106" fmla="*/ 0 60000 65536"/>
                          <a:gd name="T107" fmla="*/ 0 60000 65536"/>
                          <a:gd name="T108" fmla="*/ 0 60000 65536"/>
                          <a:gd name="T109" fmla="*/ 0 60000 65536"/>
                          <a:gd name="T110" fmla="*/ 0 60000 65536"/>
                          <a:gd name="T111" fmla="*/ 0 60000 65536"/>
                          <a:gd name="T112" fmla="*/ 0 60000 65536"/>
                          <a:gd name="T113" fmla="*/ 0 60000 65536"/>
                          <a:gd name="T114" fmla="*/ 0 60000 65536"/>
                          <a:gd name="T115" fmla="*/ 0 60000 65536"/>
                          <a:gd name="T116" fmla="*/ 0 60000 65536"/>
                          <a:gd name="T117" fmla="*/ 0 60000 65536"/>
                          <a:gd name="T118" fmla="*/ 0 60000 65536"/>
                          <a:gd name="T119" fmla="*/ 0 60000 65536"/>
                          <a:gd name="T120" fmla="*/ 0 60000 65536"/>
                          <a:gd name="T121" fmla="*/ 0 60000 65536"/>
                          <a:gd name="T122" fmla="*/ 0 60000 65536"/>
                          <a:gd name="T123" fmla="*/ 0 60000 65536"/>
                          <a:gd name="T124" fmla="*/ 0 60000 65536"/>
                          <a:gd name="T125" fmla="*/ 0 60000 65536"/>
                          <a:gd name="T126" fmla="*/ 0 60000 65536"/>
                          <a:gd name="T127" fmla="*/ 0 60000 65536"/>
                          <a:gd name="T128" fmla="*/ 0 60000 65536"/>
                          <a:gd name="T129" fmla="*/ 0 60000 65536"/>
                          <a:gd name="T130" fmla="*/ 0 60000 65536"/>
                          <a:gd name="T131" fmla="*/ 0 60000 65536"/>
                          <a:gd name="T132" fmla="*/ 0 60000 65536"/>
                          <a:gd name="T133" fmla="*/ 0 60000 65536"/>
                          <a:gd name="T134" fmla="*/ 0 60000 65536"/>
                          <a:gd name="T135" fmla="*/ 0 60000 65536"/>
                          <a:gd name="T136" fmla="*/ 0 60000 65536"/>
                          <a:gd name="T137" fmla="*/ 0 60000 65536"/>
                          <a:gd name="T138" fmla="*/ 0 60000 65536"/>
                          <a:gd name="T139" fmla="*/ 0 60000 65536"/>
                          <a:gd name="T140" fmla="*/ 0 60000 65536"/>
                          <a:gd name="T141" fmla="*/ 0 60000 65536"/>
                          <a:gd name="T142" fmla="*/ 0 60000 65536"/>
                          <a:gd name="T143" fmla="*/ 0 60000 65536"/>
                          <a:gd name="T144" fmla="*/ 0 60000 65536"/>
                          <a:gd name="T145" fmla="*/ 0 60000 65536"/>
                          <a:gd name="T146" fmla="*/ 0 60000 65536"/>
                          <a:gd name="T147" fmla="*/ 0 w 1422"/>
                          <a:gd name="T148" fmla="*/ 0 h 1543"/>
                          <a:gd name="T149" fmla="*/ 1422 w 1422"/>
                          <a:gd name="T150" fmla="*/ 1543 h 1543"/>
                        </a:gdLst>
                        <a:ahLst/>
                        <a:cxnLst>
                          <a:cxn ang="T98">
                            <a:pos x="T0" y="T1"/>
                          </a:cxn>
                          <a:cxn ang="T99">
                            <a:pos x="T2" y="T3"/>
                          </a:cxn>
                          <a:cxn ang="T100">
                            <a:pos x="T4" y="T5"/>
                          </a:cxn>
                          <a:cxn ang="T101">
                            <a:pos x="T6" y="T7"/>
                          </a:cxn>
                          <a:cxn ang="T102">
                            <a:pos x="T8" y="T9"/>
                          </a:cxn>
                          <a:cxn ang="T103">
                            <a:pos x="T10" y="T11"/>
                          </a:cxn>
                          <a:cxn ang="T104">
                            <a:pos x="T12" y="T13"/>
                          </a:cxn>
                          <a:cxn ang="T105">
                            <a:pos x="T14" y="T15"/>
                          </a:cxn>
                          <a:cxn ang="T106">
                            <a:pos x="T16" y="T17"/>
                          </a:cxn>
                          <a:cxn ang="T107">
                            <a:pos x="T18" y="T19"/>
                          </a:cxn>
                          <a:cxn ang="T108">
                            <a:pos x="T20" y="T21"/>
                          </a:cxn>
                          <a:cxn ang="T109">
                            <a:pos x="T22" y="T23"/>
                          </a:cxn>
                          <a:cxn ang="T110">
                            <a:pos x="T24" y="T25"/>
                          </a:cxn>
                          <a:cxn ang="T111">
                            <a:pos x="T26" y="T27"/>
                          </a:cxn>
                          <a:cxn ang="T112">
                            <a:pos x="T28" y="T29"/>
                          </a:cxn>
                          <a:cxn ang="T113">
                            <a:pos x="T30" y="T31"/>
                          </a:cxn>
                          <a:cxn ang="T114">
                            <a:pos x="T32" y="T33"/>
                          </a:cxn>
                          <a:cxn ang="T115">
                            <a:pos x="T34" y="T35"/>
                          </a:cxn>
                          <a:cxn ang="T116">
                            <a:pos x="T36" y="T37"/>
                          </a:cxn>
                          <a:cxn ang="T117">
                            <a:pos x="T38" y="T39"/>
                          </a:cxn>
                          <a:cxn ang="T118">
                            <a:pos x="T40" y="T41"/>
                          </a:cxn>
                          <a:cxn ang="T119">
                            <a:pos x="T42" y="T43"/>
                          </a:cxn>
                          <a:cxn ang="T120">
                            <a:pos x="T44" y="T45"/>
                          </a:cxn>
                          <a:cxn ang="T121">
                            <a:pos x="T46" y="T47"/>
                          </a:cxn>
                          <a:cxn ang="T122">
                            <a:pos x="T48" y="T49"/>
                          </a:cxn>
                          <a:cxn ang="T123">
                            <a:pos x="T50" y="T51"/>
                          </a:cxn>
                          <a:cxn ang="T124">
                            <a:pos x="T52" y="T53"/>
                          </a:cxn>
                          <a:cxn ang="T125">
                            <a:pos x="T54" y="T55"/>
                          </a:cxn>
                          <a:cxn ang="T126">
                            <a:pos x="T56" y="T57"/>
                          </a:cxn>
                          <a:cxn ang="T127">
                            <a:pos x="T58" y="T59"/>
                          </a:cxn>
                          <a:cxn ang="T128">
                            <a:pos x="T60" y="T61"/>
                          </a:cxn>
                          <a:cxn ang="T129">
                            <a:pos x="T62" y="T63"/>
                          </a:cxn>
                          <a:cxn ang="T130">
                            <a:pos x="T64" y="T65"/>
                          </a:cxn>
                          <a:cxn ang="T131">
                            <a:pos x="T66" y="T67"/>
                          </a:cxn>
                          <a:cxn ang="T132">
                            <a:pos x="T68" y="T69"/>
                          </a:cxn>
                          <a:cxn ang="T133">
                            <a:pos x="T70" y="T71"/>
                          </a:cxn>
                          <a:cxn ang="T134">
                            <a:pos x="T72" y="T73"/>
                          </a:cxn>
                          <a:cxn ang="T135">
                            <a:pos x="T74" y="T75"/>
                          </a:cxn>
                          <a:cxn ang="T136">
                            <a:pos x="T76" y="T77"/>
                          </a:cxn>
                          <a:cxn ang="T137">
                            <a:pos x="T78" y="T79"/>
                          </a:cxn>
                          <a:cxn ang="T138">
                            <a:pos x="T80" y="T81"/>
                          </a:cxn>
                          <a:cxn ang="T139">
                            <a:pos x="T82" y="T83"/>
                          </a:cxn>
                          <a:cxn ang="T140">
                            <a:pos x="T84" y="T85"/>
                          </a:cxn>
                          <a:cxn ang="T141">
                            <a:pos x="T86" y="T87"/>
                          </a:cxn>
                          <a:cxn ang="T142">
                            <a:pos x="T88" y="T89"/>
                          </a:cxn>
                          <a:cxn ang="T143">
                            <a:pos x="T90" y="T91"/>
                          </a:cxn>
                          <a:cxn ang="T144">
                            <a:pos x="T92" y="T93"/>
                          </a:cxn>
                          <a:cxn ang="T145">
                            <a:pos x="T94" y="T95"/>
                          </a:cxn>
                          <a:cxn ang="T146">
                            <a:pos x="T96" y="T97"/>
                          </a:cxn>
                        </a:cxnLst>
                        <a:rect l="T147" t="T148" r="T149" b="T150"/>
                        <a:pathLst>
                          <a:path w="1422" h="1543">
                            <a:moveTo>
                              <a:pt x="266" y="312"/>
                            </a:moveTo>
                            <a:lnTo>
                              <a:pt x="300" y="206"/>
                            </a:lnTo>
                            <a:lnTo>
                              <a:pt x="322" y="138"/>
                            </a:lnTo>
                            <a:lnTo>
                              <a:pt x="330" y="118"/>
                            </a:lnTo>
                            <a:lnTo>
                              <a:pt x="343" y="101"/>
                            </a:lnTo>
                            <a:lnTo>
                              <a:pt x="351" y="93"/>
                            </a:lnTo>
                            <a:lnTo>
                              <a:pt x="366" y="88"/>
                            </a:lnTo>
                            <a:lnTo>
                              <a:pt x="546" y="50"/>
                            </a:lnTo>
                            <a:lnTo>
                              <a:pt x="739" y="14"/>
                            </a:lnTo>
                            <a:lnTo>
                              <a:pt x="914" y="0"/>
                            </a:lnTo>
                            <a:lnTo>
                              <a:pt x="1014" y="0"/>
                            </a:lnTo>
                            <a:lnTo>
                              <a:pt x="1220" y="11"/>
                            </a:lnTo>
                            <a:lnTo>
                              <a:pt x="1371" y="19"/>
                            </a:lnTo>
                            <a:lnTo>
                              <a:pt x="1393" y="22"/>
                            </a:lnTo>
                            <a:lnTo>
                              <a:pt x="1406" y="28"/>
                            </a:lnTo>
                            <a:lnTo>
                              <a:pt x="1415" y="36"/>
                            </a:lnTo>
                            <a:lnTo>
                              <a:pt x="1421" y="46"/>
                            </a:lnTo>
                            <a:lnTo>
                              <a:pt x="1422" y="61"/>
                            </a:lnTo>
                            <a:lnTo>
                              <a:pt x="1414" y="104"/>
                            </a:lnTo>
                            <a:lnTo>
                              <a:pt x="1386" y="242"/>
                            </a:lnTo>
                            <a:lnTo>
                              <a:pt x="1365" y="346"/>
                            </a:lnTo>
                            <a:lnTo>
                              <a:pt x="1316" y="579"/>
                            </a:lnTo>
                            <a:lnTo>
                              <a:pt x="1285" y="723"/>
                            </a:lnTo>
                            <a:lnTo>
                              <a:pt x="1200" y="1060"/>
                            </a:lnTo>
                            <a:lnTo>
                              <a:pt x="1118" y="1330"/>
                            </a:lnTo>
                            <a:lnTo>
                              <a:pt x="1102" y="1381"/>
                            </a:lnTo>
                            <a:lnTo>
                              <a:pt x="1094" y="1411"/>
                            </a:lnTo>
                            <a:lnTo>
                              <a:pt x="1085" y="1440"/>
                            </a:lnTo>
                            <a:lnTo>
                              <a:pt x="1076" y="1455"/>
                            </a:lnTo>
                            <a:lnTo>
                              <a:pt x="1062" y="1473"/>
                            </a:lnTo>
                            <a:lnTo>
                              <a:pt x="1048" y="1481"/>
                            </a:lnTo>
                            <a:lnTo>
                              <a:pt x="1021" y="1488"/>
                            </a:lnTo>
                            <a:lnTo>
                              <a:pt x="972" y="1493"/>
                            </a:lnTo>
                            <a:lnTo>
                              <a:pt x="891" y="1493"/>
                            </a:lnTo>
                            <a:lnTo>
                              <a:pt x="823" y="1501"/>
                            </a:lnTo>
                            <a:lnTo>
                              <a:pt x="733" y="1516"/>
                            </a:lnTo>
                            <a:lnTo>
                              <a:pt x="639" y="1533"/>
                            </a:lnTo>
                            <a:lnTo>
                              <a:pt x="576" y="1543"/>
                            </a:lnTo>
                            <a:lnTo>
                              <a:pt x="498" y="1543"/>
                            </a:lnTo>
                            <a:lnTo>
                              <a:pt x="482" y="1533"/>
                            </a:lnTo>
                            <a:lnTo>
                              <a:pt x="42" y="1226"/>
                            </a:lnTo>
                            <a:lnTo>
                              <a:pt x="22" y="1205"/>
                            </a:lnTo>
                            <a:lnTo>
                              <a:pt x="6" y="1184"/>
                            </a:lnTo>
                            <a:lnTo>
                              <a:pt x="0" y="1161"/>
                            </a:lnTo>
                            <a:lnTo>
                              <a:pt x="0" y="1133"/>
                            </a:lnTo>
                            <a:lnTo>
                              <a:pt x="6" y="1108"/>
                            </a:lnTo>
                            <a:lnTo>
                              <a:pt x="131" y="728"/>
                            </a:lnTo>
                            <a:lnTo>
                              <a:pt x="210" y="486"/>
                            </a:lnTo>
                            <a:lnTo>
                              <a:pt x="266" y="312"/>
                            </a:lnTo>
                            <a:close/>
                          </a:path>
                        </a:pathLst>
                      </a:custGeom>
                      <a:solidFill>
                        <a:srgbClr val="C0C0C0"/>
                      </a:solidFill>
                      <a:ln w="1588">
                        <a:solidFill>
                          <a:srgbClr val="000000"/>
                        </a:solidFill>
                        <a:prstDash val="solid"/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9244" name="Freeform 53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5199" y="2275"/>
                        <a:ext cx="212" cy="391"/>
                      </a:xfrm>
                      <a:custGeom>
                        <a:avLst/>
                        <a:gdLst>
                          <a:gd name="T0" fmla="*/ 193 w 846"/>
                          <a:gd name="T1" fmla="*/ 350 h 1173"/>
                          <a:gd name="T2" fmla="*/ 254 w 846"/>
                          <a:gd name="T3" fmla="*/ 181 h 1173"/>
                          <a:gd name="T4" fmla="*/ 309 w 846"/>
                          <a:gd name="T5" fmla="*/ 31 h 1173"/>
                          <a:gd name="T6" fmla="*/ 316 w 846"/>
                          <a:gd name="T7" fmla="*/ 24 h 1173"/>
                          <a:gd name="T8" fmla="*/ 326 w 846"/>
                          <a:gd name="T9" fmla="*/ 22 h 1173"/>
                          <a:gd name="T10" fmla="*/ 344 w 846"/>
                          <a:gd name="T11" fmla="*/ 19 h 1173"/>
                          <a:gd name="T12" fmla="*/ 586 w 846"/>
                          <a:gd name="T13" fmla="*/ 1 h 1173"/>
                          <a:gd name="T14" fmla="*/ 822 w 846"/>
                          <a:gd name="T15" fmla="*/ 0 h 1173"/>
                          <a:gd name="T16" fmla="*/ 835 w 846"/>
                          <a:gd name="T17" fmla="*/ 2 h 1173"/>
                          <a:gd name="T18" fmla="*/ 841 w 846"/>
                          <a:gd name="T19" fmla="*/ 8 h 1173"/>
                          <a:gd name="T20" fmla="*/ 846 w 846"/>
                          <a:gd name="T21" fmla="*/ 22 h 1173"/>
                          <a:gd name="T22" fmla="*/ 828 w 846"/>
                          <a:gd name="T23" fmla="*/ 128 h 1173"/>
                          <a:gd name="T24" fmla="*/ 791 w 846"/>
                          <a:gd name="T25" fmla="*/ 219 h 1173"/>
                          <a:gd name="T26" fmla="*/ 728 w 846"/>
                          <a:gd name="T27" fmla="*/ 389 h 1173"/>
                          <a:gd name="T28" fmla="*/ 609 w 846"/>
                          <a:gd name="T29" fmla="*/ 678 h 1173"/>
                          <a:gd name="T30" fmla="*/ 503 w 846"/>
                          <a:gd name="T31" fmla="*/ 930 h 1173"/>
                          <a:gd name="T32" fmla="*/ 476 w 846"/>
                          <a:gd name="T33" fmla="*/ 1025 h 1173"/>
                          <a:gd name="T34" fmla="*/ 461 w 846"/>
                          <a:gd name="T35" fmla="*/ 1088 h 1173"/>
                          <a:gd name="T36" fmla="*/ 444 w 846"/>
                          <a:gd name="T37" fmla="*/ 1126 h 1173"/>
                          <a:gd name="T38" fmla="*/ 428 w 846"/>
                          <a:gd name="T39" fmla="*/ 1152 h 1173"/>
                          <a:gd name="T40" fmla="*/ 417 w 846"/>
                          <a:gd name="T41" fmla="*/ 1165 h 1173"/>
                          <a:gd name="T42" fmla="*/ 408 w 846"/>
                          <a:gd name="T43" fmla="*/ 1171 h 1173"/>
                          <a:gd name="T44" fmla="*/ 394 w 846"/>
                          <a:gd name="T45" fmla="*/ 1173 h 1173"/>
                          <a:gd name="T46" fmla="*/ 379 w 846"/>
                          <a:gd name="T47" fmla="*/ 1169 h 1173"/>
                          <a:gd name="T48" fmla="*/ 356 w 846"/>
                          <a:gd name="T49" fmla="*/ 1155 h 1173"/>
                          <a:gd name="T50" fmla="*/ 329 w 846"/>
                          <a:gd name="T51" fmla="*/ 1135 h 1173"/>
                          <a:gd name="T52" fmla="*/ 305 w 846"/>
                          <a:gd name="T53" fmla="*/ 1112 h 1173"/>
                          <a:gd name="T54" fmla="*/ 277 w 846"/>
                          <a:gd name="T55" fmla="*/ 1088 h 1173"/>
                          <a:gd name="T56" fmla="*/ 250 w 846"/>
                          <a:gd name="T57" fmla="*/ 1068 h 1173"/>
                          <a:gd name="T58" fmla="*/ 12 w 846"/>
                          <a:gd name="T59" fmla="*/ 964 h 1173"/>
                          <a:gd name="T60" fmla="*/ 4 w 846"/>
                          <a:gd name="T61" fmla="*/ 958 h 1173"/>
                          <a:gd name="T62" fmla="*/ 0 w 846"/>
                          <a:gd name="T63" fmla="*/ 947 h 1173"/>
                          <a:gd name="T64" fmla="*/ 2 w 846"/>
                          <a:gd name="T65" fmla="*/ 934 h 1173"/>
                          <a:gd name="T66" fmla="*/ 6 w 846"/>
                          <a:gd name="T67" fmla="*/ 921 h 1173"/>
                          <a:gd name="T68" fmla="*/ 193 w 846"/>
                          <a:gd name="T69" fmla="*/ 350 h 1173"/>
                          <a:gd name="T70" fmla="*/ 0 60000 65536"/>
                          <a:gd name="T71" fmla="*/ 0 60000 65536"/>
                          <a:gd name="T72" fmla="*/ 0 60000 65536"/>
                          <a:gd name="T73" fmla="*/ 0 60000 65536"/>
                          <a:gd name="T74" fmla="*/ 0 60000 65536"/>
                          <a:gd name="T75" fmla="*/ 0 60000 65536"/>
                          <a:gd name="T76" fmla="*/ 0 60000 65536"/>
                          <a:gd name="T77" fmla="*/ 0 60000 65536"/>
                          <a:gd name="T78" fmla="*/ 0 60000 65536"/>
                          <a:gd name="T79" fmla="*/ 0 60000 65536"/>
                          <a:gd name="T80" fmla="*/ 0 60000 65536"/>
                          <a:gd name="T81" fmla="*/ 0 60000 65536"/>
                          <a:gd name="T82" fmla="*/ 0 60000 65536"/>
                          <a:gd name="T83" fmla="*/ 0 60000 65536"/>
                          <a:gd name="T84" fmla="*/ 0 60000 65536"/>
                          <a:gd name="T85" fmla="*/ 0 60000 65536"/>
                          <a:gd name="T86" fmla="*/ 0 60000 65536"/>
                          <a:gd name="T87" fmla="*/ 0 60000 65536"/>
                          <a:gd name="T88" fmla="*/ 0 60000 65536"/>
                          <a:gd name="T89" fmla="*/ 0 60000 65536"/>
                          <a:gd name="T90" fmla="*/ 0 60000 65536"/>
                          <a:gd name="T91" fmla="*/ 0 60000 65536"/>
                          <a:gd name="T92" fmla="*/ 0 60000 65536"/>
                          <a:gd name="T93" fmla="*/ 0 60000 65536"/>
                          <a:gd name="T94" fmla="*/ 0 60000 65536"/>
                          <a:gd name="T95" fmla="*/ 0 60000 65536"/>
                          <a:gd name="T96" fmla="*/ 0 60000 65536"/>
                          <a:gd name="T97" fmla="*/ 0 60000 65536"/>
                          <a:gd name="T98" fmla="*/ 0 60000 65536"/>
                          <a:gd name="T99" fmla="*/ 0 60000 65536"/>
                          <a:gd name="T100" fmla="*/ 0 60000 65536"/>
                          <a:gd name="T101" fmla="*/ 0 60000 65536"/>
                          <a:gd name="T102" fmla="*/ 0 60000 65536"/>
                          <a:gd name="T103" fmla="*/ 0 60000 65536"/>
                          <a:gd name="T104" fmla="*/ 0 60000 65536"/>
                          <a:gd name="T105" fmla="*/ 0 w 846"/>
                          <a:gd name="T106" fmla="*/ 0 h 1173"/>
                          <a:gd name="T107" fmla="*/ 846 w 846"/>
                          <a:gd name="T108" fmla="*/ 1173 h 1173"/>
                        </a:gdLst>
                        <a:ahLst/>
                        <a:cxnLst>
                          <a:cxn ang="T70">
                            <a:pos x="T0" y="T1"/>
                          </a:cxn>
                          <a:cxn ang="T71">
                            <a:pos x="T2" y="T3"/>
                          </a:cxn>
                          <a:cxn ang="T72">
                            <a:pos x="T4" y="T5"/>
                          </a:cxn>
                          <a:cxn ang="T73">
                            <a:pos x="T6" y="T7"/>
                          </a:cxn>
                          <a:cxn ang="T74">
                            <a:pos x="T8" y="T9"/>
                          </a:cxn>
                          <a:cxn ang="T75">
                            <a:pos x="T10" y="T11"/>
                          </a:cxn>
                          <a:cxn ang="T76">
                            <a:pos x="T12" y="T13"/>
                          </a:cxn>
                          <a:cxn ang="T77">
                            <a:pos x="T14" y="T15"/>
                          </a:cxn>
                          <a:cxn ang="T78">
                            <a:pos x="T16" y="T17"/>
                          </a:cxn>
                          <a:cxn ang="T79">
                            <a:pos x="T18" y="T19"/>
                          </a:cxn>
                          <a:cxn ang="T80">
                            <a:pos x="T20" y="T21"/>
                          </a:cxn>
                          <a:cxn ang="T81">
                            <a:pos x="T22" y="T23"/>
                          </a:cxn>
                          <a:cxn ang="T82">
                            <a:pos x="T24" y="T25"/>
                          </a:cxn>
                          <a:cxn ang="T83">
                            <a:pos x="T26" y="T27"/>
                          </a:cxn>
                          <a:cxn ang="T84">
                            <a:pos x="T28" y="T29"/>
                          </a:cxn>
                          <a:cxn ang="T85">
                            <a:pos x="T30" y="T31"/>
                          </a:cxn>
                          <a:cxn ang="T86">
                            <a:pos x="T32" y="T33"/>
                          </a:cxn>
                          <a:cxn ang="T87">
                            <a:pos x="T34" y="T35"/>
                          </a:cxn>
                          <a:cxn ang="T88">
                            <a:pos x="T36" y="T37"/>
                          </a:cxn>
                          <a:cxn ang="T89">
                            <a:pos x="T38" y="T39"/>
                          </a:cxn>
                          <a:cxn ang="T90">
                            <a:pos x="T40" y="T41"/>
                          </a:cxn>
                          <a:cxn ang="T91">
                            <a:pos x="T42" y="T43"/>
                          </a:cxn>
                          <a:cxn ang="T92">
                            <a:pos x="T44" y="T45"/>
                          </a:cxn>
                          <a:cxn ang="T93">
                            <a:pos x="T46" y="T47"/>
                          </a:cxn>
                          <a:cxn ang="T94">
                            <a:pos x="T48" y="T49"/>
                          </a:cxn>
                          <a:cxn ang="T95">
                            <a:pos x="T50" y="T51"/>
                          </a:cxn>
                          <a:cxn ang="T96">
                            <a:pos x="T52" y="T53"/>
                          </a:cxn>
                          <a:cxn ang="T97">
                            <a:pos x="T54" y="T55"/>
                          </a:cxn>
                          <a:cxn ang="T98">
                            <a:pos x="T56" y="T57"/>
                          </a:cxn>
                          <a:cxn ang="T99">
                            <a:pos x="T58" y="T59"/>
                          </a:cxn>
                          <a:cxn ang="T100">
                            <a:pos x="T60" y="T61"/>
                          </a:cxn>
                          <a:cxn ang="T101">
                            <a:pos x="T62" y="T63"/>
                          </a:cxn>
                          <a:cxn ang="T102">
                            <a:pos x="T64" y="T65"/>
                          </a:cxn>
                          <a:cxn ang="T103">
                            <a:pos x="T66" y="T67"/>
                          </a:cxn>
                          <a:cxn ang="T104">
                            <a:pos x="T68" y="T69"/>
                          </a:cxn>
                        </a:cxnLst>
                        <a:rect l="T105" t="T106" r="T107" b="T108"/>
                        <a:pathLst>
                          <a:path w="846" h="1173">
                            <a:moveTo>
                              <a:pt x="193" y="350"/>
                            </a:moveTo>
                            <a:lnTo>
                              <a:pt x="254" y="181"/>
                            </a:lnTo>
                            <a:lnTo>
                              <a:pt x="309" y="31"/>
                            </a:lnTo>
                            <a:lnTo>
                              <a:pt x="316" y="24"/>
                            </a:lnTo>
                            <a:lnTo>
                              <a:pt x="326" y="22"/>
                            </a:lnTo>
                            <a:lnTo>
                              <a:pt x="344" y="19"/>
                            </a:lnTo>
                            <a:lnTo>
                              <a:pt x="586" y="1"/>
                            </a:lnTo>
                            <a:lnTo>
                              <a:pt x="822" y="0"/>
                            </a:lnTo>
                            <a:lnTo>
                              <a:pt x="835" y="2"/>
                            </a:lnTo>
                            <a:lnTo>
                              <a:pt x="841" y="8"/>
                            </a:lnTo>
                            <a:lnTo>
                              <a:pt x="846" y="22"/>
                            </a:lnTo>
                            <a:lnTo>
                              <a:pt x="828" y="128"/>
                            </a:lnTo>
                            <a:lnTo>
                              <a:pt x="791" y="219"/>
                            </a:lnTo>
                            <a:lnTo>
                              <a:pt x="728" y="389"/>
                            </a:lnTo>
                            <a:lnTo>
                              <a:pt x="609" y="678"/>
                            </a:lnTo>
                            <a:lnTo>
                              <a:pt x="503" y="930"/>
                            </a:lnTo>
                            <a:lnTo>
                              <a:pt x="476" y="1025"/>
                            </a:lnTo>
                            <a:lnTo>
                              <a:pt x="461" y="1088"/>
                            </a:lnTo>
                            <a:lnTo>
                              <a:pt x="444" y="1126"/>
                            </a:lnTo>
                            <a:lnTo>
                              <a:pt x="428" y="1152"/>
                            </a:lnTo>
                            <a:lnTo>
                              <a:pt x="417" y="1165"/>
                            </a:lnTo>
                            <a:lnTo>
                              <a:pt x="408" y="1171"/>
                            </a:lnTo>
                            <a:lnTo>
                              <a:pt x="394" y="1173"/>
                            </a:lnTo>
                            <a:lnTo>
                              <a:pt x="379" y="1169"/>
                            </a:lnTo>
                            <a:lnTo>
                              <a:pt x="356" y="1155"/>
                            </a:lnTo>
                            <a:lnTo>
                              <a:pt x="329" y="1135"/>
                            </a:lnTo>
                            <a:lnTo>
                              <a:pt x="305" y="1112"/>
                            </a:lnTo>
                            <a:lnTo>
                              <a:pt x="277" y="1088"/>
                            </a:lnTo>
                            <a:lnTo>
                              <a:pt x="250" y="1068"/>
                            </a:lnTo>
                            <a:lnTo>
                              <a:pt x="12" y="964"/>
                            </a:lnTo>
                            <a:lnTo>
                              <a:pt x="4" y="958"/>
                            </a:lnTo>
                            <a:lnTo>
                              <a:pt x="0" y="947"/>
                            </a:lnTo>
                            <a:lnTo>
                              <a:pt x="2" y="934"/>
                            </a:lnTo>
                            <a:lnTo>
                              <a:pt x="6" y="921"/>
                            </a:lnTo>
                            <a:lnTo>
                              <a:pt x="193" y="350"/>
                            </a:lnTo>
                            <a:close/>
                          </a:path>
                        </a:pathLst>
                      </a:custGeom>
                      <a:solidFill>
                        <a:srgbClr val="005F5F"/>
                      </a:solidFill>
                      <a:ln w="1588">
                        <a:solidFill>
                          <a:srgbClr val="000000"/>
                        </a:solidFill>
                        <a:prstDash val="solid"/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</p:grpSp>
                <p:grpSp>
                  <p:nvGrpSpPr>
                    <p:cNvPr id="9240" name="Group 54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5436" y="2676"/>
                      <a:ext cx="57" cy="222"/>
                      <a:chOff x="5436" y="2676"/>
                      <a:chExt cx="57" cy="222"/>
                    </a:xfrm>
                  </p:grpSpPr>
                  <p:sp>
                    <p:nvSpPr>
                      <p:cNvPr id="9241" name="Freeform 55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5441" y="2685"/>
                        <a:ext cx="52" cy="213"/>
                      </a:xfrm>
                      <a:custGeom>
                        <a:avLst/>
                        <a:gdLst>
                          <a:gd name="T0" fmla="*/ 0 w 208"/>
                          <a:gd name="T1" fmla="*/ 0 h 640"/>
                          <a:gd name="T2" fmla="*/ 8 w 208"/>
                          <a:gd name="T3" fmla="*/ 42 h 640"/>
                          <a:gd name="T4" fmla="*/ 17 w 208"/>
                          <a:gd name="T5" fmla="*/ 75 h 640"/>
                          <a:gd name="T6" fmla="*/ 34 w 208"/>
                          <a:gd name="T7" fmla="*/ 103 h 640"/>
                          <a:gd name="T8" fmla="*/ 62 w 208"/>
                          <a:gd name="T9" fmla="*/ 122 h 640"/>
                          <a:gd name="T10" fmla="*/ 96 w 208"/>
                          <a:gd name="T11" fmla="*/ 136 h 640"/>
                          <a:gd name="T12" fmla="*/ 123 w 208"/>
                          <a:gd name="T13" fmla="*/ 160 h 640"/>
                          <a:gd name="T14" fmla="*/ 145 w 208"/>
                          <a:gd name="T15" fmla="*/ 192 h 640"/>
                          <a:gd name="T16" fmla="*/ 167 w 208"/>
                          <a:gd name="T17" fmla="*/ 243 h 640"/>
                          <a:gd name="T18" fmla="*/ 175 w 208"/>
                          <a:gd name="T19" fmla="*/ 286 h 640"/>
                          <a:gd name="T20" fmla="*/ 168 w 208"/>
                          <a:gd name="T21" fmla="*/ 320 h 640"/>
                          <a:gd name="T22" fmla="*/ 145 w 208"/>
                          <a:gd name="T23" fmla="*/ 351 h 640"/>
                          <a:gd name="T24" fmla="*/ 124 w 208"/>
                          <a:gd name="T25" fmla="*/ 379 h 640"/>
                          <a:gd name="T26" fmla="*/ 110 w 208"/>
                          <a:gd name="T27" fmla="*/ 408 h 640"/>
                          <a:gd name="T28" fmla="*/ 99 w 208"/>
                          <a:gd name="T29" fmla="*/ 446 h 640"/>
                          <a:gd name="T30" fmla="*/ 94 w 208"/>
                          <a:gd name="T31" fmla="*/ 488 h 640"/>
                          <a:gd name="T32" fmla="*/ 105 w 208"/>
                          <a:gd name="T33" fmla="*/ 528 h 640"/>
                          <a:gd name="T34" fmla="*/ 119 w 208"/>
                          <a:gd name="T35" fmla="*/ 556 h 640"/>
                          <a:gd name="T36" fmla="*/ 150 w 208"/>
                          <a:gd name="T37" fmla="*/ 591 h 640"/>
                          <a:gd name="T38" fmla="*/ 175 w 208"/>
                          <a:gd name="T39" fmla="*/ 614 h 640"/>
                          <a:gd name="T40" fmla="*/ 208 w 208"/>
                          <a:gd name="T41" fmla="*/ 640 h 640"/>
                          <a:gd name="T42" fmla="*/ 0 60000 65536"/>
                          <a:gd name="T43" fmla="*/ 0 60000 65536"/>
                          <a:gd name="T44" fmla="*/ 0 60000 65536"/>
                          <a:gd name="T45" fmla="*/ 0 60000 65536"/>
                          <a:gd name="T46" fmla="*/ 0 60000 65536"/>
                          <a:gd name="T47" fmla="*/ 0 60000 65536"/>
                          <a:gd name="T48" fmla="*/ 0 60000 65536"/>
                          <a:gd name="T49" fmla="*/ 0 60000 65536"/>
                          <a:gd name="T50" fmla="*/ 0 60000 65536"/>
                          <a:gd name="T51" fmla="*/ 0 60000 65536"/>
                          <a:gd name="T52" fmla="*/ 0 60000 65536"/>
                          <a:gd name="T53" fmla="*/ 0 60000 65536"/>
                          <a:gd name="T54" fmla="*/ 0 60000 65536"/>
                          <a:gd name="T55" fmla="*/ 0 60000 65536"/>
                          <a:gd name="T56" fmla="*/ 0 60000 65536"/>
                          <a:gd name="T57" fmla="*/ 0 60000 65536"/>
                          <a:gd name="T58" fmla="*/ 0 60000 65536"/>
                          <a:gd name="T59" fmla="*/ 0 60000 65536"/>
                          <a:gd name="T60" fmla="*/ 0 60000 65536"/>
                          <a:gd name="T61" fmla="*/ 0 60000 65536"/>
                          <a:gd name="T62" fmla="*/ 0 60000 65536"/>
                          <a:gd name="T63" fmla="*/ 0 w 208"/>
                          <a:gd name="T64" fmla="*/ 0 h 640"/>
                          <a:gd name="T65" fmla="*/ 208 w 208"/>
                          <a:gd name="T66" fmla="*/ 640 h 640"/>
                        </a:gdLst>
                        <a:ahLst/>
                        <a:cxnLst>
                          <a:cxn ang="T42">
                            <a:pos x="T0" y="T1"/>
                          </a:cxn>
                          <a:cxn ang="T43">
                            <a:pos x="T2" y="T3"/>
                          </a:cxn>
                          <a:cxn ang="T44">
                            <a:pos x="T4" y="T5"/>
                          </a:cxn>
                          <a:cxn ang="T45">
                            <a:pos x="T6" y="T7"/>
                          </a:cxn>
                          <a:cxn ang="T46">
                            <a:pos x="T8" y="T9"/>
                          </a:cxn>
                          <a:cxn ang="T47">
                            <a:pos x="T10" y="T11"/>
                          </a:cxn>
                          <a:cxn ang="T48">
                            <a:pos x="T12" y="T13"/>
                          </a:cxn>
                          <a:cxn ang="T49">
                            <a:pos x="T14" y="T15"/>
                          </a:cxn>
                          <a:cxn ang="T50">
                            <a:pos x="T16" y="T17"/>
                          </a:cxn>
                          <a:cxn ang="T51">
                            <a:pos x="T18" y="T19"/>
                          </a:cxn>
                          <a:cxn ang="T52">
                            <a:pos x="T20" y="T21"/>
                          </a:cxn>
                          <a:cxn ang="T53">
                            <a:pos x="T22" y="T23"/>
                          </a:cxn>
                          <a:cxn ang="T54">
                            <a:pos x="T24" y="T25"/>
                          </a:cxn>
                          <a:cxn ang="T55">
                            <a:pos x="T26" y="T27"/>
                          </a:cxn>
                          <a:cxn ang="T56">
                            <a:pos x="T28" y="T29"/>
                          </a:cxn>
                          <a:cxn ang="T57">
                            <a:pos x="T30" y="T31"/>
                          </a:cxn>
                          <a:cxn ang="T58">
                            <a:pos x="T32" y="T33"/>
                          </a:cxn>
                          <a:cxn ang="T59">
                            <a:pos x="T34" y="T35"/>
                          </a:cxn>
                          <a:cxn ang="T60">
                            <a:pos x="T36" y="T37"/>
                          </a:cxn>
                          <a:cxn ang="T61">
                            <a:pos x="T38" y="T39"/>
                          </a:cxn>
                          <a:cxn ang="T62">
                            <a:pos x="T40" y="T41"/>
                          </a:cxn>
                        </a:cxnLst>
                        <a:rect l="T63" t="T64" r="T65" b="T66"/>
                        <a:pathLst>
                          <a:path w="208" h="640">
                            <a:moveTo>
                              <a:pt x="0" y="0"/>
                            </a:moveTo>
                            <a:lnTo>
                              <a:pt x="8" y="42"/>
                            </a:lnTo>
                            <a:lnTo>
                              <a:pt x="17" y="75"/>
                            </a:lnTo>
                            <a:lnTo>
                              <a:pt x="34" y="103"/>
                            </a:lnTo>
                            <a:lnTo>
                              <a:pt x="62" y="122"/>
                            </a:lnTo>
                            <a:lnTo>
                              <a:pt x="96" y="136"/>
                            </a:lnTo>
                            <a:lnTo>
                              <a:pt x="123" y="160"/>
                            </a:lnTo>
                            <a:lnTo>
                              <a:pt x="145" y="192"/>
                            </a:lnTo>
                            <a:lnTo>
                              <a:pt x="167" y="243"/>
                            </a:lnTo>
                            <a:lnTo>
                              <a:pt x="175" y="286"/>
                            </a:lnTo>
                            <a:lnTo>
                              <a:pt x="168" y="320"/>
                            </a:lnTo>
                            <a:lnTo>
                              <a:pt x="145" y="351"/>
                            </a:lnTo>
                            <a:lnTo>
                              <a:pt x="124" y="379"/>
                            </a:lnTo>
                            <a:lnTo>
                              <a:pt x="110" y="408"/>
                            </a:lnTo>
                            <a:lnTo>
                              <a:pt x="99" y="446"/>
                            </a:lnTo>
                            <a:lnTo>
                              <a:pt x="94" y="488"/>
                            </a:lnTo>
                            <a:lnTo>
                              <a:pt x="105" y="528"/>
                            </a:lnTo>
                            <a:lnTo>
                              <a:pt x="119" y="556"/>
                            </a:lnTo>
                            <a:lnTo>
                              <a:pt x="150" y="591"/>
                            </a:lnTo>
                            <a:lnTo>
                              <a:pt x="175" y="614"/>
                            </a:lnTo>
                            <a:lnTo>
                              <a:pt x="208" y="640"/>
                            </a:lnTo>
                          </a:path>
                        </a:pathLst>
                      </a:custGeom>
                      <a:noFill/>
                      <a:ln w="1588">
                        <a:solidFill>
                          <a:srgbClr val="000000"/>
                        </a:solidFill>
                        <a:prstDash val="solid"/>
                        <a:round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9242" name="Oval 56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5436" y="2676"/>
                        <a:ext cx="10" cy="15"/>
                      </a:xfrm>
                      <a:prstGeom prst="ellipse">
                        <a:avLst/>
                      </a:prstGeom>
                      <a:solidFill>
                        <a:srgbClr val="000000"/>
                      </a:solidFill>
                      <a:ln w="1588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>
                        <a:lvl1pPr>
                          <a:defRPr sz="240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</a:defRPr>
                        </a:lvl1pPr>
                        <a:lvl2pPr marL="742950" indent="-285750">
                          <a:defRPr sz="240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</a:defRPr>
                        </a:lvl2pPr>
                        <a:lvl3pPr marL="1143000" indent="-228600">
                          <a:defRPr sz="240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</a:defRPr>
                        </a:lvl3pPr>
                        <a:lvl4pPr marL="1600200" indent="-228600">
                          <a:defRPr sz="240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</a:defRPr>
                        </a:lvl4pPr>
                        <a:lvl5pPr marL="2057400" indent="-228600">
                          <a:defRPr sz="240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 sz="240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 sz="240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 sz="240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 sz="240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</a:defRPr>
                        </a:lvl9pPr>
                      </a:lstStyle>
                      <a:p>
                        <a:endParaRPr lang="en-US" altLang="en-US"/>
                      </a:p>
                    </p:txBody>
                  </p:sp>
                </p:grpSp>
              </p:grpSp>
            </p:grpSp>
          </p:grpSp>
        </p:grpSp>
      </p:grpSp>
      <p:sp>
        <p:nvSpPr>
          <p:cNvPr id="9224" name="Text Box 57"/>
          <p:cNvSpPr txBox="1">
            <a:spLocks noChangeArrowheads="1"/>
          </p:cNvSpPr>
          <p:nvPr/>
        </p:nvSpPr>
        <p:spPr bwMode="auto">
          <a:xfrm>
            <a:off x="2033588" y="5653088"/>
            <a:ext cx="8318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699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lIns="92075" tIns="46038" rIns="92075" bIns="46038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800" b="1">
                <a:latin typeface="Verdana" panose="020B0604030504040204" pitchFamily="34" charset="0"/>
              </a:rPr>
              <a:t>1950</a:t>
            </a:r>
          </a:p>
        </p:txBody>
      </p:sp>
      <p:sp>
        <p:nvSpPr>
          <p:cNvPr id="9225" name="Text Box 58"/>
          <p:cNvSpPr txBox="1">
            <a:spLocks noChangeArrowheads="1"/>
          </p:cNvSpPr>
          <p:nvPr/>
        </p:nvSpPr>
        <p:spPr bwMode="auto">
          <a:xfrm>
            <a:off x="4852988" y="5653088"/>
            <a:ext cx="8318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699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lIns="92075" tIns="46038" rIns="92075" bIns="46038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800" b="1">
                <a:latin typeface="Verdana" panose="020B0604030504040204" pitchFamily="34" charset="0"/>
              </a:rPr>
              <a:t>1990</a:t>
            </a:r>
          </a:p>
        </p:txBody>
      </p:sp>
      <p:sp>
        <p:nvSpPr>
          <p:cNvPr id="9226" name="Text Box 59"/>
          <p:cNvSpPr txBox="1">
            <a:spLocks noChangeArrowheads="1"/>
          </p:cNvSpPr>
          <p:nvPr/>
        </p:nvSpPr>
        <p:spPr bwMode="auto">
          <a:xfrm>
            <a:off x="7824788" y="5653088"/>
            <a:ext cx="8318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699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lIns="92075" tIns="46038" rIns="92075" bIns="46038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800" b="1">
                <a:latin typeface="Verdana" panose="020B0604030504040204" pitchFamily="34" charset="0"/>
              </a:rPr>
              <a:t>2030</a:t>
            </a:r>
          </a:p>
        </p:txBody>
      </p:sp>
      <p:sp>
        <p:nvSpPr>
          <p:cNvPr id="9227" name="Line 60"/>
          <p:cNvSpPr>
            <a:spLocks noChangeShapeType="1"/>
          </p:cNvSpPr>
          <p:nvPr/>
        </p:nvSpPr>
        <p:spPr bwMode="auto">
          <a:xfrm>
            <a:off x="2179638" y="1682750"/>
            <a:ext cx="0" cy="3938588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2075" tIns="46038" rIns="92075" bIns="46038" anchor="ctr">
            <a:spAutoFit/>
          </a:bodyPr>
          <a:lstStyle/>
          <a:p>
            <a:endParaRPr lang="en-US"/>
          </a:p>
        </p:txBody>
      </p:sp>
      <p:sp>
        <p:nvSpPr>
          <p:cNvPr id="9228" name="Line 61"/>
          <p:cNvSpPr>
            <a:spLocks noChangeShapeType="1"/>
          </p:cNvSpPr>
          <p:nvPr/>
        </p:nvSpPr>
        <p:spPr bwMode="auto">
          <a:xfrm>
            <a:off x="2179638" y="5621338"/>
            <a:ext cx="604837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2075" tIns="46038" rIns="92075" bIns="46038" anchor="ctr">
            <a:spAutoFit/>
          </a:bodyPr>
          <a:lstStyle/>
          <a:p>
            <a:endParaRPr lang="en-US"/>
          </a:p>
        </p:txBody>
      </p:sp>
      <p:sp>
        <p:nvSpPr>
          <p:cNvPr id="9229" name="Text Box 62"/>
          <p:cNvSpPr txBox="1">
            <a:spLocks noChangeArrowheads="1"/>
          </p:cNvSpPr>
          <p:nvPr/>
        </p:nvSpPr>
        <p:spPr bwMode="auto">
          <a:xfrm>
            <a:off x="6965950" y="2895600"/>
            <a:ext cx="15684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699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lIns="92075" tIns="46038" rIns="92075" bIns="46038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800" b="1">
                <a:latin typeface="Arial" panose="020B0604020202020204" pitchFamily="34" charset="0"/>
              </a:rPr>
              <a:t>human</a:t>
            </a:r>
          </a:p>
          <a:p>
            <a:r>
              <a:rPr lang="en-US" altLang="en-US" sz="1800" b="1">
                <a:latin typeface="Arial" panose="020B0604020202020204" pitchFamily="34" charset="0"/>
              </a:rPr>
              <a:t>performance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609600"/>
            <a:ext cx="8839200" cy="1143000"/>
          </a:xfrm>
        </p:spPr>
        <p:txBody>
          <a:bodyPr/>
          <a:lstStyle/>
          <a:p>
            <a:r>
              <a:rPr lang="en-US" altLang="en-US" dirty="0" smtClean="0"/>
              <a:t>Goal: Maximize </a:t>
            </a:r>
            <a:r>
              <a:rPr lang="en-US" altLang="en-US" u="sng" dirty="0" smtClean="0"/>
              <a:t>Human</a:t>
            </a:r>
            <a:r>
              <a:rPr lang="en-US" altLang="en-US" dirty="0" smtClean="0"/>
              <a:t> Effectiveness</a:t>
            </a:r>
            <a:endParaRPr lang="en-US" altLang="en-US" dirty="0" smtClean="0"/>
          </a:p>
        </p:txBody>
      </p:sp>
      <p:sp>
        <p:nvSpPr>
          <p:cNvPr id="1028" name="Rectangle 3"/>
          <p:cNvSpPr>
            <a:spLocks noChangeArrowheads="1"/>
          </p:cNvSpPr>
          <p:nvPr/>
        </p:nvSpPr>
        <p:spPr bwMode="auto">
          <a:xfrm>
            <a:off x="0" y="6675438"/>
            <a:ext cx="212407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0" tIns="46038" rIns="92075" bIns="0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900">
                <a:solidFill>
                  <a:srgbClr val="808080"/>
                </a:solidFill>
                <a:latin typeface="Verdana" panose="020B0604030504040204" pitchFamily="34" charset="0"/>
              </a:rPr>
              <a:t>Slide idea by Bill Buxton </a:t>
            </a:r>
          </a:p>
        </p:txBody>
      </p:sp>
      <p:graphicFrame>
        <p:nvGraphicFramePr>
          <p:cNvPr id="1026" name="Object 4"/>
          <p:cNvGraphicFramePr>
            <a:graphicFrameLocks/>
          </p:cNvGraphicFramePr>
          <p:nvPr/>
        </p:nvGraphicFramePr>
        <p:xfrm>
          <a:off x="5940425" y="2565400"/>
          <a:ext cx="2781300" cy="2414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6" name="Clip" r:id="rId4" imgW="3936960" imgH="3419280" progId="MS_ClipArt_Gallery.2">
                  <p:embed/>
                </p:oleObj>
              </mc:Choice>
              <mc:Fallback>
                <p:oleObj name="Clip" r:id="rId4" imgW="3936960" imgH="3419280" progId="MS_ClipArt_Gallery.2">
                  <p:embed/>
                  <p:pic>
                    <p:nvPicPr>
                      <p:cNvPr id="0" name="Object 4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425" y="2565400"/>
                        <a:ext cx="2781300" cy="24145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029" name="Group 5"/>
          <p:cNvGrpSpPr>
            <a:grpSpLocks/>
          </p:cNvGrpSpPr>
          <p:nvPr/>
        </p:nvGrpSpPr>
        <p:grpSpPr bwMode="auto">
          <a:xfrm>
            <a:off x="1904997" y="2478174"/>
            <a:ext cx="3187699" cy="2427203"/>
            <a:chOff x="3168" y="1593"/>
            <a:chExt cx="1584" cy="1285"/>
          </a:xfrm>
        </p:grpSpPr>
        <p:sp>
          <p:nvSpPr>
            <p:cNvPr id="1030" name="Line 6"/>
            <p:cNvSpPr>
              <a:spLocks noChangeShapeType="1"/>
            </p:cNvSpPr>
            <p:nvPr/>
          </p:nvSpPr>
          <p:spPr bwMode="auto">
            <a:xfrm>
              <a:off x="3168" y="1680"/>
              <a:ext cx="0" cy="119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lIns="92075" tIns="46038" rIns="92075" bIns="46038" anchor="ctr">
              <a:spAutoFit/>
            </a:bodyPr>
            <a:lstStyle/>
            <a:p>
              <a:endParaRPr lang="en-US"/>
            </a:p>
          </p:txBody>
        </p:sp>
        <p:sp>
          <p:nvSpPr>
            <p:cNvPr id="1031" name="Line 7"/>
            <p:cNvSpPr>
              <a:spLocks noChangeShapeType="1"/>
            </p:cNvSpPr>
            <p:nvPr/>
          </p:nvSpPr>
          <p:spPr bwMode="auto">
            <a:xfrm>
              <a:off x="3168" y="2878"/>
              <a:ext cx="152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lIns="92075" tIns="46038" rIns="92075" bIns="46038" anchor="ctr">
              <a:spAutoFit/>
            </a:bodyPr>
            <a:lstStyle/>
            <a:p>
              <a:endParaRPr lang="en-US"/>
            </a:p>
          </p:txBody>
        </p:sp>
        <p:sp>
          <p:nvSpPr>
            <p:cNvPr id="1032" name="Freeform 8"/>
            <p:cNvSpPr>
              <a:spLocks/>
            </p:cNvSpPr>
            <p:nvPr/>
          </p:nvSpPr>
          <p:spPr bwMode="auto">
            <a:xfrm>
              <a:off x="3189" y="1680"/>
              <a:ext cx="1563" cy="1177"/>
            </a:xfrm>
            <a:custGeom>
              <a:avLst/>
              <a:gdLst>
                <a:gd name="T0" fmla="*/ 0 w 3024"/>
                <a:gd name="T1" fmla="*/ 2592 h 2592"/>
                <a:gd name="T2" fmla="*/ 1104 w 3024"/>
                <a:gd name="T3" fmla="*/ 2448 h 2592"/>
                <a:gd name="T4" fmla="*/ 1776 w 3024"/>
                <a:gd name="T5" fmla="*/ 2112 h 2592"/>
                <a:gd name="T6" fmla="*/ 2448 w 3024"/>
                <a:gd name="T7" fmla="*/ 1392 h 2592"/>
                <a:gd name="T8" fmla="*/ 2880 w 3024"/>
                <a:gd name="T9" fmla="*/ 528 h 2592"/>
                <a:gd name="T10" fmla="*/ 3024 w 3024"/>
                <a:gd name="T11" fmla="*/ 0 h 259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3024"/>
                <a:gd name="T19" fmla="*/ 0 h 2592"/>
                <a:gd name="T20" fmla="*/ 3024 w 3024"/>
                <a:gd name="T21" fmla="*/ 2592 h 2592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3024" h="2592">
                  <a:moveTo>
                    <a:pt x="0" y="2592"/>
                  </a:moveTo>
                  <a:cubicBezTo>
                    <a:pt x="404" y="2560"/>
                    <a:pt x="808" y="2528"/>
                    <a:pt x="1104" y="2448"/>
                  </a:cubicBezTo>
                  <a:cubicBezTo>
                    <a:pt x="1400" y="2368"/>
                    <a:pt x="1552" y="2288"/>
                    <a:pt x="1776" y="2112"/>
                  </a:cubicBezTo>
                  <a:cubicBezTo>
                    <a:pt x="2000" y="1936"/>
                    <a:pt x="2264" y="1656"/>
                    <a:pt x="2448" y="1392"/>
                  </a:cubicBezTo>
                  <a:cubicBezTo>
                    <a:pt x="2632" y="1128"/>
                    <a:pt x="2784" y="760"/>
                    <a:pt x="2880" y="528"/>
                  </a:cubicBezTo>
                  <a:cubicBezTo>
                    <a:pt x="2976" y="296"/>
                    <a:pt x="2992" y="64"/>
                    <a:pt x="3024" y="0"/>
                  </a:cubicBezTo>
                </a:path>
              </a:pathLst>
            </a:custGeom>
            <a:noFill/>
            <a:ln w="19050" cap="flat" cmpd="sng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92075" tIns="46038" rIns="92075" bIns="46038" anchor="ctr">
              <a:spAutoFit/>
            </a:bodyPr>
            <a:lstStyle/>
            <a:p>
              <a:endParaRPr lang="en-US"/>
            </a:p>
          </p:txBody>
        </p:sp>
        <p:sp>
          <p:nvSpPr>
            <p:cNvPr id="1033" name="Line 9"/>
            <p:cNvSpPr>
              <a:spLocks noChangeShapeType="1"/>
            </p:cNvSpPr>
            <p:nvPr/>
          </p:nvSpPr>
          <p:spPr bwMode="auto">
            <a:xfrm>
              <a:off x="3168" y="2416"/>
              <a:ext cx="1584" cy="0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92075" tIns="46038" rIns="92075" bIns="46038" anchor="ctr">
              <a:spAutoFit/>
            </a:bodyPr>
            <a:lstStyle/>
            <a:p>
              <a:endParaRPr lang="en-US"/>
            </a:p>
          </p:txBody>
        </p:sp>
        <p:sp>
          <p:nvSpPr>
            <p:cNvPr id="1034" name="Text Box 10"/>
            <p:cNvSpPr txBox="1">
              <a:spLocks noChangeArrowheads="1"/>
            </p:cNvSpPr>
            <p:nvPr/>
          </p:nvSpPr>
          <p:spPr bwMode="auto">
            <a:xfrm>
              <a:off x="3216" y="1593"/>
              <a:ext cx="1159" cy="5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699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lIns="92075" tIns="46038" rIns="92075" bIns="46038" anchor="ctr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en-US" sz="2000" b="1" dirty="0" smtClean="0">
                  <a:latin typeface="Arial" panose="020B0604020202020204" pitchFamily="34" charset="0"/>
                </a:rPr>
                <a:t>human </a:t>
              </a:r>
              <a:r>
                <a:rPr lang="en-US" altLang="en-US" sz="2000" b="1" dirty="0">
                  <a:latin typeface="Arial" panose="020B0604020202020204" pitchFamily="34" charset="0"/>
                </a:rPr>
                <a:t/>
              </a:r>
              <a:br>
                <a:rPr lang="en-US" altLang="en-US" sz="2000" b="1" dirty="0">
                  <a:latin typeface="Arial" panose="020B0604020202020204" pitchFamily="34" charset="0"/>
                </a:rPr>
              </a:br>
              <a:r>
                <a:rPr lang="en-US" altLang="en-US" sz="2000" b="1" dirty="0" smtClean="0">
                  <a:latin typeface="Arial" panose="020B0604020202020204" pitchFamily="34" charset="0"/>
                </a:rPr>
                <a:t>performance:</a:t>
              </a:r>
            </a:p>
            <a:p>
              <a:r>
                <a:rPr lang="en-US" altLang="en-US" sz="2000" b="1" dirty="0" smtClean="0">
                  <a:latin typeface="Arial" panose="020B0604020202020204" pitchFamily="34" charset="0"/>
                </a:rPr>
                <a:t>the limiting factor</a:t>
              </a:r>
              <a:endParaRPr lang="en-US" altLang="en-US" sz="2000" b="1" dirty="0">
                <a:latin typeface="Arial" panose="020B0604020202020204" pitchFamily="34" charset="0"/>
              </a:endParaRPr>
            </a:p>
          </p:txBody>
        </p:sp>
        <p:sp>
          <p:nvSpPr>
            <p:cNvPr id="1035" name="Oval 11"/>
            <p:cNvSpPr>
              <a:spLocks noChangeArrowheads="1"/>
            </p:cNvSpPr>
            <p:nvPr/>
          </p:nvSpPr>
          <p:spPr bwMode="auto">
            <a:xfrm>
              <a:off x="4224" y="2256"/>
              <a:ext cx="288" cy="336"/>
            </a:xfrm>
            <a:prstGeom prst="ellipse">
              <a:avLst/>
            </a:prstGeom>
            <a:gradFill rotWithShape="1">
              <a:gsLst>
                <a:gs pos="0">
                  <a:srgbClr val="FF0000">
                    <a:alpha val="34000"/>
                  </a:srgbClr>
                </a:gs>
                <a:gs pos="100000">
                  <a:srgbClr val="760000">
                    <a:alpha val="34000"/>
                  </a:srgbClr>
                </a:gs>
              </a:gsLst>
              <a:path path="rect">
                <a:fillToRect r="100000" b="100000"/>
              </a:path>
            </a:gradFill>
            <a:ln w="38100">
              <a:solidFill>
                <a:srgbClr val="FF0000"/>
              </a:solidFill>
              <a:round/>
              <a:headEnd type="none" w="sm" len="sm"/>
              <a:tailEnd type="none" w="sm" len="sm"/>
            </a:ln>
          </p:spPr>
          <p:txBody>
            <a:bodyPr wrap="none" lIns="92075" tIns="46038" rIns="92075" bIns="46038" anchor="ctr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en-US" altLang="en-US"/>
            </a:p>
          </p:txBody>
        </p:sp>
      </p:grp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5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685800"/>
          </a:xfrm>
        </p:spPr>
        <p:txBody>
          <a:bodyPr/>
          <a:lstStyle/>
          <a:p>
            <a:r>
              <a:rPr lang="en-US" altLang="en-US" smtClean="0"/>
              <a:t>Interaction Points</a:t>
            </a:r>
          </a:p>
        </p:txBody>
      </p:sp>
      <p:sp>
        <p:nvSpPr>
          <p:cNvPr id="10243" name="Rectangle 26"/>
          <p:cNvSpPr>
            <a:spLocks noChangeArrowheads="1"/>
          </p:cNvSpPr>
          <p:nvPr/>
        </p:nvSpPr>
        <p:spPr bwMode="auto">
          <a:xfrm>
            <a:off x="1447800" y="1295400"/>
            <a:ext cx="1279525" cy="547688"/>
          </a:xfrm>
          <a:prstGeom prst="rect">
            <a:avLst/>
          </a:prstGeom>
          <a:solidFill>
            <a:srgbClr val="66FF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en-US" sz="1600">
                <a:latin typeface="Arial" panose="020B0604020202020204" pitchFamily="34" charset="0"/>
              </a:rPr>
              <a:t>Source</a:t>
            </a:r>
          </a:p>
          <a:p>
            <a:pPr algn="ctr" eaLnBrk="1" hangingPunct="1"/>
            <a:r>
              <a:rPr lang="en-US" altLang="en-US" sz="1600">
                <a:latin typeface="Arial" panose="020B0604020202020204" pitchFamily="34" charset="0"/>
              </a:rPr>
              <a:t>Selection</a:t>
            </a:r>
          </a:p>
        </p:txBody>
      </p:sp>
      <p:sp>
        <p:nvSpPr>
          <p:cNvPr id="10244" name="Rectangle 27"/>
          <p:cNvSpPr>
            <a:spLocks noChangeArrowheads="1"/>
          </p:cNvSpPr>
          <p:nvPr/>
        </p:nvSpPr>
        <p:spPr bwMode="auto">
          <a:xfrm>
            <a:off x="3810000" y="2971800"/>
            <a:ext cx="1279525" cy="547688"/>
          </a:xfrm>
          <a:prstGeom prst="rect">
            <a:avLst/>
          </a:prstGeom>
          <a:solidFill>
            <a:srgbClr val="FF99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en-US" sz="1600">
                <a:latin typeface="Arial" panose="020B0604020202020204" pitchFamily="34" charset="0"/>
              </a:rPr>
              <a:t>Search</a:t>
            </a:r>
          </a:p>
        </p:txBody>
      </p:sp>
      <p:grpSp>
        <p:nvGrpSpPr>
          <p:cNvPr id="10245" name="Group 28"/>
          <p:cNvGrpSpPr>
            <a:grpSpLocks/>
          </p:cNvGrpSpPr>
          <p:nvPr/>
        </p:nvGrpSpPr>
        <p:grpSpPr bwMode="auto">
          <a:xfrm>
            <a:off x="3870325" y="2330450"/>
            <a:ext cx="1119188" cy="641350"/>
            <a:chOff x="2438" y="1468"/>
            <a:chExt cx="705" cy="404"/>
          </a:xfrm>
        </p:grpSpPr>
        <p:cxnSp>
          <p:nvCxnSpPr>
            <p:cNvPr id="10279" name="AutoShape 29"/>
            <p:cNvCxnSpPr>
              <a:cxnSpLocks noChangeShapeType="1"/>
              <a:stCxn id="10252" idx="3"/>
              <a:endCxn id="10244" idx="0"/>
            </p:cNvCxnSpPr>
            <p:nvPr/>
          </p:nvCxnSpPr>
          <p:spPr bwMode="auto">
            <a:xfrm>
              <a:off x="2438" y="1517"/>
              <a:ext cx="365" cy="355"/>
            </a:xfrm>
            <a:prstGeom prst="curvedConnector2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0280" name="Text Box 30"/>
            <p:cNvSpPr txBox="1">
              <a:spLocks noChangeArrowheads="1"/>
            </p:cNvSpPr>
            <p:nvPr/>
          </p:nvSpPr>
          <p:spPr bwMode="auto">
            <a:xfrm>
              <a:off x="2678" y="1468"/>
              <a:ext cx="465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r>
                <a:rPr lang="en-US" altLang="en-US" sz="1600">
                  <a:latin typeface="Arial" panose="020B0604020202020204" pitchFamily="34" charset="0"/>
                </a:rPr>
                <a:t>Query</a:t>
              </a:r>
            </a:p>
          </p:txBody>
        </p:sp>
      </p:grpSp>
      <p:sp>
        <p:nvSpPr>
          <p:cNvPr id="10246" name="Rectangle 31"/>
          <p:cNvSpPr>
            <a:spLocks noChangeArrowheads="1"/>
          </p:cNvSpPr>
          <p:nvPr/>
        </p:nvSpPr>
        <p:spPr bwMode="auto">
          <a:xfrm>
            <a:off x="5029200" y="3810000"/>
            <a:ext cx="1279525" cy="547688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en-US" sz="1600">
                <a:latin typeface="Arial" panose="020B0604020202020204" pitchFamily="34" charset="0"/>
              </a:rPr>
              <a:t>Selection</a:t>
            </a:r>
          </a:p>
        </p:txBody>
      </p:sp>
      <p:grpSp>
        <p:nvGrpSpPr>
          <p:cNvPr id="10247" name="Group 32"/>
          <p:cNvGrpSpPr>
            <a:grpSpLocks/>
          </p:cNvGrpSpPr>
          <p:nvPr/>
        </p:nvGrpSpPr>
        <p:grpSpPr bwMode="auto">
          <a:xfrm>
            <a:off x="5089525" y="3168650"/>
            <a:ext cx="1652588" cy="641350"/>
            <a:chOff x="3206" y="1996"/>
            <a:chExt cx="1041" cy="404"/>
          </a:xfrm>
        </p:grpSpPr>
        <p:cxnSp>
          <p:nvCxnSpPr>
            <p:cNvPr id="10277" name="AutoShape 33"/>
            <p:cNvCxnSpPr>
              <a:cxnSpLocks noChangeShapeType="1"/>
              <a:stCxn id="10244" idx="3"/>
              <a:endCxn id="10246" idx="0"/>
            </p:cNvCxnSpPr>
            <p:nvPr/>
          </p:nvCxnSpPr>
          <p:spPr bwMode="auto">
            <a:xfrm>
              <a:off x="3206" y="2045"/>
              <a:ext cx="365" cy="355"/>
            </a:xfrm>
            <a:prstGeom prst="curvedConnector2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0278" name="Text Box 34"/>
            <p:cNvSpPr txBox="1">
              <a:spLocks noChangeArrowheads="1"/>
            </p:cNvSpPr>
            <p:nvPr/>
          </p:nvSpPr>
          <p:spPr bwMode="auto">
            <a:xfrm>
              <a:off x="3456" y="1996"/>
              <a:ext cx="791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r>
                <a:rPr lang="en-US" altLang="en-US" sz="1600">
                  <a:latin typeface="Arial" panose="020B0604020202020204" pitchFamily="34" charset="0"/>
                </a:rPr>
                <a:t>Ranked List</a:t>
              </a:r>
            </a:p>
          </p:txBody>
        </p:sp>
      </p:grpSp>
      <p:sp>
        <p:nvSpPr>
          <p:cNvPr id="10248" name="Rectangle 35"/>
          <p:cNvSpPr>
            <a:spLocks noChangeArrowheads="1"/>
          </p:cNvSpPr>
          <p:nvPr/>
        </p:nvSpPr>
        <p:spPr bwMode="auto">
          <a:xfrm>
            <a:off x="6248400" y="4648200"/>
            <a:ext cx="1279525" cy="547688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en-US" sz="1600">
                <a:latin typeface="Arial" panose="020B0604020202020204" pitchFamily="34" charset="0"/>
              </a:rPr>
              <a:t>Examination</a:t>
            </a:r>
          </a:p>
        </p:txBody>
      </p:sp>
      <p:grpSp>
        <p:nvGrpSpPr>
          <p:cNvPr id="10249" name="Group 36"/>
          <p:cNvGrpSpPr>
            <a:grpSpLocks/>
          </p:cNvGrpSpPr>
          <p:nvPr/>
        </p:nvGrpSpPr>
        <p:grpSpPr bwMode="auto">
          <a:xfrm>
            <a:off x="6308725" y="3962400"/>
            <a:ext cx="1576388" cy="685800"/>
            <a:chOff x="3974" y="2496"/>
            <a:chExt cx="993" cy="432"/>
          </a:xfrm>
        </p:grpSpPr>
        <p:cxnSp>
          <p:nvCxnSpPr>
            <p:cNvPr id="10275" name="AutoShape 37"/>
            <p:cNvCxnSpPr>
              <a:cxnSpLocks noChangeShapeType="1"/>
              <a:stCxn id="10246" idx="3"/>
              <a:endCxn id="10248" idx="0"/>
            </p:cNvCxnSpPr>
            <p:nvPr/>
          </p:nvCxnSpPr>
          <p:spPr bwMode="auto">
            <a:xfrm>
              <a:off x="3974" y="2573"/>
              <a:ext cx="365" cy="355"/>
            </a:xfrm>
            <a:prstGeom prst="curvedConnector2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0276" name="Text Box 38"/>
            <p:cNvSpPr txBox="1">
              <a:spLocks noChangeArrowheads="1"/>
            </p:cNvSpPr>
            <p:nvPr/>
          </p:nvSpPr>
          <p:spPr bwMode="auto">
            <a:xfrm>
              <a:off x="4204" y="2496"/>
              <a:ext cx="763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r>
                <a:rPr lang="en-US" altLang="en-US" sz="1600">
                  <a:latin typeface="Arial" panose="020B0604020202020204" pitchFamily="34" charset="0"/>
                </a:rPr>
                <a:t>Documents</a:t>
              </a:r>
            </a:p>
          </p:txBody>
        </p:sp>
      </p:grpSp>
      <p:sp>
        <p:nvSpPr>
          <p:cNvPr id="10250" name="Rectangle 39"/>
          <p:cNvSpPr>
            <a:spLocks noChangeArrowheads="1"/>
          </p:cNvSpPr>
          <p:nvPr/>
        </p:nvSpPr>
        <p:spPr bwMode="auto">
          <a:xfrm>
            <a:off x="7451725" y="5454650"/>
            <a:ext cx="1279525" cy="547688"/>
          </a:xfrm>
          <a:prstGeom prst="rect">
            <a:avLst/>
          </a:prstGeom>
          <a:solidFill>
            <a:srgbClr val="66FF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en-US" sz="1600">
                <a:latin typeface="Arial" panose="020B0604020202020204" pitchFamily="34" charset="0"/>
              </a:rPr>
              <a:t>Delivery</a:t>
            </a:r>
          </a:p>
        </p:txBody>
      </p:sp>
      <p:grpSp>
        <p:nvGrpSpPr>
          <p:cNvPr id="10251" name="Group 40"/>
          <p:cNvGrpSpPr>
            <a:grpSpLocks/>
          </p:cNvGrpSpPr>
          <p:nvPr/>
        </p:nvGrpSpPr>
        <p:grpSpPr bwMode="auto">
          <a:xfrm>
            <a:off x="7527925" y="4845050"/>
            <a:ext cx="1644650" cy="609600"/>
            <a:chOff x="4742" y="3052"/>
            <a:chExt cx="1036" cy="384"/>
          </a:xfrm>
        </p:grpSpPr>
        <p:cxnSp>
          <p:nvCxnSpPr>
            <p:cNvPr id="10273" name="AutoShape 41"/>
            <p:cNvCxnSpPr>
              <a:cxnSpLocks noChangeShapeType="1"/>
              <a:stCxn id="10248" idx="3"/>
              <a:endCxn id="10250" idx="0"/>
            </p:cNvCxnSpPr>
            <p:nvPr/>
          </p:nvCxnSpPr>
          <p:spPr bwMode="auto">
            <a:xfrm>
              <a:off x="4742" y="3101"/>
              <a:ext cx="355" cy="335"/>
            </a:xfrm>
            <a:prstGeom prst="curvedConnector2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0274" name="Text Box 42"/>
            <p:cNvSpPr txBox="1">
              <a:spLocks noChangeArrowheads="1"/>
            </p:cNvSpPr>
            <p:nvPr/>
          </p:nvSpPr>
          <p:spPr bwMode="auto">
            <a:xfrm>
              <a:off x="5015" y="3052"/>
              <a:ext cx="763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r>
                <a:rPr lang="en-US" altLang="en-US" sz="1600">
                  <a:latin typeface="Arial" panose="020B0604020202020204" pitchFamily="34" charset="0"/>
                </a:rPr>
                <a:t>Documents</a:t>
              </a:r>
            </a:p>
          </p:txBody>
        </p:sp>
      </p:grpSp>
      <p:sp>
        <p:nvSpPr>
          <p:cNvPr id="10252" name="Rectangle 43"/>
          <p:cNvSpPr>
            <a:spLocks noChangeArrowheads="1"/>
          </p:cNvSpPr>
          <p:nvPr/>
        </p:nvSpPr>
        <p:spPr bwMode="auto">
          <a:xfrm>
            <a:off x="2590800" y="2133600"/>
            <a:ext cx="1279525" cy="547688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en-US" sz="1600">
                <a:latin typeface="Arial" panose="020B0604020202020204" pitchFamily="34" charset="0"/>
              </a:rPr>
              <a:t>Query</a:t>
            </a:r>
          </a:p>
          <a:p>
            <a:pPr algn="ctr" eaLnBrk="1" hangingPunct="1"/>
            <a:r>
              <a:rPr lang="en-US" altLang="en-US" sz="1600">
                <a:latin typeface="Arial" panose="020B0604020202020204" pitchFamily="34" charset="0"/>
              </a:rPr>
              <a:t>Formulation</a:t>
            </a:r>
          </a:p>
        </p:txBody>
      </p:sp>
      <p:grpSp>
        <p:nvGrpSpPr>
          <p:cNvPr id="10253" name="Group 44"/>
          <p:cNvGrpSpPr>
            <a:grpSpLocks/>
          </p:cNvGrpSpPr>
          <p:nvPr/>
        </p:nvGrpSpPr>
        <p:grpSpPr bwMode="auto">
          <a:xfrm>
            <a:off x="2727325" y="1492250"/>
            <a:ext cx="1333500" cy="641350"/>
            <a:chOff x="1718" y="940"/>
            <a:chExt cx="840" cy="404"/>
          </a:xfrm>
        </p:grpSpPr>
        <p:cxnSp>
          <p:nvCxnSpPr>
            <p:cNvPr id="10271" name="AutoShape 45"/>
            <p:cNvCxnSpPr>
              <a:cxnSpLocks noChangeShapeType="1"/>
              <a:stCxn id="10243" idx="3"/>
              <a:endCxn id="10252" idx="0"/>
            </p:cNvCxnSpPr>
            <p:nvPr/>
          </p:nvCxnSpPr>
          <p:spPr bwMode="auto">
            <a:xfrm>
              <a:off x="1718" y="989"/>
              <a:ext cx="317" cy="355"/>
            </a:xfrm>
            <a:prstGeom prst="curvedConnector2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0272" name="Text Box 46"/>
            <p:cNvSpPr txBox="1">
              <a:spLocks noChangeArrowheads="1"/>
            </p:cNvSpPr>
            <p:nvPr/>
          </p:nvSpPr>
          <p:spPr bwMode="auto">
            <a:xfrm>
              <a:off x="1895" y="940"/>
              <a:ext cx="663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r>
                <a:rPr lang="en-US" altLang="en-US" sz="1600">
                  <a:latin typeface="Arial" panose="020B0604020202020204" pitchFamily="34" charset="0"/>
                </a:rPr>
                <a:t>Resource</a:t>
              </a:r>
            </a:p>
          </p:txBody>
        </p:sp>
      </p:grpSp>
      <p:grpSp>
        <p:nvGrpSpPr>
          <p:cNvPr id="10254" name="Group 47"/>
          <p:cNvGrpSpPr>
            <a:grpSpLocks/>
          </p:cNvGrpSpPr>
          <p:nvPr/>
        </p:nvGrpSpPr>
        <p:grpSpPr bwMode="auto">
          <a:xfrm>
            <a:off x="2087563" y="1843088"/>
            <a:ext cx="4800600" cy="3948112"/>
            <a:chOff x="1315" y="1161"/>
            <a:chExt cx="3024" cy="2487"/>
          </a:xfrm>
        </p:grpSpPr>
        <p:sp>
          <p:nvSpPr>
            <p:cNvPr id="10268" name="Text Box 48"/>
            <p:cNvSpPr txBox="1">
              <a:spLocks noChangeArrowheads="1"/>
            </p:cNvSpPr>
            <p:nvPr/>
          </p:nvSpPr>
          <p:spPr bwMode="auto">
            <a:xfrm>
              <a:off x="1364" y="3456"/>
              <a:ext cx="1324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r>
                <a:rPr lang="en-US" altLang="en-US" sz="1400" i="1">
                  <a:latin typeface="Arial" panose="020B0604020202020204" pitchFamily="34" charset="0"/>
                </a:rPr>
                <a:t>source reselection</a:t>
              </a:r>
            </a:p>
          </p:txBody>
        </p:sp>
        <p:cxnSp>
          <p:nvCxnSpPr>
            <p:cNvPr id="10269" name="AutoShape 49"/>
            <p:cNvCxnSpPr>
              <a:cxnSpLocks noChangeShapeType="1"/>
              <a:stCxn id="10248" idx="2"/>
              <a:endCxn id="10243" idx="2"/>
            </p:cNvCxnSpPr>
            <p:nvPr/>
          </p:nvCxnSpPr>
          <p:spPr bwMode="auto">
            <a:xfrm rot="16200000" flipV="1">
              <a:off x="1771" y="705"/>
              <a:ext cx="2112" cy="3024"/>
            </a:xfrm>
            <a:prstGeom prst="bentConnector3">
              <a:avLst>
                <a:gd name="adj1" fmla="val -25333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270" name="AutoShape 50"/>
            <p:cNvCxnSpPr>
              <a:cxnSpLocks noChangeShapeType="1"/>
              <a:stCxn id="10246" idx="2"/>
              <a:endCxn id="10243" idx="2"/>
            </p:cNvCxnSpPr>
            <p:nvPr/>
          </p:nvCxnSpPr>
          <p:spPr bwMode="auto">
            <a:xfrm rot="16200000" flipV="1">
              <a:off x="1651" y="825"/>
              <a:ext cx="1584" cy="2256"/>
            </a:xfrm>
            <a:prstGeom prst="bentConnector3">
              <a:avLst>
                <a:gd name="adj1" fmla="val -3788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10255" name="Group 51"/>
          <p:cNvGrpSpPr>
            <a:grpSpLocks/>
          </p:cNvGrpSpPr>
          <p:nvPr/>
        </p:nvGrpSpPr>
        <p:grpSpPr bwMode="auto">
          <a:xfrm>
            <a:off x="2590800" y="2681288"/>
            <a:ext cx="3657600" cy="2468562"/>
            <a:chOff x="1632" y="1689"/>
            <a:chExt cx="2304" cy="1555"/>
          </a:xfrm>
        </p:grpSpPr>
        <p:sp>
          <p:nvSpPr>
            <p:cNvPr id="10265" name="Text Box 52"/>
            <p:cNvSpPr txBox="1">
              <a:spLocks noChangeArrowheads="1"/>
            </p:cNvSpPr>
            <p:nvPr/>
          </p:nvSpPr>
          <p:spPr bwMode="auto">
            <a:xfrm>
              <a:off x="1632" y="2650"/>
              <a:ext cx="1178" cy="5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r>
                <a:rPr lang="en-US" altLang="en-US" sz="1400" i="1">
                  <a:latin typeface="Arial" panose="020B0604020202020204" pitchFamily="34" charset="0"/>
                </a:rPr>
                <a:t>System discovery</a:t>
              </a:r>
            </a:p>
            <a:p>
              <a:pPr eaLnBrk="1" hangingPunct="1"/>
              <a:r>
                <a:rPr lang="en-US" altLang="en-US" sz="1400" i="1">
                  <a:latin typeface="Arial" panose="020B0604020202020204" pitchFamily="34" charset="0"/>
                </a:rPr>
                <a:t>Vocabulary discovery</a:t>
              </a:r>
            </a:p>
            <a:p>
              <a:pPr eaLnBrk="1" hangingPunct="1"/>
              <a:r>
                <a:rPr lang="en-US" altLang="en-US" sz="1400" i="1">
                  <a:latin typeface="Arial" panose="020B0604020202020204" pitchFamily="34" charset="0"/>
                </a:rPr>
                <a:t>Concept discovery</a:t>
              </a:r>
            </a:p>
            <a:p>
              <a:pPr eaLnBrk="1" hangingPunct="1"/>
              <a:r>
                <a:rPr lang="en-US" altLang="en-US" sz="1400" i="1">
                  <a:latin typeface="Arial" panose="020B0604020202020204" pitchFamily="34" charset="0"/>
                </a:rPr>
                <a:t>Document discovery</a:t>
              </a:r>
            </a:p>
          </p:txBody>
        </p:sp>
        <p:cxnSp>
          <p:nvCxnSpPr>
            <p:cNvPr id="10266" name="AutoShape 53"/>
            <p:cNvCxnSpPr>
              <a:cxnSpLocks noChangeShapeType="1"/>
            </p:cNvCxnSpPr>
            <p:nvPr/>
          </p:nvCxnSpPr>
          <p:spPr bwMode="auto">
            <a:xfrm rot="10800000">
              <a:off x="2035" y="1689"/>
              <a:ext cx="1901" cy="1412"/>
            </a:xfrm>
            <a:prstGeom prst="curvedConnector2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267" name="AutoShape 54"/>
            <p:cNvCxnSpPr>
              <a:cxnSpLocks noChangeShapeType="1"/>
            </p:cNvCxnSpPr>
            <p:nvPr/>
          </p:nvCxnSpPr>
          <p:spPr bwMode="auto">
            <a:xfrm rot="10800000">
              <a:off x="2035" y="1689"/>
              <a:ext cx="1133" cy="884"/>
            </a:xfrm>
            <a:prstGeom prst="curvedConnector2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10256" name="Oval 55"/>
          <p:cNvSpPr>
            <a:spLocks noChangeArrowheads="1"/>
          </p:cNvSpPr>
          <p:nvPr/>
        </p:nvSpPr>
        <p:spPr bwMode="auto">
          <a:xfrm>
            <a:off x="1676400" y="1295400"/>
            <a:ext cx="2286000" cy="1752600"/>
          </a:xfrm>
          <a:prstGeom prst="ellipse">
            <a:avLst/>
          </a:prstGeom>
          <a:noFill/>
          <a:ln w="19050">
            <a:solidFill>
              <a:srgbClr val="FF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0257" name="Oval 56"/>
          <p:cNvSpPr>
            <a:spLocks noChangeArrowheads="1"/>
          </p:cNvSpPr>
          <p:nvPr/>
        </p:nvSpPr>
        <p:spPr bwMode="auto">
          <a:xfrm>
            <a:off x="4953000" y="3581400"/>
            <a:ext cx="2590800" cy="1676400"/>
          </a:xfrm>
          <a:prstGeom prst="ellipse">
            <a:avLst/>
          </a:prstGeom>
          <a:noFill/>
          <a:ln w="19050">
            <a:solidFill>
              <a:srgbClr val="FF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0258" name="Line 57"/>
          <p:cNvSpPr>
            <a:spLocks noChangeShapeType="1"/>
          </p:cNvSpPr>
          <p:nvPr/>
        </p:nvSpPr>
        <p:spPr bwMode="auto">
          <a:xfrm flipH="1">
            <a:off x="4038600" y="1981200"/>
            <a:ext cx="990600" cy="3048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59" name="Line 58"/>
          <p:cNvSpPr>
            <a:spLocks noChangeShapeType="1"/>
          </p:cNvSpPr>
          <p:nvPr/>
        </p:nvSpPr>
        <p:spPr bwMode="auto">
          <a:xfrm flipH="1">
            <a:off x="6172200" y="2895600"/>
            <a:ext cx="838200" cy="8382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60" name="Line 59"/>
          <p:cNvSpPr>
            <a:spLocks noChangeShapeType="1"/>
          </p:cNvSpPr>
          <p:nvPr/>
        </p:nvSpPr>
        <p:spPr bwMode="auto">
          <a:xfrm flipH="1">
            <a:off x="2819400" y="1371600"/>
            <a:ext cx="1676400" cy="1524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61" name="Line 60"/>
          <p:cNvSpPr>
            <a:spLocks noChangeShapeType="1"/>
          </p:cNvSpPr>
          <p:nvPr/>
        </p:nvSpPr>
        <p:spPr bwMode="auto">
          <a:xfrm>
            <a:off x="7010400" y="2895600"/>
            <a:ext cx="152400" cy="16764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62" name="Rectangle 61"/>
          <p:cNvSpPr>
            <a:spLocks noChangeArrowheads="1"/>
          </p:cNvSpPr>
          <p:nvPr/>
        </p:nvSpPr>
        <p:spPr bwMode="auto">
          <a:xfrm>
            <a:off x="4495800" y="1143000"/>
            <a:ext cx="30988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rgbClr val="FF0000"/>
                </a:solidFill>
                <a:latin typeface="Arial" panose="020B0604020202020204" pitchFamily="34" charset="0"/>
              </a:rPr>
              <a:t>Help users decide where to start</a:t>
            </a:r>
          </a:p>
        </p:txBody>
      </p:sp>
      <p:sp>
        <p:nvSpPr>
          <p:cNvPr id="10263" name="Rectangle 62"/>
          <p:cNvSpPr>
            <a:spLocks noChangeArrowheads="1"/>
          </p:cNvSpPr>
          <p:nvPr/>
        </p:nvSpPr>
        <p:spPr bwMode="auto">
          <a:xfrm>
            <a:off x="4991100" y="1752600"/>
            <a:ext cx="27813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rgbClr val="FF0000"/>
                </a:solidFill>
                <a:latin typeface="Arial" panose="020B0604020202020204" pitchFamily="34" charset="0"/>
              </a:rPr>
              <a:t>Help users formulate queries</a:t>
            </a:r>
          </a:p>
        </p:txBody>
      </p:sp>
      <p:sp>
        <p:nvSpPr>
          <p:cNvPr id="10264" name="Rectangle 63"/>
          <p:cNvSpPr>
            <a:spLocks noChangeArrowheads="1"/>
          </p:cNvSpPr>
          <p:nvPr/>
        </p:nvSpPr>
        <p:spPr bwMode="auto">
          <a:xfrm>
            <a:off x="5715000" y="2286000"/>
            <a:ext cx="3200400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rgbClr val="FF0000"/>
                </a:solidFill>
                <a:latin typeface="Arial" panose="020B0604020202020204" pitchFamily="34" charset="0"/>
              </a:rPr>
              <a:t>Help users make sense of results and navigate information space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altLang="en-US" smtClean="0"/>
              <a:t>Information Needs</a:t>
            </a:r>
          </a:p>
        </p:txBody>
      </p:sp>
      <p:sp>
        <p:nvSpPr>
          <p:cNvPr id="11267" name="Oval 3"/>
          <p:cNvSpPr>
            <a:spLocks noChangeArrowheads="1"/>
          </p:cNvSpPr>
          <p:nvPr/>
        </p:nvSpPr>
        <p:spPr bwMode="auto">
          <a:xfrm>
            <a:off x="4108450" y="1676400"/>
            <a:ext cx="533400" cy="533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400" b="1">
                <a:latin typeface="Arial" panose="020B0604020202020204" pitchFamily="34" charset="0"/>
              </a:rPr>
              <a:t>RIN</a:t>
            </a:r>
            <a:r>
              <a:rPr lang="en-US" altLang="en-US" sz="1400" b="1" baseline="-25000">
                <a:latin typeface="Arial" panose="020B0604020202020204" pitchFamily="34" charset="0"/>
              </a:rPr>
              <a:t>0</a:t>
            </a:r>
          </a:p>
        </p:txBody>
      </p:sp>
      <p:sp>
        <p:nvSpPr>
          <p:cNvPr id="11268" name="Oval 4"/>
          <p:cNvSpPr>
            <a:spLocks noChangeArrowheads="1"/>
          </p:cNvSpPr>
          <p:nvPr/>
        </p:nvSpPr>
        <p:spPr bwMode="auto">
          <a:xfrm>
            <a:off x="2965450" y="2743200"/>
            <a:ext cx="533400" cy="533400"/>
          </a:xfrm>
          <a:prstGeom prst="ellipse">
            <a:avLst/>
          </a:prstGeom>
          <a:solidFill>
            <a:srgbClr val="CC99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400" b="1">
                <a:latin typeface="Arial" panose="020B0604020202020204" pitchFamily="34" charset="0"/>
              </a:rPr>
              <a:t>PIN</a:t>
            </a:r>
            <a:r>
              <a:rPr lang="en-US" altLang="en-US" sz="1400" b="1" baseline="-25000">
                <a:latin typeface="Arial" panose="020B0604020202020204" pitchFamily="34" charset="0"/>
              </a:rPr>
              <a:t>0</a:t>
            </a:r>
          </a:p>
        </p:txBody>
      </p:sp>
      <p:sp>
        <p:nvSpPr>
          <p:cNvPr id="11269" name="Oval 5"/>
          <p:cNvSpPr>
            <a:spLocks noChangeArrowheads="1"/>
          </p:cNvSpPr>
          <p:nvPr/>
        </p:nvSpPr>
        <p:spPr bwMode="auto">
          <a:xfrm>
            <a:off x="5556250" y="2743200"/>
            <a:ext cx="533400" cy="533400"/>
          </a:xfrm>
          <a:prstGeom prst="ellipse">
            <a:avLst/>
          </a:prstGeom>
          <a:solidFill>
            <a:srgbClr val="CC99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400" b="1">
                <a:latin typeface="Arial" panose="020B0604020202020204" pitchFamily="34" charset="0"/>
              </a:rPr>
              <a:t>PIN</a:t>
            </a:r>
            <a:r>
              <a:rPr lang="en-US" altLang="en-US" sz="1400" b="1" baseline="-25000">
                <a:latin typeface="Arial" panose="020B0604020202020204" pitchFamily="34" charset="0"/>
              </a:rPr>
              <a:t>m</a:t>
            </a:r>
          </a:p>
        </p:txBody>
      </p:sp>
      <p:sp>
        <p:nvSpPr>
          <p:cNvPr id="11270" name="Oval 6"/>
          <p:cNvSpPr>
            <a:spLocks noChangeArrowheads="1"/>
          </p:cNvSpPr>
          <p:nvPr/>
        </p:nvSpPr>
        <p:spPr bwMode="auto">
          <a:xfrm>
            <a:off x="2127250" y="3962400"/>
            <a:ext cx="381000" cy="381000"/>
          </a:xfrm>
          <a:prstGeom prst="ellipse">
            <a:avLst/>
          </a:prstGeom>
          <a:solidFill>
            <a:srgbClr val="CC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400" b="1" i="1">
                <a:latin typeface="Arial" panose="020B0604020202020204" pitchFamily="34" charset="0"/>
              </a:rPr>
              <a:t>r</a:t>
            </a:r>
            <a:r>
              <a:rPr lang="en-US" altLang="en-US" sz="1400" b="1" baseline="-25000">
                <a:latin typeface="Arial" panose="020B0604020202020204" pitchFamily="34" charset="0"/>
              </a:rPr>
              <a:t>0</a:t>
            </a:r>
          </a:p>
        </p:txBody>
      </p:sp>
      <p:sp>
        <p:nvSpPr>
          <p:cNvPr id="11271" name="Oval 7"/>
          <p:cNvSpPr>
            <a:spLocks noChangeArrowheads="1"/>
          </p:cNvSpPr>
          <p:nvPr/>
        </p:nvSpPr>
        <p:spPr bwMode="auto">
          <a:xfrm>
            <a:off x="2965450" y="3962400"/>
            <a:ext cx="381000" cy="381000"/>
          </a:xfrm>
          <a:prstGeom prst="ellipse">
            <a:avLst/>
          </a:prstGeom>
          <a:solidFill>
            <a:srgbClr val="CC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400" b="1" i="1">
                <a:latin typeface="Arial" panose="020B0604020202020204" pitchFamily="34" charset="0"/>
              </a:rPr>
              <a:t>r</a:t>
            </a:r>
            <a:r>
              <a:rPr lang="en-US" altLang="en-US" sz="1400" b="1" i="1" baseline="-25000">
                <a:latin typeface="Arial" panose="020B0604020202020204" pitchFamily="34" charset="0"/>
              </a:rPr>
              <a:t>1</a:t>
            </a:r>
            <a:endParaRPr lang="en-US" altLang="en-US" sz="1400" b="1" baseline="-25000">
              <a:latin typeface="Arial" panose="020B0604020202020204" pitchFamily="34" charset="0"/>
            </a:endParaRPr>
          </a:p>
        </p:txBody>
      </p:sp>
      <p:sp>
        <p:nvSpPr>
          <p:cNvPr id="11272" name="Oval 8"/>
          <p:cNvSpPr>
            <a:spLocks noChangeArrowheads="1"/>
          </p:cNvSpPr>
          <p:nvPr/>
        </p:nvSpPr>
        <p:spPr bwMode="auto">
          <a:xfrm>
            <a:off x="1670050" y="5181600"/>
            <a:ext cx="381000" cy="381000"/>
          </a:xfrm>
          <a:prstGeom prst="ellipse">
            <a:avLst/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400" b="1" i="1">
                <a:latin typeface="Arial" panose="020B0604020202020204" pitchFamily="34" charset="0"/>
              </a:rPr>
              <a:t>q</a:t>
            </a:r>
            <a:r>
              <a:rPr lang="en-US" altLang="en-US" sz="1400" b="1" baseline="-25000">
                <a:latin typeface="Arial" panose="020B0604020202020204" pitchFamily="34" charset="0"/>
              </a:rPr>
              <a:t>0</a:t>
            </a:r>
          </a:p>
        </p:txBody>
      </p:sp>
      <p:sp>
        <p:nvSpPr>
          <p:cNvPr id="11273" name="Line 9"/>
          <p:cNvSpPr>
            <a:spLocks noChangeShapeType="1"/>
          </p:cNvSpPr>
          <p:nvPr/>
        </p:nvSpPr>
        <p:spPr bwMode="auto">
          <a:xfrm flipH="1">
            <a:off x="3422650" y="2133600"/>
            <a:ext cx="6858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74" name="Line 10"/>
          <p:cNvSpPr>
            <a:spLocks noChangeShapeType="1"/>
          </p:cNvSpPr>
          <p:nvPr/>
        </p:nvSpPr>
        <p:spPr bwMode="auto">
          <a:xfrm>
            <a:off x="3651250" y="3013075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75" name="Text Box 11"/>
          <p:cNvSpPr txBox="1">
            <a:spLocks noChangeArrowheads="1"/>
          </p:cNvSpPr>
          <p:nvPr/>
        </p:nvSpPr>
        <p:spPr bwMode="auto">
          <a:xfrm>
            <a:off x="4321175" y="2787650"/>
            <a:ext cx="38735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 b="1">
                <a:latin typeface="Arial" panose="020B0604020202020204" pitchFamily="34" charset="0"/>
              </a:rPr>
              <a:t>…</a:t>
            </a:r>
          </a:p>
        </p:txBody>
      </p:sp>
      <p:sp>
        <p:nvSpPr>
          <p:cNvPr id="11276" name="Line 12"/>
          <p:cNvSpPr>
            <a:spLocks noChangeShapeType="1"/>
          </p:cNvSpPr>
          <p:nvPr/>
        </p:nvSpPr>
        <p:spPr bwMode="auto">
          <a:xfrm>
            <a:off x="4870450" y="3013075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77" name="Line 13"/>
          <p:cNvSpPr>
            <a:spLocks noChangeShapeType="1"/>
          </p:cNvSpPr>
          <p:nvPr/>
        </p:nvSpPr>
        <p:spPr bwMode="auto">
          <a:xfrm flipH="1">
            <a:off x="2432050" y="3276600"/>
            <a:ext cx="5334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78" name="Line 14"/>
          <p:cNvSpPr>
            <a:spLocks noChangeShapeType="1"/>
          </p:cNvSpPr>
          <p:nvPr/>
        </p:nvSpPr>
        <p:spPr bwMode="auto">
          <a:xfrm flipH="1">
            <a:off x="1974850" y="4419600"/>
            <a:ext cx="2286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79" name="Line 15"/>
          <p:cNvSpPr>
            <a:spLocks noChangeShapeType="1"/>
          </p:cNvSpPr>
          <p:nvPr/>
        </p:nvSpPr>
        <p:spPr bwMode="auto">
          <a:xfrm>
            <a:off x="2584450" y="41910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80" name="Oval 16"/>
          <p:cNvSpPr>
            <a:spLocks noChangeArrowheads="1"/>
          </p:cNvSpPr>
          <p:nvPr/>
        </p:nvSpPr>
        <p:spPr bwMode="auto">
          <a:xfrm>
            <a:off x="2279650" y="5181600"/>
            <a:ext cx="381000" cy="381000"/>
          </a:xfrm>
          <a:prstGeom prst="ellipse">
            <a:avLst/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400" b="1" i="1">
                <a:latin typeface="Arial" panose="020B0604020202020204" pitchFamily="34" charset="0"/>
              </a:rPr>
              <a:t>q</a:t>
            </a:r>
            <a:r>
              <a:rPr lang="en-US" altLang="en-US" sz="1400" b="1" baseline="-25000">
                <a:latin typeface="Arial" panose="020B0604020202020204" pitchFamily="34" charset="0"/>
              </a:rPr>
              <a:t>1</a:t>
            </a:r>
          </a:p>
        </p:txBody>
      </p:sp>
      <p:sp>
        <p:nvSpPr>
          <p:cNvPr id="11281" name="Oval 17"/>
          <p:cNvSpPr>
            <a:spLocks noChangeArrowheads="1"/>
          </p:cNvSpPr>
          <p:nvPr/>
        </p:nvSpPr>
        <p:spPr bwMode="auto">
          <a:xfrm>
            <a:off x="2889250" y="5181600"/>
            <a:ext cx="381000" cy="381000"/>
          </a:xfrm>
          <a:prstGeom prst="ellipse">
            <a:avLst/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400" b="1" i="1">
                <a:latin typeface="Arial" panose="020B0604020202020204" pitchFamily="34" charset="0"/>
              </a:rPr>
              <a:t>q</a:t>
            </a:r>
            <a:r>
              <a:rPr lang="en-US" altLang="en-US" sz="1400" b="1" i="1" baseline="-25000">
                <a:latin typeface="Arial" panose="020B0604020202020204" pitchFamily="34" charset="0"/>
              </a:rPr>
              <a:t>2</a:t>
            </a:r>
            <a:endParaRPr lang="en-US" altLang="en-US" sz="1400" b="1" baseline="-25000">
              <a:latin typeface="Arial" panose="020B0604020202020204" pitchFamily="34" charset="0"/>
            </a:endParaRPr>
          </a:p>
        </p:txBody>
      </p:sp>
      <p:sp>
        <p:nvSpPr>
          <p:cNvPr id="11282" name="Oval 18"/>
          <p:cNvSpPr>
            <a:spLocks noChangeArrowheads="1"/>
          </p:cNvSpPr>
          <p:nvPr/>
        </p:nvSpPr>
        <p:spPr bwMode="auto">
          <a:xfrm>
            <a:off x="3346450" y="5181600"/>
            <a:ext cx="381000" cy="381000"/>
          </a:xfrm>
          <a:prstGeom prst="ellipse">
            <a:avLst/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400" b="1" i="1">
                <a:latin typeface="Arial" panose="020B0604020202020204" pitchFamily="34" charset="0"/>
              </a:rPr>
              <a:t>q</a:t>
            </a:r>
            <a:r>
              <a:rPr lang="en-US" altLang="en-US" sz="1400" b="1" i="1" baseline="-25000">
                <a:latin typeface="Arial" panose="020B0604020202020204" pitchFamily="34" charset="0"/>
              </a:rPr>
              <a:t>3</a:t>
            </a:r>
            <a:endParaRPr lang="en-US" altLang="en-US" sz="1400" b="1" baseline="-25000">
              <a:latin typeface="Arial" panose="020B0604020202020204" pitchFamily="34" charset="0"/>
            </a:endParaRPr>
          </a:p>
        </p:txBody>
      </p:sp>
      <p:sp>
        <p:nvSpPr>
          <p:cNvPr id="11283" name="Oval 19"/>
          <p:cNvSpPr>
            <a:spLocks noChangeArrowheads="1"/>
          </p:cNvSpPr>
          <p:nvPr/>
        </p:nvSpPr>
        <p:spPr bwMode="auto">
          <a:xfrm>
            <a:off x="3956050" y="5181600"/>
            <a:ext cx="381000" cy="381000"/>
          </a:xfrm>
          <a:prstGeom prst="ellipse">
            <a:avLst/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en-US" altLang="en-US" sz="1400" b="1" baseline="-25000">
              <a:latin typeface="Arial" panose="020B0604020202020204" pitchFamily="34" charset="0"/>
            </a:endParaRPr>
          </a:p>
        </p:txBody>
      </p:sp>
      <p:sp>
        <p:nvSpPr>
          <p:cNvPr id="11284" name="Line 20"/>
          <p:cNvSpPr>
            <a:spLocks noChangeShapeType="1"/>
          </p:cNvSpPr>
          <p:nvPr/>
        </p:nvSpPr>
        <p:spPr bwMode="auto">
          <a:xfrm flipH="1">
            <a:off x="3041650" y="4419600"/>
            <a:ext cx="762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85" name="Line 21"/>
          <p:cNvSpPr>
            <a:spLocks noChangeShapeType="1"/>
          </p:cNvSpPr>
          <p:nvPr/>
        </p:nvSpPr>
        <p:spPr bwMode="auto">
          <a:xfrm flipH="1" flipV="1">
            <a:off x="2355850" y="4419600"/>
            <a:ext cx="76200" cy="6858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86" name="Line 22"/>
          <p:cNvSpPr>
            <a:spLocks noChangeShapeType="1"/>
          </p:cNvSpPr>
          <p:nvPr/>
        </p:nvSpPr>
        <p:spPr bwMode="auto">
          <a:xfrm flipH="1" flipV="1">
            <a:off x="3270250" y="4419600"/>
            <a:ext cx="152400" cy="6858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87" name="Oval 23"/>
          <p:cNvSpPr>
            <a:spLocks noChangeArrowheads="1"/>
          </p:cNvSpPr>
          <p:nvPr/>
        </p:nvSpPr>
        <p:spPr bwMode="auto">
          <a:xfrm>
            <a:off x="4108450" y="3962400"/>
            <a:ext cx="381000" cy="381000"/>
          </a:xfrm>
          <a:prstGeom prst="ellipse">
            <a:avLst/>
          </a:prstGeom>
          <a:solidFill>
            <a:srgbClr val="CC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en-US" altLang="en-US" sz="1400" b="1" baseline="-25000">
              <a:latin typeface="Arial" panose="020B0604020202020204" pitchFamily="34" charset="0"/>
            </a:endParaRPr>
          </a:p>
        </p:txBody>
      </p:sp>
      <p:sp>
        <p:nvSpPr>
          <p:cNvPr id="11288" name="Line 24"/>
          <p:cNvSpPr>
            <a:spLocks noChangeShapeType="1"/>
          </p:cNvSpPr>
          <p:nvPr/>
        </p:nvSpPr>
        <p:spPr bwMode="auto">
          <a:xfrm flipH="1" flipV="1">
            <a:off x="3498850" y="3276600"/>
            <a:ext cx="609600" cy="6858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89" name="Oval 25"/>
          <p:cNvSpPr>
            <a:spLocks noChangeArrowheads="1"/>
          </p:cNvSpPr>
          <p:nvPr/>
        </p:nvSpPr>
        <p:spPr bwMode="auto">
          <a:xfrm>
            <a:off x="4413250" y="5181600"/>
            <a:ext cx="381000" cy="381000"/>
          </a:xfrm>
          <a:prstGeom prst="ellipse">
            <a:avLst/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en-US" altLang="en-US" sz="1400" b="1" baseline="-25000">
              <a:latin typeface="Arial" panose="020B0604020202020204" pitchFamily="34" charset="0"/>
            </a:endParaRPr>
          </a:p>
        </p:txBody>
      </p:sp>
      <p:sp>
        <p:nvSpPr>
          <p:cNvPr id="11290" name="Line 26"/>
          <p:cNvSpPr>
            <a:spLocks noChangeShapeType="1"/>
          </p:cNvSpPr>
          <p:nvPr/>
        </p:nvSpPr>
        <p:spPr bwMode="auto">
          <a:xfrm flipH="1">
            <a:off x="4184650" y="4419600"/>
            <a:ext cx="762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91" name="Line 27"/>
          <p:cNvSpPr>
            <a:spLocks noChangeShapeType="1"/>
          </p:cNvSpPr>
          <p:nvPr/>
        </p:nvSpPr>
        <p:spPr bwMode="auto">
          <a:xfrm flipH="1" flipV="1">
            <a:off x="4413250" y="4419600"/>
            <a:ext cx="152400" cy="6858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92" name="Oval 28"/>
          <p:cNvSpPr>
            <a:spLocks noChangeArrowheads="1"/>
          </p:cNvSpPr>
          <p:nvPr/>
        </p:nvSpPr>
        <p:spPr bwMode="auto">
          <a:xfrm>
            <a:off x="5099050" y="3962400"/>
            <a:ext cx="381000" cy="381000"/>
          </a:xfrm>
          <a:prstGeom prst="ellipse">
            <a:avLst/>
          </a:prstGeom>
          <a:solidFill>
            <a:srgbClr val="CC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en-US" altLang="en-US" sz="1400" b="1" baseline="-25000">
              <a:latin typeface="Arial" panose="020B0604020202020204" pitchFamily="34" charset="0"/>
            </a:endParaRPr>
          </a:p>
        </p:txBody>
      </p:sp>
      <p:sp>
        <p:nvSpPr>
          <p:cNvPr id="11293" name="Oval 29"/>
          <p:cNvSpPr>
            <a:spLocks noChangeArrowheads="1"/>
          </p:cNvSpPr>
          <p:nvPr/>
        </p:nvSpPr>
        <p:spPr bwMode="auto">
          <a:xfrm>
            <a:off x="5937250" y="3962400"/>
            <a:ext cx="381000" cy="381000"/>
          </a:xfrm>
          <a:prstGeom prst="ellipse">
            <a:avLst/>
          </a:prstGeom>
          <a:solidFill>
            <a:srgbClr val="CC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en-US" altLang="en-US" sz="1400" b="1" baseline="-25000">
              <a:latin typeface="Arial" panose="020B0604020202020204" pitchFamily="34" charset="0"/>
            </a:endParaRPr>
          </a:p>
        </p:txBody>
      </p:sp>
      <p:sp>
        <p:nvSpPr>
          <p:cNvPr id="11294" name="Line 30"/>
          <p:cNvSpPr>
            <a:spLocks noChangeShapeType="1"/>
          </p:cNvSpPr>
          <p:nvPr/>
        </p:nvSpPr>
        <p:spPr bwMode="auto">
          <a:xfrm>
            <a:off x="5556250" y="41910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95" name="Oval 31"/>
          <p:cNvSpPr>
            <a:spLocks noChangeArrowheads="1"/>
          </p:cNvSpPr>
          <p:nvPr/>
        </p:nvSpPr>
        <p:spPr bwMode="auto">
          <a:xfrm>
            <a:off x="6851650" y="3962400"/>
            <a:ext cx="381000" cy="381000"/>
          </a:xfrm>
          <a:prstGeom prst="ellipse">
            <a:avLst/>
          </a:prstGeom>
          <a:solidFill>
            <a:srgbClr val="CC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400" b="1" i="1">
                <a:latin typeface="Arial" panose="020B0604020202020204" pitchFamily="34" charset="0"/>
              </a:rPr>
              <a:t>r</a:t>
            </a:r>
            <a:r>
              <a:rPr lang="en-US" altLang="en-US" sz="1400" b="1" i="1" baseline="-25000">
                <a:latin typeface="Arial" panose="020B0604020202020204" pitchFamily="34" charset="0"/>
              </a:rPr>
              <a:t>n</a:t>
            </a:r>
            <a:endParaRPr lang="en-US" altLang="en-US" sz="1400" b="1" baseline="-25000">
              <a:latin typeface="Arial" panose="020B0604020202020204" pitchFamily="34" charset="0"/>
            </a:endParaRPr>
          </a:p>
        </p:txBody>
      </p:sp>
      <p:sp>
        <p:nvSpPr>
          <p:cNvPr id="11296" name="Oval 32"/>
          <p:cNvSpPr>
            <a:spLocks noChangeArrowheads="1"/>
          </p:cNvSpPr>
          <p:nvPr/>
        </p:nvSpPr>
        <p:spPr bwMode="auto">
          <a:xfrm>
            <a:off x="4870450" y="5181600"/>
            <a:ext cx="381000" cy="381000"/>
          </a:xfrm>
          <a:prstGeom prst="ellipse">
            <a:avLst/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en-US" altLang="en-US" sz="1400" b="1" baseline="-25000">
              <a:latin typeface="Arial" panose="020B0604020202020204" pitchFamily="34" charset="0"/>
            </a:endParaRPr>
          </a:p>
        </p:txBody>
      </p:sp>
      <p:sp>
        <p:nvSpPr>
          <p:cNvPr id="11297" name="Oval 33"/>
          <p:cNvSpPr>
            <a:spLocks noChangeArrowheads="1"/>
          </p:cNvSpPr>
          <p:nvPr/>
        </p:nvSpPr>
        <p:spPr bwMode="auto">
          <a:xfrm>
            <a:off x="5327650" y="5181600"/>
            <a:ext cx="381000" cy="381000"/>
          </a:xfrm>
          <a:prstGeom prst="ellipse">
            <a:avLst/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en-US" altLang="en-US" sz="1400" b="1" baseline="-25000">
              <a:latin typeface="Arial" panose="020B0604020202020204" pitchFamily="34" charset="0"/>
            </a:endParaRPr>
          </a:p>
        </p:txBody>
      </p:sp>
      <p:sp>
        <p:nvSpPr>
          <p:cNvPr id="11298" name="Oval 34"/>
          <p:cNvSpPr>
            <a:spLocks noChangeArrowheads="1"/>
          </p:cNvSpPr>
          <p:nvPr/>
        </p:nvSpPr>
        <p:spPr bwMode="auto">
          <a:xfrm>
            <a:off x="5784850" y="5181600"/>
            <a:ext cx="381000" cy="381000"/>
          </a:xfrm>
          <a:prstGeom prst="ellipse">
            <a:avLst/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en-US" altLang="en-US" sz="1400" b="1" baseline="-25000">
              <a:latin typeface="Arial" panose="020B0604020202020204" pitchFamily="34" charset="0"/>
            </a:endParaRPr>
          </a:p>
        </p:txBody>
      </p:sp>
      <p:sp>
        <p:nvSpPr>
          <p:cNvPr id="11299" name="Oval 35"/>
          <p:cNvSpPr>
            <a:spLocks noChangeArrowheads="1"/>
          </p:cNvSpPr>
          <p:nvPr/>
        </p:nvSpPr>
        <p:spPr bwMode="auto">
          <a:xfrm>
            <a:off x="6242050" y="5181600"/>
            <a:ext cx="381000" cy="381000"/>
          </a:xfrm>
          <a:prstGeom prst="ellipse">
            <a:avLst/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en-US" altLang="en-US" sz="1400" b="1" baseline="-25000">
              <a:latin typeface="Arial" panose="020B0604020202020204" pitchFamily="34" charset="0"/>
            </a:endParaRPr>
          </a:p>
        </p:txBody>
      </p:sp>
      <p:sp>
        <p:nvSpPr>
          <p:cNvPr id="11300" name="Oval 36"/>
          <p:cNvSpPr>
            <a:spLocks noChangeArrowheads="1"/>
          </p:cNvSpPr>
          <p:nvPr/>
        </p:nvSpPr>
        <p:spPr bwMode="auto">
          <a:xfrm>
            <a:off x="7004050" y="5181600"/>
            <a:ext cx="381000" cy="381000"/>
          </a:xfrm>
          <a:prstGeom prst="ellipse">
            <a:avLst/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400" b="1" i="1">
                <a:latin typeface="Arial" panose="020B0604020202020204" pitchFamily="34" charset="0"/>
              </a:rPr>
              <a:t>q</a:t>
            </a:r>
            <a:r>
              <a:rPr lang="en-US" altLang="en-US" sz="1400" b="1" i="1" baseline="-25000">
                <a:latin typeface="Arial" panose="020B0604020202020204" pitchFamily="34" charset="0"/>
              </a:rPr>
              <a:t>r</a:t>
            </a:r>
            <a:endParaRPr lang="en-US" altLang="en-US" sz="1400" b="1" baseline="-25000">
              <a:latin typeface="Arial" panose="020B0604020202020204" pitchFamily="34" charset="0"/>
            </a:endParaRPr>
          </a:p>
        </p:txBody>
      </p:sp>
      <p:sp>
        <p:nvSpPr>
          <p:cNvPr id="11301" name="Line 37"/>
          <p:cNvSpPr>
            <a:spLocks noChangeShapeType="1"/>
          </p:cNvSpPr>
          <p:nvPr/>
        </p:nvSpPr>
        <p:spPr bwMode="auto">
          <a:xfrm flipH="1">
            <a:off x="5099050" y="4419600"/>
            <a:ext cx="762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302" name="Line 38"/>
          <p:cNvSpPr>
            <a:spLocks noChangeShapeType="1"/>
          </p:cNvSpPr>
          <p:nvPr/>
        </p:nvSpPr>
        <p:spPr bwMode="auto">
          <a:xfrm flipH="1" flipV="1">
            <a:off x="5327650" y="4419600"/>
            <a:ext cx="152400" cy="6858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303" name="Line 39"/>
          <p:cNvSpPr>
            <a:spLocks noChangeShapeType="1"/>
          </p:cNvSpPr>
          <p:nvPr/>
        </p:nvSpPr>
        <p:spPr bwMode="auto">
          <a:xfrm flipH="1">
            <a:off x="6013450" y="4419600"/>
            <a:ext cx="762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304" name="Line 40"/>
          <p:cNvSpPr>
            <a:spLocks noChangeShapeType="1"/>
          </p:cNvSpPr>
          <p:nvPr/>
        </p:nvSpPr>
        <p:spPr bwMode="auto">
          <a:xfrm flipH="1" flipV="1">
            <a:off x="6242050" y="4419600"/>
            <a:ext cx="152400" cy="6858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305" name="Line 41"/>
          <p:cNvSpPr>
            <a:spLocks noChangeShapeType="1"/>
          </p:cNvSpPr>
          <p:nvPr/>
        </p:nvSpPr>
        <p:spPr bwMode="auto">
          <a:xfrm>
            <a:off x="7080250" y="4419600"/>
            <a:ext cx="762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306" name="Line 42"/>
          <p:cNvSpPr>
            <a:spLocks noChangeShapeType="1"/>
          </p:cNvSpPr>
          <p:nvPr/>
        </p:nvSpPr>
        <p:spPr bwMode="auto">
          <a:xfrm flipH="1">
            <a:off x="5327650" y="3276600"/>
            <a:ext cx="3048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307" name="Line 43"/>
          <p:cNvSpPr>
            <a:spLocks noChangeShapeType="1"/>
          </p:cNvSpPr>
          <p:nvPr/>
        </p:nvSpPr>
        <p:spPr bwMode="auto">
          <a:xfrm flipH="1" flipV="1">
            <a:off x="5937250" y="3276600"/>
            <a:ext cx="152400" cy="6096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308" name="Text Box 44"/>
          <p:cNvSpPr txBox="1">
            <a:spLocks noChangeArrowheads="1"/>
          </p:cNvSpPr>
          <p:nvPr/>
        </p:nvSpPr>
        <p:spPr bwMode="auto">
          <a:xfrm>
            <a:off x="3657600" y="6324600"/>
            <a:ext cx="5410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/>
            <a:r>
              <a:rPr lang="en-US" altLang="en-US" sz="1200">
                <a:latin typeface="Arial" panose="020B0604020202020204" pitchFamily="34" charset="0"/>
              </a:rPr>
              <a:t>Stefano Mizzaro. (1999) How Many Relevances in Information Retrieval? </a:t>
            </a:r>
            <a:r>
              <a:rPr lang="en-US" altLang="en-US" sz="1200" i="1">
                <a:latin typeface="Arial" panose="020B0604020202020204" pitchFamily="34" charset="0"/>
              </a:rPr>
              <a:t>Interacting With Computers</a:t>
            </a:r>
            <a:r>
              <a:rPr lang="en-US" altLang="en-US" sz="1200">
                <a:latin typeface="Arial" panose="020B0604020202020204" pitchFamily="34" charset="0"/>
              </a:rPr>
              <a:t>, 10(3), 305-322.</a:t>
            </a:r>
          </a:p>
        </p:txBody>
      </p:sp>
      <p:sp>
        <p:nvSpPr>
          <p:cNvPr id="11309" name="Line 45"/>
          <p:cNvSpPr>
            <a:spLocks noChangeShapeType="1"/>
          </p:cNvSpPr>
          <p:nvPr/>
        </p:nvSpPr>
        <p:spPr bwMode="auto">
          <a:xfrm>
            <a:off x="6089650" y="3276600"/>
            <a:ext cx="7620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310" name="Text Box 46"/>
          <p:cNvSpPr txBox="1">
            <a:spLocks noChangeArrowheads="1"/>
          </p:cNvSpPr>
          <p:nvPr/>
        </p:nvSpPr>
        <p:spPr bwMode="auto">
          <a:xfrm>
            <a:off x="4741863" y="1676400"/>
            <a:ext cx="21939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>
                <a:latin typeface="Arial" panose="020B0604020202020204" pitchFamily="34" charset="0"/>
              </a:rPr>
              <a:t>Real information needs (RIN) </a:t>
            </a:r>
          </a:p>
          <a:p>
            <a:r>
              <a:rPr lang="en-US" altLang="en-US" sz="1200">
                <a:latin typeface="Arial" panose="020B0604020202020204" pitchFamily="34" charset="0"/>
              </a:rPr>
              <a:t>= visceral need</a:t>
            </a:r>
          </a:p>
        </p:txBody>
      </p:sp>
      <p:sp>
        <p:nvSpPr>
          <p:cNvPr id="11311" name="Text Box 47"/>
          <p:cNvSpPr txBox="1">
            <a:spLocks noChangeArrowheads="1"/>
          </p:cNvSpPr>
          <p:nvPr/>
        </p:nvSpPr>
        <p:spPr bwMode="auto">
          <a:xfrm>
            <a:off x="6118225" y="2765425"/>
            <a:ext cx="25495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>
                <a:latin typeface="Arial" panose="020B0604020202020204" pitchFamily="34" charset="0"/>
              </a:rPr>
              <a:t>Perceived information needs (PIN) </a:t>
            </a:r>
          </a:p>
          <a:p>
            <a:r>
              <a:rPr lang="en-US" altLang="en-US" sz="1200">
                <a:latin typeface="Arial" panose="020B0604020202020204" pitchFamily="34" charset="0"/>
              </a:rPr>
              <a:t>= conscious need</a:t>
            </a:r>
          </a:p>
        </p:txBody>
      </p:sp>
      <p:sp>
        <p:nvSpPr>
          <p:cNvPr id="11312" name="Text Box 48"/>
          <p:cNvSpPr txBox="1">
            <a:spLocks noChangeArrowheads="1"/>
          </p:cNvSpPr>
          <p:nvPr/>
        </p:nvSpPr>
        <p:spPr bwMode="auto">
          <a:xfrm>
            <a:off x="7232650" y="3908425"/>
            <a:ext cx="13954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>
                <a:latin typeface="Arial" panose="020B0604020202020204" pitchFamily="34" charset="0"/>
              </a:rPr>
              <a:t>Request </a:t>
            </a:r>
          </a:p>
          <a:p>
            <a:r>
              <a:rPr lang="en-US" altLang="en-US" sz="1200">
                <a:latin typeface="Arial" panose="020B0604020202020204" pitchFamily="34" charset="0"/>
              </a:rPr>
              <a:t>= formalized need</a:t>
            </a:r>
          </a:p>
        </p:txBody>
      </p:sp>
      <p:sp>
        <p:nvSpPr>
          <p:cNvPr id="11313" name="Text Box 49"/>
          <p:cNvSpPr txBox="1">
            <a:spLocks noChangeArrowheads="1"/>
          </p:cNvSpPr>
          <p:nvPr/>
        </p:nvSpPr>
        <p:spPr bwMode="auto">
          <a:xfrm>
            <a:off x="7385050" y="5105400"/>
            <a:ext cx="160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>
                <a:latin typeface="Arial" panose="020B0604020202020204" pitchFamily="34" charset="0"/>
              </a:rPr>
              <a:t>Query </a:t>
            </a:r>
          </a:p>
          <a:p>
            <a:r>
              <a:rPr lang="en-US" altLang="en-US" sz="1200">
                <a:latin typeface="Arial" panose="020B0604020202020204" pitchFamily="34" charset="0"/>
              </a:rPr>
              <a:t>= compromised need</a:t>
            </a:r>
          </a:p>
        </p:txBody>
      </p:sp>
      <p:sp>
        <p:nvSpPr>
          <p:cNvPr id="11314" name="Line 50"/>
          <p:cNvSpPr>
            <a:spLocks noChangeShapeType="1"/>
          </p:cNvSpPr>
          <p:nvPr/>
        </p:nvSpPr>
        <p:spPr bwMode="auto">
          <a:xfrm>
            <a:off x="4641850" y="2133600"/>
            <a:ext cx="8382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Broder’s Web Query Taxonomy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/>
              <a:t>Informational (~50%)</a:t>
            </a:r>
          </a:p>
          <a:p>
            <a:pPr lvl="1"/>
            <a:r>
              <a:rPr lang="en-US" altLang="en-US" dirty="0" smtClean="0"/>
              <a:t>Acquire </a:t>
            </a:r>
            <a:r>
              <a:rPr lang="en-US" altLang="en-US" u="sng" dirty="0" smtClean="0"/>
              <a:t>static</a:t>
            </a:r>
            <a:r>
              <a:rPr lang="en-US" altLang="en-US" dirty="0" smtClean="0"/>
              <a:t> information (“topical”)</a:t>
            </a:r>
          </a:p>
          <a:p>
            <a:pPr lvl="4"/>
            <a:endParaRPr lang="en-US" altLang="en-US" dirty="0" smtClean="0"/>
          </a:p>
          <a:p>
            <a:r>
              <a:rPr lang="en-US" altLang="en-US" dirty="0" smtClean="0"/>
              <a:t>Navigational </a:t>
            </a:r>
            <a:r>
              <a:rPr lang="en-US" altLang="en-US" dirty="0" smtClean="0"/>
              <a:t>(~20%)</a:t>
            </a:r>
          </a:p>
          <a:p>
            <a:pPr lvl="1"/>
            <a:r>
              <a:rPr lang="en-US" altLang="en-US" dirty="0" smtClean="0"/>
              <a:t>Reach a particular site (“known item”)</a:t>
            </a:r>
          </a:p>
          <a:p>
            <a:pPr marL="1828800" lvl="4" indent="0">
              <a:buNone/>
            </a:pPr>
            <a:endParaRPr lang="en-US" altLang="en-US" dirty="0" smtClean="0"/>
          </a:p>
          <a:p>
            <a:r>
              <a:rPr lang="en-US" altLang="en-US" dirty="0" smtClean="0"/>
              <a:t>Transactional </a:t>
            </a:r>
            <a:r>
              <a:rPr lang="en-US" altLang="en-US" dirty="0" smtClean="0"/>
              <a:t>(~30%)</a:t>
            </a:r>
          </a:p>
          <a:p>
            <a:pPr lvl="1"/>
            <a:r>
              <a:rPr lang="en-US" altLang="en-US" dirty="0" smtClean="0"/>
              <a:t>Perform a Web-mediated activity (“service”)</a:t>
            </a:r>
          </a:p>
        </p:txBody>
      </p:sp>
      <p:sp>
        <p:nvSpPr>
          <p:cNvPr id="14340" name="Text Box 4"/>
          <p:cNvSpPr txBox="1">
            <a:spLocks noChangeArrowheads="1"/>
          </p:cNvSpPr>
          <p:nvPr/>
        </p:nvSpPr>
        <p:spPr bwMode="auto">
          <a:xfrm>
            <a:off x="4419600" y="6248400"/>
            <a:ext cx="42672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/>
              <a:t>Andrei Broder, </a:t>
            </a:r>
            <a:r>
              <a:rPr lang="en-US" altLang="en-US" sz="2000" i="1"/>
              <a:t>SIGIR Forum</a:t>
            </a:r>
            <a:r>
              <a:rPr lang="en-US" altLang="en-US" sz="2000"/>
              <a:t>, Fall 2002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Freeform 2"/>
          <p:cNvSpPr>
            <a:spLocks/>
          </p:cNvSpPr>
          <p:nvPr/>
        </p:nvSpPr>
        <p:spPr bwMode="auto">
          <a:xfrm>
            <a:off x="2178050" y="2135188"/>
            <a:ext cx="5922963" cy="3897312"/>
          </a:xfrm>
          <a:custGeom>
            <a:avLst/>
            <a:gdLst>
              <a:gd name="T0" fmla="*/ 0 w 3731"/>
              <a:gd name="T1" fmla="*/ 2420 h 2455"/>
              <a:gd name="T2" fmla="*/ 364 w 3731"/>
              <a:gd name="T3" fmla="*/ 2420 h 2455"/>
              <a:gd name="T4" fmla="*/ 422 w 3731"/>
              <a:gd name="T5" fmla="*/ 2398 h 2455"/>
              <a:gd name="T6" fmla="*/ 636 w 3731"/>
              <a:gd name="T7" fmla="*/ 2234 h 2455"/>
              <a:gd name="T8" fmla="*/ 707 w 3731"/>
              <a:gd name="T9" fmla="*/ 2148 h 2455"/>
              <a:gd name="T10" fmla="*/ 800 w 3731"/>
              <a:gd name="T11" fmla="*/ 1891 h 2455"/>
              <a:gd name="T12" fmla="*/ 650 w 3731"/>
              <a:gd name="T13" fmla="*/ 1270 h 2455"/>
              <a:gd name="T14" fmla="*/ 493 w 3731"/>
              <a:gd name="T15" fmla="*/ 1077 h 2455"/>
              <a:gd name="T16" fmla="*/ 464 w 3731"/>
              <a:gd name="T17" fmla="*/ 1041 h 2455"/>
              <a:gd name="T18" fmla="*/ 436 w 3731"/>
              <a:gd name="T19" fmla="*/ 1005 h 2455"/>
              <a:gd name="T20" fmla="*/ 393 w 3731"/>
              <a:gd name="T21" fmla="*/ 913 h 2455"/>
              <a:gd name="T22" fmla="*/ 450 w 3731"/>
              <a:gd name="T23" fmla="*/ 505 h 2455"/>
              <a:gd name="T24" fmla="*/ 522 w 3731"/>
              <a:gd name="T25" fmla="*/ 484 h 2455"/>
              <a:gd name="T26" fmla="*/ 729 w 3731"/>
              <a:gd name="T27" fmla="*/ 505 h 2455"/>
              <a:gd name="T28" fmla="*/ 822 w 3731"/>
              <a:gd name="T29" fmla="*/ 555 h 2455"/>
              <a:gd name="T30" fmla="*/ 879 w 3731"/>
              <a:gd name="T31" fmla="*/ 584 h 2455"/>
              <a:gd name="T32" fmla="*/ 950 w 3731"/>
              <a:gd name="T33" fmla="*/ 641 h 2455"/>
              <a:gd name="T34" fmla="*/ 1064 w 3731"/>
              <a:gd name="T35" fmla="*/ 855 h 2455"/>
              <a:gd name="T36" fmla="*/ 1143 w 3731"/>
              <a:gd name="T37" fmla="*/ 1063 h 2455"/>
              <a:gd name="T38" fmla="*/ 1193 w 3731"/>
              <a:gd name="T39" fmla="*/ 1170 h 2455"/>
              <a:gd name="T40" fmla="*/ 1307 w 3731"/>
              <a:gd name="T41" fmla="*/ 1334 h 2455"/>
              <a:gd name="T42" fmla="*/ 1464 w 3731"/>
              <a:gd name="T43" fmla="*/ 1448 h 2455"/>
              <a:gd name="T44" fmla="*/ 1500 w 3731"/>
              <a:gd name="T45" fmla="*/ 1470 h 2455"/>
              <a:gd name="T46" fmla="*/ 1586 w 3731"/>
              <a:gd name="T47" fmla="*/ 1484 h 2455"/>
              <a:gd name="T48" fmla="*/ 1729 w 3731"/>
              <a:gd name="T49" fmla="*/ 1463 h 2455"/>
              <a:gd name="T50" fmla="*/ 1893 w 3731"/>
              <a:gd name="T51" fmla="*/ 1170 h 2455"/>
              <a:gd name="T52" fmla="*/ 1936 w 3731"/>
              <a:gd name="T53" fmla="*/ 1063 h 2455"/>
              <a:gd name="T54" fmla="*/ 1907 w 3731"/>
              <a:gd name="T55" fmla="*/ 698 h 2455"/>
              <a:gd name="T56" fmla="*/ 1850 w 3731"/>
              <a:gd name="T57" fmla="*/ 470 h 2455"/>
              <a:gd name="T58" fmla="*/ 1957 w 3731"/>
              <a:gd name="T59" fmla="*/ 48 h 2455"/>
              <a:gd name="T60" fmla="*/ 2115 w 3731"/>
              <a:gd name="T61" fmla="*/ 6 h 2455"/>
              <a:gd name="T62" fmla="*/ 2307 w 3731"/>
              <a:gd name="T63" fmla="*/ 20 h 2455"/>
              <a:gd name="T64" fmla="*/ 2372 w 3731"/>
              <a:gd name="T65" fmla="*/ 41 h 2455"/>
              <a:gd name="T66" fmla="*/ 2600 w 3731"/>
              <a:gd name="T67" fmla="*/ 127 h 2455"/>
              <a:gd name="T68" fmla="*/ 2736 w 3731"/>
              <a:gd name="T69" fmla="*/ 213 h 2455"/>
              <a:gd name="T70" fmla="*/ 2786 w 3731"/>
              <a:gd name="T71" fmla="*/ 313 h 2455"/>
              <a:gd name="T72" fmla="*/ 2700 w 3731"/>
              <a:gd name="T73" fmla="*/ 734 h 2455"/>
              <a:gd name="T74" fmla="*/ 2650 w 3731"/>
              <a:gd name="T75" fmla="*/ 791 h 2455"/>
              <a:gd name="T76" fmla="*/ 2550 w 3731"/>
              <a:gd name="T77" fmla="*/ 920 h 2455"/>
              <a:gd name="T78" fmla="*/ 2486 w 3731"/>
              <a:gd name="T79" fmla="*/ 1020 h 2455"/>
              <a:gd name="T80" fmla="*/ 2457 w 3731"/>
              <a:gd name="T81" fmla="*/ 1098 h 2455"/>
              <a:gd name="T82" fmla="*/ 2493 w 3731"/>
              <a:gd name="T83" fmla="*/ 1498 h 2455"/>
              <a:gd name="T84" fmla="*/ 2657 w 3731"/>
              <a:gd name="T85" fmla="*/ 1713 h 2455"/>
              <a:gd name="T86" fmla="*/ 3086 w 3731"/>
              <a:gd name="T87" fmla="*/ 1905 h 2455"/>
              <a:gd name="T88" fmla="*/ 3186 w 3731"/>
              <a:gd name="T89" fmla="*/ 1898 h 2455"/>
              <a:gd name="T90" fmla="*/ 3207 w 3731"/>
              <a:gd name="T91" fmla="*/ 1877 h 2455"/>
              <a:gd name="T92" fmla="*/ 3322 w 3731"/>
              <a:gd name="T93" fmla="*/ 1777 h 2455"/>
              <a:gd name="T94" fmla="*/ 3365 w 3731"/>
              <a:gd name="T95" fmla="*/ 1720 h 2455"/>
              <a:gd name="T96" fmla="*/ 3386 w 3731"/>
              <a:gd name="T97" fmla="*/ 1691 h 2455"/>
              <a:gd name="T98" fmla="*/ 3415 w 3731"/>
              <a:gd name="T99" fmla="*/ 1527 h 2455"/>
              <a:gd name="T100" fmla="*/ 3557 w 3731"/>
              <a:gd name="T101" fmla="*/ 863 h 2455"/>
              <a:gd name="T102" fmla="*/ 3665 w 3731"/>
              <a:gd name="T103" fmla="*/ 805 h 2455"/>
              <a:gd name="T104" fmla="*/ 3729 w 3731"/>
              <a:gd name="T105" fmla="*/ 770 h 2455"/>
              <a:gd name="T106" fmla="*/ 3722 w 3731"/>
              <a:gd name="T107" fmla="*/ 763 h 2455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w 3731"/>
              <a:gd name="T163" fmla="*/ 0 h 2455"/>
              <a:gd name="T164" fmla="*/ 3731 w 3731"/>
              <a:gd name="T165" fmla="*/ 2455 h 2455"/>
            </a:gdLst>
            <a:ahLst/>
            <a:cxnLst>
              <a:cxn ang="T108">
                <a:pos x="T0" y="T1"/>
              </a:cxn>
              <a:cxn ang="T109">
                <a:pos x="T2" y="T3"/>
              </a:cxn>
              <a:cxn ang="T110">
                <a:pos x="T4" y="T5"/>
              </a:cxn>
              <a:cxn ang="T111">
                <a:pos x="T6" y="T7"/>
              </a:cxn>
              <a:cxn ang="T112">
                <a:pos x="T8" y="T9"/>
              </a:cxn>
              <a:cxn ang="T113">
                <a:pos x="T10" y="T11"/>
              </a:cxn>
              <a:cxn ang="T114">
                <a:pos x="T12" y="T13"/>
              </a:cxn>
              <a:cxn ang="T115">
                <a:pos x="T14" y="T15"/>
              </a:cxn>
              <a:cxn ang="T116">
                <a:pos x="T16" y="T17"/>
              </a:cxn>
              <a:cxn ang="T117">
                <a:pos x="T18" y="T19"/>
              </a:cxn>
              <a:cxn ang="T118">
                <a:pos x="T20" y="T21"/>
              </a:cxn>
              <a:cxn ang="T119">
                <a:pos x="T22" y="T23"/>
              </a:cxn>
              <a:cxn ang="T120">
                <a:pos x="T24" y="T25"/>
              </a:cxn>
              <a:cxn ang="T121">
                <a:pos x="T26" y="T27"/>
              </a:cxn>
              <a:cxn ang="T122">
                <a:pos x="T28" y="T29"/>
              </a:cxn>
              <a:cxn ang="T123">
                <a:pos x="T30" y="T31"/>
              </a:cxn>
              <a:cxn ang="T124">
                <a:pos x="T32" y="T33"/>
              </a:cxn>
              <a:cxn ang="T125">
                <a:pos x="T34" y="T35"/>
              </a:cxn>
              <a:cxn ang="T126">
                <a:pos x="T36" y="T37"/>
              </a:cxn>
              <a:cxn ang="T127">
                <a:pos x="T38" y="T39"/>
              </a:cxn>
              <a:cxn ang="T128">
                <a:pos x="T40" y="T41"/>
              </a:cxn>
              <a:cxn ang="T129">
                <a:pos x="T42" y="T43"/>
              </a:cxn>
              <a:cxn ang="T130">
                <a:pos x="T44" y="T45"/>
              </a:cxn>
              <a:cxn ang="T131">
                <a:pos x="T46" y="T47"/>
              </a:cxn>
              <a:cxn ang="T132">
                <a:pos x="T48" y="T49"/>
              </a:cxn>
              <a:cxn ang="T133">
                <a:pos x="T50" y="T51"/>
              </a:cxn>
              <a:cxn ang="T134">
                <a:pos x="T52" y="T53"/>
              </a:cxn>
              <a:cxn ang="T135">
                <a:pos x="T54" y="T55"/>
              </a:cxn>
              <a:cxn ang="T136">
                <a:pos x="T56" y="T57"/>
              </a:cxn>
              <a:cxn ang="T137">
                <a:pos x="T58" y="T59"/>
              </a:cxn>
              <a:cxn ang="T138">
                <a:pos x="T60" y="T61"/>
              </a:cxn>
              <a:cxn ang="T139">
                <a:pos x="T62" y="T63"/>
              </a:cxn>
              <a:cxn ang="T140">
                <a:pos x="T64" y="T65"/>
              </a:cxn>
              <a:cxn ang="T141">
                <a:pos x="T66" y="T67"/>
              </a:cxn>
              <a:cxn ang="T142">
                <a:pos x="T68" y="T69"/>
              </a:cxn>
              <a:cxn ang="T143">
                <a:pos x="T70" y="T71"/>
              </a:cxn>
              <a:cxn ang="T144">
                <a:pos x="T72" y="T73"/>
              </a:cxn>
              <a:cxn ang="T145">
                <a:pos x="T74" y="T75"/>
              </a:cxn>
              <a:cxn ang="T146">
                <a:pos x="T76" y="T77"/>
              </a:cxn>
              <a:cxn ang="T147">
                <a:pos x="T78" y="T79"/>
              </a:cxn>
              <a:cxn ang="T148">
                <a:pos x="T80" y="T81"/>
              </a:cxn>
              <a:cxn ang="T149">
                <a:pos x="T82" y="T83"/>
              </a:cxn>
              <a:cxn ang="T150">
                <a:pos x="T84" y="T85"/>
              </a:cxn>
              <a:cxn ang="T151">
                <a:pos x="T86" y="T87"/>
              </a:cxn>
              <a:cxn ang="T152">
                <a:pos x="T88" y="T89"/>
              </a:cxn>
              <a:cxn ang="T153">
                <a:pos x="T90" y="T91"/>
              </a:cxn>
              <a:cxn ang="T154">
                <a:pos x="T92" y="T93"/>
              </a:cxn>
              <a:cxn ang="T155">
                <a:pos x="T94" y="T95"/>
              </a:cxn>
              <a:cxn ang="T156">
                <a:pos x="T96" y="T97"/>
              </a:cxn>
              <a:cxn ang="T157">
                <a:pos x="T98" y="T99"/>
              </a:cxn>
              <a:cxn ang="T158">
                <a:pos x="T100" y="T101"/>
              </a:cxn>
              <a:cxn ang="T159">
                <a:pos x="T102" y="T103"/>
              </a:cxn>
              <a:cxn ang="T160">
                <a:pos x="T104" y="T105"/>
              </a:cxn>
              <a:cxn ang="T161">
                <a:pos x="T106" y="T107"/>
              </a:cxn>
            </a:cxnLst>
            <a:rect l="T162" t="T163" r="T164" b="T165"/>
            <a:pathLst>
              <a:path w="3731" h="2455">
                <a:moveTo>
                  <a:pt x="0" y="2420"/>
                </a:moveTo>
                <a:cubicBezTo>
                  <a:pt x="104" y="2455"/>
                  <a:pt x="285" y="2424"/>
                  <a:pt x="364" y="2420"/>
                </a:cubicBezTo>
                <a:cubicBezTo>
                  <a:pt x="382" y="2411"/>
                  <a:pt x="404" y="2409"/>
                  <a:pt x="422" y="2398"/>
                </a:cubicBezTo>
                <a:cubicBezTo>
                  <a:pt x="495" y="2353"/>
                  <a:pt x="573" y="2291"/>
                  <a:pt x="636" y="2234"/>
                </a:cubicBezTo>
                <a:cubicBezTo>
                  <a:pt x="665" y="2208"/>
                  <a:pt x="680" y="2176"/>
                  <a:pt x="707" y="2148"/>
                </a:cubicBezTo>
                <a:cubicBezTo>
                  <a:pt x="744" y="2062"/>
                  <a:pt x="782" y="1983"/>
                  <a:pt x="800" y="1891"/>
                </a:cubicBezTo>
                <a:cubicBezTo>
                  <a:pt x="796" y="1709"/>
                  <a:pt x="846" y="1395"/>
                  <a:pt x="650" y="1270"/>
                </a:cubicBezTo>
                <a:cubicBezTo>
                  <a:pt x="604" y="1199"/>
                  <a:pt x="544" y="1143"/>
                  <a:pt x="493" y="1077"/>
                </a:cubicBezTo>
                <a:cubicBezTo>
                  <a:pt x="484" y="1065"/>
                  <a:pt x="474" y="1053"/>
                  <a:pt x="464" y="1041"/>
                </a:cubicBezTo>
                <a:cubicBezTo>
                  <a:pt x="455" y="1029"/>
                  <a:pt x="436" y="1005"/>
                  <a:pt x="436" y="1005"/>
                </a:cubicBezTo>
                <a:cubicBezTo>
                  <a:pt x="424" y="968"/>
                  <a:pt x="410" y="947"/>
                  <a:pt x="393" y="913"/>
                </a:cubicBezTo>
                <a:cubicBezTo>
                  <a:pt x="370" y="773"/>
                  <a:pt x="365" y="623"/>
                  <a:pt x="450" y="505"/>
                </a:cubicBezTo>
                <a:cubicBezTo>
                  <a:pt x="454" y="500"/>
                  <a:pt x="510" y="487"/>
                  <a:pt x="522" y="484"/>
                </a:cubicBezTo>
                <a:cubicBezTo>
                  <a:pt x="594" y="489"/>
                  <a:pt x="658" y="497"/>
                  <a:pt x="729" y="505"/>
                </a:cubicBezTo>
                <a:cubicBezTo>
                  <a:pt x="762" y="518"/>
                  <a:pt x="790" y="539"/>
                  <a:pt x="822" y="555"/>
                </a:cubicBezTo>
                <a:cubicBezTo>
                  <a:pt x="841" y="565"/>
                  <a:pt x="879" y="584"/>
                  <a:pt x="879" y="584"/>
                </a:cubicBezTo>
                <a:cubicBezTo>
                  <a:pt x="903" y="608"/>
                  <a:pt x="928" y="612"/>
                  <a:pt x="950" y="641"/>
                </a:cubicBezTo>
                <a:cubicBezTo>
                  <a:pt x="998" y="705"/>
                  <a:pt x="1032" y="783"/>
                  <a:pt x="1064" y="855"/>
                </a:cubicBezTo>
                <a:cubicBezTo>
                  <a:pt x="1094" y="921"/>
                  <a:pt x="1104" y="1002"/>
                  <a:pt x="1143" y="1063"/>
                </a:cubicBezTo>
                <a:cubicBezTo>
                  <a:pt x="1153" y="1103"/>
                  <a:pt x="1175" y="1134"/>
                  <a:pt x="1193" y="1170"/>
                </a:cubicBezTo>
                <a:cubicBezTo>
                  <a:pt x="1221" y="1227"/>
                  <a:pt x="1253" y="1298"/>
                  <a:pt x="1307" y="1334"/>
                </a:cubicBezTo>
                <a:cubicBezTo>
                  <a:pt x="1346" y="1388"/>
                  <a:pt x="1407" y="1419"/>
                  <a:pt x="1464" y="1448"/>
                </a:cubicBezTo>
                <a:cubicBezTo>
                  <a:pt x="1477" y="1454"/>
                  <a:pt x="1487" y="1466"/>
                  <a:pt x="1500" y="1470"/>
                </a:cubicBezTo>
                <a:cubicBezTo>
                  <a:pt x="1528" y="1479"/>
                  <a:pt x="1558" y="1477"/>
                  <a:pt x="1586" y="1484"/>
                </a:cubicBezTo>
                <a:cubicBezTo>
                  <a:pt x="1635" y="1479"/>
                  <a:pt x="1681" y="1471"/>
                  <a:pt x="1729" y="1463"/>
                </a:cubicBezTo>
                <a:cubicBezTo>
                  <a:pt x="1840" y="1404"/>
                  <a:pt x="1852" y="1276"/>
                  <a:pt x="1893" y="1170"/>
                </a:cubicBezTo>
                <a:cubicBezTo>
                  <a:pt x="1907" y="1135"/>
                  <a:pt x="1924" y="1099"/>
                  <a:pt x="1936" y="1063"/>
                </a:cubicBezTo>
                <a:cubicBezTo>
                  <a:pt x="1931" y="883"/>
                  <a:pt x="1943" y="833"/>
                  <a:pt x="1907" y="698"/>
                </a:cubicBezTo>
                <a:cubicBezTo>
                  <a:pt x="1897" y="620"/>
                  <a:pt x="1875" y="544"/>
                  <a:pt x="1850" y="470"/>
                </a:cubicBezTo>
                <a:cubicBezTo>
                  <a:pt x="1832" y="343"/>
                  <a:pt x="1820" y="123"/>
                  <a:pt x="1957" y="48"/>
                </a:cubicBezTo>
                <a:cubicBezTo>
                  <a:pt x="2005" y="22"/>
                  <a:pt x="2062" y="12"/>
                  <a:pt x="2115" y="6"/>
                </a:cubicBezTo>
                <a:cubicBezTo>
                  <a:pt x="2179" y="9"/>
                  <a:pt x="2246" y="0"/>
                  <a:pt x="2307" y="20"/>
                </a:cubicBezTo>
                <a:cubicBezTo>
                  <a:pt x="2393" y="48"/>
                  <a:pt x="2273" y="22"/>
                  <a:pt x="2372" y="41"/>
                </a:cubicBezTo>
                <a:cubicBezTo>
                  <a:pt x="2464" y="87"/>
                  <a:pt x="2501" y="105"/>
                  <a:pt x="2600" y="127"/>
                </a:cubicBezTo>
                <a:cubicBezTo>
                  <a:pt x="2641" y="147"/>
                  <a:pt x="2709" y="172"/>
                  <a:pt x="2736" y="213"/>
                </a:cubicBezTo>
                <a:cubicBezTo>
                  <a:pt x="2754" y="240"/>
                  <a:pt x="2772" y="283"/>
                  <a:pt x="2786" y="313"/>
                </a:cubicBezTo>
                <a:cubicBezTo>
                  <a:pt x="2804" y="473"/>
                  <a:pt x="2795" y="608"/>
                  <a:pt x="2700" y="734"/>
                </a:cubicBezTo>
                <a:cubicBezTo>
                  <a:pt x="2657" y="791"/>
                  <a:pt x="2692" y="765"/>
                  <a:pt x="2650" y="791"/>
                </a:cubicBezTo>
                <a:cubicBezTo>
                  <a:pt x="2621" y="836"/>
                  <a:pt x="2583" y="877"/>
                  <a:pt x="2550" y="920"/>
                </a:cubicBezTo>
                <a:cubicBezTo>
                  <a:pt x="2524" y="953"/>
                  <a:pt x="2515" y="989"/>
                  <a:pt x="2486" y="1020"/>
                </a:cubicBezTo>
                <a:cubicBezTo>
                  <a:pt x="2468" y="1075"/>
                  <a:pt x="2478" y="1049"/>
                  <a:pt x="2457" y="1098"/>
                </a:cubicBezTo>
                <a:cubicBezTo>
                  <a:pt x="2436" y="1229"/>
                  <a:pt x="2432" y="1376"/>
                  <a:pt x="2493" y="1498"/>
                </a:cubicBezTo>
                <a:cubicBezTo>
                  <a:pt x="2514" y="1587"/>
                  <a:pt x="2586" y="1659"/>
                  <a:pt x="2657" y="1713"/>
                </a:cubicBezTo>
                <a:cubicBezTo>
                  <a:pt x="2781" y="1808"/>
                  <a:pt x="2929" y="1891"/>
                  <a:pt x="3086" y="1905"/>
                </a:cubicBezTo>
                <a:cubicBezTo>
                  <a:pt x="3119" y="1903"/>
                  <a:pt x="3153" y="1906"/>
                  <a:pt x="3186" y="1898"/>
                </a:cubicBezTo>
                <a:cubicBezTo>
                  <a:pt x="3196" y="1896"/>
                  <a:pt x="3199" y="1883"/>
                  <a:pt x="3207" y="1877"/>
                </a:cubicBezTo>
                <a:cubicBezTo>
                  <a:pt x="3245" y="1846"/>
                  <a:pt x="3289" y="1815"/>
                  <a:pt x="3322" y="1777"/>
                </a:cubicBezTo>
                <a:cubicBezTo>
                  <a:pt x="3337" y="1759"/>
                  <a:pt x="3351" y="1739"/>
                  <a:pt x="3365" y="1720"/>
                </a:cubicBezTo>
                <a:cubicBezTo>
                  <a:pt x="3372" y="1710"/>
                  <a:pt x="3386" y="1691"/>
                  <a:pt x="3386" y="1691"/>
                </a:cubicBezTo>
                <a:cubicBezTo>
                  <a:pt x="3397" y="1635"/>
                  <a:pt x="3408" y="1583"/>
                  <a:pt x="3415" y="1527"/>
                </a:cubicBezTo>
                <a:cubicBezTo>
                  <a:pt x="3420" y="1229"/>
                  <a:pt x="3334" y="1029"/>
                  <a:pt x="3557" y="863"/>
                </a:cubicBezTo>
                <a:cubicBezTo>
                  <a:pt x="3591" y="838"/>
                  <a:pt x="3624" y="816"/>
                  <a:pt x="3665" y="805"/>
                </a:cubicBezTo>
                <a:cubicBezTo>
                  <a:pt x="3686" y="792"/>
                  <a:pt x="3711" y="787"/>
                  <a:pt x="3729" y="770"/>
                </a:cubicBezTo>
                <a:cubicBezTo>
                  <a:pt x="3731" y="768"/>
                  <a:pt x="3724" y="765"/>
                  <a:pt x="3722" y="763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15" name="Rectangle 3"/>
          <p:cNvSpPr>
            <a:spLocks noChangeArrowheads="1"/>
          </p:cNvSpPr>
          <p:nvPr/>
        </p:nvSpPr>
        <p:spPr bwMode="auto">
          <a:xfrm>
            <a:off x="3276600" y="5905500"/>
            <a:ext cx="228600" cy="381000"/>
          </a:xfrm>
          <a:prstGeom prst="rect">
            <a:avLst/>
          </a:prstGeom>
          <a:solidFill>
            <a:schemeClr val="bg1"/>
          </a:solidFill>
          <a:ln w="28575">
            <a:solidFill>
              <a:srgbClr val="9933FF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3200400" y="5829300"/>
            <a:ext cx="228600" cy="381000"/>
          </a:xfrm>
          <a:prstGeom prst="rect">
            <a:avLst/>
          </a:prstGeom>
          <a:solidFill>
            <a:schemeClr val="bg1"/>
          </a:solidFill>
          <a:ln w="28575">
            <a:solidFill>
              <a:srgbClr val="9933FF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3317" name="Rectangle 5"/>
          <p:cNvSpPr>
            <a:spLocks noChangeArrowheads="1"/>
          </p:cNvSpPr>
          <p:nvPr/>
        </p:nvSpPr>
        <p:spPr bwMode="auto">
          <a:xfrm>
            <a:off x="2362200" y="3390900"/>
            <a:ext cx="228600" cy="381000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3318" name="Rectangle 6"/>
          <p:cNvSpPr>
            <a:spLocks noChangeArrowheads="1"/>
          </p:cNvSpPr>
          <p:nvPr/>
        </p:nvSpPr>
        <p:spPr bwMode="auto">
          <a:xfrm>
            <a:off x="2286000" y="3314700"/>
            <a:ext cx="228600" cy="381000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3319" name="Rectangle 7"/>
          <p:cNvSpPr>
            <a:spLocks noChangeArrowheads="1"/>
          </p:cNvSpPr>
          <p:nvPr/>
        </p:nvSpPr>
        <p:spPr bwMode="auto">
          <a:xfrm>
            <a:off x="5562600" y="3162300"/>
            <a:ext cx="228600" cy="381000"/>
          </a:xfrm>
          <a:prstGeom prst="rect">
            <a:avLst/>
          </a:prstGeom>
          <a:solidFill>
            <a:schemeClr val="bg1"/>
          </a:solidFill>
          <a:ln w="28575">
            <a:solidFill>
              <a:schemeClr val="hlink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3320" name="Rectangle 8"/>
          <p:cNvSpPr>
            <a:spLocks noChangeArrowheads="1"/>
          </p:cNvSpPr>
          <p:nvPr/>
        </p:nvSpPr>
        <p:spPr bwMode="auto">
          <a:xfrm>
            <a:off x="5486400" y="3086100"/>
            <a:ext cx="228600" cy="381000"/>
          </a:xfrm>
          <a:prstGeom prst="rect">
            <a:avLst/>
          </a:prstGeom>
          <a:solidFill>
            <a:schemeClr val="bg1"/>
          </a:solidFill>
          <a:ln w="28575">
            <a:solidFill>
              <a:schemeClr val="hlink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3321" name="Rectangle 9"/>
          <p:cNvSpPr>
            <a:spLocks noChangeArrowheads="1"/>
          </p:cNvSpPr>
          <p:nvPr/>
        </p:nvSpPr>
        <p:spPr bwMode="auto">
          <a:xfrm>
            <a:off x="8382000" y="3009900"/>
            <a:ext cx="228600" cy="381000"/>
          </a:xfrm>
          <a:prstGeom prst="rect">
            <a:avLst/>
          </a:prstGeom>
          <a:solidFill>
            <a:schemeClr val="bg1"/>
          </a:solidFill>
          <a:ln w="28575">
            <a:solidFill>
              <a:schemeClr val="hlink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3322" name="Rectangle 10"/>
          <p:cNvSpPr>
            <a:spLocks noChangeArrowheads="1"/>
          </p:cNvSpPr>
          <p:nvPr/>
        </p:nvSpPr>
        <p:spPr bwMode="auto">
          <a:xfrm>
            <a:off x="8305800" y="2933700"/>
            <a:ext cx="228600" cy="381000"/>
          </a:xfrm>
          <a:prstGeom prst="rect">
            <a:avLst/>
          </a:prstGeom>
          <a:solidFill>
            <a:schemeClr val="bg1"/>
          </a:solidFill>
          <a:ln w="28575">
            <a:solidFill>
              <a:schemeClr val="hlink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3323" name="Rectangle 11"/>
          <p:cNvSpPr>
            <a:spLocks noChangeArrowheads="1"/>
          </p:cNvSpPr>
          <p:nvPr/>
        </p:nvSpPr>
        <p:spPr bwMode="auto">
          <a:xfrm>
            <a:off x="6248400" y="5448300"/>
            <a:ext cx="228600" cy="381000"/>
          </a:xfrm>
          <a:prstGeom prst="rect">
            <a:avLst/>
          </a:prstGeom>
          <a:solidFill>
            <a:schemeClr val="bg1"/>
          </a:solidFill>
          <a:ln w="28575">
            <a:solidFill>
              <a:srgbClr val="008000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3324" name="Rectangle 12"/>
          <p:cNvSpPr>
            <a:spLocks noChangeArrowheads="1"/>
          </p:cNvSpPr>
          <p:nvPr/>
        </p:nvSpPr>
        <p:spPr bwMode="auto">
          <a:xfrm>
            <a:off x="6172200" y="5372100"/>
            <a:ext cx="228600" cy="381000"/>
          </a:xfrm>
          <a:prstGeom prst="rect">
            <a:avLst/>
          </a:prstGeom>
          <a:solidFill>
            <a:schemeClr val="bg1"/>
          </a:solidFill>
          <a:ln w="28575">
            <a:solidFill>
              <a:srgbClr val="008000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3325" name="Freeform 13"/>
          <p:cNvSpPr>
            <a:spLocks/>
          </p:cNvSpPr>
          <p:nvPr/>
        </p:nvSpPr>
        <p:spPr bwMode="auto">
          <a:xfrm>
            <a:off x="7848600" y="3238500"/>
            <a:ext cx="260350" cy="361950"/>
          </a:xfrm>
          <a:custGeom>
            <a:avLst/>
            <a:gdLst>
              <a:gd name="T0" fmla="*/ 0 w 164"/>
              <a:gd name="T1" fmla="*/ 0 h 228"/>
              <a:gd name="T2" fmla="*/ 164 w 164"/>
              <a:gd name="T3" fmla="*/ 78 h 228"/>
              <a:gd name="T4" fmla="*/ 128 w 164"/>
              <a:gd name="T5" fmla="*/ 128 h 228"/>
              <a:gd name="T6" fmla="*/ 143 w 164"/>
              <a:gd name="T7" fmla="*/ 228 h 228"/>
              <a:gd name="T8" fmla="*/ 0 60000 65536"/>
              <a:gd name="T9" fmla="*/ 0 60000 65536"/>
              <a:gd name="T10" fmla="*/ 0 60000 65536"/>
              <a:gd name="T11" fmla="*/ 0 60000 65536"/>
              <a:gd name="T12" fmla="*/ 0 w 164"/>
              <a:gd name="T13" fmla="*/ 0 h 228"/>
              <a:gd name="T14" fmla="*/ 164 w 164"/>
              <a:gd name="T15" fmla="*/ 228 h 22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64" h="228">
                <a:moveTo>
                  <a:pt x="0" y="0"/>
                </a:moveTo>
                <a:cubicBezTo>
                  <a:pt x="64" y="43"/>
                  <a:pt x="81" y="66"/>
                  <a:pt x="164" y="78"/>
                </a:cubicBezTo>
                <a:cubicBezTo>
                  <a:pt x="148" y="95"/>
                  <a:pt x="145" y="112"/>
                  <a:pt x="128" y="128"/>
                </a:cubicBezTo>
                <a:cubicBezTo>
                  <a:pt x="117" y="163"/>
                  <a:pt x="125" y="197"/>
                  <a:pt x="143" y="228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6" name="Oval 14"/>
          <p:cNvSpPr>
            <a:spLocks noChangeArrowheads="1"/>
          </p:cNvSpPr>
          <p:nvPr/>
        </p:nvSpPr>
        <p:spPr bwMode="auto">
          <a:xfrm>
            <a:off x="1905000" y="5905500"/>
            <a:ext cx="533400" cy="381000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latin typeface="Arial" panose="020B0604020202020204" pitchFamily="34" charset="0"/>
              </a:rPr>
              <a:t>Q0</a:t>
            </a:r>
          </a:p>
        </p:txBody>
      </p:sp>
      <p:sp>
        <p:nvSpPr>
          <p:cNvPr id="13327" name="Oval 15"/>
          <p:cNvSpPr>
            <a:spLocks noChangeArrowheads="1"/>
          </p:cNvSpPr>
          <p:nvPr/>
        </p:nvSpPr>
        <p:spPr bwMode="auto">
          <a:xfrm>
            <a:off x="3200400" y="4610100"/>
            <a:ext cx="533400" cy="381000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latin typeface="Arial" panose="020B0604020202020204" pitchFamily="34" charset="0"/>
              </a:rPr>
              <a:t>Q1</a:t>
            </a:r>
          </a:p>
        </p:txBody>
      </p:sp>
      <p:sp>
        <p:nvSpPr>
          <p:cNvPr id="13328" name="Oval 16"/>
          <p:cNvSpPr>
            <a:spLocks noChangeArrowheads="1"/>
          </p:cNvSpPr>
          <p:nvPr/>
        </p:nvSpPr>
        <p:spPr bwMode="auto">
          <a:xfrm>
            <a:off x="2895600" y="2705100"/>
            <a:ext cx="533400" cy="381000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latin typeface="Arial" panose="020B0604020202020204" pitchFamily="34" charset="0"/>
              </a:rPr>
              <a:t>Q2</a:t>
            </a:r>
          </a:p>
        </p:txBody>
      </p:sp>
      <p:sp>
        <p:nvSpPr>
          <p:cNvPr id="13329" name="Oval 17"/>
          <p:cNvSpPr>
            <a:spLocks noChangeArrowheads="1"/>
          </p:cNvSpPr>
          <p:nvPr/>
        </p:nvSpPr>
        <p:spPr bwMode="auto">
          <a:xfrm>
            <a:off x="4419600" y="4305300"/>
            <a:ext cx="533400" cy="381000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latin typeface="Arial" panose="020B0604020202020204" pitchFamily="34" charset="0"/>
              </a:rPr>
              <a:t>Q3</a:t>
            </a:r>
          </a:p>
        </p:txBody>
      </p:sp>
      <p:sp>
        <p:nvSpPr>
          <p:cNvPr id="13330" name="Oval 18"/>
          <p:cNvSpPr>
            <a:spLocks noChangeArrowheads="1"/>
          </p:cNvSpPr>
          <p:nvPr/>
        </p:nvSpPr>
        <p:spPr bwMode="auto">
          <a:xfrm>
            <a:off x="6324600" y="2705100"/>
            <a:ext cx="533400" cy="381000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latin typeface="Arial" panose="020B0604020202020204" pitchFamily="34" charset="0"/>
              </a:rPr>
              <a:t>Q4</a:t>
            </a:r>
          </a:p>
        </p:txBody>
      </p:sp>
      <p:sp>
        <p:nvSpPr>
          <p:cNvPr id="13331" name="Oval 19"/>
          <p:cNvSpPr>
            <a:spLocks noChangeArrowheads="1"/>
          </p:cNvSpPr>
          <p:nvPr/>
        </p:nvSpPr>
        <p:spPr bwMode="auto">
          <a:xfrm>
            <a:off x="7162800" y="4762500"/>
            <a:ext cx="533400" cy="381000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latin typeface="Arial" panose="020B0604020202020204" pitchFamily="34" charset="0"/>
              </a:rPr>
              <a:t>Q5</a:t>
            </a:r>
          </a:p>
        </p:txBody>
      </p:sp>
      <p:sp>
        <p:nvSpPr>
          <p:cNvPr id="13332" name="Line 20"/>
          <p:cNvSpPr>
            <a:spLocks noChangeShapeType="1"/>
          </p:cNvSpPr>
          <p:nvPr/>
        </p:nvSpPr>
        <p:spPr bwMode="auto">
          <a:xfrm>
            <a:off x="2895600" y="5905500"/>
            <a:ext cx="22860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33" name="Line 21"/>
          <p:cNvSpPr>
            <a:spLocks noChangeShapeType="1"/>
          </p:cNvSpPr>
          <p:nvPr/>
        </p:nvSpPr>
        <p:spPr bwMode="auto">
          <a:xfrm flipH="1" flipV="1">
            <a:off x="2667000" y="3695700"/>
            <a:ext cx="228600" cy="76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34" name="Line 22"/>
          <p:cNvSpPr>
            <a:spLocks noChangeShapeType="1"/>
          </p:cNvSpPr>
          <p:nvPr/>
        </p:nvSpPr>
        <p:spPr bwMode="auto">
          <a:xfrm flipV="1">
            <a:off x="5257800" y="3543300"/>
            <a:ext cx="2286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35" name="Line 23"/>
          <p:cNvSpPr>
            <a:spLocks noChangeShapeType="1"/>
          </p:cNvSpPr>
          <p:nvPr/>
        </p:nvSpPr>
        <p:spPr bwMode="auto">
          <a:xfrm flipH="1">
            <a:off x="6324600" y="4991100"/>
            <a:ext cx="2286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36" name="Rectangle 24"/>
          <p:cNvSpPr>
            <a:spLocks noChangeArrowheads="1"/>
          </p:cNvSpPr>
          <p:nvPr/>
        </p:nvSpPr>
        <p:spPr bwMode="auto">
          <a:xfrm>
            <a:off x="1803400" y="1143000"/>
            <a:ext cx="6807200" cy="915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800">
                <a:latin typeface="Arial" panose="020B0604020202020204" pitchFamily="34" charset="0"/>
              </a:rPr>
              <a:t>A sketch of a searcher… “moving through many actions towards a general goal of satisfactory completion of research related to an information need.”</a:t>
            </a:r>
          </a:p>
        </p:txBody>
      </p:sp>
      <p:sp>
        <p:nvSpPr>
          <p:cNvPr id="13337" name="Rectangle 25"/>
          <p:cNvSpPr>
            <a:spLocks noGrp="1" noChangeArrowheads="1"/>
          </p:cNvSpPr>
          <p:nvPr>
            <p:ph type="title"/>
          </p:nvPr>
        </p:nvSpPr>
        <p:spPr>
          <a:xfrm>
            <a:off x="762000" y="152400"/>
            <a:ext cx="7772400" cy="1143000"/>
          </a:xfrm>
        </p:spPr>
        <p:txBody>
          <a:bodyPr/>
          <a:lstStyle/>
          <a:p>
            <a:r>
              <a:rPr lang="en-US" altLang="en-US" smtClean="0"/>
              <a:t>Bates’ “Berry Picking” Model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Office\Templates\Blank Presentation.pot</Template>
  <TotalTime>46310557</TotalTime>
  <Words>267</Words>
  <Application>Microsoft Office PowerPoint</Application>
  <PresentationFormat>On-screen Show (4:3)</PresentationFormat>
  <Paragraphs>110</Paragraphs>
  <Slides>10</Slides>
  <Notes>6</Notes>
  <HiddenSlides>0</HiddenSlides>
  <MMClips>0</MMClips>
  <ScaleCrop>false</ScaleCrop>
  <HeadingPairs>
    <vt:vector size="8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20" baseType="lpstr">
      <vt:lpstr>Times New Roman</vt:lpstr>
      <vt:lpstr>Arial</vt:lpstr>
      <vt:lpstr>Verdana</vt:lpstr>
      <vt:lpstr>Wingdings</vt:lpstr>
      <vt:lpstr>Lucida Sans</vt:lpstr>
      <vt:lpstr>Tahoma</vt:lpstr>
      <vt:lpstr>Arial Rounded MT Bold</vt:lpstr>
      <vt:lpstr>Symbol</vt:lpstr>
      <vt:lpstr>Blank Presentation</vt:lpstr>
      <vt:lpstr>Microsoft Clip Gallery</vt:lpstr>
      <vt:lpstr>Interaction</vt:lpstr>
      <vt:lpstr>Agenda</vt:lpstr>
      <vt:lpstr>Moore’s Law</vt:lpstr>
      <vt:lpstr>Human Cognition</vt:lpstr>
      <vt:lpstr>Goal: Maximize Human Effectiveness</vt:lpstr>
      <vt:lpstr>Interaction Points</vt:lpstr>
      <vt:lpstr>Information Needs</vt:lpstr>
      <vt:lpstr>Broder’s Web Query Taxonomy</vt:lpstr>
      <vt:lpstr>Bates’ “Berry Picking” Model</vt:lpstr>
      <vt:lpstr>Agenda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Retrieval System Interfaces</dc:title>
  <dc:creator>Preferred Customer</dc:creator>
  <cp:lastModifiedBy>gg</cp:lastModifiedBy>
  <cp:revision>132</cp:revision>
  <cp:lastPrinted>1998-03-16T04:15:48Z</cp:lastPrinted>
  <dcterms:created xsi:type="dcterms:W3CDTF">1998-03-15T21:44:21Z</dcterms:created>
  <dcterms:modified xsi:type="dcterms:W3CDTF">2014-08-10T21:26:21Z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Type">
    <vt:i4>2</vt:i4>
  </property>
  <property fmtid="{D5CDD505-2E9C-101B-9397-08002B2CF9AE}" pid="3" name="GraphicType">
    <vt:i4>2</vt:i4>
  </property>
  <property fmtid="{D5CDD505-2E9C-101B-9397-08002B2CF9AE}" pid="4" name="Compression">
    <vt:i4>80</vt:i4>
  </property>
  <property fmtid="{D5CDD505-2E9C-101B-9397-08002B2CF9AE}" pid="5" name="ScreenSize">
    <vt:i4>2</vt:i4>
  </property>
  <property fmtid="{D5CDD505-2E9C-101B-9397-08002B2CF9AE}" pid="6" name="ScreenUsage">
    <vt:i4>2</vt:i4>
  </property>
  <property fmtid="{D5CDD505-2E9C-101B-9397-08002B2CF9AE}" pid="7" name="MailAddress">
    <vt:lpwstr>oard@glue.umd.edu</vt:lpwstr>
  </property>
  <property fmtid="{D5CDD505-2E9C-101B-9397-08002B2CF9AE}" pid="8" name="HomePage">
    <vt:lpwstr>http://www.clis.umd.edu/courses/708a/</vt:lpwstr>
  </property>
  <property fmtid="{D5CDD505-2E9C-101B-9397-08002B2CF9AE}" pid="9" name="Other">
    <vt:lpwstr/>
  </property>
  <property fmtid="{D5CDD505-2E9C-101B-9397-08002B2CF9AE}" pid="10" name="DownloadOriginal">
    <vt:bool>true</vt:bool>
  </property>
  <property fmtid="{D5CDD505-2E9C-101B-9397-08002B2CF9AE}" pid="11" name="DownloadIEButton">
    <vt:bool>true</vt:bool>
  </property>
  <property fmtid="{D5CDD505-2E9C-101B-9397-08002B2CF9AE}" pid="12" name="UseBrowserColor">
    <vt:bool>true</vt:bool>
  </property>
  <property fmtid="{D5CDD505-2E9C-101B-9397-08002B2CF9AE}" pid="13" name="BackColor">
    <vt:i4>15132390</vt:i4>
  </property>
  <property fmtid="{D5CDD505-2E9C-101B-9397-08002B2CF9AE}" pid="14" name="TextColor">
    <vt:i4>0</vt:i4>
  </property>
  <property fmtid="{D5CDD505-2E9C-101B-9397-08002B2CF9AE}" pid="15" name="LinkColor">
    <vt:i4>16711782</vt:i4>
  </property>
  <property fmtid="{D5CDD505-2E9C-101B-9397-08002B2CF9AE}" pid="16" name="VisitedColor">
    <vt:i4>10040268</vt:i4>
  </property>
  <property fmtid="{D5CDD505-2E9C-101B-9397-08002B2CF9AE}" pid="17" name="TransparentButton">
    <vt:i4>0</vt:i4>
  </property>
  <property fmtid="{D5CDD505-2E9C-101B-9397-08002B2CF9AE}" pid="18" name="ButtonType">
    <vt:i4>3</vt:i4>
  </property>
  <property fmtid="{D5CDD505-2E9C-101B-9397-08002B2CF9AE}" pid="19" name="ShowNotes">
    <vt:bool>false</vt:bool>
  </property>
  <property fmtid="{D5CDD505-2E9C-101B-9397-08002B2CF9AE}" pid="20" name="NavBtnPos">
    <vt:i4>1</vt:i4>
  </property>
  <property fmtid="{D5CDD505-2E9C-101B-9397-08002B2CF9AE}" pid="21" name="OutputDir">
    <vt:lpwstr>C:\My Documents</vt:lpwstr>
  </property>
</Properties>
</file>