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603" r:id="rId3"/>
    <p:sldId id="371" r:id="rId4"/>
    <p:sldId id="372" r:id="rId5"/>
    <p:sldId id="375" r:id="rId6"/>
    <p:sldId id="373" r:id="rId7"/>
    <p:sldId id="468" r:id="rId8"/>
    <p:sldId id="470" r:id="rId9"/>
    <p:sldId id="478" r:id="rId10"/>
    <p:sldId id="480" r:id="rId11"/>
    <p:sldId id="473" r:id="rId12"/>
    <p:sldId id="471" r:id="rId13"/>
    <p:sldId id="385" r:id="rId14"/>
    <p:sldId id="383" r:id="rId15"/>
    <p:sldId id="482" r:id="rId16"/>
    <p:sldId id="392" r:id="rId17"/>
    <p:sldId id="397" r:id="rId18"/>
    <p:sldId id="399" r:id="rId1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00"/>
    <a:srgbClr val="009900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910" autoAdjust="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795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352925"/>
            <a:ext cx="5013325" cy="4129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1280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889375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889375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8707438"/>
            <a:ext cx="2992438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2992438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65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65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5316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Think of it this way.  Out of 100,000 people, you expect a thousandth to be doctors -- that’s 100 people.</a:t>
            </a:r>
          </a:p>
          <a:p>
            <a:r>
              <a:rPr lang="en-US" altLang="en-US" smtClean="0"/>
              <a:t>Out of those 100 people, you expect 85 to have brown eyes.  So you expect 85 of the original 100,000 to be brown-eyed doctors.</a:t>
            </a:r>
          </a:p>
        </p:txBody>
      </p:sp>
    </p:spTree>
    <p:extLst>
      <p:ext uri="{BB962C8B-B14F-4D97-AF65-F5344CB8AC3E}">
        <p14:creationId xmlns:p14="http://schemas.microsoft.com/office/powerpoint/2010/main" val="3507723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01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  <p:sp>
        <p:nvSpPr>
          <p:cNvPr id="901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Start 1:20</a:t>
            </a:r>
          </a:p>
        </p:txBody>
      </p:sp>
    </p:spTree>
    <p:extLst>
      <p:ext uri="{BB962C8B-B14F-4D97-AF65-F5344CB8AC3E}">
        <p14:creationId xmlns:p14="http://schemas.microsoft.com/office/powerpoint/2010/main" val="1907873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Notion of “partly relevant” in vector space models has been replaced by yes-or-no -- document d is relevant or it’s not.  The focus is then on the probability of the event “document d is in fact relevant to query q”.</a:t>
            </a:r>
          </a:p>
          <a:p>
            <a:r>
              <a:rPr lang="en-US" altLang="en-US" smtClean="0"/>
              <a:t>Question: what are some counter-examples that show the assumptions are too strong?</a:t>
            </a:r>
          </a:p>
        </p:txBody>
      </p:sp>
      <p:sp>
        <p:nvSpPr>
          <p:cNvPr id="890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936050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952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74427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972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450272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3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6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2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56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301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4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8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3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26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710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612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Ranked Retrieval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3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Smoothing</a:t>
            </a:r>
          </a:p>
        </p:txBody>
      </p:sp>
      <p:sp>
        <p:nvSpPr>
          <p:cNvPr id="9220" name="Line 3"/>
          <p:cNvSpPr>
            <a:spLocks noChangeShapeType="1"/>
          </p:cNvSpPr>
          <p:nvPr/>
        </p:nvSpPr>
        <p:spPr bwMode="auto">
          <a:xfrm>
            <a:off x="2049463" y="5475288"/>
            <a:ext cx="6096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4"/>
          <p:cNvSpPr>
            <a:spLocks noChangeShapeType="1"/>
          </p:cNvSpPr>
          <p:nvPr/>
        </p:nvSpPr>
        <p:spPr bwMode="auto">
          <a:xfrm flipV="1">
            <a:off x="2049463" y="2503488"/>
            <a:ext cx="0" cy="2971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2033588" y="2209800"/>
            <a:ext cx="5966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</a:rPr>
              <a:t>P(t)</a:t>
            </a:r>
            <a:endParaRPr lang="en-US" altLang="en-US" sz="20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8205788" y="5334000"/>
            <a:ext cx="2551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 smtClean="0">
                <a:solidFill>
                  <a:schemeClr val="tx2"/>
                </a:solidFill>
                <a:latin typeface="Arial" panose="020B0604020202020204" pitchFamily="34" charset="0"/>
              </a:rPr>
              <a:t>t</a:t>
            </a:r>
            <a:endParaRPr lang="en-US" altLang="en-US" sz="20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9224" name="Freeform 7"/>
          <p:cNvSpPr>
            <a:spLocks/>
          </p:cNvSpPr>
          <p:nvPr/>
        </p:nvSpPr>
        <p:spPr bwMode="auto">
          <a:xfrm>
            <a:off x="2049463" y="3113088"/>
            <a:ext cx="3733800" cy="2362200"/>
          </a:xfrm>
          <a:custGeom>
            <a:avLst/>
            <a:gdLst>
              <a:gd name="T0" fmla="*/ 0 w 2352"/>
              <a:gd name="T1" fmla="*/ 0 h 1488"/>
              <a:gd name="T2" fmla="*/ 96 w 2352"/>
              <a:gd name="T3" fmla="*/ 0 h 1488"/>
              <a:gd name="T4" fmla="*/ 96 w 2352"/>
              <a:gd name="T5" fmla="*/ 96 h 1488"/>
              <a:gd name="T6" fmla="*/ 192 w 2352"/>
              <a:gd name="T7" fmla="*/ 96 h 1488"/>
              <a:gd name="T8" fmla="*/ 192 w 2352"/>
              <a:gd name="T9" fmla="*/ 240 h 1488"/>
              <a:gd name="T10" fmla="*/ 288 w 2352"/>
              <a:gd name="T11" fmla="*/ 240 h 1488"/>
              <a:gd name="T12" fmla="*/ 288 w 2352"/>
              <a:gd name="T13" fmla="*/ 480 h 1488"/>
              <a:gd name="T14" fmla="*/ 384 w 2352"/>
              <a:gd name="T15" fmla="*/ 480 h 1488"/>
              <a:gd name="T16" fmla="*/ 384 w 2352"/>
              <a:gd name="T17" fmla="*/ 720 h 1488"/>
              <a:gd name="T18" fmla="*/ 576 w 2352"/>
              <a:gd name="T19" fmla="*/ 720 h 1488"/>
              <a:gd name="T20" fmla="*/ 576 w 2352"/>
              <a:gd name="T21" fmla="*/ 912 h 1488"/>
              <a:gd name="T22" fmla="*/ 1056 w 2352"/>
              <a:gd name="T23" fmla="*/ 912 h 1488"/>
              <a:gd name="T24" fmla="*/ 1056 w 2352"/>
              <a:gd name="T25" fmla="*/ 1104 h 1488"/>
              <a:gd name="T26" fmla="*/ 1536 w 2352"/>
              <a:gd name="T27" fmla="*/ 1104 h 1488"/>
              <a:gd name="T28" fmla="*/ 1536 w 2352"/>
              <a:gd name="T29" fmla="*/ 1296 h 1488"/>
              <a:gd name="T30" fmla="*/ 2352 w 2352"/>
              <a:gd name="T31" fmla="*/ 1296 h 1488"/>
              <a:gd name="T32" fmla="*/ 2352 w 2352"/>
              <a:gd name="T33" fmla="*/ 1488 h 148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352"/>
              <a:gd name="T52" fmla="*/ 0 h 1488"/>
              <a:gd name="T53" fmla="*/ 2352 w 2352"/>
              <a:gd name="T54" fmla="*/ 1488 h 148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352" h="1488">
                <a:moveTo>
                  <a:pt x="0" y="0"/>
                </a:moveTo>
                <a:lnTo>
                  <a:pt x="96" y="0"/>
                </a:lnTo>
                <a:lnTo>
                  <a:pt x="96" y="96"/>
                </a:lnTo>
                <a:lnTo>
                  <a:pt x="192" y="96"/>
                </a:lnTo>
                <a:lnTo>
                  <a:pt x="192" y="240"/>
                </a:lnTo>
                <a:lnTo>
                  <a:pt x="288" y="240"/>
                </a:lnTo>
                <a:lnTo>
                  <a:pt x="288" y="480"/>
                </a:lnTo>
                <a:lnTo>
                  <a:pt x="384" y="480"/>
                </a:lnTo>
                <a:lnTo>
                  <a:pt x="384" y="720"/>
                </a:lnTo>
                <a:lnTo>
                  <a:pt x="576" y="720"/>
                </a:lnTo>
                <a:lnTo>
                  <a:pt x="576" y="912"/>
                </a:lnTo>
                <a:lnTo>
                  <a:pt x="1056" y="912"/>
                </a:lnTo>
                <a:lnTo>
                  <a:pt x="1056" y="1104"/>
                </a:lnTo>
                <a:lnTo>
                  <a:pt x="1536" y="1104"/>
                </a:lnTo>
                <a:lnTo>
                  <a:pt x="1536" y="1296"/>
                </a:lnTo>
                <a:lnTo>
                  <a:pt x="2352" y="1296"/>
                </a:lnTo>
                <a:lnTo>
                  <a:pt x="2352" y="148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5783263" y="5475288"/>
            <a:ext cx="18288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Text Box 9"/>
          <p:cNvSpPr txBox="1">
            <a:spLocks noChangeArrowheads="1"/>
          </p:cNvSpPr>
          <p:nvPr/>
        </p:nvSpPr>
        <p:spPr bwMode="auto">
          <a:xfrm>
            <a:off x="2963863" y="2971800"/>
            <a:ext cx="3132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2"/>
                </a:solidFill>
                <a:latin typeface="Arial" panose="020B0604020202020204" pitchFamily="34" charset="0"/>
              </a:rPr>
              <a:t>Maximum Likelihood Estimate </a:t>
            </a:r>
          </a:p>
        </p:txBody>
      </p:sp>
      <p:graphicFrame>
        <p:nvGraphicFramePr>
          <p:cNvPr id="92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101754"/>
              </p:ext>
            </p:extLst>
          </p:nvPr>
        </p:nvGraphicFramePr>
        <p:xfrm>
          <a:off x="3360738" y="3276600"/>
          <a:ext cx="204311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3" imgW="1257120" imgH="279360" progId="Equation.3">
                  <p:embed/>
                </p:oleObj>
              </mc:Choice>
              <mc:Fallback>
                <p:oleObj name="Equation" r:id="rId3" imgW="1257120" imgH="2793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738" y="3276600"/>
                        <a:ext cx="2043112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2887663" y="3657600"/>
            <a:ext cx="381000" cy="533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16" name="Freeform 12"/>
          <p:cNvSpPr>
            <a:spLocks/>
          </p:cNvSpPr>
          <p:nvPr/>
        </p:nvSpPr>
        <p:spPr bwMode="auto">
          <a:xfrm>
            <a:off x="2049463" y="3189288"/>
            <a:ext cx="5386387" cy="2209800"/>
          </a:xfrm>
          <a:custGeom>
            <a:avLst/>
            <a:gdLst>
              <a:gd name="T0" fmla="*/ 0 w 3504"/>
              <a:gd name="T1" fmla="*/ 0 h 1488"/>
              <a:gd name="T2" fmla="*/ 96 w 3504"/>
              <a:gd name="T3" fmla="*/ 192 h 1488"/>
              <a:gd name="T4" fmla="*/ 288 w 3504"/>
              <a:gd name="T5" fmla="*/ 576 h 1488"/>
              <a:gd name="T6" fmla="*/ 480 w 3504"/>
              <a:gd name="T7" fmla="*/ 864 h 1488"/>
              <a:gd name="T8" fmla="*/ 864 w 3504"/>
              <a:gd name="T9" fmla="*/ 1104 h 1488"/>
              <a:gd name="T10" fmla="*/ 1392 w 3504"/>
              <a:gd name="T11" fmla="*/ 1296 h 1488"/>
              <a:gd name="T12" fmla="*/ 1872 w 3504"/>
              <a:gd name="T13" fmla="*/ 1392 h 1488"/>
              <a:gd name="T14" fmla="*/ 3504 w 3504"/>
              <a:gd name="T15" fmla="*/ 1488 h 14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04"/>
              <a:gd name="T25" fmla="*/ 0 h 1488"/>
              <a:gd name="T26" fmla="*/ 3504 w 3504"/>
              <a:gd name="T27" fmla="*/ 1488 h 148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04" h="1488">
                <a:moveTo>
                  <a:pt x="0" y="0"/>
                </a:moveTo>
                <a:cubicBezTo>
                  <a:pt x="24" y="48"/>
                  <a:pt x="48" y="96"/>
                  <a:pt x="96" y="192"/>
                </a:cubicBezTo>
                <a:cubicBezTo>
                  <a:pt x="144" y="288"/>
                  <a:pt x="224" y="464"/>
                  <a:pt x="288" y="576"/>
                </a:cubicBezTo>
                <a:cubicBezTo>
                  <a:pt x="352" y="688"/>
                  <a:pt x="384" y="776"/>
                  <a:pt x="480" y="864"/>
                </a:cubicBezTo>
                <a:cubicBezTo>
                  <a:pt x="576" y="952"/>
                  <a:pt x="712" y="1032"/>
                  <a:pt x="864" y="1104"/>
                </a:cubicBezTo>
                <a:cubicBezTo>
                  <a:pt x="1016" y="1176"/>
                  <a:pt x="1224" y="1248"/>
                  <a:pt x="1392" y="1296"/>
                </a:cubicBezTo>
                <a:cubicBezTo>
                  <a:pt x="1560" y="1344"/>
                  <a:pt x="1520" y="1360"/>
                  <a:pt x="1872" y="1392"/>
                </a:cubicBezTo>
                <a:cubicBezTo>
                  <a:pt x="2224" y="1424"/>
                  <a:pt x="2864" y="1456"/>
                  <a:pt x="3504" y="1488"/>
                </a:cubicBez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676400" y="1600200"/>
            <a:ext cx="57214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>
                <a:solidFill>
                  <a:schemeClr val="tx2"/>
                </a:solidFill>
                <a:latin typeface="Arial" panose="020B0604020202020204" pitchFamily="34" charset="0"/>
              </a:rPr>
              <a:t>The solution: “smooth” the </a:t>
            </a:r>
            <a:r>
              <a:rPr lang="en-US" altLang="en-US" sz="20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term </a:t>
            </a:r>
            <a:r>
              <a:rPr lang="en-US" altLang="en-US" sz="2000" b="1" dirty="0">
                <a:solidFill>
                  <a:schemeClr val="tx2"/>
                </a:solidFill>
                <a:latin typeface="Arial" panose="020B0604020202020204" pitchFamily="34" charset="0"/>
              </a:rPr>
              <a:t>probabilities</a:t>
            </a:r>
          </a:p>
        </p:txBody>
      </p:sp>
      <p:sp>
        <p:nvSpPr>
          <p:cNvPr id="379918" name="Line 14"/>
          <p:cNvSpPr>
            <a:spLocks noChangeShapeType="1"/>
          </p:cNvSpPr>
          <p:nvPr/>
        </p:nvSpPr>
        <p:spPr bwMode="auto">
          <a:xfrm flipH="1">
            <a:off x="3429000" y="4267200"/>
            <a:ext cx="1600200" cy="533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919" name="Text Box 15"/>
          <p:cNvSpPr txBox="1">
            <a:spLocks noChangeArrowheads="1"/>
          </p:cNvSpPr>
          <p:nvPr/>
        </p:nvSpPr>
        <p:spPr bwMode="auto">
          <a:xfrm>
            <a:off x="5021263" y="4083050"/>
            <a:ext cx="3132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2"/>
                </a:solidFill>
                <a:latin typeface="Arial" panose="020B0604020202020204" pitchFamily="34" charset="0"/>
              </a:rPr>
              <a:t>Smoothed probability distribution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6" grpId="0" animBg="1"/>
      <p:bldP spid="379918" grpId="0" animBg="1"/>
      <p:bldP spid="3799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Ranking with Language Models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914" y="1905000"/>
            <a:ext cx="8077200" cy="4114800"/>
          </a:xfrm>
        </p:spPr>
        <p:txBody>
          <a:bodyPr/>
          <a:lstStyle/>
          <a:p>
            <a:r>
              <a:rPr lang="en-US" altLang="en-US" dirty="0" smtClean="0"/>
              <a:t>Build a model for every document</a:t>
            </a:r>
          </a:p>
          <a:p>
            <a:r>
              <a:rPr lang="en-US" altLang="en-US" dirty="0" smtClean="0"/>
              <a:t>Rank document </a:t>
            </a:r>
            <a:r>
              <a:rPr lang="en-US" altLang="en-US" i="1" dirty="0"/>
              <a:t>D</a:t>
            </a:r>
            <a:r>
              <a:rPr lang="en-US" altLang="en-US" dirty="0" smtClean="0"/>
              <a:t> based on </a:t>
            </a:r>
            <a:r>
              <a:rPr lang="en-US" altLang="en-US" i="1" dirty="0" smtClean="0"/>
              <a:t>P(M</a:t>
            </a:r>
            <a:r>
              <a:rPr lang="en-US" altLang="en-US" i="1" baseline="-25000" dirty="0" smtClean="0"/>
              <a:t>D</a:t>
            </a:r>
            <a:r>
              <a:rPr lang="en-US" altLang="en-US" i="1" dirty="0" smtClean="0"/>
              <a:t> | q)</a:t>
            </a:r>
          </a:p>
          <a:p>
            <a:r>
              <a:rPr lang="en-US" altLang="en-US" dirty="0" smtClean="0"/>
              <a:t>Expand using Bayes’ Rule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If </a:t>
            </a:r>
            <a:r>
              <a:rPr lang="en-US" altLang="en-US" i="1" dirty="0" smtClean="0"/>
              <a:t>P(M</a:t>
            </a:r>
            <a:r>
              <a:rPr lang="en-US" altLang="en-US" i="1" baseline="-25000" dirty="0" smtClean="0"/>
              <a:t>D</a:t>
            </a:r>
            <a:r>
              <a:rPr lang="en-US" altLang="en-US" i="1" dirty="0" smtClean="0"/>
              <a:t>)</a:t>
            </a:r>
            <a:r>
              <a:rPr lang="en-US" altLang="en-US" dirty="0" smtClean="0"/>
              <a:t> [the “prior”] is the same for all docs, this is the same as ranking by </a:t>
            </a:r>
            <a:r>
              <a:rPr lang="en-US" altLang="en-US" i="1" dirty="0" smtClean="0"/>
              <a:t>P(q | M</a:t>
            </a:r>
            <a:r>
              <a:rPr lang="en-US" altLang="en-US" i="1" baseline="-25000" dirty="0" smtClean="0"/>
              <a:t>D</a:t>
            </a:r>
            <a:r>
              <a:rPr lang="en-US" altLang="en-US" i="1" dirty="0" smtClean="0"/>
              <a:t>)</a:t>
            </a: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025550"/>
              </p:ext>
            </p:extLst>
          </p:nvPr>
        </p:nvGraphicFramePr>
        <p:xfrm>
          <a:off x="1447800" y="3962400"/>
          <a:ext cx="41211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3" imgW="1892160" imgH="419040" progId="Equation.3">
                  <p:embed/>
                </p:oleObj>
              </mc:Choice>
              <mc:Fallback>
                <p:oleObj name="Equation" r:id="rId3" imgW="189216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62400"/>
                        <a:ext cx="412115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377950" y="4899025"/>
            <a:ext cx="70413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i="1" dirty="0" smtClean="0">
                <a:solidFill>
                  <a:schemeClr val="tx2"/>
                </a:solidFill>
                <a:latin typeface="Arial" panose="020B0604020202020204" pitchFamily="34" charset="0"/>
              </a:rPr>
              <a:t>Note: P(q</a:t>
            </a:r>
            <a:r>
              <a:rPr lang="en-US" altLang="en-US" sz="1800" i="1" dirty="0">
                <a:solidFill>
                  <a:schemeClr val="tx2"/>
                </a:solidFill>
                <a:latin typeface="Arial" panose="020B0604020202020204" pitchFamily="34" charset="0"/>
              </a:rPr>
              <a:t>)</a:t>
            </a:r>
            <a:r>
              <a:rPr lang="en-US" altLang="en-US" sz="1800" dirty="0">
                <a:solidFill>
                  <a:schemeClr val="tx2"/>
                </a:solidFill>
                <a:latin typeface="Arial" panose="020B0604020202020204" pitchFamily="34" charset="0"/>
              </a:rPr>
              <a:t> is same for all documents; </a:t>
            </a:r>
            <a:r>
              <a:rPr lang="en-US" altLang="en-US" sz="1800" dirty="0" smtClean="0">
                <a:solidFill>
                  <a:schemeClr val="tx2"/>
                </a:solidFill>
                <a:latin typeface="Arial" panose="020B0604020202020204" pitchFamily="34" charset="0"/>
              </a:rPr>
              <a:t>so it doesn’t affect the </a:t>
            </a:r>
            <a:r>
              <a:rPr lang="en-US" altLang="en-US" sz="1800" u="sng" dirty="0" smtClean="0">
                <a:solidFill>
                  <a:schemeClr val="tx2"/>
                </a:solidFill>
                <a:latin typeface="Arial" panose="020B0604020202020204" pitchFamily="34" charset="0"/>
              </a:rPr>
              <a:t>ranking</a:t>
            </a:r>
            <a:endParaRPr lang="en-US" altLang="en-US" sz="1800" i="1" u="sng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13580" y="268145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“Noisy-Channel” Model of IR</a:t>
            </a:r>
          </a:p>
        </p:txBody>
      </p:sp>
      <p:pic>
        <p:nvPicPr>
          <p:cNvPr id="43011" name="Picture 3" descr="j03824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200400"/>
            <a:ext cx="13716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228600" y="1981200"/>
            <a:ext cx="2362200" cy="914400"/>
          </a:xfrm>
          <a:prstGeom prst="cloudCallout">
            <a:avLst>
              <a:gd name="adj1" fmla="val 16801"/>
              <a:gd name="adj2" fmla="val 944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/>
            <a:r>
              <a:rPr kumimoji="1" lang="en-US" altLang="ko-KR" sz="1800" dirty="0" smtClean="0">
                <a:latin typeface="Arial" panose="020B0604020202020204" pitchFamily="34" charset="0"/>
                <a:ea typeface="Gulim" panose="020B0600000101010101" pitchFamily="34" charset="-127"/>
              </a:rPr>
              <a:t>Relevant</a:t>
            </a:r>
          </a:p>
          <a:p>
            <a:pPr algn="ctr" eaLnBrk="1" latinLnBrk="1" hangingPunct="1"/>
            <a:r>
              <a:rPr kumimoji="1" lang="en-US" altLang="ko-KR" sz="1800" dirty="0" smtClean="0">
                <a:latin typeface="Arial" panose="020B0604020202020204" pitchFamily="34" charset="0"/>
                <a:ea typeface="Gulim" panose="020B0600000101010101" pitchFamily="34" charset="-127"/>
              </a:rPr>
              <a:t>Document</a:t>
            </a:r>
            <a:endParaRPr kumimoji="1" lang="en-US" altLang="ko-KR" sz="1800" dirty="0"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3276600" y="3810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4191000" y="3625850"/>
            <a:ext cx="771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Query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04800" y="4419600"/>
            <a:ext cx="32162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latin typeface="Arial" panose="020B0604020202020204" pitchFamily="34" charset="0"/>
              </a:rPr>
              <a:t>User has a information need, “thinks” of a relevant document…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560422" y="4416711"/>
            <a:ext cx="1676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latin typeface="Arial" panose="020B0604020202020204" pitchFamily="34" charset="0"/>
              </a:rPr>
              <a:t>and writes down a</a:t>
            </a:r>
            <a:r>
              <a:rPr lang="en-US" altLang="en-US" sz="1600" dirty="0" smtClean="0">
                <a:latin typeface="Arial" panose="020B0604020202020204" pitchFamily="34" charset="0"/>
              </a:rPr>
              <a:t> query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297259" y="2356991"/>
            <a:ext cx="232795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smtClean="0">
                <a:latin typeface="Arial" panose="020B0604020202020204" pitchFamily="34" charset="0"/>
              </a:rPr>
              <a:t>Machine’s task: </a:t>
            </a:r>
          </a:p>
          <a:p>
            <a:r>
              <a:rPr lang="en-US" altLang="en-US" sz="1600" dirty="0" smtClean="0">
                <a:latin typeface="Arial" panose="020B0604020202020204" pitchFamily="34" charset="0"/>
              </a:rPr>
              <a:t>Given </a:t>
            </a:r>
            <a:r>
              <a:rPr lang="en-US" altLang="en-US" sz="1600" dirty="0">
                <a:latin typeface="Arial" panose="020B0604020202020204" pitchFamily="34" charset="0"/>
              </a:rPr>
              <a:t>the </a:t>
            </a:r>
            <a:r>
              <a:rPr lang="en-US" altLang="en-US" sz="1600" dirty="0" smtClean="0">
                <a:latin typeface="Arial" panose="020B0604020202020204" pitchFamily="34" charset="0"/>
              </a:rPr>
              <a:t>query,</a:t>
            </a:r>
          </a:p>
          <a:p>
            <a:r>
              <a:rPr lang="en-US" altLang="en-US" sz="1600" dirty="0" smtClean="0">
                <a:latin typeface="Arial" panose="020B0604020202020204" pitchFamily="34" charset="0"/>
              </a:rPr>
              <a:t>guess which document</a:t>
            </a:r>
          </a:p>
          <a:p>
            <a:r>
              <a:rPr lang="en-US" altLang="en-US" sz="1600" dirty="0" smtClean="0">
                <a:latin typeface="Arial" panose="020B0604020202020204" pitchFamily="34" charset="0"/>
              </a:rPr>
              <a:t>generated the query.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7625215" y="1981200"/>
            <a:ext cx="1219200" cy="3505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7930015" y="2209800"/>
            <a:ext cx="609600" cy="6858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/>
            <a:r>
              <a:rPr kumimoji="1" lang="en-US" altLang="ko-KR" sz="2000">
                <a:latin typeface="Arial" panose="020B0604020202020204" pitchFamily="34" charset="0"/>
                <a:ea typeface="Gulim" panose="020B0600000101010101" pitchFamily="34" charset="-127"/>
              </a:rPr>
              <a:t>d</a:t>
            </a:r>
            <a:r>
              <a:rPr kumimoji="1" lang="en-US" altLang="ko-KR" sz="2000" baseline="-25000">
                <a:latin typeface="Arial" panose="020B0604020202020204" pitchFamily="34" charset="0"/>
                <a:ea typeface="Gulim" panose="020B0600000101010101" pitchFamily="34" charset="-127"/>
              </a:rPr>
              <a:t>1</a:t>
            </a:r>
          </a:p>
        </p:txBody>
      </p:sp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7930015" y="3124200"/>
            <a:ext cx="609600" cy="6858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/>
            <a:r>
              <a:rPr kumimoji="1" lang="en-US" altLang="ko-KR" sz="2000">
                <a:latin typeface="Arial" panose="020B0604020202020204" pitchFamily="34" charset="0"/>
                <a:ea typeface="Gulim" panose="020B0600000101010101" pitchFamily="34" charset="-127"/>
              </a:rPr>
              <a:t>d</a:t>
            </a:r>
            <a:r>
              <a:rPr kumimoji="1" lang="en-US" altLang="ko-KR" sz="2000" baseline="-25000">
                <a:latin typeface="Arial" panose="020B0604020202020204" pitchFamily="34" charset="0"/>
                <a:ea typeface="Gulim" panose="020B0600000101010101" pitchFamily="34" charset="-127"/>
              </a:rPr>
              <a:t>2</a:t>
            </a:r>
          </a:p>
        </p:txBody>
      </p:sp>
      <p:sp>
        <p:nvSpPr>
          <p:cNvPr id="43021" name="AutoShape 13"/>
          <p:cNvSpPr>
            <a:spLocks noChangeArrowheads="1"/>
          </p:cNvSpPr>
          <p:nvPr/>
        </p:nvSpPr>
        <p:spPr bwMode="auto">
          <a:xfrm>
            <a:off x="7930015" y="4572000"/>
            <a:ext cx="609600" cy="6858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/>
            <a:r>
              <a:rPr kumimoji="1" lang="en-US" altLang="ko-KR" sz="2000">
                <a:latin typeface="Arial" panose="020B0604020202020204" pitchFamily="34" charset="0"/>
                <a:ea typeface="Gulim" panose="020B0600000101010101" pitchFamily="34" charset="-127"/>
              </a:rPr>
              <a:t>d</a:t>
            </a:r>
            <a:r>
              <a:rPr kumimoji="1" lang="en-US" altLang="ko-KR" sz="2000" baseline="-25000">
                <a:latin typeface="Arial" panose="020B0604020202020204" pitchFamily="34" charset="0"/>
                <a:ea typeface="Gulim" panose="020B0600000101010101" pitchFamily="34" charset="-127"/>
              </a:rPr>
              <a:t>n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7549015" y="5576888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spcBef>
                <a:spcPct val="50000"/>
              </a:spcBef>
            </a:pPr>
            <a:r>
              <a:rPr kumimoji="1" lang="en-US" altLang="ko-KR" sz="1800">
                <a:latin typeface="Arial" panose="020B0604020202020204" pitchFamily="34" charset="0"/>
                <a:ea typeface="Gulim" panose="020B0600000101010101" pitchFamily="34" charset="-127"/>
              </a:rPr>
              <a:t>document collection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8006215" y="403860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43024" name="AutoShape 16"/>
          <p:cNvSpPr>
            <a:spLocks noChangeArrowheads="1"/>
          </p:cNvSpPr>
          <p:nvPr/>
        </p:nvSpPr>
        <p:spPr bwMode="auto">
          <a:xfrm>
            <a:off x="5267325" y="3596481"/>
            <a:ext cx="2151913" cy="427038"/>
          </a:xfrm>
          <a:prstGeom prst="leftRightArrow">
            <a:avLst>
              <a:gd name="adj1" fmla="val 50000"/>
              <a:gd name="adj2" fmla="val 49963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806950" y="2139950"/>
            <a:ext cx="3797300" cy="3340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39750" y="2139950"/>
            <a:ext cx="3797300" cy="3340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  <a:noFill/>
        </p:spPr>
        <p:txBody>
          <a:bodyPr/>
          <a:lstStyle/>
          <a:p>
            <a:r>
              <a:rPr lang="en-US" altLang="en-US" smtClean="0"/>
              <a:t>Where do the probabilities fit?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825750" y="5797550"/>
            <a:ext cx="3263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Comparison Function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844550" y="4349750"/>
            <a:ext cx="3263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Representation Function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844550" y="2901950"/>
            <a:ext cx="3263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Query Formulation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2825750" y="1454150"/>
            <a:ext cx="3263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Human Judgment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035550" y="4349750"/>
            <a:ext cx="3263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Representation Function</a:t>
            </a:r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3033713" y="6478588"/>
            <a:ext cx="29241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Retrieval Status Value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3871913" y="671513"/>
            <a:ext cx="9747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Utility</a:t>
            </a: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1966913" y="3567113"/>
            <a:ext cx="9429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66"/>
                </a:solidFill>
              </a:rPr>
              <a:t>Query</a:t>
            </a:r>
          </a:p>
        </p:txBody>
      </p:sp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1357313" y="2119313"/>
            <a:ext cx="23542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Information Need</a:t>
            </a: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5929313" y="2119313"/>
            <a:ext cx="14493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66"/>
                </a:solidFill>
              </a:rPr>
              <a:t>Document</a:t>
            </a:r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1128713" y="5014913"/>
            <a:ext cx="28448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Query Representation</a:t>
            </a:r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5016500" y="5014913"/>
            <a:ext cx="335121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Document Representation</a:t>
            </a:r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2438400" y="25209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2438400" y="32829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2438400" y="39687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4495800" y="61785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6705600" y="2520950"/>
            <a:ext cx="0" cy="181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>
            <a:off x="6705600" y="47307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>
            <a:off x="2438400" y="47307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6"/>
          <p:cNvSpPr>
            <a:spLocks noChangeShapeType="1"/>
          </p:cNvSpPr>
          <p:nvPr/>
        </p:nvSpPr>
        <p:spPr bwMode="auto">
          <a:xfrm>
            <a:off x="2444750" y="5492750"/>
            <a:ext cx="8255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 flipV="1">
            <a:off x="5797550" y="5480050"/>
            <a:ext cx="9017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>
            <a:off x="5721350" y="1835150"/>
            <a:ext cx="9779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 flipV="1">
            <a:off x="2444750" y="1822450"/>
            <a:ext cx="8255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>
            <a:off x="4419600" y="10731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31"/>
          <p:cNvSpPr>
            <a:spLocks noChangeArrowheads="1"/>
          </p:cNvSpPr>
          <p:nvPr/>
        </p:nvSpPr>
        <p:spPr bwMode="auto">
          <a:xfrm rot="-5400000">
            <a:off x="-498475" y="3629025"/>
            <a:ext cx="16732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Query  Processing</a:t>
            </a:r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 rot="-5400000">
            <a:off x="7788276" y="3611562"/>
            <a:ext cx="20129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Document  Processing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6096000" y="5791200"/>
            <a:ext cx="3048000" cy="457200"/>
            <a:chOff x="3840" y="3648"/>
            <a:chExt cx="1632" cy="288"/>
          </a:xfrm>
        </p:grpSpPr>
        <p:sp>
          <p:nvSpPr>
            <p:cNvPr id="44066" name="Text Box 34"/>
            <p:cNvSpPr txBox="1">
              <a:spLocks noChangeArrowheads="1"/>
            </p:cNvSpPr>
            <p:nvPr/>
          </p:nvSpPr>
          <p:spPr bwMode="auto">
            <a:xfrm>
              <a:off x="4320" y="3648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P(d is Rel | q)</a:t>
              </a:r>
            </a:p>
          </p:txBody>
        </p:sp>
        <p:sp>
          <p:nvSpPr>
            <p:cNvPr id="44067" name="Line 35"/>
            <p:cNvSpPr>
              <a:spLocks noChangeShapeType="1"/>
            </p:cNvSpPr>
            <p:nvPr/>
          </p:nvSpPr>
          <p:spPr bwMode="auto">
            <a:xfrm flipH="1">
              <a:off x="3840" y="3792"/>
              <a:ext cx="48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216725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Probability Ranking Principle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582387"/>
            <a:ext cx="8915400" cy="4876800"/>
          </a:xfrm>
          <a:noFill/>
        </p:spPr>
        <p:txBody>
          <a:bodyPr/>
          <a:lstStyle/>
          <a:p>
            <a:r>
              <a:rPr lang="en-US" altLang="en-US" dirty="0" smtClean="0"/>
              <a:t>Assume binary relevance, document independence</a:t>
            </a:r>
          </a:p>
          <a:p>
            <a:pPr lvl="1"/>
            <a:r>
              <a:rPr lang="en-US" altLang="en-US" dirty="0" smtClean="0"/>
              <a:t>Each document is either relevant or it is not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Assume the searcher works down a ranked list</a:t>
            </a:r>
          </a:p>
          <a:p>
            <a:pPr lvl="1"/>
            <a:r>
              <a:rPr lang="en-US" altLang="en-US" dirty="0" smtClean="0"/>
              <a:t>Seeking some number of relevant documents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Then it follows that:</a:t>
            </a:r>
          </a:p>
          <a:p>
            <a:pPr lvl="1"/>
            <a:r>
              <a:rPr lang="en-US" altLang="en-US" dirty="0" smtClean="0"/>
              <a:t>Documents should be ranked in order of decreasing probability of relevance to the query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Recap: Language Modeling for IR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en-US" dirty="0" smtClean="0"/>
              <a:t>Indexing </a:t>
            </a:r>
          </a:p>
          <a:p>
            <a:pPr lvl="1"/>
            <a:r>
              <a:rPr lang="en-US" altLang="en-US" dirty="0" smtClean="0"/>
              <a:t>Build a language model for every document</a:t>
            </a:r>
          </a:p>
          <a:p>
            <a:pPr lvl="2"/>
            <a:r>
              <a:rPr lang="en-US" altLang="en-US" dirty="0" smtClean="0"/>
              <a:t>Include smoothed log probabilities in inverted index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Query-time ranking</a:t>
            </a:r>
          </a:p>
          <a:p>
            <a:pPr lvl="1"/>
            <a:r>
              <a:rPr lang="en-US" altLang="ko-KR" dirty="0" smtClean="0">
                <a:ea typeface="Gulim" panose="020B0600000101010101" pitchFamily="34" charset="-127"/>
              </a:rPr>
              <a:t>Estimate prob. of generating query by each model</a:t>
            </a:r>
          </a:p>
          <a:p>
            <a:pPr lvl="1"/>
            <a:r>
              <a:rPr lang="en-US" altLang="ko-KR" dirty="0" smtClean="0">
                <a:ea typeface="Gulim" panose="020B0600000101010101" pitchFamily="34" charset="-127"/>
              </a:rPr>
              <a:t>Rank documents in decreasing probability order</a:t>
            </a:r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Key Ideas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en-US" smtClean="0"/>
              <a:t>Probabilistic methods formalize assumptions</a:t>
            </a:r>
          </a:p>
          <a:p>
            <a:pPr lvl="1"/>
            <a:r>
              <a:rPr lang="en-US" altLang="en-US" smtClean="0"/>
              <a:t>Binary relevance</a:t>
            </a:r>
          </a:p>
          <a:p>
            <a:pPr lvl="1"/>
            <a:r>
              <a:rPr lang="en-US" altLang="en-US" smtClean="0"/>
              <a:t>Document independence</a:t>
            </a:r>
          </a:p>
          <a:p>
            <a:pPr lvl="1"/>
            <a:r>
              <a:rPr lang="en-US" altLang="en-US" smtClean="0"/>
              <a:t>Term independence</a:t>
            </a:r>
          </a:p>
          <a:p>
            <a:pPr lvl="1"/>
            <a:r>
              <a:rPr lang="en-US" altLang="en-US" smtClean="0"/>
              <a:t>Uniform priors</a:t>
            </a:r>
          </a:p>
          <a:p>
            <a:pPr lvl="1"/>
            <a:r>
              <a:rPr lang="en-US" altLang="en-US" smtClean="0"/>
              <a:t>Top-down scan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Natural framework for combining evidence</a:t>
            </a:r>
          </a:p>
          <a:p>
            <a:pPr lvl="1"/>
            <a:r>
              <a:rPr lang="en-US" altLang="en-US" smtClean="0"/>
              <a:t>e.g., non-uniform priors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 Critique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noFill/>
        </p:spPr>
        <p:txBody>
          <a:bodyPr/>
          <a:lstStyle/>
          <a:p>
            <a:r>
              <a:rPr lang="en-US" altLang="en-US" smtClean="0"/>
              <a:t>Most of the assumptions are not satisfied!</a:t>
            </a:r>
          </a:p>
          <a:p>
            <a:pPr lvl="1"/>
            <a:r>
              <a:rPr lang="en-US" altLang="en-US" smtClean="0"/>
              <a:t>Searchers want utility, not relevance</a:t>
            </a:r>
          </a:p>
          <a:p>
            <a:pPr lvl="1"/>
            <a:r>
              <a:rPr lang="en-US" altLang="en-US" smtClean="0"/>
              <a:t>Relevance is not binary</a:t>
            </a:r>
          </a:p>
          <a:p>
            <a:pPr lvl="1"/>
            <a:r>
              <a:rPr lang="en-US" altLang="en-US" smtClean="0"/>
              <a:t>Terms are clearly not independent</a:t>
            </a:r>
          </a:p>
          <a:p>
            <a:pPr lvl="1"/>
            <a:r>
              <a:rPr lang="en-US" altLang="en-US" smtClean="0"/>
              <a:t>Documents are often not independent</a:t>
            </a:r>
          </a:p>
          <a:p>
            <a:pPr lvl="4"/>
            <a:endParaRPr lang="en-US" altLang="en-US" smtClean="0"/>
          </a:p>
          <a:p>
            <a:r>
              <a:rPr lang="en-US" altLang="en-US" smtClean="0"/>
              <a:t>Smoothing techniques are somewhat </a:t>
            </a:r>
            <a:r>
              <a:rPr lang="en-US" altLang="en-US" i="1" smtClean="0"/>
              <a:t>ad hoc</a:t>
            </a:r>
            <a:endParaRPr lang="en-US" altLang="en-US" smtClean="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Comparison with Vector Space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  <a:noFill/>
        </p:spPr>
        <p:txBody>
          <a:bodyPr/>
          <a:lstStyle/>
          <a:p>
            <a:r>
              <a:rPr lang="en-US" altLang="en-US" smtClean="0"/>
              <a:t>Similar in some ways</a:t>
            </a:r>
          </a:p>
          <a:p>
            <a:pPr lvl="1"/>
            <a:r>
              <a:rPr lang="en-US" altLang="en-US" smtClean="0"/>
              <a:t>Term weights based on frequency</a:t>
            </a:r>
          </a:p>
          <a:p>
            <a:pPr lvl="1"/>
            <a:r>
              <a:rPr lang="en-US" altLang="en-US" smtClean="0"/>
              <a:t>Terms often used as if they were independent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Different in others</a:t>
            </a:r>
          </a:p>
          <a:p>
            <a:pPr lvl="1"/>
            <a:r>
              <a:rPr lang="en-US" altLang="en-US" smtClean="0"/>
              <a:t>Based on probability rather than similarity</a:t>
            </a:r>
          </a:p>
          <a:p>
            <a:pPr lvl="1"/>
            <a:r>
              <a:rPr lang="en-US" altLang="en-US" smtClean="0"/>
              <a:t>Intuitions are probabilistic rather than geometric</a:t>
            </a:r>
          </a:p>
          <a:p>
            <a:pPr lvl="3"/>
            <a:endParaRPr lang="en-US" altLang="en-US" smtClean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Ranked retrieval</a:t>
            </a:r>
          </a:p>
          <a:p>
            <a:endParaRPr lang="en-US" altLang="en-US" smtClean="0"/>
          </a:p>
          <a:p>
            <a:r>
              <a:rPr lang="en-US" altLang="en-US" smtClean="0"/>
              <a:t>Similarity-based ranking</a:t>
            </a:r>
          </a:p>
          <a:p>
            <a:endParaRPr lang="en-US" altLang="en-US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mtClean="0"/>
              <a:t>Probability-based ranking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Key Idea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We ask “is this document relevant?”</a:t>
            </a:r>
          </a:p>
          <a:p>
            <a:pPr lvl="1"/>
            <a:r>
              <a:rPr lang="en-US" altLang="en-US" dirty="0" smtClean="0"/>
              <a:t>Vector space: we answer “somewhat”</a:t>
            </a:r>
          </a:p>
          <a:p>
            <a:pPr lvl="1"/>
            <a:r>
              <a:rPr lang="en-US" altLang="en-US" dirty="0" smtClean="0"/>
              <a:t>Probabilistic: we answer “probably”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The key is to know what “probably” means</a:t>
            </a:r>
          </a:p>
          <a:p>
            <a:pPr lvl="1"/>
            <a:r>
              <a:rPr lang="en-US" altLang="en-US" dirty="0" smtClean="0"/>
              <a:t>First, we’ll formalize that notion</a:t>
            </a:r>
          </a:p>
          <a:p>
            <a:pPr lvl="1"/>
            <a:r>
              <a:rPr lang="en-US" altLang="en-US" dirty="0" smtClean="0"/>
              <a:t>Then we’ll apply it to ranking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Probability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altLang="en-US" dirty="0" smtClean="0"/>
              <a:t>Alternative definitions</a:t>
            </a:r>
          </a:p>
          <a:p>
            <a:pPr lvl="1"/>
            <a:r>
              <a:rPr lang="en-US" altLang="en-US" dirty="0" smtClean="0"/>
              <a:t>Statistical: relative frequency (as n </a:t>
            </a:r>
            <a:r>
              <a:rPr lang="en-US" altLang="en-US" dirty="0" smtClean="0">
                <a:sym typeface="Symbol" panose="05050102010706020507" pitchFamily="18" charset="2"/>
              </a:rPr>
              <a:t> )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Subjective: degree of belief</a:t>
            </a:r>
          </a:p>
          <a:p>
            <a:pPr lvl="2"/>
            <a:endParaRPr lang="en-US" altLang="en-US" dirty="0" smtClean="0"/>
          </a:p>
          <a:p>
            <a:r>
              <a:rPr lang="en-US" altLang="en-US" dirty="0" smtClean="0"/>
              <a:t>Thinking </a:t>
            </a:r>
            <a:r>
              <a:rPr lang="en-US" altLang="en-US" u="sng" dirty="0" smtClean="0"/>
              <a:t>statistically</a:t>
            </a:r>
          </a:p>
          <a:p>
            <a:pPr lvl="1"/>
            <a:r>
              <a:rPr lang="en-US" altLang="en-US" dirty="0" smtClean="0"/>
              <a:t>Imagine </a:t>
            </a:r>
            <a:r>
              <a:rPr lang="en-US" altLang="en-US" u="sng" dirty="0" smtClean="0"/>
              <a:t>some set</a:t>
            </a:r>
            <a:r>
              <a:rPr lang="en-US" altLang="en-US" dirty="0" smtClean="0"/>
              <a:t> of possible events</a:t>
            </a:r>
          </a:p>
          <a:p>
            <a:pPr lvl="1"/>
            <a:r>
              <a:rPr lang="en-US" altLang="en-US" dirty="0" smtClean="0"/>
              <a:t>Use 1.0 to represent </a:t>
            </a:r>
            <a:r>
              <a:rPr lang="en-US" altLang="en-US" u="sng" dirty="0" smtClean="0"/>
              <a:t>all</a:t>
            </a:r>
            <a:r>
              <a:rPr lang="en-US" altLang="en-US" dirty="0" smtClean="0"/>
              <a:t> possible events </a:t>
            </a:r>
            <a:r>
              <a:rPr lang="en-US" altLang="en-US" u="sng" dirty="0" smtClean="0"/>
              <a:t>in the set</a:t>
            </a:r>
          </a:p>
          <a:p>
            <a:pPr lvl="1"/>
            <a:r>
              <a:rPr lang="en-US" altLang="en-US" dirty="0" smtClean="0"/>
              <a:t>Assign some probability to each possible event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Conditional Probability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P(A and B)  </a:t>
            </a:r>
            <a:r>
              <a:rPr lang="en-US" altLang="en-US" dirty="0" smtClean="0">
                <a:sym typeface="Symbol" panose="05050102010706020507" pitchFamily="18" charset="2"/>
              </a:rPr>
              <a:t>  </a:t>
            </a:r>
            <a:r>
              <a:rPr lang="en-US" altLang="en-US" dirty="0">
                <a:sym typeface="Symbol" panose="05050102010706020507" pitchFamily="18" charset="2"/>
              </a:rPr>
              <a:t>P</a:t>
            </a:r>
            <a:r>
              <a:rPr lang="en-US" altLang="en-US" dirty="0" smtClean="0">
                <a:sym typeface="Symbol" panose="05050102010706020507" pitchFamily="18" charset="2"/>
              </a:rPr>
              <a:t>(B) * P(A </a:t>
            </a:r>
            <a:r>
              <a:rPr lang="en-US" altLang="en-US" dirty="0">
                <a:sym typeface="Symbol" panose="05050102010706020507" pitchFamily="18" charset="2"/>
              </a:rPr>
              <a:t>|</a:t>
            </a:r>
            <a:r>
              <a:rPr lang="en-US" altLang="en-US" dirty="0" smtClean="0">
                <a:sym typeface="Symbol" panose="05050102010706020507" pitchFamily="18" charset="2"/>
              </a:rPr>
              <a:t> B)</a:t>
            </a:r>
            <a:endParaRPr lang="en-US" altLang="en-US" dirty="0" smtClean="0"/>
          </a:p>
        </p:txBody>
      </p:sp>
      <p:sp>
        <p:nvSpPr>
          <p:cNvPr id="49156" name="Freeform 4"/>
          <p:cNvSpPr>
            <a:spLocks/>
          </p:cNvSpPr>
          <p:nvPr/>
        </p:nvSpPr>
        <p:spPr bwMode="auto">
          <a:xfrm>
            <a:off x="2757488" y="2209800"/>
            <a:ext cx="2728912" cy="2895600"/>
          </a:xfrm>
          <a:custGeom>
            <a:avLst/>
            <a:gdLst>
              <a:gd name="T0" fmla="*/ 333 w 1112"/>
              <a:gd name="T1" fmla="*/ 63 h 858"/>
              <a:gd name="T2" fmla="*/ 207 w 1112"/>
              <a:gd name="T3" fmla="*/ 117 h 858"/>
              <a:gd name="T4" fmla="*/ 153 w 1112"/>
              <a:gd name="T5" fmla="*/ 135 h 858"/>
              <a:gd name="T6" fmla="*/ 0 w 1112"/>
              <a:gd name="T7" fmla="*/ 414 h 858"/>
              <a:gd name="T8" fmla="*/ 9 w 1112"/>
              <a:gd name="T9" fmla="*/ 504 h 858"/>
              <a:gd name="T10" fmla="*/ 45 w 1112"/>
              <a:gd name="T11" fmla="*/ 558 h 858"/>
              <a:gd name="T12" fmla="*/ 279 w 1112"/>
              <a:gd name="T13" fmla="*/ 819 h 858"/>
              <a:gd name="T14" fmla="*/ 558 w 1112"/>
              <a:gd name="T15" fmla="*/ 783 h 858"/>
              <a:gd name="T16" fmla="*/ 729 w 1112"/>
              <a:gd name="T17" fmla="*/ 819 h 858"/>
              <a:gd name="T18" fmla="*/ 828 w 1112"/>
              <a:gd name="T19" fmla="*/ 855 h 858"/>
              <a:gd name="T20" fmla="*/ 918 w 1112"/>
              <a:gd name="T21" fmla="*/ 846 h 858"/>
              <a:gd name="T22" fmla="*/ 1080 w 1112"/>
              <a:gd name="T23" fmla="*/ 711 h 858"/>
              <a:gd name="T24" fmla="*/ 1107 w 1112"/>
              <a:gd name="T25" fmla="*/ 657 h 858"/>
              <a:gd name="T26" fmla="*/ 1089 w 1112"/>
              <a:gd name="T27" fmla="*/ 549 h 858"/>
              <a:gd name="T28" fmla="*/ 945 w 1112"/>
              <a:gd name="T29" fmla="*/ 135 h 858"/>
              <a:gd name="T30" fmla="*/ 612 w 1112"/>
              <a:gd name="T31" fmla="*/ 0 h 858"/>
              <a:gd name="T32" fmla="*/ 486 w 1112"/>
              <a:gd name="T33" fmla="*/ 9 h 858"/>
              <a:gd name="T34" fmla="*/ 405 w 1112"/>
              <a:gd name="T35" fmla="*/ 63 h 858"/>
              <a:gd name="T36" fmla="*/ 333 w 1112"/>
              <a:gd name="T37" fmla="*/ 63 h 85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112"/>
              <a:gd name="T58" fmla="*/ 0 h 858"/>
              <a:gd name="T59" fmla="*/ 1112 w 1112"/>
              <a:gd name="T60" fmla="*/ 858 h 85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112" h="858">
                <a:moveTo>
                  <a:pt x="333" y="63"/>
                </a:moveTo>
                <a:cubicBezTo>
                  <a:pt x="291" y="81"/>
                  <a:pt x="249" y="100"/>
                  <a:pt x="207" y="117"/>
                </a:cubicBezTo>
                <a:cubicBezTo>
                  <a:pt x="189" y="124"/>
                  <a:pt x="153" y="135"/>
                  <a:pt x="153" y="135"/>
                </a:cubicBezTo>
                <a:cubicBezTo>
                  <a:pt x="90" y="225"/>
                  <a:pt x="35" y="308"/>
                  <a:pt x="0" y="414"/>
                </a:cubicBezTo>
                <a:cubicBezTo>
                  <a:pt x="3" y="444"/>
                  <a:pt x="0" y="475"/>
                  <a:pt x="9" y="504"/>
                </a:cubicBezTo>
                <a:cubicBezTo>
                  <a:pt x="15" y="525"/>
                  <a:pt x="33" y="540"/>
                  <a:pt x="45" y="558"/>
                </a:cubicBezTo>
                <a:cubicBezTo>
                  <a:pt x="116" y="665"/>
                  <a:pt x="135" y="790"/>
                  <a:pt x="279" y="819"/>
                </a:cubicBezTo>
                <a:cubicBezTo>
                  <a:pt x="383" y="813"/>
                  <a:pt x="461" y="802"/>
                  <a:pt x="558" y="783"/>
                </a:cubicBezTo>
                <a:cubicBezTo>
                  <a:pt x="603" y="791"/>
                  <a:pt x="682" y="803"/>
                  <a:pt x="729" y="819"/>
                </a:cubicBezTo>
                <a:cubicBezTo>
                  <a:pt x="763" y="830"/>
                  <a:pt x="793" y="846"/>
                  <a:pt x="828" y="855"/>
                </a:cubicBezTo>
                <a:cubicBezTo>
                  <a:pt x="858" y="852"/>
                  <a:pt x="890" y="858"/>
                  <a:pt x="918" y="846"/>
                </a:cubicBezTo>
                <a:cubicBezTo>
                  <a:pt x="972" y="823"/>
                  <a:pt x="1036" y="755"/>
                  <a:pt x="1080" y="711"/>
                </a:cubicBezTo>
                <a:cubicBezTo>
                  <a:pt x="1086" y="692"/>
                  <a:pt x="1105" y="677"/>
                  <a:pt x="1107" y="657"/>
                </a:cubicBezTo>
                <a:cubicBezTo>
                  <a:pt x="1112" y="621"/>
                  <a:pt x="1094" y="585"/>
                  <a:pt x="1089" y="549"/>
                </a:cubicBezTo>
                <a:cubicBezTo>
                  <a:pt x="1101" y="369"/>
                  <a:pt x="1107" y="243"/>
                  <a:pt x="945" y="135"/>
                </a:cubicBezTo>
                <a:cubicBezTo>
                  <a:pt x="880" y="38"/>
                  <a:pt x="718" y="13"/>
                  <a:pt x="612" y="0"/>
                </a:cubicBezTo>
                <a:cubicBezTo>
                  <a:pt x="570" y="3"/>
                  <a:pt x="528" y="4"/>
                  <a:pt x="486" y="9"/>
                </a:cubicBezTo>
                <a:cubicBezTo>
                  <a:pt x="448" y="14"/>
                  <a:pt x="440" y="57"/>
                  <a:pt x="405" y="63"/>
                </a:cubicBezTo>
                <a:cubicBezTo>
                  <a:pt x="381" y="67"/>
                  <a:pt x="357" y="63"/>
                  <a:pt x="333" y="63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3276600" y="2362200"/>
            <a:ext cx="1828800" cy="1752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Freeform 6"/>
          <p:cNvSpPr>
            <a:spLocks/>
          </p:cNvSpPr>
          <p:nvPr/>
        </p:nvSpPr>
        <p:spPr bwMode="auto">
          <a:xfrm>
            <a:off x="4038600" y="3886200"/>
            <a:ext cx="1300163" cy="914400"/>
          </a:xfrm>
          <a:custGeom>
            <a:avLst/>
            <a:gdLst>
              <a:gd name="T0" fmla="*/ 27 w 819"/>
              <a:gd name="T1" fmla="*/ 351 h 851"/>
              <a:gd name="T2" fmla="*/ 0 w 819"/>
              <a:gd name="T3" fmla="*/ 513 h 851"/>
              <a:gd name="T4" fmla="*/ 288 w 819"/>
              <a:gd name="T5" fmla="*/ 846 h 851"/>
              <a:gd name="T6" fmla="*/ 585 w 819"/>
              <a:gd name="T7" fmla="*/ 783 h 851"/>
              <a:gd name="T8" fmla="*/ 675 w 819"/>
              <a:gd name="T9" fmla="*/ 693 h 851"/>
              <a:gd name="T10" fmla="*/ 729 w 819"/>
              <a:gd name="T11" fmla="*/ 657 h 851"/>
              <a:gd name="T12" fmla="*/ 819 w 819"/>
              <a:gd name="T13" fmla="*/ 585 h 851"/>
              <a:gd name="T14" fmla="*/ 792 w 819"/>
              <a:gd name="T15" fmla="*/ 468 h 851"/>
              <a:gd name="T16" fmla="*/ 783 w 819"/>
              <a:gd name="T17" fmla="*/ 315 h 851"/>
              <a:gd name="T18" fmla="*/ 747 w 819"/>
              <a:gd name="T19" fmla="*/ 288 h 851"/>
              <a:gd name="T20" fmla="*/ 639 w 819"/>
              <a:gd name="T21" fmla="*/ 216 h 851"/>
              <a:gd name="T22" fmla="*/ 621 w 819"/>
              <a:gd name="T23" fmla="*/ 81 h 851"/>
              <a:gd name="T24" fmla="*/ 477 w 819"/>
              <a:gd name="T25" fmla="*/ 0 h 851"/>
              <a:gd name="T26" fmla="*/ 351 w 819"/>
              <a:gd name="T27" fmla="*/ 36 h 851"/>
              <a:gd name="T28" fmla="*/ 297 w 819"/>
              <a:gd name="T29" fmla="*/ 72 h 851"/>
              <a:gd name="T30" fmla="*/ 270 w 819"/>
              <a:gd name="T31" fmla="*/ 99 h 851"/>
              <a:gd name="T32" fmla="*/ 90 w 819"/>
              <a:gd name="T33" fmla="*/ 153 h 851"/>
              <a:gd name="T34" fmla="*/ 27 w 819"/>
              <a:gd name="T35" fmla="*/ 225 h 851"/>
              <a:gd name="T36" fmla="*/ 45 w 819"/>
              <a:gd name="T37" fmla="*/ 333 h 851"/>
              <a:gd name="T38" fmla="*/ 27 w 819"/>
              <a:gd name="T39" fmla="*/ 351 h 85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19"/>
              <a:gd name="T61" fmla="*/ 0 h 851"/>
              <a:gd name="T62" fmla="*/ 819 w 819"/>
              <a:gd name="T63" fmla="*/ 851 h 85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19" h="851">
                <a:moveTo>
                  <a:pt x="27" y="351"/>
                </a:moveTo>
                <a:cubicBezTo>
                  <a:pt x="14" y="405"/>
                  <a:pt x="7" y="458"/>
                  <a:pt x="0" y="513"/>
                </a:cubicBezTo>
                <a:cubicBezTo>
                  <a:pt x="44" y="623"/>
                  <a:pt x="172" y="807"/>
                  <a:pt x="288" y="846"/>
                </a:cubicBezTo>
                <a:cubicBezTo>
                  <a:pt x="383" y="841"/>
                  <a:pt x="504" y="851"/>
                  <a:pt x="585" y="783"/>
                </a:cubicBezTo>
                <a:cubicBezTo>
                  <a:pt x="618" y="756"/>
                  <a:pt x="640" y="717"/>
                  <a:pt x="675" y="693"/>
                </a:cubicBezTo>
                <a:cubicBezTo>
                  <a:pt x="693" y="681"/>
                  <a:pt x="729" y="657"/>
                  <a:pt x="729" y="657"/>
                </a:cubicBezTo>
                <a:cubicBezTo>
                  <a:pt x="753" y="621"/>
                  <a:pt x="780" y="604"/>
                  <a:pt x="819" y="585"/>
                </a:cubicBezTo>
                <a:cubicBezTo>
                  <a:pt x="806" y="541"/>
                  <a:pt x="796" y="513"/>
                  <a:pt x="792" y="468"/>
                </a:cubicBezTo>
                <a:cubicBezTo>
                  <a:pt x="788" y="417"/>
                  <a:pt x="795" y="365"/>
                  <a:pt x="783" y="315"/>
                </a:cubicBezTo>
                <a:cubicBezTo>
                  <a:pt x="779" y="300"/>
                  <a:pt x="758" y="298"/>
                  <a:pt x="747" y="288"/>
                </a:cubicBezTo>
                <a:cubicBezTo>
                  <a:pt x="711" y="257"/>
                  <a:pt x="678" y="242"/>
                  <a:pt x="639" y="216"/>
                </a:cubicBezTo>
                <a:cubicBezTo>
                  <a:pt x="610" y="128"/>
                  <a:pt x="665" y="301"/>
                  <a:pt x="621" y="81"/>
                </a:cubicBezTo>
                <a:cubicBezTo>
                  <a:pt x="610" y="25"/>
                  <a:pt x="520" y="9"/>
                  <a:pt x="477" y="0"/>
                </a:cubicBezTo>
                <a:cubicBezTo>
                  <a:pt x="435" y="9"/>
                  <a:pt x="390" y="15"/>
                  <a:pt x="351" y="36"/>
                </a:cubicBezTo>
                <a:cubicBezTo>
                  <a:pt x="332" y="46"/>
                  <a:pt x="312" y="57"/>
                  <a:pt x="297" y="72"/>
                </a:cubicBezTo>
                <a:cubicBezTo>
                  <a:pt x="288" y="81"/>
                  <a:pt x="281" y="93"/>
                  <a:pt x="270" y="99"/>
                </a:cubicBezTo>
                <a:cubicBezTo>
                  <a:pt x="237" y="118"/>
                  <a:pt x="115" y="148"/>
                  <a:pt x="90" y="153"/>
                </a:cubicBezTo>
                <a:cubicBezTo>
                  <a:pt x="50" y="173"/>
                  <a:pt x="41" y="183"/>
                  <a:pt x="27" y="225"/>
                </a:cubicBezTo>
                <a:cubicBezTo>
                  <a:pt x="32" y="261"/>
                  <a:pt x="45" y="297"/>
                  <a:pt x="45" y="333"/>
                </a:cubicBezTo>
                <a:cubicBezTo>
                  <a:pt x="45" y="397"/>
                  <a:pt x="36" y="369"/>
                  <a:pt x="27" y="351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3641725" y="2819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A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184650" y="42672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B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6038850" y="3657600"/>
            <a:ext cx="1200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A and B</a:t>
            </a:r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4572000" y="3962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55" name="Rectangle 11"/>
          <p:cNvSpPr>
            <a:spLocks noChangeArrowheads="1"/>
          </p:cNvSpPr>
          <p:nvPr/>
        </p:nvSpPr>
        <p:spPr bwMode="auto">
          <a:xfrm>
            <a:off x="708025" y="5181600"/>
            <a:ext cx="8435975" cy="166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dirty="0" smtClean="0"/>
              <a:t>   P(B) </a:t>
            </a:r>
            <a:r>
              <a:rPr lang="en-US" altLang="en-US" sz="3200" dirty="0"/>
              <a:t>= </a:t>
            </a:r>
            <a:r>
              <a:rPr lang="en-US" altLang="en-US" sz="3200" dirty="0" smtClean="0"/>
              <a:t>probability </a:t>
            </a:r>
            <a:r>
              <a:rPr lang="en-US" altLang="en-US" sz="3200" dirty="0"/>
              <a:t>of </a:t>
            </a:r>
            <a:r>
              <a:rPr lang="en-US" altLang="en-US" sz="3200" dirty="0" smtClean="0"/>
              <a:t>B (relative to all events)</a:t>
            </a:r>
            <a:endParaRPr lang="en-US" altLang="en-US" sz="3200" dirty="0"/>
          </a:p>
          <a:p>
            <a:pPr eaLnBrk="1" hangingPunct="1">
              <a:spcBef>
                <a:spcPct val="20000"/>
              </a:spcBef>
            </a:pPr>
            <a:r>
              <a:rPr lang="en-US" altLang="en-US" sz="3200" dirty="0" smtClean="0"/>
              <a:t>P(A|B</a:t>
            </a:r>
            <a:r>
              <a:rPr lang="en-US" altLang="en-US" sz="3200" dirty="0"/>
              <a:t>) = </a:t>
            </a:r>
            <a:r>
              <a:rPr lang="en-US" altLang="en-US" sz="3200" dirty="0" smtClean="0"/>
              <a:t>probability </a:t>
            </a:r>
            <a:r>
              <a:rPr lang="en-US" altLang="en-US" sz="3200" dirty="0"/>
              <a:t>of A </a:t>
            </a:r>
            <a:r>
              <a:rPr lang="en-US" altLang="en-US" sz="3200" dirty="0" smtClean="0"/>
              <a:t>(considering only       </a:t>
            </a:r>
            <a:r>
              <a:rPr lang="en-US" altLang="en-US" sz="3200" dirty="0"/>
              <a:t>		       </a:t>
            </a:r>
            <a:r>
              <a:rPr lang="en-US" altLang="en-US" sz="3200" dirty="0" smtClean="0"/>
              <a:t>cases </a:t>
            </a:r>
            <a:r>
              <a:rPr lang="en-US" altLang="en-US" sz="3200" dirty="0"/>
              <a:t>where B </a:t>
            </a:r>
            <a:r>
              <a:rPr lang="en-US" altLang="en-US" sz="3200" dirty="0" smtClean="0"/>
              <a:t>occurs</a:t>
            </a:r>
            <a:r>
              <a:rPr lang="en-US" altLang="en-US" sz="3200" dirty="0" smtClean="0"/>
              <a:t>)</a:t>
            </a:r>
            <a:endParaRPr lang="en-US" altLang="en-US" sz="32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Statistical Independence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 and B are </a:t>
            </a:r>
            <a:r>
              <a:rPr lang="en-US" altLang="en-US" u="sng" dirty="0" smtClean="0"/>
              <a:t>independent</a:t>
            </a:r>
            <a:r>
              <a:rPr lang="en-US" altLang="en-US" dirty="0" smtClean="0"/>
              <a:t> if P(A | B) = P(A)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Then P(A and B) = P(B) * P(A)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Independence formalizes “unrelated”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P(“being brown eyed”) = 85/100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P(“being a doctor”) = 1/1000</a:t>
            </a:r>
          </a:p>
          <a:p>
            <a:pPr lvl="1"/>
            <a:r>
              <a:rPr lang="en-US" altLang="en-US" dirty="0" smtClean="0">
                <a:sym typeface="Symbol" panose="05050102010706020507" pitchFamily="18" charset="2"/>
              </a:rPr>
              <a:t>P(“being a brown eyed doctor”) = 85/100,000</a:t>
            </a:r>
          </a:p>
          <a:p>
            <a:pPr lvl="1">
              <a:buFontTx/>
              <a:buNone/>
            </a:pPr>
            <a:endParaRPr lang="en-US" altLang="en-US" dirty="0" smtClean="0">
              <a:sym typeface="Symbol" panose="05050102010706020507" pitchFamily="18" charset="2"/>
            </a:endParaRPr>
          </a:p>
          <a:p>
            <a:pPr>
              <a:buFontTx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A “Language Model”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114800"/>
          </a:xfrm>
        </p:spPr>
        <p:txBody>
          <a:bodyPr/>
          <a:lstStyle/>
          <a:p>
            <a:r>
              <a:rPr lang="en-US" altLang="en-US" dirty="0"/>
              <a:t>T</a:t>
            </a:r>
            <a:r>
              <a:rPr lang="en-US" altLang="en-US" dirty="0" smtClean="0"/>
              <a:t>erms </a:t>
            </a:r>
            <a:r>
              <a:rPr lang="en-US" altLang="en-US" dirty="0" smtClean="0"/>
              <a:t>are randomly drawn from a document (with replacement)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38600" y="4953000"/>
            <a:ext cx="1066800" cy="381000"/>
            <a:chOff x="2544" y="3120"/>
            <a:chExt cx="672" cy="240"/>
          </a:xfrm>
        </p:grpSpPr>
        <p:sp>
          <p:nvSpPr>
            <p:cNvPr id="55339" name="Rectangle 5"/>
            <p:cNvSpPr>
              <a:spLocks noChangeArrowheads="1"/>
            </p:cNvSpPr>
            <p:nvPr/>
          </p:nvSpPr>
          <p:spPr bwMode="auto">
            <a:xfrm>
              <a:off x="2544" y="3120"/>
              <a:ext cx="67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/>
                <a:t> P (    )</a:t>
              </a:r>
            </a:p>
          </p:txBody>
        </p:sp>
        <p:sp>
          <p:nvSpPr>
            <p:cNvPr id="55340" name="Oval 6"/>
            <p:cNvSpPr>
              <a:spLocks noChangeArrowheads="1"/>
            </p:cNvSpPr>
            <p:nvPr/>
          </p:nvSpPr>
          <p:spPr bwMode="auto">
            <a:xfrm>
              <a:off x="2898" y="3223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55301" name="Group 7"/>
          <p:cNvGrpSpPr>
            <a:grpSpLocks/>
          </p:cNvGrpSpPr>
          <p:nvPr/>
        </p:nvGrpSpPr>
        <p:grpSpPr bwMode="auto">
          <a:xfrm>
            <a:off x="2057400" y="4953000"/>
            <a:ext cx="2209800" cy="533400"/>
            <a:chOff x="816" y="3552"/>
            <a:chExt cx="1296" cy="336"/>
          </a:xfrm>
        </p:grpSpPr>
        <p:sp>
          <p:nvSpPr>
            <p:cNvPr id="55334" name="Rectangle 8"/>
            <p:cNvSpPr>
              <a:spLocks noChangeArrowheads="1"/>
            </p:cNvSpPr>
            <p:nvPr/>
          </p:nvSpPr>
          <p:spPr bwMode="auto">
            <a:xfrm>
              <a:off x="816" y="3552"/>
              <a:ext cx="1296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/>
                <a:t>P (                 ) =</a:t>
              </a:r>
            </a:p>
          </p:txBody>
        </p:sp>
        <p:sp>
          <p:nvSpPr>
            <p:cNvPr id="55335" name="Oval 9"/>
            <p:cNvSpPr>
              <a:spLocks noChangeArrowheads="1"/>
            </p:cNvSpPr>
            <p:nvPr/>
          </p:nvSpPr>
          <p:spPr bwMode="auto">
            <a:xfrm>
              <a:off x="1488" y="364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336" name="Oval 10"/>
            <p:cNvSpPr>
              <a:spLocks noChangeArrowheads="1"/>
            </p:cNvSpPr>
            <p:nvPr/>
          </p:nvSpPr>
          <p:spPr bwMode="auto">
            <a:xfrm>
              <a:off x="1104" y="364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337" name="Oval 11"/>
            <p:cNvSpPr>
              <a:spLocks noChangeArrowheads="1"/>
            </p:cNvSpPr>
            <p:nvPr/>
          </p:nvSpPr>
          <p:spPr bwMode="auto">
            <a:xfrm>
              <a:off x="1680" y="3648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338" name="Oval 12"/>
            <p:cNvSpPr>
              <a:spLocks noChangeArrowheads="1"/>
            </p:cNvSpPr>
            <p:nvPr/>
          </p:nvSpPr>
          <p:spPr bwMode="auto">
            <a:xfrm flipH="1" flipV="1">
              <a:off x="1296" y="3648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7629" name="Text Box 13"/>
          <p:cNvSpPr txBox="1">
            <a:spLocks noChangeArrowheads="1"/>
          </p:cNvSpPr>
          <p:nvPr/>
        </p:nvSpPr>
        <p:spPr bwMode="auto">
          <a:xfrm>
            <a:off x="3886200" y="5345113"/>
            <a:ext cx="4043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latin typeface="Arial" panose="020B0604020202020204" pitchFamily="34" charset="0"/>
              </a:rPr>
              <a:t>=  (4/9) </a:t>
            </a: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en-US" altLang="en-US">
                <a:latin typeface="Arial" panose="020B0604020202020204" pitchFamily="34" charset="0"/>
              </a:rPr>
              <a:t> (2/9) </a:t>
            </a: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en-US" altLang="en-US">
                <a:latin typeface="Arial" panose="020B0604020202020204" pitchFamily="34" charset="0"/>
              </a:rPr>
              <a:t>(4/9) </a:t>
            </a: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en-US" altLang="en-US">
                <a:latin typeface="Arial" panose="020B0604020202020204" pitchFamily="34" charset="0"/>
              </a:rPr>
              <a:t>(3/9)</a:t>
            </a:r>
          </a:p>
        </p:txBody>
      </p:sp>
      <p:sp>
        <p:nvSpPr>
          <p:cNvPr id="367630" name="Oval 14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7631" name="Oval 15"/>
          <p:cNvSpPr>
            <a:spLocks noChangeArrowheads="1"/>
          </p:cNvSpPr>
          <p:nvPr/>
        </p:nvSpPr>
        <p:spPr bwMode="auto">
          <a:xfrm>
            <a:off x="5715000" y="34290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7632" name="Oval 16"/>
          <p:cNvSpPr>
            <a:spLocks noChangeArrowheads="1"/>
          </p:cNvSpPr>
          <p:nvPr/>
        </p:nvSpPr>
        <p:spPr bwMode="auto">
          <a:xfrm>
            <a:off x="7086600" y="3429000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7633" name="Oval 17"/>
          <p:cNvSpPr>
            <a:spLocks noChangeArrowheads="1"/>
          </p:cNvSpPr>
          <p:nvPr/>
        </p:nvSpPr>
        <p:spPr bwMode="auto">
          <a:xfrm flipH="1" flipV="1">
            <a:off x="6172200" y="34290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55307" name="Group 18"/>
          <p:cNvGrpSpPr>
            <a:grpSpLocks/>
          </p:cNvGrpSpPr>
          <p:nvPr/>
        </p:nvGrpSpPr>
        <p:grpSpPr bwMode="auto">
          <a:xfrm>
            <a:off x="2590800" y="2514600"/>
            <a:ext cx="1828800" cy="1981200"/>
            <a:chOff x="2160" y="2448"/>
            <a:chExt cx="1152" cy="1248"/>
          </a:xfrm>
        </p:grpSpPr>
        <p:sp>
          <p:nvSpPr>
            <p:cNvPr id="55323" name="AutoShape 19"/>
            <p:cNvSpPr>
              <a:spLocks noChangeArrowheads="1"/>
            </p:cNvSpPr>
            <p:nvPr/>
          </p:nvSpPr>
          <p:spPr bwMode="auto">
            <a:xfrm>
              <a:off x="2160" y="2448"/>
              <a:ext cx="1152" cy="1248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endParaRPr lang="en-US" altLang="en-US" sz="4000" b="1">
                <a:latin typeface="Arial" panose="020B0604020202020204" pitchFamily="34" charset="0"/>
              </a:endParaRPr>
            </a:p>
          </p:txBody>
        </p:sp>
        <p:grpSp>
          <p:nvGrpSpPr>
            <p:cNvPr id="55324" name="Group 20"/>
            <p:cNvGrpSpPr>
              <a:grpSpLocks/>
            </p:cNvGrpSpPr>
            <p:nvPr/>
          </p:nvGrpSpPr>
          <p:grpSpPr bwMode="auto">
            <a:xfrm>
              <a:off x="2304" y="2880"/>
              <a:ext cx="864" cy="720"/>
              <a:chOff x="2976" y="3168"/>
              <a:chExt cx="480" cy="384"/>
            </a:xfrm>
          </p:grpSpPr>
          <p:sp>
            <p:nvSpPr>
              <p:cNvPr id="55325" name="Oval 21"/>
              <p:cNvSpPr>
                <a:spLocks noChangeArrowheads="1"/>
              </p:cNvSpPr>
              <p:nvPr/>
            </p:nvSpPr>
            <p:spPr bwMode="auto">
              <a:xfrm>
                <a:off x="3360" y="3168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5326" name="Oval 22"/>
              <p:cNvSpPr>
                <a:spLocks noChangeArrowheads="1"/>
              </p:cNvSpPr>
              <p:nvPr/>
            </p:nvSpPr>
            <p:spPr bwMode="auto">
              <a:xfrm>
                <a:off x="2976" y="3168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5327" name="Oval 23"/>
              <p:cNvSpPr>
                <a:spLocks noChangeArrowheads="1"/>
              </p:cNvSpPr>
              <p:nvPr/>
            </p:nvSpPr>
            <p:spPr bwMode="auto">
              <a:xfrm>
                <a:off x="2976" y="3312"/>
                <a:ext cx="96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5328" name="Oval 24"/>
              <p:cNvSpPr>
                <a:spLocks noChangeArrowheads="1"/>
              </p:cNvSpPr>
              <p:nvPr/>
            </p:nvSpPr>
            <p:spPr bwMode="auto">
              <a:xfrm flipH="1" flipV="1">
                <a:off x="3168" y="3312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5329" name="Oval 25"/>
              <p:cNvSpPr>
                <a:spLocks noChangeArrowheads="1"/>
              </p:cNvSpPr>
              <p:nvPr/>
            </p:nvSpPr>
            <p:spPr bwMode="auto">
              <a:xfrm>
                <a:off x="3168" y="3168"/>
                <a:ext cx="96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5330" name="Oval 26"/>
              <p:cNvSpPr>
                <a:spLocks noChangeArrowheads="1"/>
              </p:cNvSpPr>
              <p:nvPr/>
            </p:nvSpPr>
            <p:spPr bwMode="auto">
              <a:xfrm>
                <a:off x="3360" y="3312"/>
                <a:ext cx="96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5331" name="Oval 27"/>
              <p:cNvSpPr>
                <a:spLocks noChangeArrowheads="1"/>
              </p:cNvSpPr>
              <p:nvPr/>
            </p:nvSpPr>
            <p:spPr bwMode="auto">
              <a:xfrm>
                <a:off x="2976" y="345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5332" name="Oval 28"/>
              <p:cNvSpPr>
                <a:spLocks noChangeArrowheads="1"/>
              </p:cNvSpPr>
              <p:nvPr/>
            </p:nvSpPr>
            <p:spPr bwMode="auto">
              <a:xfrm>
                <a:off x="3168" y="3456"/>
                <a:ext cx="96" cy="9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55333" name="Oval 29"/>
              <p:cNvSpPr>
                <a:spLocks noChangeArrowheads="1"/>
              </p:cNvSpPr>
              <p:nvPr/>
            </p:nvSpPr>
            <p:spPr bwMode="auto">
              <a:xfrm flipH="1" flipV="1">
                <a:off x="3360" y="3456"/>
                <a:ext cx="96" cy="9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sp>
        <p:nvSpPr>
          <p:cNvPr id="367646" name="AutoShape 30"/>
          <p:cNvSpPr>
            <a:spLocks noChangeArrowheads="1"/>
          </p:cNvSpPr>
          <p:nvPr/>
        </p:nvSpPr>
        <p:spPr bwMode="auto">
          <a:xfrm>
            <a:off x="4800600" y="3276600"/>
            <a:ext cx="611188" cy="533400"/>
          </a:xfrm>
          <a:prstGeom prst="rightArrow">
            <a:avLst>
              <a:gd name="adj1" fmla="val 57333"/>
              <a:gd name="adj2" fmla="val 53043"/>
            </a:avLst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09" name="Text Box 31"/>
          <p:cNvSpPr txBox="1">
            <a:spLocks noChangeArrowheads="1"/>
          </p:cNvSpPr>
          <p:nvPr/>
        </p:nvSpPr>
        <p:spPr bwMode="auto">
          <a:xfrm>
            <a:off x="5867400" y="2971800"/>
            <a:ext cx="1387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>
                <a:latin typeface="Arial" panose="020B0604020202020204" pitchFamily="34" charset="0"/>
              </a:rPr>
              <a:t>words</a:t>
            </a:r>
          </a:p>
        </p:txBody>
      </p:sp>
      <p:sp>
        <p:nvSpPr>
          <p:cNvPr id="55310" name="Text Box 32"/>
          <p:cNvSpPr txBox="1">
            <a:spLocks noChangeArrowheads="1"/>
          </p:cNvSpPr>
          <p:nvPr/>
        </p:nvSpPr>
        <p:spPr bwMode="auto">
          <a:xfrm>
            <a:off x="3038122" y="2579309"/>
            <a:ext cx="934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 smtClean="0">
                <a:latin typeface="Arial" panose="020B0604020202020204" pitchFamily="34" charset="0"/>
              </a:rPr>
              <a:t>Doc</a:t>
            </a:r>
            <a:endParaRPr lang="en-US" altLang="en-US" sz="2800" b="1" dirty="0">
              <a:latin typeface="Arial" panose="020B0604020202020204" pitchFamily="34" charset="0"/>
            </a:endParaRPr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5924550" y="4903788"/>
            <a:ext cx="1192213" cy="457200"/>
            <a:chOff x="3732" y="3089"/>
            <a:chExt cx="751" cy="288"/>
          </a:xfrm>
        </p:grpSpPr>
        <p:sp>
          <p:nvSpPr>
            <p:cNvPr id="55320" name="Oval 34"/>
            <p:cNvSpPr>
              <a:spLocks noChangeArrowheads="1"/>
            </p:cNvSpPr>
            <p:nvPr/>
          </p:nvSpPr>
          <p:spPr bwMode="auto">
            <a:xfrm>
              <a:off x="4165" y="3223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321" name="Rectangle 35"/>
            <p:cNvSpPr>
              <a:spLocks noChangeArrowheads="1"/>
            </p:cNvSpPr>
            <p:nvPr/>
          </p:nvSpPr>
          <p:spPr bwMode="auto">
            <a:xfrm>
              <a:off x="3811" y="3120"/>
              <a:ext cx="67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/>
                <a:t> P (    )</a:t>
              </a:r>
            </a:p>
          </p:txBody>
        </p:sp>
        <p:sp>
          <p:nvSpPr>
            <p:cNvPr id="55322" name="Text Box 36"/>
            <p:cNvSpPr txBox="1">
              <a:spLocks noChangeArrowheads="1"/>
            </p:cNvSpPr>
            <p:nvPr/>
          </p:nvSpPr>
          <p:spPr bwMode="auto">
            <a:xfrm>
              <a:off x="3732" y="3089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>
                  <a:latin typeface="Arial" panose="020B0604020202020204" pitchFamily="34" charset="0"/>
                  <a:sym typeface="Symbol" panose="05050102010706020507" pitchFamily="18" charset="2"/>
                </a:rPr>
                <a:t>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4876800" y="4903788"/>
            <a:ext cx="1235075" cy="457200"/>
            <a:chOff x="3072" y="3089"/>
            <a:chExt cx="778" cy="288"/>
          </a:xfrm>
        </p:grpSpPr>
        <p:sp>
          <p:nvSpPr>
            <p:cNvPr id="55317" name="Oval 38"/>
            <p:cNvSpPr>
              <a:spLocks noChangeArrowheads="1"/>
            </p:cNvSpPr>
            <p:nvPr/>
          </p:nvSpPr>
          <p:spPr bwMode="auto">
            <a:xfrm flipH="1" flipV="1">
              <a:off x="3531" y="3223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318" name="Rectangle 39"/>
            <p:cNvSpPr>
              <a:spLocks noChangeArrowheads="1"/>
            </p:cNvSpPr>
            <p:nvPr/>
          </p:nvSpPr>
          <p:spPr bwMode="auto">
            <a:xfrm>
              <a:off x="3178" y="3120"/>
              <a:ext cx="67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/>
                <a:t> P (    )</a:t>
              </a:r>
            </a:p>
          </p:txBody>
        </p:sp>
        <p:sp>
          <p:nvSpPr>
            <p:cNvPr id="55319" name="Text Box 40"/>
            <p:cNvSpPr txBox="1">
              <a:spLocks noChangeArrowheads="1"/>
            </p:cNvSpPr>
            <p:nvPr/>
          </p:nvSpPr>
          <p:spPr bwMode="auto">
            <a:xfrm>
              <a:off x="3072" y="3089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>
                  <a:latin typeface="Arial" panose="020B0604020202020204" pitchFamily="34" charset="0"/>
                  <a:sym typeface="Symbol" panose="05050102010706020507" pitchFamily="18" charset="2"/>
                </a:rPr>
                <a:t>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6934200" y="4903788"/>
            <a:ext cx="1189038" cy="457200"/>
            <a:chOff x="4368" y="3089"/>
            <a:chExt cx="749" cy="288"/>
          </a:xfrm>
        </p:grpSpPr>
        <p:sp>
          <p:nvSpPr>
            <p:cNvPr id="55314" name="Oval 42"/>
            <p:cNvSpPr>
              <a:spLocks noChangeArrowheads="1"/>
            </p:cNvSpPr>
            <p:nvPr/>
          </p:nvSpPr>
          <p:spPr bwMode="auto">
            <a:xfrm>
              <a:off x="4800" y="3223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5315" name="Rectangle 43"/>
            <p:cNvSpPr>
              <a:spLocks noChangeArrowheads="1"/>
            </p:cNvSpPr>
            <p:nvPr/>
          </p:nvSpPr>
          <p:spPr bwMode="auto">
            <a:xfrm>
              <a:off x="4445" y="3120"/>
              <a:ext cx="67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/>
                <a:t> P (    )</a:t>
              </a:r>
            </a:p>
          </p:txBody>
        </p:sp>
        <p:sp>
          <p:nvSpPr>
            <p:cNvPr id="55316" name="Text Box 44"/>
            <p:cNvSpPr txBox="1">
              <a:spLocks noChangeArrowheads="1"/>
            </p:cNvSpPr>
            <p:nvPr/>
          </p:nvSpPr>
          <p:spPr bwMode="auto">
            <a:xfrm>
              <a:off x="4368" y="3089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>
                  <a:latin typeface="Arial" panose="020B0604020202020204" pitchFamily="34" charset="0"/>
                  <a:sym typeface="Symbol" panose="05050102010706020507" pitchFamily="18" charset="2"/>
                </a:rPr>
                <a:t>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9" grpId="0"/>
      <p:bldP spid="367630" grpId="0" animBg="1"/>
      <p:bldP spid="367631" grpId="0" animBg="1"/>
      <p:bldP spid="367632" grpId="0" animBg="1"/>
      <p:bldP spid="3676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Comparing Language Models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819400" y="1925638"/>
            <a:ext cx="2438400" cy="281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>
                <a:solidFill>
                  <a:srgbClr val="996600"/>
                </a:solidFill>
                <a:latin typeface="Arial" panose="020B0604020202020204" pitchFamily="34" charset="0"/>
              </a:rPr>
              <a:t>P(w)	w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996600"/>
                </a:solidFill>
                <a:latin typeface="Arial" panose="020B0604020202020204" pitchFamily="34" charset="0"/>
              </a:rPr>
              <a:t>0.2	the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996600"/>
                </a:solidFill>
                <a:latin typeface="Arial" panose="020B0604020202020204" pitchFamily="34" charset="0"/>
              </a:rPr>
              <a:t>0.0001	yon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996600"/>
                </a:solidFill>
                <a:latin typeface="Arial" panose="020B0604020202020204" pitchFamily="34" charset="0"/>
              </a:rPr>
              <a:t>0.01	class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996600"/>
                </a:solidFill>
                <a:latin typeface="Arial" panose="020B0604020202020204" pitchFamily="34" charset="0"/>
              </a:rPr>
              <a:t>0.0005	maiden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996600"/>
                </a:solidFill>
                <a:latin typeface="Arial" panose="020B0604020202020204" pitchFamily="34" charset="0"/>
              </a:rPr>
              <a:t>0.0003	sayst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996600"/>
                </a:solidFill>
                <a:latin typeface="Arial" panose="020B0604020202020204" pitchFamily="34" charset="0"/>
              </a:rPr>
              <a:t>0.0001	pleaseth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996600"/>
                </a:solidFill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971800" y="1392238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996600"/>
                </a:solidFill>
                <a:latin typeface="Arial" panose="020B0604020202020204" pitchFamily="34" charset="0"/>
              </a:rPr>
              <a:t>Model M</a:t>
            </a:r>
            <a:r>
              <a:rPr lang="en-US" altLang="en-US" b="1" baseline="-25000" dirty="0">
                <a:solidFill>
                  <a:srgbClr val="9966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5029200" y="1925638"/>
            <a:ext cx="2438400" cy="281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P(w)	w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0.2	the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0.1	yon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0.001	class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0.01	maiden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0.03	sayst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0.02	pleaseth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5181600" y="1392238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Model M</a:t>
            </a:r>
            <a:r>
              <a:rPr lang="en-US" altLang="en-US" b="1" baseline="-250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2667000" y="1295400"/>
            <a:ext cx="2133600" cy="3505200"/>
          </a:xfrm>
          <a:prstGeom prst="rect">
            <a:avLst/>
          </a:prstGeom>
          <a:noFill/>
          <a:ln w="9525">
            <a:solidFill>
              <a:srgbClr val="99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4876800" y="1295400"/>
            <a:ext cx="2133600" cy="350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56329" name="Group 9"/>
          <p:cNvGrpSpPr>
            <a:grpSpLocks/>
          </p:cNvGrpSpPr>
          <p:nvPr/>
        </p:nvGrpSpPr>
        <p:grpSpPr bwMode="auto">
          <a:xfrm>
            <a:off x="1828800" y="5135563"/>
            <a:ext cx="3886200" cy="960437"/>
            <a:chOff x="1536" y="3072"/>
            <a:chExt cx="2448" cy="605"/>
          </a:xfrm>
        </p:grpSpPr>
        <p:sp>
          <p:nvSpPr>
            <p:cNvPr id="56332" name="Text Box 10"/>
            <p:cNvSpPr txBox="1">
              <a:spLocks noChangeArrowheads="1"/>
            </p:cNvSpPr>
            <p:nvPr/>
          </p:nvSpPr>
          <p:spPr bwMode="auto">
            <a:xfrm>
              <a:off x="3360" y="3072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u="sng">
                  <a:latin typeface="Arial" panose="020B0604020202020204" pitchFamily="34" charset="0"/>
                </a:rPr>
                <a:t>maiden</a:t>
              </a:r>
            </a:p>
          </p:txBody>
        </p:sp>
        <p:sp>
          <p:nvSpPr>
            <p:cNvPr id="56333" name="Text Box 11"/>
            <p:cNvSpPr txBox="1">
              <a:spLocks noChangeArrowheads="1"/>
            </p:cNvSpPr>
            <p:nvPr/>
          </p:nvSpPr>
          <p:spPr bwMode="auto">
            <a:xfrm>
              <a:off x="1872" y="3072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u="sng">
                  <a:latin typeface="Arial" panose="020B0604020202020204" pitchFamily="34" charset="0"/>
                </a:rPr>
                <a:t>class</a:t>
              </a:r>
            </a:p>
          </p:txBody>
        </p:sp>
        <p:sp>
          <p:nvSpPr>
            <p:cNvPr id="56334" name="Text Box 12"/>
            <p:cNvSpPr txBox="1">
              <a:spLocks noChangeArrowheads="1"/>
            </p:cNvSpPr>
            <p:nvPr/>
          </p:nvSpPr>
          <p:spPr bwMode="auto">
            <a:xfrm>
              <a:off x="2304" y="3072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u="sng">
                  <a:latin typeface="Arial" panose="020B0604020202020204" pitchFamily="34" charset="0"/>
                </a:rPr>
                <a:t>pleaseth</a:t>
              </a:r>
            </a:p>
          </p:txBody>
        </p:sp>
        <p:sp>
          <p:nvSpPr>
            <p:cNvPr id="56335" name="Text Box 13"/>
            <p:cNvSpPr txBox="1">
              <a:spLocks noChangeArrowheads="1"/>
            </p:cNvSpPr>
            <p:nvPr/>
          </p:nvSpPr>
          <p:spPr bwMode="auto">
            <a:xfrm>
              <a:off x="2880" y="3072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u="sng">
                  <a:latin typeface="Arial" panose="020B0604020202020204" pitchFamily="34" charset="0"/>
                </a:rPr>
                <a:t>yon</a:t>
              </a:r>
            </a:p>
          </p:txBody>
        </p:sp>
        <p:sp>
          <p:nvSpPr>
            <p:cNvPr id="56336" name="Text Box 14"/>
            <p:cNvSpPr txBox="1">
              <a:spLocks noChangeArrowheads="1"/>
            </p:cNvSpPr>
            <p:nvPr/>
          </p:nvSpPr>
          <p:spPr bwMode="auto">
            <a:xfrm>
              <a:off x="1536" y="3072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u="sng" dirty="0">
                  <a:latin typeface="Arial" panose="020B0604020202020204" pitchFamily="34" charset="0"/>
                </a:rPr>
                <a:t>the</a:t>
              </a:r>
            </a:p>
          </p:txBody>
        </p:sp>
        <p:sp>
          <p:nvSpPr>
            <p:cNvPr id="56337" name="Text Box 15"/>
            <p:cNvSpPr txBox="1">
              <a:spLocks noChangeArrowheads="1"/>
            </p:cNvSpPr>
            <p:nvPr/>
          </p:nvSpPr>
          <p:spPr bwMode="auto">
            <a:xfrm>
              <a:off x="3360" y="3264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solidFill>
                    <a:srgbClr val="996600"/>
                  </a:solidFill>
                  <a:latin typeface="Arial" panose="020B0604020202020204" pitchFamily="34" charset="0"/>
                </a:rPr>
                <a:t>0.0005</a:t>
              </a:r>
            </a:p>
          </p:txBody>
        </p:sp>
        <p:sp>
          <p:nvSpPr>
            <p:cNvPr id="56338" name="Text Box 16"/>
            <p:cNvSpPr txBox="1">
              <a:spLocks noChangeArrowheads="1"/>
            </p:cNvSpPr>
            <p:nvPr/>
          </p:nvSpPr>
          <p:spPr bwMode="auto">
            <a:xfrm>
              <a:off x="1872" y="3264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996600"/>
                  </a:solidFill>
                  <a:latin typeface="Arial" panose="020B0604020202020204" pitchFamily="34" charset="0"/>
                </a:rPr>
                <a:t>0.01</a:t>
              </a:r>
            </a:p>
          </p:txBody>
        </p:sp>
        <p:sp>
          <p:nvSpPr>
            <p:cNvPr id="56339" name="Text Box 17"/>
            <p:cNvSpPr txBox="1">
              <a:spLocks noChangeArrowheads="1"/>
            </p:cNvSpPr>
            <p:nvPr/>
          </p:nvSpPr>
          <p:spPr bwMode="auto">
            <a:xfrm>
              <a:off x="2304" y="3264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996600"/>
                  </a:solidFill>
                  <a:latin typeface="Arial" panose="020B0604020202020204" pitchFamily="34" charset="0"/>
                </a:rPr>
                <a:t>0.0001</a:t>
              </a:r>
            </a:p>
          </p:txBody>
        </p:sp>
        <p:sp>
          <p:nvSpPr>
            <p:cNvPr id="56340" name="Text Box 18"/>
            <p:cNvSpPr txBox="1">
              <a:spLocks noChangeArrowheads="1"/>
            </p:cNvSpPr>
            <p:nvPr/>
          </p:nvSpPr>
          <p:spPr bwMode="auto">
            <a:xfrm>
              <a:off x="2880" y="3264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996600"/>
                  </a:solidFill>
                  <a:latin typeface="Arial" panose="020B0604020202020204" pitchFamily="34" charset="0"/>
                </a:rPr>
                <a:t>0.0001</a:t>
              </a:r>
            </a:p>
          </p:txBody>
        </p:sp>
        <p:sp>
          <p:nvSpPr>
            <p:cNvPr id="56341" name="Text Box 19"/>
            <p:cNvSpPr txBox="1">
              <a:spLocks noChangeArrowheads="1"/>
            </p:cNvSpPr>
            <p:nvPr/>
          </p:nvSpPr>
          <p:spPr bwMode="auto">
            <a:xfrm>
              <a:off x="1536" y="3264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>
                  <a:solidFill>
                    <a:srgbClr val="996600"/>
                  </a:solidFill>
                  <a:latin typeface="Arial" panose="020B0604020202020204" pitchFamily="34" charset="0"/>
                </a:rPr>
                <a:t>0.2</a:t>
              </a:r>
            </a:p>
          </p:txBody>
        </p:sp>
        <p:sp>
          <p:nvSpPr>
            <p:cNvPr id="56342" name="Text Box 20"/>
            <p:cNvSpPr txBox="1">
              <a:spLocks noChangeArrowheads="1"/>
            </p:cNvSpPr>
            <p:nvPr/>
          </p:nvSpPr>
          <p:spPr bwMode="auto">
            <a:xfrm>
              <a:off x="3360" y="3465"/>
              <a:ext cx="43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0.01</a:t>
              </a:r>
            </a:p>
          </p:txBody>
        </p:sp>
        <p:sp>
          <p:nvSpPr>
            <p:cNvPr id="56343" name="Text Box 21"/>
            <p:cNvSpPr txBox="1">
              <a:spLocks noChangeArrowheads="1"/>
            </p:cNvSpPr>
            <p:nvPr/>
          </p:nvSpPr>
          <p:spPr bwMode="auto">
            <a:xfrm>
              <a:off x="1872" y="3465"/>
              <a:ext cx="52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0.001</a:t>
              </a:r>
            </a:p>
          </p:txBody>
        </p:sp>
        <p:sp>
          <p:nvSpPr>
            <p:cNvPr id="56344" name="Text Box 22"/>
            <p:cNvSpPr txBox="1">
              <a:spLocks noChangeArrowheads="1"/>
            </p:cNvSpPr>
            <p:nvPr/>
          </p:nvSpPr>
          <p:spPr bwMode="auto">
            <a:xfrm>
              <a:off x="2304" y="3465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0.02</a:t>
              </a:r>
            </a:p>
          </p:txBody>
        </p:sp>
        <p:sp>
          <p:nvSpPr>
            <p:cNvPr id="56345" name="Text Box 23"/>
            <p:cNvSpPr txBox="1">
              <a:spLocks noChangeArrowheads="1"/>
            </p:cNvSpPr>
            <p:nvPr/>
          </p:nvSpPr>
          <p:spPr bwMode="auto">
            <a:xfrm>
              <a:off x="2880" y="3465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0.1</a:t>
              </a:r>
            </a:p>
          </p:txBody>
        </p:sp>
        <p:sp>
          <p:nvSpPr>
            <p:cNvPr id="56346" name="Text Box 24"/>
            <p:cNvSpPr txBox="1">
              <a:spLocks noChangeArrowheads="1"/>
            </p:cNvSpPr>
            <p:nvPr/>
          </p:nvSpPr>
          <p:spPr bwMode="auto">
            <a:xfrm>
              <a:off x="1536" y="3465"/>
              <a:ext cx="4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0.2</a:t>
              </a:r>
            </a:p>
          </p:txBody>
        </p:sp>
      </p:grpSp>
      <p:sp>
        <p:nvSpPr>
          <p:cNvPr id="56330" name="Text Box 25"/>
          <p:cNvSpPr txBox="1">
            <a:spLocks noChangeArrowheads="1"/>
          </p:cNvSpPr>
          <p:nvPr/>
        </p:nvSpPr>
        <p:spPr bwMode="auto">
          <a:xfrm>
            <a:off x="5671457" y="6248400"/>
            <a:ext cx="33577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 smtClean="0">
                <a:latin typeface="Arial" panose="020B0604020202020204" pitchFamily="34" charset="0"/>
              </a:rPr>
              <a:t>P(query|</a:t>
            </a:r>
            <a:r>
              <a:rPr lang="en-US" altLang="en-US" sz="2000" dirty="0" smtClean="0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r>
              <a:rPr lang="en-US" altLang="en-US" sz="2000" baseline="-25000" dirty="0" smtClean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000" dirty="0">
                <a:latin typeface="Arial" panose="020B0604020202020204" pitchFamily="34" charset="0"/>
              </a:rPr>
              <a:t>)  &gt;  </a:t>
            </a:r>
            <a:r>
              <a:rPr lang="en-US" altLang="en-US" sz="2000" dirty="0" smtClean="0">
                <a:latin typeface="Arial" panose="020B0604020202020204" pitchFamily="34" charset="0"/>
              </a:rPr>
              <a:t>P(query|</a:t>
            </a:r>
            <a:r>
              <a:rPr lang="en-US" altLang="en-US" sz="2000" dirty="0" smtClean="0">
                <a:solidFill>
                  <a:srgbClr val="996600"/>
                </a:solidFill>
                <a:latin typeface="Arial" panose="020B0604020202020204" pitchFamily="34" charset="0"/>
              </a:rPr>
              <a:t>M</a:t>
            </a:r>
            <a:r>
              <a:rPr lang="en-US" altLang="en-US" sz="2000" baseline="-25000" dirty="0" smtClean="0">
                <a:solidFill>
                  <a:srgbClr val="9966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000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26733" y="510278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Query:</a:t>
            </a:r>
            <a:endParaRPr lang="en-US" sz="1800" dirty="0"/>
          </a:p>
        </p:txBody>
      </p:sp>
      <p:sp>
        <p:nvSpPr>
          <p:cNvPr id="3" name="Rectangle 2"/>
          <p:cNvSpPr/>
          <p:nvPr/>
        </p:nvSpPr>
        <p:spPr>
          <a:xfrm>
            <a:off x="1219200" y="5407581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996600"/>
                </a:solidFill>
              </a:rPr>
              <a:t>M</a:t>
            </a:r>
            <a:r>
              <a:rPr lang="en-US" sz="1800" baseline="-25000" dirty="0" smtClean="0">
                <a:solidFill>
                  <a:srgbClr val="996600"/>
                </a:solidFill>
              </a:rPr>
              <a:t>1</a:t>
            </a:r>
            <a:r>
              <a:rPr lang="en-US" sz="1800" dirty="0" smtClean="0">
                <a:solidFill>
                  <a:srgbClr val="996600"/>
                </a:solidFill>
              </a:rPr>
              <a:t>:</a:t>
            </a:r>
            <a:endParaRPr lang="en-US" sz="1800" baseline="-25000" dirty="0">
              <a:solidFill>
                <a:srgbClr val="9966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33297" y="5759450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M</a:t>
            </a:r>
            <a:r>
              <a:rPr lang="en-US" sz="1800" baseline="-25000" dirty="0">
                <a:solidFill>
                  <a:srgbClr val="FF0000"/>
                </a:solidFill>
              </a:rPr>
              <a:t>2</a:t>
            </a:r>
            <a:r>
              <a:rPr lang="en-US" sz="1800" dirty="0" smtClean="0">
                <a:solidFill>
                  <a:srgbClr val="FF0000"/>
                </a:solidFill>
              </a:rPr>
              <a:t>: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4095" y="5420896"/>
            <a:ext cx="1949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99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0.00000000000001</a:t>
            </a:r>
            <a:endParaRPr lang="en-US" sz="1600" dirty="0">
              <a:solidFill>
                <a:srgbClr val="99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43600" y="5759450"/>
            <a:ext cx="1380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99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0.000000004</a:t>
            </a:r>
            <a:endParaRPr lang="en-US" sz="1600" dirty="0">
              <a:solidFill>
                <a:srgbClr val="99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05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Zero-Frequency Problem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r>
              <a:rPr lang="en-US" altLang="en-US" dirty="0" smtClean="0"/>
              <a:t>Suppose some term has not been seen before</a:t>
            </a:r>
          </a:p>
          <a:p>
            <a:pPr lvl="1"/>
            <a:r>
              <a:rPr lang="en-US" altLang="en-US" dirty="0" smtClean="0"/>
              <a:t>Model will assign zero probability to that term</a:t>
            </a:r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5943600" y="3733800"/>
            <a:ext cx="3048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5029200" y="37338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0" name="Oval 6"/>
          <p:cNvSpPr>
            <a:spLocks noChangeArrowheads="1"/>
          </p:cNvSpPr>
          <p:nvPr/>
        </p:nvSpPr>
        <p:spPr bwMode="auto">
          <a:xfrm>
            <a:off x="6400800" y="3733800"/>
            <a:ext cx="304800" cy="3048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1" name="Oval 7"/>
          <p:cNvSpPr>
            <a:spLocks noChangeArrowheads="1"/>
          </p:cNvSpPr>
          <p:nvPr/>
        </p:nvSpPr>
        <p:spPr bwMode="auto">
          <a:xfrm flipH="1" flipV="1">
            <a:off x="5486400" y="3733800"/>
            <a:ext cx="304800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4114800" y="3886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7353" name="Group 9"/>
          <p:cNvGrpSpPr>
            <a:grpSpLocks/>
          </p:cNvGrpSpPr>
          <p:nvPr/>
        </p:nvGrpSpPr>
        <p:grpSpPr bwMode="auto">
          <a:xfrm>
            <a:off x="2057400" y="2895600"/>
            <a:ext cx="1828800" cy="1981200"/>
            <a:chOff x="3072" y="1632"/>
            <a:chExt cx="1152" cy="1248"/>
          </a:xfrm>
        </p:grpSpPr>
        <p:sp>
          <p:nvSpPr>
            <p:cNvPr id="57378" name="AutoShape 10"/>
            <p:cNvSpPr>
              <a:spLocks noChangeArrowheads="1"/>
            </p:cNvSpPr>
            <p:nvPr/>
          </p:nvSpPr>
          <p:spPr bwMode="auto">
            <a:xfrm>
              <a:off x="3072" y="1632"/>
              <a:ext cx="1152" cy="1248"/>
            </a:xfrm>
            <a:prstGeom prst="flowChartMagneticDisk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endParaRPr lang="en-US" altLang="en-US" sz="2000" b="1">
                <a:latin typeface="Arial" panose="020B0604020202020204" pitchFamily="34" charset="0"/>
              </a:endParaRPr>
            </a:p>
          </p:txBody>
        </p:sp>
        <p:sp>
          <p:nvSpPr>
            <p:cNvPr id="57379" name="Text Box 11"/>
            <p:cNvSpPr txBox="1">
              <a:spLocks noChangeArrowheads="1"/>
            </p:cNvSpPr>
            <p:nvPr/>
          </p:nvSpPr>
          <p:spPr bwMode="auto">
            <a:xfrm>
              <a:off x="3456" y="1641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en-US" sz="2000" b="1"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57380" name="Rectangle 12"/>
            <p:cNvSpPr>
              <a:spLocks noChangeArrowheads="1"/>
            </p:cNvSpPr>
            <p:nvPr/>
          </p:nvSpPr>
          <p:spPr bwMode="auto">
            <a:xfrm>
              <a:off x="3120" y="2016"/>
              <a:ext cx="10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/>
                <a:t> P (    ) = 1/2</a:t>
              </a:r>
            </a:p>
          </p:txBody>
        </p:sp>
        <p:sp>
          <p:nvSpPr>
            <p:cNvPr id="57381" name="Oval 13"/>
            <p:cNvSpPr>
              <a:spLocks noChangeArrowheads="1"/>
            </p:cNvSpPr>
            <p:nvPr/>
          </p:nvSpPr>
          <p:spPr bwMode="auto">
            <a:xfrm>
              <a:off x="3474" y="2119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82" name="Oval 14"/>
            <p:cNvSpPr>
              <a:spLocks noChangeArrowheads="1"/>
            </p:cNvSpPr>
            <p:nvPr/>
          </p:nvSpPr>
          <p:spPr bwMode="auto">
            <a:xfrm flipH="1" flipV="1">
              <a:off x="3473" y="2359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83" name="Rectangle 15"/>
            <p:cNvSpPr>
              <a:spLocks noChangeArrowheads="1"/>
            </p:cNvSpPr>
            <p:nvPr/>
          </p:nvSpPr>
          <p:spPr bwMode="auto">
            <a:xfrm>
              <a:off x="3120" y="2256"/>
              <a:ext cx="1008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/>
                <a:t> P (    ) = 1/4</a:t>
              </a:r>
            </a:p>
          </p:txBody>
        </p:sp>
        <p:sp>
          <p:nvSpPr>
            <p:cNvPr id="57384" name="Oval 16"/>
            <p:cNvSpPr>
              <a:spLocks noChangeArrowheads="1"/>
            </p:cNvSpPr>
            <p:nvPr/>
          </p:nvSpPr>
          <p:spPr bwMode="auto">
            <a:xfrm>
              <a:off x="3475" y="2599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85" name="Rectangle 17"/>
            <p:cNvSpPr>
              <a:spLocks noChangeArrowheads="1"/>
            </p:cNvSpPr>
            <p:nvPr/>
          </p:nvSpPr>
          <p:spPr bwMode="auto">
            <a:xfrm>
              <a:off x="3120" y="2496"/>
              <a:ext cx="1056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 sz="2000"/>
                <a:t> P (    ) = 1/4</a:t>
              </a:r>
            </a:p>
          </p:txBody>
        </p:sp>
      </p:grpSp>
      <p:sp>
        <p:nvSpPr>
          <p:cNvPr id="57354" name="Text Box 18"/>
          <p:cNvSpPr txBox="1">
            <a:spLocks noChangeArrowheads="1"/>
          </p:cNvSpPr>
          <p:nvPr/>
        </p:nvSpPr>
        <p:spPr bwMode="auto">
          <a:xfrm>
            <a:off x="5181600" y="3200400"/>
            <a:ext cx="1333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latin typeface="Arial" panose="020B0604020202020204" pitchFamily="34" charset="0"/>
              </a:rPr>
              <a:t>Sequence S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429000" y="5334000"/>
            <a:ext cx="1066800" cy="381000"/>
            <a:chOff x="2544" y="3120"/>
            <a:chExt cx="672" cy="240"/>
          </a:xfrm>
        </p:grpSpPr>
        <p:sp>
          <p:nvSpPr>
            <p:cNvPr id="57376" name="Rectangle 20"/>
            <p:cNvSpPr>
              <a:spLocks noChangeArrowheads="1"/>
            </p:cNvSpPr>
            <p:nvPr/>
          </p:nvSpPr>
          <p:spPr bwMode="auto">
            <a:xfrm>
              <a:off x="2544" y="3120"/>
              <a:ext cx="67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/>
                <a:t> P (    )</a:t>
              </a:r>
            </a:p>
          </p:txBody>
        </p:sp>
        <p:sp>
          <p:nvSpPr>
            <p:cNvPr id="57377" name="Oval 21"/>
            <p:cNvSpPr>
              <a:spLocks noChangeArrowheads="1"/>
            </p:cNvSpPr>
            <p:nvPr/>
          </p:nvSpPr>
          <p:spPr bwMode="auto">
            <a:xfrm>
              <a:off x="2898" y="3223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219200" y="5334000"/>
            <a:ext cx="2362200" cy="533400"/>
            <a:chOff x="1392" y="3360"/>
            <a:chExt cx="1296" cy="336"/>
          </a:xfrm>
        </p:grpSpPr>
        <p:sp>
          <p:nvSpPr>
            <p:cNvPr id="57371" name="Rectangle 23"/>
            <p:cNvSpPr>
              <a:spLocks noChangeArrowheads="1"/>
            </p:cNvSpPr>
            <p:nvPr/>
          </p:nvSpPr>
          <p:spPr bwMode="auto">
            <a:xfrm>
              <a:off x="1392" y="3360"/>
              <a:ext cx="1296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/>
                <a:t>P (                 ) =</a:t>
              </a:r>
            </a:p>
          </p:txBody>
        </p:sp>
        <p:sp>
          <p:nvSpPr>
            <p:cNvPr id="57372" name="Oval 24"/>
            <p:cNvSpPr>
              <a:spLocks noChangeArrowheads="1"/>
            </p:cNvSpPr>
            <p:nvPr/>
          </p:nvSpPr>
          <p:spPr bwMode="auto">
            <a:xfrm>
              <a:off x="2064" y="3456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73" name="Oval 25"/>
            <p:cNvSpPr>
              <a:spLocks noChangeArrowheads="1"/>
            </p:cNvSpPr>
            <p:nvPr/>
          </p:nvSpPr>
          <p:spPr bwMode="auto">
            <a:xfrm>
              <a:off x="1680" y="3456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74" name="Oval 26"/>
            <p:cNvSpPr>
              <a:spLocks noChangeArrowheads="1"/>
            </p:cNvSpPr>
            <p:nvPr/>
          </p:nvSpPr>
          <p:spPr bwMode="auto">
            <a:xfrm>
              <a:off x="2256" y="3456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75" name="Oval 27"/>
            <p:cNvSpPr>
              <a:spLocks noChangeArrowheads="1"/>
            </p:cNvSpPr>
            <p:nvPr/>
          </p:nvSpPr>
          <p:spPr bwMode="auto">
            <a:xfrm flipH="1" flipV="1">
              <a:off x="1872" y="3456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77884" name="Text Box 28"/>
          <p:cNvSpPr txBox="1">
            <a:spLocks noChangeArrowheads="1"/>
          </p:cNvSpPr>
          <p:nvPr/>
        </p:nvSpPr>
        <p:spPr bwMode="auto">
          <a:xfrm>
            <a:off x="3276600" y="5878513"/>
            <a:ext cx="4102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>
                <a:latin typeface="Arial" panose="020B0604020202020204" pitchFamily="34" charset="0"/>
              </a:rPr>
              <a:t>=  (1/2) </a:t>
            </a: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</a:t>
            </a:r>
            <a:r>
              <a:rPr lang="en-US" altLang="en-US">
                <a:latin typeface="Arial" panose="020B0604020202020204" pitchFamily="34" charset="0"/>
              </a:rPr>
              <a:t> (1/4) </a:t>
            </a: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en-US" altLang="en-US">
                <a:latin typeface="Arial" panose="020B0604020202020204" pitchFamily="34" charset="0"/>
              </a:rPr>
              <a:t>0 </a:t>
            </a: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 </a:t>
            </a:r>
            <a:r>
              <a:rPr lang="en-US" altLang="en-US">
                <a:latin typeface="Arial" panose="020B0604020202020204" pitchFamily="34" charset="0"/>
              </a:rPr>
              <a:t>(1/4) = 0</a:t>
            </a:r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5314950" y="5284788"/>
            <a:ext cx="1192213" cy="457200"/>
            <a:chOff x="3732" y="3329"/>
            <a:chExt cx="751" cy="288"/>
          </a:xfrm>
        </p:grpSpPr>
        <p:sp>
          <p:nvSpPr>
            <p:cNvPr id="57368" name="Rectangle 30"/>
            <p:cNvSpPr>
              <a:spLocks noChangeArrowheads="1"/>
            </p:cNvSpPr>
            <p:nvPr/>
          </p:nvSpPr>
          <p:spPr bwMode="auto">
            <a:xfrm>
              <a:off x="3811" y="3360"/>
              <a:ext cx="67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/>
                <a:t> P (    )</a:t>
              </a:r>
            </a:p>
          </p:txBody>
        </p:sp>
        <p:sp>
          <p:nvSpPr>
            <p:cNvPr id="57369" name="Oval 31"/>
            <p:cNvSpPr>
              <a:spLocks noChangeArrowheads="1"/>
            </p:cNvSpPr>
            <p:nvPr/>
          </p:nvSpPr>
          <p:spPr bwMode="auto">
            <a:xfrm>
              <a:off x="4165" y="3463"/>
              <a:ext cx="96" cy="96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70" name="Text Box 32"/>
            <p:cNvSpPr txBox="1">
              <a:spLocks noChangeArrowheads="1"/>
            </p:cNvSpPr>
            <p:nvPr/>
          </p:nvSpPr>
          <p:spPr bwMode="auto">
            <a:xfrm>
              <a:off x="3732" y="3329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>
                  <a:latin typeface="Arial" panose="020B0604020202020204" pitchFamily="34" charset="0"/>
                  <a:sym typeface="Symbol" panose="05050102010706020507" pitchFamily="18" charset="2"/>
                </a:rPr>
                <a:t>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4267200" y="5284788"/>
            <a:ext cx="1235075" cy="457200"/>
            <a:chOff x="3072" y="3089"/>
            <a:chExt cx="778" cy="288"/>
          </a:xfrm>
        </p:grpSpPr>
        <p:sp>
          <p:nvSpPr>
            <p:cNvPr id="57365" name="Oval 34"/>
            <p:cNvSpPr>
              <a:spLocks noChangeArrowheads="1"/>
            </p:cNvSpPr>
            <p:nvPr/>
          </p:nvSpPr>
          <p:spPr bwMode="auto">
            <a:xfrm flipH="1" flipV="1">
              <a:off x="3531" y="3223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66" name="Rectangle 35"/>
            <p:cNvSpPr>
              <a:spLocks noChangeArrowheads="1"/>
            </p:cNvSpPr>
            <p:nvPr/>
          </p:nvSpPr>
          <p:spPr bwMode="auto">
            <a:xfrm>
              <a:off x="3178" y="3120"/>
              <a:ext cx="67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/>
                <a:t> P (    )</a:t>
              </a:r>
            </a:p>
          </p:txBody>
        </p:sp>
        <p:sp>
          <p:nvSpPr>
            <p:cNvPr id="57367" name="Text Box 36"/>
            <p:cNvSpPr txBox="1">
              <a:spLocks noChangeArrowheads="1"/>
            </p:cNvSpPr>
            <p:nvPr/>
          </p:nvSpPr>
          <p:spPr bwMode="auto">
            <a:xfrm>
              <a:off x="3072" y="3089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>
                  <a:latin typeface="Arial" panose="020B0604020202020204" pitchFamily="34" charset="0"/>
                  <a:sym typeface="Symbol" panose="05050102010706020507" pitchFamily="18" charset="2"/>
                </a:rPr>
                <a:t>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6324600" y="5284788"/>
            <a:ext cx="1189038" cy="457200"/>
            <a:chOff x="4368" y="3089"/>
            <a:chExt cx="749" cy="288"/>
          </a:xfrm>
        </p:grpSpPr>
        <p:sp>
          <p:nvSpPr>
            <p:cNvPr id="57362" name="Oval 38"/>
            <p:cNvSpPr>
              <a:spLocks noChangeArrowheads="1"/>
            </p:cNvSpPr>
            <p:nvPr/>
          </p:nvSpPr>
          <p:spPr bwMode="auto">
            <a:xfrm>
              <a:off x="4800" y="3223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7363" name="Rectangle 39"/>
            <p:cNvSpPr>
              <a:spLocks noChangeArrowheads="1"/>
            </p:cNvSpPr>
            <p:nvPr/>
          </p:nvSpPr>
          <p:spPr bwMode="auto">
            <a:xfrm>
              <a:off x="4445" y="3120"/>
              <a:ext cx="67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20000"/>
                </a:spcBef>
                <a:buSzPct val="100000"/>
              </a:pPr>
              <a:r>
                <a:rPr lang="en-US" altLang="en-US"/>
                <a:t> P (    )</a:t>
              </a:r>
            </a:p>
          </p:txBody>
        </p:sp>
        <p:sp>
          <p:nvSpPr>
            <p:cNvPr id="57364" name="Text Box 40"/>
            <p:cNvSpPr txBox="1">
              <a:spLocks noChangeArrowheads="1"/>
            </p:cNvSpPr>
            <p:nvPr/>
          </p:nvSpPr>
          <p:spPr bwMode="auto">
            <a:xfrm>
              <a:off x="4368" y="3089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>
                  <a:latin typeface="Arial" panose="020B0604020202020204" pitchFamily="34" charset="0"/>
                  <a:sym typeface="Symbol" panose="05050102010706020507" pitchFamily="18" charset="2"/>
                </a:rPr>
                <a:t></a:t>
              </a:r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377897" name="Text Box 41"/>
          <p:cNvSpPr txBox="1">
            <a:spLocks noChangeArrowheads="1"/>
          </p:cNvSpPr>
          <p:nvPr/>
        </p:nvSpPr>
        <p:spPr bwMode="auto">
          <a:xfrm>
            <a:off x="7346043" y="58608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</a:rPr>
              <a:t>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46300614</TotalTime>
  <Words>849</Words>
  <Application>Microsoft Office PowerPoint</Application>
  <PresentationFormat>On-screen Show (4:3)</PresentationFormat>
  <Paragraphs>209</Paragraphs>
  <Slides>18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Gulim</vt:lpstr>
      <vt:lpstr>Arial</vt:lpstr>
      <vt:lpstr>Symbol</vt:lpstr>
      <vt:lpstr>Times New Roman</vt:lpstr>
      <vt:lpstr>Wingdings</vt:lpstr>
      <vt:lpstr>Blank Presentation</vt:lpstr>
      <vt:lpstr>Equation</vt:lpstr>
      <vt:lpstr>Ranked Retrieval</vt:lpstr>
      <vt:lpstr>Agenda</vt:lpstr>
      <vt:lpstr>The Key Idea</vt:lpstr>
      <vt:lpstr>Probability</vt:lpstr>
      <vt:lpstr>Conditional Probability</vt:lpstr>
      <vt:lpstr>Statistical Independence</vt:lpstr>
      <vt:lpstr>A “Language Model”</vt:lpstr>
      <vt:lpstr>Comparing Language Models</vt:lpstr>
      <vt:lpstr>Zero-Frequency Problem</vt:lpstr>
      <vt:lpstr>Smoothing</vt:lpstr>
      <vt:lpstr>Ranking with Language Models</vt:lpstr>
      <vt:lpstr>“Noisy-Channel” Model of IR</vt:lpstr>
      <vt:lpstr>Where do the probabilities fit?</vt:lpstr>
      <vt:lpstr>Probability Ranking Principle</vt:lpstr>
      <vt:lpstr>Recap: Language Modeling for IR</vt:lpstr>
      <vt:lpstr>Key Ideas</vt:lpstr>
      <vt:lpstr>A Critique</vt:lpstr>
      <vt:lpstr>Comparison with Vector Space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 Retrieval Issues</dc:title>
  <dc:creator>Preferred Customer</dc:creator>
  <cp:lastModifiedBy>mm</cp:lastModifiedBy>
  <cp:revision>170</cp:revision>
  <cp:lastPrinted>1998-04-27T02:28:06Z</cp:lastPrinted>
  <dcterms:created xsi:type="dcterms:W3CDTF">1998-04-26T18:13:33Z</dcterms:created>
  <dcterms:modified xsi:type="dcterms:W3CDTF">2014-08-03T09:25:39Z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