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602" r:id="rId3"/>
    <p:sldId id="404" r:id="rId4"/>
    <p:sldId id="349" r:id="rId5"/>
    <p:sldId id="353" r:id="rId6"/>
    <p:sldId id="355" r:id="rId7"/>
    <p:sldId id="357" r:id="rId8"/>
    <p:sldId id="354" r:id="rId9"/>
    <p:sldId id="364" r:id="rId10"/>
    <p:sldId id="359" r:id="rId11"/>
    <p:sldId id="360" r:id="rId12"/>
    <p:sldId id="361" r:id="rId13"/>
    <p:sldId id="436" r:id="rId14"/>
    <p:sldId id="362" r:id="rId15"/>
    <p:sldId id="363" r:id="rId16"/>
    <p:sldId id="365" r:id="rId17"/>
    <p:sldId id="603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00"/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910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e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79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1280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53163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70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694636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80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764114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47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909768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788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Contrast this with Boolean retrieval</a:t>
            </a:r>
          </a:p>
          <a:p>
            <a:endParaRPr lang="en-US" altLang="en-US" smtClean="0"/>
          </a:p>
          <a:p>
            <a:r>
              <a:rPr lang="en-US" altLang="en-US" smtClean="0"/>
              <a:t>1) TF was always 1 or zero</a:t>
            </a:r>
          </a:p>
          <a:p>
            <a:r>
              <a:rPr lang="en-US" altLang="en-US" smtClean="0"/>
              <a:t>2) Searchers mad to consider collection frequency</a:t>
            </a:r>
          </a:p>
        </p:txBody>
      </p:sp>
    </p:spTree>
    <p:extLst>
      <p:ext uri="{BB962C8B-B14F-4D97-AF65-F5344CB8AC3E}">
        <p14:creationId xmlns:p14="http://schemas.microsoft.com/office/powerpoint/2010/main" val="2234648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978519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08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789214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177806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39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9902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802924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5296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3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6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2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301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4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8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2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710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612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Ranked Retrieval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3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“Cosine” Normalization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114800"/>
          </a:xfrm>
          <a:noFill/>
        </p:spPr>
        <p:txBody>
          <a:bodyPr/>
          <a:lstStyle/>
          <a:p>
            <a:r>
              <a:rPr lang="en-US" altLang="en-US" smtClean="0"/>
              <a:t>Compute the length of each document vector</a:t>
            </a:r>
          </a:p>
          <a:p>
            <a:pPr lvl="1"/>
            <a:r>
              <a:rPr lang="en-US" altLang="en-US" smtClean="0"/>
              <a:t>Multiply each weight by itself</a:t>
            </a:r>
          </a:p>
          <a:p>
            <a:pPr lvl="1"/>
            <a:r>
              <a:rPr lang="en-US" altLang="en-US" smtClean="0"/>
              <a:t>Add all the resulting values</a:t>
            </a:r>
          </a:p>
          <a:p>
            <a:pPr lvl="1"/>
            <a:r>
              <a:rPr lang="en-US" altLang="en-US" smtClean="0"/>
              <a:t>Take the square root of that sum</a:t>
            </a:r>
          </a:p>
          <a:p>
            <a:r>
              <a:rPr lang="en-US" altLang="en-US" smtClean="0"/>
              <a:t>Divide each weight by that length</a:t>
            </a:r>
          </a:p>
        </p:txBody>
      </p:sp>
      <p:graphicFrame>
        <p:nvGraphicFramePr>
          <p:cNvPr id="3074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762000" y="4343400"/>
          <a:ext cx="7537450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4" imgW="3668400" imgH="1116000" progId="Equation.3">
                  <p:embed/>
                </p:oleObj>
              </mc:Choice>
              <mc:Fallback>
                <p:oleObj name="Equation" r:id="rId4" imgW="3668400" imgH="11160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7537450" cy="22637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Cosine Normalization Example</a:t>
            </a: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7169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7169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0.29</a:t>
            </a:r>
          </a:p>
        </p:txBody>
      </p:sp>
      <p:sp>
        <p:nvSpPr>
          <p:cNvPr id="4107" name="Rectangle 7"/>
          <p:cNvSpPr>
            <a:spLocks noChangeArrowheads="1"/>
          </p:cNvSpPr>
          <p:nvPr/>
        </p:nvSpPr>
        <p:spPr bwMode="auto">
          <a:xfrm>
            <a:off x="7169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0.37</a:t>
            </a:r>
          </a:p>
        </p:txBody>
      </p:sp>
      <p:sp>
        <p:nvSpPr>
          <p:cNvPr id="4108" name="Rectangle 8"/>
          <p:cNvSpPr>
            <a:spLocks noChangeArrowheads="1"/>
          </p:cNvSpPr>
          <p:nvPr/>
        </p:nvSpPr>
        <p:spPr bwMode="auto">
          <a:xfrm>
            <a:off x="7169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9" name="Rectangle 9"/>
          <p:cNvSpPr>
            <a:spLocks noChangeArrowheads="1"/>
          </p:cNvSpPr>
          <p:nvPr/>
        </p:nvSpPr>
        <p:spPr bwMode="auto">
          <a:xfrm>
            <a:off x="7169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10" name="Rectangle 10"/>
          <p:cNvSpPr>
            <a:spLocks noChangeArrowheads="1"/>
          </p:cNvSpPr>
          <p:nvPr/>
        </p:nvSpPr>
        <p:spPr bwMode="auto">
          <a:xfrm>
            <a:off x="7169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0.53</a:t>
            </a:r>
          </a:p>
        </p:txBody>
      </p:sp>
      <p:sp>
        <p:nvSpPr>
          <p:cNvPr id="4111" name="Rectangle 11"/>
          <p:cNvSpPr>
            <a:spLocks noChangeArrowheads="1"/>
          </p:cNvSpPr>
          <p:nvPr/>
        </p:nvSpPr>
        <p:spPr bwMode="auto">
          <a:xfrm>
            <a:off x="7169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12" name="Rectangle 12"/>
          <p:cNvSpPr>
            <a:spLocks noChangeArrowheads="1"/>
          </p:cNvSpPr>
          <p:nvPr/>
        </p:nvSpPr>
        <p:spPr bwMode="auto">
          <a:xfrm>
            <a:off x="7550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/>
          </a:p>
        </p:txBody>
      </p:sp>
      <p:sp>
        <p:nvSpPr>
          <p:cNvPr id="4113" name="Rectangle 13"/>
          <p:cNvSpPr>
            <a:spLocks noChangeArrowheads="1"/>
          </p:cNvSpPr>
          <p:nvPr/>
        </p:nvSpPr>
        <p:spPr bwMode="auto">
          <a:xfrm>
            <a:off x="7550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0.13</a:t>
            </a:r>
          </a:p>
        </p:txBody>
      </p:sp>
      <p:sp>
        <p:nvSpPr>
          <p:cNvPr id="4114" name="Rectangle 14"/>
          <p:cNvSpPr>
            <a:spLocks noChangeArrowheads="1"/>
          </p:cNvSpPr>
          <p:nvPr/>
        </p:nvSpPr>
        <p:spPr bwMode="auto">
          <a:xfrm>
            <a:off x="7550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15" name="Rectangle 15"/>
          <p:cNvSpPr>
            <a:spLocks noChangeArrowheads="1"/>
          </p:cNvSpPr>
          <p:nvPr/>
        </p:nvSpPr>
        <p:spPr bwMode="auto">
          <a:xfrm>
            <a:off x="7550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16" name="Rectangle 16"/>
          <p:cNvSpPr>
            <a:spLocks noChangeArrowheads="1"/>
          </p:cNvSpPr>
          <p:nvPr/>
        </p:nvSpPr>
        <p:spPr bwMode="auto">
          <a:xfrm>
            <a:off x="7550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0.62</a:t>
            </a:r>
          </a:p>
        </p:txBody>
      </p:sp>
      <p:sp>
        <p:nvSpPr>
          <p:cNvPr id="4117" name="Rectangle 17"/>
          <p:cNvSpPr>
            <a:spLocks noChangeArrowheads="1"/>
          </p:cNvSpPr>
          <p:nvPr/>
        </p:nvSpPr>
        <p:spPr bwMode="auto">
          <a:xfrm>
            <a:off x="7550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Rectangle 18"/>
          <p:cNvSpPr>
            <a:spLocks noChangeArrowheads="1"/>
          </p:cNvSpPr>
          <p:nvPr/>
        </p:nvSpPr>
        <p:spPr bwMode="auto">
          <a:xfrm>
            <a:off x="7550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0.77</a:t>
            </a:r>
          </a:p>
        </p:txBody>
      </p:sp>
      <p:sp>
        <p:nvSpPr>
          <p:cNvPr id="4119" name="Rectangle 19"/>
          <p:cNvSpPr>
            <a:spLocks noChangeArrowheads="1"/>
          </p:cNvSpPr>
          <p:nvPr/>
        </p:nvSpPr>
        <p:spPr bwMode="auto">
          <a:xfrm>
            <a:off x="7931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0.57</a:t>
            </a:r>
          </a:p>
        </p:txBody>
      </p:sp>
      <p:sp>
        <p:nvSpPr>
          <p:cNvPr id="4120" name="Rectangle 20"/>
          <p:cNvSpPr>
            <a:spLocks noChangeArrowheads="1"/>
          </p:cNvSpPr>
          <p:nvPr/>
        </p:nvSpPr>
        <p:spPr bwMode="auto">
          <a:xfrm>
            <a:off x="7931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0.14</a:t>
            </a:r>
          </a:p>
        </p:txBody>
      </p:sp>
      <p:sp>
        <p:nvSpPr>
          <p:cNvPr id="4121" name="Rectangle 21"/>
          <p:cNvSpPr>
            <a:spLocks noChangeArrowheads="1"/>
          </p:cNvSpPr>
          <p:nvPr/>
        </p:nvSpPr>
        <p:spPr bwMode="auto">
          <a:xfrm>
            <a:off x="7931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0.19</a:t>
            </a:r>
          </a:p>
        </p:txBody>
      </p:sp>
      <p:sp>
        <p:nvSpPr>
          <p:cNvPr id="4122" name="Rectangle 22"/>
          <p:cNvSpPr>
            <a:spLocks noChangeArrowheads="1"/>
          </p:cNvSpPr>
          <p:nvPr/>
        </p:nvSpPr>
        <p:spPr bwMode="auto">
          <a:xfrm>
            <a:off x="7931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Rectangle 23"/>
          <p:cNvSpPr>
            <a:spLocks noChangeArrowheads="1"/>
          </p:cNvSpPr>
          <p:nvPr/>
        </p:nvSpPr>
        <p:spPr bwMode="auto">
          <a:xfrm>
            <a:off x="7931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24"/>
          <p:cNvSpPr>
            <a:spLocks noChangeArrowheads="1"/>
          </p:cNvSpPr>
          <p:nvPr/>
        </p:nvSpPr>
        <p:spPr bwMode="auto">
          <a:xfrm>
            <a:off x="7931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0.79</a:t>
            </a:r>
          </a:p>
        </p:txBody>
      </p:sp>
      <p:sp>
        <p:nvSpPr>
          <p:cNvPr id="4125" name="Rectangle 25"/>
          <p:cNvSpPr>
            <a:spLocks noChangeArrowheads="1"/>
          </p:cNvSpPr>
          <p:nvPr/>
        </p:nvSpPr>
        <p:spPr bwMode="auto">
          <a:xfrm>
            <a:off x="7931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0.05</a:t>
            </a:r>
          </a:p>
        </p:txBody>
      </p:sp>
      <p:sp>
        <p:nvSpPr>
          <p:cNvPr id="4126" name="Rectangle 26"/>
          <p:cNvSpPr>
            <a:spLocks noChangeArrowheads="1"/>
          </p:cNvSpPr>
          <p:nvPr/>
        </p:nvSpPr>
        <p:spPr bwMode="auto">
          <a:xfrm>
            <a:off x="7169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0.71</a:t>
            </a:r>
          </a:p>
        </p:txBody>
      </p:sp>
      <p:sp>
        <p:nvSpPr>
          <p:cNvPr id="4127" name="Rectangle 27"/>
          <p:cNvSpPr>
            <a:spLocks noChangeArrowheads="1"/>
          </p:cNvSpPr>
          <p:nvPr/>
        </p:nvSpPr>
        <p:spPr bwMode="auto">
          <a:xfrm>
            <a:off x="7550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28" name="Rectangle 28"/>
          <p:cNvSpPr>
            <a:spLocks noChangeArrowheads="1"/>
          </p:cNvSpPr>
          <p:nvPr/>
        </p:nvSpPr>
        <p:spPr bwMode="auto">
          <a:xfrm>
            <a:off x="7931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29" name="Rectangle 29"/>
          <p:cNvSpPr>
            <a:spLocks noChangeArrowheads="1"/>
          </p:cNvSpPr>
          <p:nvPr/>
        </p:nvSpPr>
        <p:spPr bwMode="auto">
          <a:xfrm>
            <a:off x="7224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4130" name="Rectangle 30"/>
          <p:cNvSpPr>
            <a:spLocks noChangeArrowheads="1"/>
          </p:cNvSpPr>
          <p:nvPr/>
        </p:nvSpPr>
        <p:spPr bwMode="auto">
          <a:xfrm>
            <a:off x="7605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4131" name="Rectangle 31"/>
          <p:cNvSpPr>
            <a:spLocks noChangeArrowheads="1"/>
          </p:cNvSpPr>
          <p:nvPr/>
        </p:nvSpPr>
        <p:spPr bwMode="auto">
          <a:xfrm>
            <a:off x="7986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4132" name="Rectangle 32"/>
          <p:cNvSpPr>
            <a:spLocks noChangeArrowheads="1"/>
          </p:cNvSpPr>
          <p:nvPr/>
        </p:nvSpPr>
        <p:spPr bwMode="auto">
          <a:xfrm>
            <a:off x="8312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0.69</a:t>
            </a:r>
          </a:p>
        </p:txBody>
      </p:sp>
      <p:sp>
        <p:nvSpPr>
          <p:cNvPr id="4133" name="Rectangle 33"/>
          <p:cNvSpPr>
            <a:spLocks noChangeArrowheads="1"/>
          </p:cNvSpPr>
          <p:nvPr/>
        </p:nvSpPr>
        <p:spPr bwMode="auto">
          <a:xfrm>
            <a:off x="8312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34" name="Rectangle 34"/>
          <p:cNvSpPr>
            <a:spLocks noChangeArrowheads="1"/>
          </p:cNvSpPr>
          <p:nvPr/>
        </p:nvSpPr>
        <p:spPr bwMode="auto">
          <a:xfrm>
            <a:off x="8312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0.44</a:t>
            </a:r>
          </a:p>
        </p:txBody>
      </p:sp>
      <p:sp>
        <p:nvSpPr>
          <p:cNvPr id="4135" name="Rectangle 35"/>
          <p:cNvSpPr>
            <a:spLocks noChangeArrowheads="1"/>
          </p:cNvSpPr>
          <p:nvPr/>
        </p:nvSpPr>
        <p:spPr bwMode="auto">
          <a:xfrm>
            <a:off x="8312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36"/>
          <p:cNvSpPr>
            <a:spLocks noChangeArrowheads="1"/>
          </p:cNvSpPr>
          <p:nvPr/>
        </p:nvSpPr>
        <p:spPr bwMode="auto">
          <a:xfrm>
            <a:off x="8312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37"/>
          <p:cNvSpPr>
            <a:spLocks noChangeArrowheads="1"/>
          </p:cNvSpPr>
          <p:nvPr/>
        </p:nvSpPr>
        <p:spPr bwMode="auto">
          <a:xfrm>
            <a:off x="8312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38"/>
          <p:cNvSpPr>
            <a:spLocks noChangeArrowheads="1"/>
          </p:cNvSpPr>
          <p:nvPr/>
        </p:nvSpPr>
        <p:spPr bwMode="auto">
          <a:xfrm>
            <a:off x="8312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0.57</a:t>
            </a:r>
          </a:p>
        </p:txBody>
      </p:sp>
      <p:sp>
        <p:nvSpPr>
          <p:cNvPr id="4139" name="Rectangle 39"/>
          <p:cNvSpPr>
            <a:spLocks noChangeArrowheads="1"/>
          </p:cNvSpPr>
          <p:nvPr/>
        </p:nvSpPr>
        <p:spPr bwMode="auto">
          <a:xfrm>
            <a:off x="8312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40" name="Rectangle 40"/>
          <p:cNvSpPr>
            <a:spLocks noChangeArrowheads="1"/>
          </p:cNvSpPr>
          <p:nvPr/>
        </p:nvSpPr>
        <p:spPr bwMode="auto">
          <a:xfrm>
            <a:off x="8367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</a:t>
            </a:r>
          </a:p>
        </p:txBody>
      </p:sp>
      <p:sp>
        <p:nvSpPr>
          <p:cNvPr id="4141" name="Rectangle 41"/>
          <p:cNvSpPr>
            <a:spLocks noChangeArrowheads="1"/>
          </p:cNvSpPr>
          <p:nvPr/>
        </p:nvSpPr>
        <p:spPr bwMode="auto">
          <a:xfrm>
            <a:off x="1454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2"/>
          <p:cNvSpPr>
            <a:spLocks noChangeArrowheads="1"/>
          </p:cNvSpPr>
          <p:nvPr/>
        </p:nvSpPr>
        <p:spPr bwMode="auto">
          <a:xfrm>
            <a:off x="1454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4143" name="Rectangle 43"/>
          <p:cNvSpPr>
            <a:spLocks noChangeArrowheads="1"/>
          </p:cNvSpPr>
          <p:nvPr/>
        </p:nvSpPr>
        <p:spPr bwMode="auto">
          <a:xfrm>
            <a:off x="1454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5</a:t>
            </a:r>
          </a:p>
        </p:txBody>
      </p:sp>
      <p:sp>
        <p:nvSpPr>
          <p:cNvPr id="4144" name="Rectangle 44"/>
          <p:cNvSpPr>
            <a:spLocks noChangeArrowheads="1"/>
          </p:cNvSpPr>
          <p:nvPr/>
        </p:nvSpPr>
        <p:spPr bwMode="auto">
          <a:xfrm>
            <a:off x="1454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6</a:t>
            </a:r>
          </a:p>
        </p:txBody>
      </p:sp>
      <p:sp>
        <p:nvSpPr>
          <p:cNvPr id="4145" name="Rectangle 45"/>
          <p:cNvSpPr>
            <a:spLocks noChangeArrowheads="1"/>
          </p:cNvSpPr>
          <p:nvPr/>
        </p:nvSpPr>
        <p:spPr bwMode="auto">
          <a:xfrm>
            <a:off x="1454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46" name="Rectangle 46"/>
          <p:cNvSpPr>
            <a:spLocks noChangeArrowheads="1"/>
          </p:cNvSpPr>
          <p:nvPr/>
        </p:nvSpPr>
        <p:spPr bwMode="auto">
          <a:xfrm>
            <a:off x="1454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4147" name="Rectangle 47"/>
          <p:cNvSpPr>
            <a:spLocks noChangeArrowheads="1"/>
          </p:cNvSpPr>
          <p:nvPr/>
        </p:nvSpPr>
        <p:spPr bwMode="auto">
          <a:xfrm>
            <a:off x="1454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48" name="Rectangle 48"/>
          <p:cNvSpPr>
            <a:spLocks noChangeArrowheads="1"/>
          </p:cNvSpPr>
          <p:nvPr/>
        </p:nvSpPr>
        <p:spPr bwMode="auto">
          <a:xfrm>
            <a:off x="1835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49" name="Rectangle 49"/>
          <p:cNvSpPr>
            <a:spLocks noChangeArrowheads="1"/>
          </p:cNvSpPr>
          <p:nvPr/>
        </p:nvSpPr>
        <p:spPr bwMode="auto">
          <a:xfrm>
            <a:off x="1835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4150" name="Rectangle 50"/>
          <p:cNvSpPr>
            <a:spLocks noChangeArrowheads="1"/>
          </p:cNvSpPr>
          <p:nvPr/>
        </p:nvSpPr>
        <p:spPr bwMode="auto">
          <a:xfrm>
            <a:off x="1835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51" name="Rectangle 51"/>
          <p:cNvSpPr>
            <a:spLocks noChangeArrowheads="1"/>
          </p:cNvSpPr>
          <p:nvPr/>
        </p:nvSpPr>
        <p:spPr bwMode="auto">
          <a:xfrm>
            <a:off x="1835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4152" name="Rectangle 52"/>
          <p:cNvSpPr>
            <a:spLocks noChangeArrowheads="1"/>
          </p:cNvSpPr>
          <p:nvPr/>
        </p:nvSpPr>
        <p:spPr bwMode="auto">
          <a:xfrm>
            <a:off x="1835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4153" name="Rectangle 53"/>
          <p:cNvSpPr>
            <a:spLocks noChangeArrowheads="1"/>
          </p:cNvSpPr>
          <p:nvPr/>
        </p:nvSpPr>
        <p:spPr bwMode="auto">
          <a:xfrm>
            <a:off x="1835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54" name="Rectangle 54"/>
          <p:cNvSpPr>
            <a:spLocks noChangeArrowheads="1"/>
          </p:cNvSpPr>
          <p:nvPr/>
        </p:nvSpPr>
        <p:spPr bwMode="auto">
          <a:xfrm>
            <a:off x="1835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6</a:t>
            </a:r>
          </a:p>
        </p:txBody>
      </p:sp>
      <p:sp>
        <p:nvSpPr>
          <p:cNvPr id="4155" name="Rectangle 55"/>
          <p:cNvSpPr>
            <a:spLocks noChangeArrowheads="1"/>
          </p:cNvSpPr>
          <p:nvPr/>
        </p:nvSpPr>
        <p:spPr bwMode="auto">
          <a:xfrm>
            <a:off x="2216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5</a:t>
            </a:r>
          </a:p>
        </p:txBody>
      </p:sp>
      <p:sp>
        <p:nvSpPr>
          <p:cNvPr id="4156" name="Rectangle 56"/>
          <p:cNvSpPr>
            <a:spLocks noChangeArrowheads="1"/>
          </p:cNvSpPr>
          <p:nvPr/>
        </p:nvSpPr>
        <p:spPr bwMode="auto">
          <a:xfrm>
            <a:off x="2216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4157" name="Rectangle 57"/>
          <p:cNvSpPr>
            <a:spLocks noChangeArrowheads="1"/>
          </p:cNvSpPr>
          <p:nvPr/>
        </p:nvSpPr>
        <p:spPr bwMode="auto">
          <a:xfrm>
            <a:off x="2216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4158" name="Rectangle 58"/>
          <p:cNvSpPr>
            <a:spLocks noChangeArrowheads="1"/>
          </p:cNvSpPr>
          <p:nvPr/>
        </p:nvSpPr>
        <p:spPr bwMode="auto">
          <a:xfrm>
            <a:off x="2216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4159" name="Rectangle 59"/>
          <p:cNvSpPr>
            <a:spLocks noChangeArrowheads="1"/>
          </p:cNvSpPr>
          <p:nvPr/>
        </p:nvSpPr>
        <p:spPr bwMode="auto">
          <a:xfrm>
            <a:off x="2216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60" name="Rectangle 60"/>
          <p:cNvSpPr>
            <a:spLocks noChangeArrowheads="1"/>
          </p:cNvSpPr>
          <p:nvPr/>
        </p:nvSpPr>
        <p:spPr bwMode="auto">
          <a:xfrm>
            <a:off x="2216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7</a:t>
            </a:r>
          </a:p>
        </p:txBody>
      </p:sp>
      <p:sp>
        <p:nvSpPr>
          <p:cNvPr id="4161" name="Rectangle 61"/>
          <p:cNvSpPr>
            <a:spLocks noChangeArrowheads="1"/>
          </p:cNvSpPr>
          <p:nvPr/>
        </p:nvSpPr>
        <p:spPr bwMode="auto">
          <a:xfrm>
            <a:off x="2216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4162" name="Rectangle 62"/>
          <p:cNvSpPr>
            <a:spLocks noChangeArrowheads="1"/>
          </p:cNvSpPr>
          <p:nvPr/>
        </p:nvSpPr>
        <p:spPr bwMode="auto">
          <a:xfrm>
            <a:off x="214313" y="4672013"/>
            <a:ext cx="7048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nuclear</a:t>
            </a:r>
          </a:p>
        </p:txBody>
      </p:sp>
      <p:sp>
        <p:nvSpPr>
          <p:cNvPr id="4163" name="Rectangle 63"/>
          <p:cNvSpPr>
            <a:spLocks noChangeArrowheads="1"/>
          </p:cNvSpPr>
          <p:nvPr/>
        </p:nvSpPr>
        <p:spPr bwMode="auto">
          <a:xfrm>
            <a:off x="214313" y="3529013"/>
            <a:ext cx="6445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fallout</a:t>
            </a:r>
          </a:p>
        </p:txBody>
      </p:sp>
      <p:sp>
        <p:nvSpPr>
          <p:cNvPr id="4164" name="Rectangle 64"/>
          <p:cNvSpPr>
            <a:spLocks noChangeArrowheads="1"/>
          </p:cNvSpPr>
          <p:nvPr/>
        </p:nvSpPr>
        <p:spPr bwMode="auto">
          <a:xfrm>
            <a:off x="214313" y="5434013"/>
            <a:ext cx="65563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siberia</a:t>
            </a:r>
          </a:p>
        </p:txBody>
      </p:sp>
      <p:sp>
        <p:nvSpPr>
          <p:cNvPr id="4165" name="Rectangle 65"/>
          <p:cNvSpPr>
            <a:spLocks noChangeArrowheads="1"/>
          </p:cNvSpPr>
          <p:nvPr/>
        </p:nvSpPr>
        <p:spPr bwMode="auto">
          <a:xfrm>
            <a:off x="214313" y="3148013"/>
            <a:ext cx="1139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contaminated</a:t>
            </a:r>
          </a:p>
        </p:txBody>
      </p:sp>
      <p:sp>
        <p:nvSpPr>
          <p:cNvPr id="4166" name="Rectangle 66"/>
          <p:cNvSpPr>
            <a:spLocks noChangeArrowheads="1"/>
          </p:cNvSpPr>
          <p:nvPr/>
        </p:nvSpPr>
        <p:spPr bwMode="auto">
          <a:xfrm>
            <a:off x="214313" y="4291013"/>
            <a:ext cx="9318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interesting</a:t>
            </a:r>
          </a:p>
        </p:txBody>
      </p:sp>
      <p:sp>
        <p:nvSpPr>
          <p:cNvPr id="4167" name="Rectangle 67"/>
          <p:cNvSpPr>
            <a:spLocks noChangeArrowheads="1"/>
          </p:cNvSpPr>
          <p:nvPr/>
        </p:nvSpPr>
        <p:spPr bwMode="auto">
          <a:xfrm>
            <a:off x="214313" y="2767013"/>
            <a:ext cx="10509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complicated</a:t>
            </a:r>
          </a:p>
        </p:txBody>
      </p:sp>
      <p:sp>
        <p:nvSpPr>
          <p:cNvPr id="4168" name="Rectangle 68"/>
          <p:cNvSpPr>
            <a:spLocks noChangeArrowheads="1"/>
          </p:cNvSpPr>
          <p:nvPr/>
        </p:nvSpPr>
        <p:spPr bwMode="auto">
          <a:xfrm>
            <a:off x="214313" y="3910013"/>
            <a:ext cx="10191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information</a:t>
            </a:r>
          </a:p>
        </p:txBody>
      </p:sp>
      <p:sp>
        <p:nvSpPr>
          <p:cNvPr id="4169" name="Rectangle 69"/>
          <p:cNvSpPr>
            <a:spLocks noChangeArrowheads="1"/>
          </p:cNvSpPr>
          <p:nvPr/>
        </p:nvSpPr>
        <p:spPr bwMode="auto">
          <a:xfrm>
            <a:off x="214313" y="5053013"/>
            <a:ext cx="77311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retrieval</a:t>
            </a:r>
          </a:p>
        </p:txBody>
      </p:sp>
      <p:sp>
        <p:nvSpPr>
          <p:cNvPr id="4170" name="Rectangle 70"/>
          <p:cNvSpPr>
            <a:spLocks noChangeArrowheads="1"/>
          </p:cNvSpPr>
          <p:nvPr/>
        </p:nvSpPr>
        <p:spPr bwMode="auto">
          <a:xfrm>
            <a:off x="1454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4171" name="Rectangle 71"/>
          <p:cNvSpPr>
            <a:spLocks noChangeArrowheads="1"/>
          </p:cNvSpPr>
          <p:nvPr/>
        </p:nvSpPr>
        <p:spPr bwMode="auto">
          <a:xfrm>
            <a:off x="1835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72" name="Rectangle 72"/>
          <p:cNvSpPr>
            <a:spLocks noChangeArrowheads="1"/>
          </p:cNvSpPr>
          <p:nvPr/>
        </p:nvSpPr>
        <p:spPr bwMode="auto">
          <a:xfrm>
            <a:off x="2216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73" name="Rectangle 73"/>
          <p:cNvSpPr>
            <a:spLocks noChangeArrowheads="1"/>
          </p:cNvSpPr>
          <p:nvPr/>
        </p:nvSpPr>
        <p:spPr bwMode="auto">
          <a:xfrm>
            <a:off x="1509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4174" name="Rectangle 74"/>
          <p:cNvSpPr>
            <a:spLocks noChangeArrowheads="1"/>
          </p:cNvSpPr>
          <p:nvPr/>
        </p:nvSpPr>
        <p:spPr bwMode="auto">
          <a:xfrm>
            <a:off x="1890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4175" name="Rectangle 75"/>
          <p:cNvSpPr>
            <a:spLocks noChangeArrowheads="1"/>
          </p:cNvSpPr>
          <p:nvPr/>
        </p:nvSpPr>
        <p:spPr bwMode="auto">
          <a:xfrm>
            <a:off x="2271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4176" name="Rectangle 76"/>
          <p:cNvSpPr>
            <a:spLocks noChangeArrowheads="1"/>
          </p:cNvSpPr>
          <p:nvPr/>
        </p:nvSpPr>
        <p:spPr bwMode="auto">
          <a:xfrm>
            <a:off x="25971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4177" name="Rectangle 77"/>
          <p:cNvSpPr>
            <a:spLocks noChangeArrowheads="1"/>
          </p:cNvSpPr>
          <p:nvPr/>
        </p:nvSpPr>
        <p:spPr bwMode="auto">
          <a:xfrm>
            <a:off x="25971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78" name="Rectangle 78"/>
          <p:cNvSpPr>
            <a:spLocks noChangeArrowheads="1"/>
          </p:cNvSpPr>
          <p:nvPr/>
        </p:nvSpPr>
        <p:spPr bwMode="auto">
          <a:xfrm>
            <a:off x="25971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4179" name="Rectangle 79"/>
          <p:cNvSpPr>
            <a:spLocks noChangeArrowheads="1"/>
          </p:cNvSpPr>
          <p:nvPr/>
        </p:nvSpPr>
        <p:spPr bwMode="auto">
          <a:xfrm>
            <a:off x="25971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4180" name="Rectangle 80"/>
          <p:cNvSpPr>
            <a:spLocks noChangeArrowheads="1"/>
          </p:cNvSpPr>
          <p:nvPr/>
        </p:nvSpPr>
        <p:spPr bwMode="auto">
          <a:xfrm>
            <a:off x="25971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81" name="Rectangle 81"/>
          <p:cNvSpPr>
            <a:spLocks noChangeArrowheads="1"/>
          </p:cNvSpPr>
          <p:nvPr/>
        </p:nvSpPr>
        <p:spPr bwMode="auto">
          <a:xfrm>
            <a:off x="25971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82" name="Rectangle 82"/>
          <p:cNvSpPr>
            <a:spLocks noChangeArrowheads="1"/>
          </p:cNvSpPr>
          <p:nvPr/>
        </p:nvSpPr>
        <p:spPr bwMode="auto">
          <a:xfrm>
            <a:off x="25971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4183" name="Rectangle 83"/>
          <p:cNvSpPr>
            <a:spLocks noChangeArrowheads="1"/>
          </p:cNvSpPr>
          <p:nvPr/>
        </p:nvSpPr>
        <p:spPr bwMode="auto">
          <a:xfrm>
            <a:off x="25971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84" name="Rectangle 84"/>
          <p:cNvSpPr>
            <a:spLocks noChangeArrowheads="1"/>
          </p:cNvSpPr>
          <p:nvPr/>
        </p:nvSpPr>
        <p:spPr bwMode="auto">
          <a:xfrm>
            <a:off x="26527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</a:t>
            </a:r>
          </a:p>
        </p:txBody>
      </p:sp>
      <p:sp>
        <p:nvSpPr>
          <p:cNvPr id="4185" name="Rectangle 85"/>
          <p:cNvSpPr>
            <a:spLocks noChangeArrowheads="1"/>
          </p:cNvSpPr>
          <p:nvPr/>
        </p:nvSpPr>
        <p:spPr bwMode="auto">
          <a:xfrm>
            <a:off x="42735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86" name="Rectangle 86"/>
          <p:cNvSpPr>
            <a:spLocks noChangeArrowheads="1"/>
          </p:cNvSpPr>
          <p:nvPr/>
        </p:nvSpPr>
        <p:spPr bwMode="auto">
          <a:xfrm>
            <a:off x="42735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0.50</a:t>
            </a:r>
          </a:p>
        </p:txBody>
      </p:sp>
      <p:sp>
        <p:nvSpPr>
          <p:cNvPr id="4187" name="Rectangle 87"/>
          <p:cNvSpPr>
            <a:spLocks noChangeArrowheads="1"/>
          </p:cNvSpPr>
          <p:nvPr/>
        </p:nvSpPr>
        <p:spPr bwMode="auto">
          <a:xfrm>
            <a:off x="42735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0.63</a:t>
            </a:r>
          </a:p>
        </p:txBody>
      </p:sp>
      <p:sp>
        <p:nvSpPr>
          <p:cNvPr id="4188" name="Rectangle 88"/>
          <p:cNvSpPr>
            <a:spLocks noChangeArrowheads="1"/>
          </p:cNvSpPr>
          <p:nvPr/>
        </p:nvSpPr>
        <p:spPr bwMode="auto">
          <a:xfrm>
            <a:off x="42735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89" name="Rectangle 89"/>
          <p:cNvSpPr>
            <a:spLocks noChangeArrowheads="1"/>
          </p:cNvSpPr>
          <p:nvPr/>
        </p:nvSpPr>
        <p:spPr bwMode="auto">
          <a:xfrm>
            <a:off x="42735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0" name="Rectangle 90"/>
          <p:cNvSpPr>
            <a:spLocks noChangeArrowheads="1"/>
          </p:cNvSpPr>
          <p:nvPr/>
        </p:nvSpPr>
        <p:spPr bwMode="auto">
          <a:xfrm>
            <a:off x="42735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0.90</a:t>
            </a:r>
          </a:p>
        </p:txBody>
      </p:sp>
      <p:sp>
        <p:nvSpPr>
          <p:cNvPr id="4191" name="Rectangle 91"/>
          <p:cNvSpPr>
            <a:spLocks noChangeArrowheads="1"/>
          </p:cNvSpPr>
          <p:nvPr/>
        </p:nvSpPr>
        <p:spPr bwMode="auto">
          <a:xfrm>
            <a:off x="42735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2" name="Rectangle 92"/>
          <p:cNvSpPr>
            <a:spLocks noChangeArrowheads="1"/>
          </p:cNvSpPr>
          <p:nvPr/>
        </p:nvSpPr>
        <p:spPr bwMode="auto">
          <a:xfrm>
            <a:off x="46545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3" name="Rectangle 93"/>
          <p:cNvSpPr>
            <a:spLocks noChangeArrowheads="1"/>
          </p:cNvSpPr>
          <p:nvPr/>
        </p:nvSpPr>
        <p:spPr bwMode="auto">
          <a:xfrm>
            <a:off x="46545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0.13</a:t>
            </a:r>
          </a:p>
        </p:txBody>
      </p:sp>
      <p:sp>
        <p:nvSpPr>
          <p:cNvPr id="4194" name="Rectangle 94"/>
          <p:cNvSpPr>
            <a:spLocks noChangeArrowheads="1"/>
          </p:cNvSpPr>
          <p:nvPr/>
        </p:nvSpPr>
        <p:spPr bwMode="auto">
          <a:xfrm>
            <a:off x="46545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5" name="Rectangle 95"/>
          <p:cNvSpPr>
            <a:spLocks noChangeArrowheads="1"/>
          </p:cNvSpPr>
          <p:nvPr/>
        </p:nvSpPr>
        <p:spPr bwMode="auto">
          <a:xfrm>
            <a:off x="46545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6" name="Rectangle 96"/>
          <p:cNvSpPr>
            <a:spLocks noChangeArrowheads="1"/>
          </p:cNvSpPr>
          <p:nvPr/>
        </p:nvSpPr>
        <p:spPr bwMode="auto">
          <a:xfrm>
            <a:off x="46545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0.60</a:t>
            </a:r>
          </a:p>
        </p:txBody>
      </p:sp>
      <p:sp>
        <p:nvSpPr>
          <p:cNvPr id="4197" name="Rectangle 97"/>
          <p:cNvSpPr>
            <a:spLocks noChangeArrowheads="1"/>
          </p:cNvSpPr>
          <p:nvPr/>
        </p:nvSpPr>
        <p:spPr bwMode="auto">
          <a:xfrm>
            <a:off x="46545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" name="Rectangle 98"/>
          <p:cNvSpPr>
            <a:spLocks noChangeArrowheads="1"/>
          </p:cNvSpPr>
          <p:nvPr/>
        </p:nvSpPr>
        <p:spPr bwMode="auto">
          <a:xfrm>
            <a:off x="46545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0.75</a:t>
            </a:r>
          </a:p>
        </p:txBody>
      </p:sp>
      <p:sp>
        <p:nvSpPr>
          <p:cNvPr id="4199" name="Rectangle 99"/>
          <p:cNvSpPr>
            <a:spLocks noChangeArrowheads="1"/>
          </p:cNvSpPr>
          <p:nvPr/>
        </p:nvSpPr>
        <p:spPr bwMode="auto">
          <a:xfrm>
            <a:off x="50355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1.51</a:t>
            </a:r>
          </a:p>
        </p:txBody>
      </p:sp>
      <p:sp>
        <p:nvSpPr>
          <p:cNvPr id="4200" name="Rectangle 100"/>
          <p:cNvSpPr>
            <a:spLocks noChangeArrowheads="1"/>
          </p:cNvSpPr>
          <p:nvPr/>
        </p:nvSpPr>
        <p:spPr bwMode="auto">
          <a:xfrm>
            <a:off x="50355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0.38</a:t>
            </a:r>
          </a:p>
        </p:txBody>
      </p:sp>
      <p:sp>
        <p:nvSpPr>
          <p:cNvPr id="4201" name="Rectangle 101"/>
          <p:cNvSpPr>
            <a:spLocks noChangeArrowheads="1"/>
          </p:cNvSpPr>
          <p:nvPr/>
        </p:nvSpPr>
        <p:spPr bwMode="auto">
          <a:xfrm>
            <a:off x="50355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0.50</a:t>
            </a:r>
          </a:p>
        </p:txBody>
      </p:sp>
      <p:sp>
        <p:nvSpPr>
          <p:cNvPr id="4202" name="Rectangle 102"/>
          <p:cNvSpPr>
            <a:spLocks noChangeArrowheads="1"/>
          </p:cNvSpPr>
          <p:nvPr/>
        </p:nvSpPr>
        <p:spPr bwMode="auto">
          <a:xfrm>
            <a:off x="50355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3" name="Rectangle 103"/>
          <p:cNvSpPr>
            <a:spLocks noChangeArrowheads="1"/>
          </p:cNvSpPr>
          <p:nvPr/>
        </p:nvSpPr>
        <p:spPr bwMode="auto">
          <a:xfrm>
            <a:off x="50355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4" name="Rectangle 104"/>
          <p:cNvSpPr>
            <a:spLocks noChangeArrowheads="1"/>
          </p:cNvSpPr>
          <p:nvPr/>
        </p:nvSpPr>
        <p:spPr bwMode="auto">
          <a:xfrm>
            <a:off x="50355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2.11</a:t>
            </a:r>
          </a:p>
        </p:txBody>
      </p:sp>
      <p:sp>
        <p:nvSpPr>
          <p:cNvPr id="4205" name="Rectangle 105"/>
          <p:cNvSpPr>
            <a:spLocks noChangeArrowheads="1"/>
          </p:cNvSpPr>
          <p:nvPr/>
        </p:nvSpPr>
        <p:spPr bwMode="auto">
          <a:xfrm>
            <a:off x="50355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0.13</a:t>
            </a:r>
          </a:p>
        </p:txBody>
      </p:sp>
      <p:sp>
        <p:nvSpPr>
          <p:cNvPr id="4206" name="Rectangle 106"/>
          <p:cNvSpPr>
            <a:spLocks noChangeArrowheads="1"/>
          </p:cNvSpPr>
          <p:nvPr/>
        </p:nvSpPr>
        <p:spPr bwMode="auto">
          <a:xfrm>
            <a:off x="42735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1.20</a:t>
            </a:r>
          </a:p>
        </p:txBody>
      </p:sp>
      <p:sp>
        <p:nvSpPr>
          <p:cNvPr id="4207" name="Rectangle 107"/>
          <p:cNvSpPr>
            <a:spLocks noChangeArrowheads="1"/>
          </p:cNvSpPr>
          <p:nvPr/>
        </p:nvSpPr>
        <p:spPr bwMode="auto">
          <a:xfrm>
            <a:off x="46545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8" name="Rectangle 108"/>
          <p:cNvSpPr>
            <a:spLocks noChangeArrowheads="1"/>
          </p:cNvSpPr>
          <p:nvPr/>
        </p:nvSpPr>
        <p:spPr bwMode="auto">
          <a:xfrm>
            <a:off x="50355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9" name="Rectangle 109"/>
          <p:cNvSpPr>
            <a:spLocks noChangeArrowheads="1"/>
          </p:cNvSpPr>
          <p:nvPr/>
        </p:nvSpPr>
        <p:spPr bwMode="auto">
          <a:xfrm>
            <a:off x="43291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4210" name="Rectangle 110"/>
          <p:cNvSpPr>
            <a:spLocks noChangeArrowheads="1"/>
          </p:cNvSpPr>
          <p:nvPr/>
        </p:nvSpPr>
        <p:spPr bwMode="auto">
          <a:xfrm>
            <a:off x="47101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4211" name="Rectangle 111"/>
          <p:cNvSpPr>
            <a:spLocks noChangeArrowheads="1"/>
          </p:cNvSpPr>
          <p:nvPr/>
        </p:nvSpPr>
        <p:spPr bwMode="auto">
          <a:xfrm>
            <a:off x="50911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4212" name="Rectangle 112"/>
          <p:cNvSpPr>
            <a:spLocks noChangeArrowheads="1"/>
          </p:cNvSpPr>
          <p:nvPr/>
        </p:nvSpPr>
        <p:spPr bwMode="auto">
          <a:xfrm>
            <a:off x="5416550" y="2749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0.60</a:t>
            </a:r>
          </a:p>
        </p:txBody>
      </p:sp>
      <p:sp>
        <p:nvSpPr>
          <p:cNvPr id="4213" name="Rectangle 113"/>
          <p:cNvSpPr>
            <a:spLocks noChangeArrowheads="1"/>
          </p:cNvSpPr>
          <p:nvPr/>
        </p:nvSpPr>
        <p:spPr bwMode="auto">
          <a:xfrm>
            <a:off x="5416550" y="3130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14" name="Rectangle 114"/>
          <p:cNvSpPr>
            <a:spLocks noChangeArrowheads="1"/>
          </p:cNvSpPr>
          <p:nvPr/>
        </p:nvSpPr>
        <p:spPr bwMode="auto">
          <a:xfrm>
            <a:off x="5416550" y="3511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0.38</a:t>
            </a:r>
          </a:p>
        </p:txBody>
      </p:sp>
      <p:sp>
        <p:nvSpPr>
          <p:cNvPr id="4215" name="Rectangle 115"/>
          <p:cNvSpPr>
            <a:spLocks noChangeArrowheads="1"/>
          </p:cNvSpPr>
          <p:nvPr/>
        </p:nvSpPr>
        <p:spPr bwMode="auto">
          <a:xfrm>
            <a:off x="5416550" y="3892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16" name="Rectangle 116"/>
          <p:cNvSpPr>
            <a:spLocks noChangeArrowheads="1"/>
          </p:cNvSpPr>
          <p:nvPr/>
        </p:nvSpPr>
        <p:spPr bwMode="auto">
          <a:xfrm>
            <a:off x="5416550" y="4273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17" name="Rectangle 117"/>
          <p:cNvSpPr>
            <a:spLocks noChangeArrowheads="1"/>
          </p:cNvSpPr>
          <p:nvPr/>
        </p:nvSpPr>
        <p:spPr bwMode="auto">
          <a:xfrm>
            <a:off x="5416550" y="4654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18" name="Rectangle 118"/>
          <p:cNvSpPr>
            <a:spLocks noChangeArrowheads="1"/>
          </p:cNvSpPr>
          <p:nvPr/>
        </p:nvSpPr>
        <p:spPr bwMode="auto">
          <a:xfrm>
            <a:off x="54165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0.50</a:t>
            </a:r>
          </a:p>
        </p:txBody>
      </p:sp>
      <p:sp>
        <p:nvSpPr>
          <p:cNvPr id="4219" name="Rectangle 119"/>
          <p:cNvSpPr>
            <a:spLocks noChangeArrowheads="1"/>
          </p:cNvSpPr>
          <p:nvPr/>
        </p:nvSpPr>
        <p:spPr bwMode="auto">
          <a:xfrm>
            <a:off x="5416550" y="5414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20" name="Rectangle 120"/>
          <p:cNvSpPr>
            <a:spLocks noChangeArrowheads="1"/>
          </p:cNvSpPr>
          <p:nvPr/>
        </p:nvSpPr>
        <p:spPr bwMode="auto">
          <a:xfrm>
            <a:off x="5472113" y="2386013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</a:t>
            </a:r>
          </a:p>
        </p:txBody>
      </p:sp>
      <p:sp>
        <p:nvSpPr>
          <p:cNvPr id="4221" name="Rectangle 121"/>
          <p:cNvSpPr>
            <a:spLocks noChangeArrowheads="1"/>
          </p:cNvSpPr>
          <p:nvPr/>
        </p:nvSpPr>
        <p:spPr bwMode="auto">
          <a:xfrm>
            <a:off x="3262313" y="2774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0.301</a:t>
            </a:r>
          </a:p>
        </p:txBody>
      </p:sp>
      <p:sp>
        <p:nvSpPr>
          <p:cNvPr id="4222" name="Rectangle 122"/>
          <p:cNvSpPr>
            <a:spLocks noChangeArrowheads="1"/>
          </p:cNvSpPr>
          <p:nvPr/>
        </p:nvSpPr>
        <p:spPr bwMode="auto">
          <a:xfrm>
            <a:off x="3262313" y="3155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0.125</a:t>
            </a:r>
          </a:p>
        </p:txBody>
      </p:sp>
      <p:sp>
        <p:nvSpPr>
          <p:cNvPr id="4223" name="Rectangle 123"/>
          <p:cNvSpPr>
            <a:spLocks noChangeArrowheads="1"/>
          </p:cNvSpPr>
          <p:nvPr/>
        </p:nvSpPr>
        <p:spPr bwMode="auto">
          <a:xfrm>
            <a:off x="3262313" y="3536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0.125</a:t>
            </a:r>
          </a:p>
        </p:txBody>
      </p:sp>
      <p:sp>
        <p:nvSpPr>
          <p:cNvPr id="4224" name="Rectangle 124"/>
          <p:cNvSpPr>
            <a:spLocks noChangeArrowheads="1"/>
          </p:cNvSpPr>
          <p:nvPr/>
        </p:nvSpPr>
        <p:spPr bwMode="auto">
          <a:xfrm>
            <a:off x="3262313" y="5060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0.125</a:t>
            </a:r>
          </a:p>
        </p:txBody>
      </p:sp>
      <p:sp>
        <p:nvSpPr>
          <p:cNvPr id="4225" name="Rectangle 125"/>
          <p:cNvSpPr>
            <a:spLocks noChangeArrowheads="1"/>
          </p:cNvSpPr>
          <p:nvPr/>
        </p:nvSpPr>
        <p:spPr bwMode="auto">
          <a:xfrm>
            <a:off x="3262313" y="4298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0.602</a:t>
            </a:r>
          </a:p>
        </p:txBody>
      </p:sp>
      <p:sp>
        <p:nvSpPr>
          <p:cNvPr id="4226" name="Rectangle 126"/>
          <p:cNvSpPr>
            <a:spLocks noChangeArrowheads="1"/>
          </p:cNvSpPr>
          <p:nvPr/>
        </p:nvSpPr>
        <p:spPr bwMode="auto">
          <a:xfrm>
            <a:off x="3262313" y="4679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0.301</a:t>
            </a:r>
          </a:p>
        </p:txBody>
      </p:sp>
      <p:sp>
        <p:nvSpPr>
          <p:cNvPr id="4227" name="Rectangle 127"/>
          <p:cNvSpPr>
            <a:spLocks noChangeArrowheads="1"/>
          </p:cNvSpPr>
          <p:nvPr/>
        </p:nvSpPr>
        <p:spPr bwMode="auto">
          <a:xfrm>
            <a:off x="3262313" y="3917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0.000</a:t>
            </a:r>
          </a:p>
        </p:txBody>
      </p:sp>
      <p:sp>
        <p:nvSpPr>
          <p:cNvPr id="4228" name="Rectangle 128"/>
          <p:cNvSpPr>
            <a:spLocks noChangeArrowheads="1"/>
          </p:cNvSpPr>
          <p:nvPr/>
        </p:nvSpPr>
        <p:spPr bwMode="auto">
          <a:xfrm>
            <a:off x="3262313" y="5441950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0.602</a:t>
            </a:r>
          </a:p>
        </p:txBody>
      </p:sp>
      <p:graphicFrame>
        <p:nvGraphicFramePr>
          <p:cNvPr id="4098" name="Object 129">
            <a:hlinkClick r:id="" action="ppaction://ole?verb=0"/>
          </p:cNvPr>
          <p:cNvGraphicFramePr>
            <a:graphicFrameLocks/>
          </p:cNvGraphicFramePr>
          <p:nvPr/>
        </p:nvGraphicFramePr>
        <p:xfrm>
          <a:off x="3303588" y="2179638"/>
          <a:ext cx="7350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" name="Equation" r:id="rId4" imgW="239400" imgH="201600" progId="Equation.3">
                  <p:embed/>
                </p:oleObj>
              </mc:Choice>
              <mc:Fallback>
                <p:oleObj name="Equation" r:id="rId4" imgW="239400" imgH="201600" progId="Equation.3">
                  <p:embed/>
                  <p:pic>
                    <p:nvPicPr>
                      <p:cNvPr id="0" name="Object 12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2179638"/>
                        <a:ext cx="73501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" name="Rectangle 130"/>
          <p:cNvSpPr>
            <a:spLocks noChangeArrowheads="1"/>
          </p:cNvSpPr>
          <p:nvPr/>
        </p:nvSpPr>
        <p:spPr bwMode="auto">
          <a:xfrm>
            <a:off x="4273550" y="5795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1.70</a:t>
            </a:r>
          </a:p>
        </p:txBody>
      </p:sp>
      <p:sp>
        <p:nvSpPr>
          <p:cNvPr id="4230" name="Rectangle 131"/>
          <p:cNvSpPr>
            <a:spLocks noChangeArrowheads="1"/>
          </p:cNvSpPr>
          <p:nvPr/>
        </p:nvSpPr>
        <p:spPr bwMode="auto">
          <a:xfrm>
            <a:off x="4654550" y="5795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0.97</a:t>
            </a:r>
          </a:p>
        </p:txBody>
      </p:sp>
      <p:sp>
        <p:nvSpPr>
          <p:cNvPr id="4231" name="Rectangle 132"/>
          <p:cNvSpPr>
            <a:spLocks noChangeArrowheads="1"/>
          </p:cNvSpPr>
          <p:nvPr/>
        </p:nvSpPr>
        <p:spPr bwMode="auto">
          <a:xfrm>
            <a:off x="5035550" y="5795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2.67</a:t>
            </a:r>
          </a:p>
        </p:txBody>
      </p:sp>
      <p:sp>
        <p:nvSpPr>
          <p:cNvPr id="4232" name="Rectangle 133"/>
          <p:cNvSpPr>
            <a:spLocks noChangeArrowheads="1"/>
          </p:cNvSpPr>
          <p:nvPr/>
        </p:nvSpPr>
        <p:spPr bwMode="auto">
          <a:xfrm>
            <a:off x="5416550" y="5795963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0.87</a:t>
            </a:r>
          </a:p>
        </p:txBody>
      </p:sp>
      <p:sp>
        <p:nvSpPr>
          <p:cNvPr id="4233" name="Line 134"/>
          <p:cNvSpPr>
            <a:spLocks noChangeShapeType="1"/>
          </p:cNvSpPr>
          <p:nvPr/>
        </p:nvSpPr>
        <p:spPr bwMode="auto">
          <a:xfrm>
            <a:off x="4292600" y="5791200"/>
            <a:ext cx="1473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4" name="Line 135"/>
          <p:cNvSpPr>
            <a:spLocks noChangeShapeType="1"/>
          </p:cNvSpPr>
          <p:nvPr/>
        </p:nvSpPr>
        <p:spPr bwMode="auto">
          <a:xfrm>
            <a:off x="3587750" y="6019800"/>
            <a:ext cx="673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5" name="Rectangle 136"/>
          <p:cNvSpPr>
            <a:spLocks noChangeArrowheads="1"/>
          </p:cNvSpPr>
          <p:nvPr/>
        </p:nvSpPr>
        <p:spPr bwMode="auto">
          <a:xfrm>
            <a:off x="2652713" y="5822950"/>
            <a:ext cx="900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Length</a:t>
            </a:r>
          </a:p>
        </p:txBody>
      </p:sp>
      <p:graphicFrame>
        <p:nvGraphicFramePr>
          <p:cNvPr id="4099" name="Object 13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58963" y="1557338"/>
          <a:ext cx="7810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" name="Equation" r:id="rId6" imgW="252360" imgH="228600" progId="Equation.3">
                  <p:embed/>
                </p:oleObj>
              </mc:Choice>
              <mc:Fallback>
                <p:oleObj name="Equation" r:id="rId6" imgW="252360" imgH="228600" progId="Equation.3">
                  <p:embed/>
                  <p:pic>
                    <p:nvPicPr>
                      <p:cNvPr id="0" name="Object 13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1557338"/>
                        <a:ext cx="78105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3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92650" y="1524000"/>
          <a:ext cx="7747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" name="Equation" r:id="rId8" imgW="252360" imgH="228600" progId="Equation.3">
                  <p:embed/>
                </p:oleObj>
              </mc:Choice>
              <mc:Fallback>
                <p:oleObj name="Equation" r:id="rId8" imgW="252360" imgH="228600" progId="Equation.3">
                  <p:embed/>
                  <p:pic>
                    <p:nvPicPr>
                      <p:cNvPr id="0" name="Object 13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650" y="1524000"/>
                        <a:ext cx="7747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3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588250" y="1524000"/>
          <a:ext cx="77628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" name="Equation" r:id="rId10" imgW="252360" imgH="228600" progId="Equation.3">
                  <p:embed/>
                </p:oleObj>
              </mc:Choice>
              <mc:Fallback>
                <p:oleObj name="Equation" r:id="rId10" imgW="252360" imgH="228600" progId="Equation.3">
                  <p:embed/>
                  <p:pic>
                    <p:nvPicPr>
                      <p:cNvPr id="0" name="Object 139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0" y="1524000"/>
                        <a:ext cx="776288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6" name="Rectangle 140"/>
          <p:cNvSpPr>
            <a:spLocks noChangeArrowheads="1"/>
          </p:cNvSpPr>
          <p:nvPr/>
        </p:nvSpPr>
        <p:spPr bwMode="auto">
          <a:xfrm>
            <a:off x="762000" y="6248400"/>
            <a:ext cx="7342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query: contaminated retrieval,  Result: 2, 4, 1, 3 (compare to 2, 3, 1, 4)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Why Call It “Cosine”?</a:t>
            </a:r>
          </a:p>
        </p:txBody>
      </p:sp>
      <p:sp>
        <p:nvSpPr>
          <p:cNvPr id="6156" name="Oval 5"/>
          <p:cNvSpPr>
            <a:spLocks noChangeArrowheads="1"/>
          </p:cNvSpPr>
          <p:nvPr/>
        </p:nvSpPr>
        <p:spPr bwMode="auto">
          <a:xfrm>
            <a:off x="2978150" y="2292350"/>
            <a:ext cx="2882900" cy="2806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7" name="Rectangle 6"/>
          <p:cNvSpPr>
            <a:spLocks noChangeArrowheads="1"/>
          </p:cNvSpPr>
          <p:nvPr/>
        </p:nvSpPr>
        <p:spPr bwMode="auto">
          <a:xfrm>
            <a:off x="4613275" y="3201988"/>
            <a:ext cx="373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</a:t>
            </a:r>
          </a:p>
        </p:txBody>
      </p:sp>
      <p:sp>
        <p:nvSpPr>
          <p:cNvPr id="6158" name="Line 7"/>
          <p:cNvSpPr>
            <a:spLocks noChangeShapeType="1"/>
          </p:cNvSpPr>
          <p:nvPr/>
        </p:nvSpPr>
        <p:spPr bwMode="auto">
          <a:xfrm>
            <a:off x="4419600" y="1530350"/>
            <a:ext cx="0" cy="3721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8"/>
          <p:cNvSpPr>
            <a:spLocks noChangeShapeType="1"/>
          </p:cNvSpPr>
          <p:nvPr/>
        </p:nvSpPr>
        <p:spPr bwMode="auto">
          <a:xfrm>
            <a:off x="2139950" y="3733800"/>
            <a:ext cx="478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9"/>
          <p:cNvSpPr>
            <a:spLocks noChangeShapeType="1"/>
          </p:cNvSpPr>
          <p:nvPr/>
        </p:nvSpPr>
        <p:spPr bwMode="auto">
          <a:xfrm flipV="1">
            <a:off x="4425950" y="3422650"/>
            <a:ext cx="14351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0"/>
          <p:cNvSpPr>
            <a:spLocks noChangeShapeType="1"/>
          </p:cNvSpPr>
          <p:nvPr/>
        </p:nvSpPr>
        <p:spPr bwMode="auto">
          <a:xfrm flipV="1">
            <a:off x="4425950" y="2508250"/>
            <a:ext cx="749300" cy="1231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Arc 11"/>
          <p:cNvSpPr>
            <a:spLocks/>
          </p:cNvSpPr>
          <p:nvPr/>
        </p:nvSpPr>
        <p:spPr bwMode="auto">
          <a:xfrm>
            <a:off x="4572000" y="3513138"/>
            <a:ext cx="146050" cy="146050"/>
          </a:xfrm>
          <a:custGeom>
            <a:avLst/>
            <a:gdLst>
              <a:gd name="T0" fmla="*/ 0 w 21600"/>
              <a:gd name="T1" fmla="*/ 0 h 21600"/>
              <a:gd name="T2" fmla="*/ 146050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2"/>
          <p:cNvSpPr>
            <a:spLocks noChangeShapeType="1"/>
          </p:cNvSpPr>
          <p:nvPr/>
        </p:nvSpPr>
        <p:spPr bwMode="auto">
          <a:xfrm flipH="1">
            <a:off x="4413250" y="2514600"/>
            <a:ext cx="7747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13"/>
          <p:cNvSpPr>
            <a:spLocks noChangeShapeType="1"/>
          </p:cNvSpPr>
          <p:nvPr/>
        </p:nvSpPr>
        <p:spPr bwMode="auto">
          <a:xfrm flipH="1">
            <a:off x="4413250" y="3429000"/>
            <a:ext cx="1384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14"/>
          <p:cNvSpPr>
            <a:spLocks noChangeShapeType="1"/>
          </p:cNvSpPr>
          <p:nvPr/>
        </p:nvSpPr>
        <p:spPr bwMode="auto">
          <a:xfrm>
            <a:off x="5181600" y="2520950"/>
            <a:ext cx="0" cy="1206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15"/>
          <p:cNvSpPr>
            <a:spLocks noChangeShapeType="1"/>
          </p:cNvSpPr>
          <p:nvPr/>
        </p:nvSpPr>
        <p:spPr bwMode="auto">
          <a:xfrm>
            <a:off x="5791200" y="34353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16"/>
          <p:cNvSpPr>
            <a:spLocks noChangeArrowheads="1"/>
          </p:cNvSpPr>
          <p:nvPr/>
        </p:nvSpPr>
        <p:spPr bwMode="auto">
          <a:xfrm rot="-3660000">
            <a:off x="4633119" y="2790031"/>
            <a:ext cx="33337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d2</a:t>
            </a:r>
          </a:p>
        </p:txBody>
      </p:sp>
      <p:sp>
        <p:nvSpPr>
          <p:cNvPr id="6168" name="Rectangle 17"/>
          <p:cNvSpPr>
            <a:spLocks noChangeArrowheads="1"/>
          </p:cNvSpPr>
          <p:nvPr/>
        </p:nvSpPr>
        <p:spPr bwMode="auto">
          <a:xfrm>
            <a:off x="5319713" y="3476625"/>
            <a:ext cx="33337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d1</a:t>
            </a:r>
          </a:p>
        </p:txBody>
      </p:sp>
      <p:graphicFrame>
        <p:nvGraphicFramePr>
          <p:cNvPr id="6146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6948488" y="3449638"/>
          <a:ext cx="5222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Equation" r:id="rId4" imgW="252360" imgH="228600" progId="Equation.3">
                  <p:embed/>
                </p:oleObj>
              </mc:Choice>
              <mc:Fallback>
                <p:oleObj name="Equation" r:id="rId4" imgW="252360" imgH="228600" progId="Equation.3">
                  <p:embed/>
                  <p:pic>
                    <p:nvPicPr>
                      <p:cNvPr id="0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449638"/>
                        <a:ext cx="522287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9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14800" y="1087438"/>
          <a:ext cx="55086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Equation" r:id="rId6" imgW="264960" imgH="228600" progId="Equation.3">
                  <p:embed/>
                </p:oleObj>
              </mc:Choice>
              <mc:Fallback>
                <p:oleObj name="Equation" r:id="rId6" imgW="264960" imgH="228600" progId="Equation.3">
                  <p:embed/>
                  <p:pic>
                    <p:nvPicPr>
                      <p:cNvPr id="0" name="Object 19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87438"/>
                        <a:ext cx="550863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017963" y="2312988"/>
          <a:ext cx="4127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8" imgW="264960" imgH="228600" progId="Equation.3">
                  <p:embed/>
                </p:oleObj>
              </mc:Choice>
              <mc:Fallback>
                <p:oleObj name="Equation" r:id="rId8" imgW="264960" imgH="228600" progId="Equation.3">
                  <p:embed/>
                  <p:pic>
                    <p:nvPicPr>
                      <p:cNvPr id="0" name="Object 20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963" y="2312988"/>
                        <a:ext cx="41275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1">
            <a:hlinkClick r:id="" action="ppaction://ole?verb=0"/>
          </p:cNvPr>
          <p:cNvGraphicFramePr>
            <a:graphicFrameLocks/>
          </p:cNvGraphicFramePr>
          <p:nvPr/>
        </p:nvGraphicFramePr>
        <p:xfrm>
          <a:off x="4029075" y="3227388"/>
          <a:ext cx="381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10" imgW="252360" imgH="228600" progId="Equation.3">
                  <p:embed/>
                </p:oleObj>
              </mc:Choice>
              <mc:Fallback>
                <p:oleObj name="Equation" r:id="rId10" imgW="252360" imgH="228600" progId="Equation.3">
                  <p:embed/>
                  <p:pic>
                    <p:nvPicPr>
                      <p:cNvPr id="0" name="Object 21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3227388"/>
                        <a:ext cx="3810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2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62600" y="3760788"/>
          <a:ext cx="36353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12" imgW="239400" imgH="228600" progId="Equation.3">
                  <p:embed/>
                </p:oleObj>
              </mc:Choice>
              <mc:Fallback>
                <p:oleObj name="Equation" r:id="rId12" imgW="239400" imgH="228600" progId="Equation.3">
                  <p:embed/>
                  <p:pic>
                    <p:nvPicPr>
                      <p:cNvPr id="0" name="Object 22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760788"/>
                        <a:ext cx="36353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2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943475" y="3760788"/>
          <a:ext cx="37941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Equation" r:id="rId14" imgW="252360" imgH="228600" progId="Equation.3">
                  <p:embed/>
                </p:oleObj>
              </mc:Choice>
              <mc:Fallback>
                <p:oleObj name="Equation" r:id="rId14" imgW="252360" imgH="228600" progId="Equation.3">
                  <p:embed/>
                  <p:pic>
                    <p:nvPicPr>
                      <p:cNvPr id="0" name="Object 23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3760788"/>
                        <a:ext cx="37941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0825" y="5291138"/>
          <a:ext cx="8316913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Equation" r:id="rId16" imgW="3859200" imgH="760320" progId="Equation.3">
                  <p:embed/>
                </p:oleObj>
              </mc:Choice>
              <mc:Fallback>
                <p:oleObj name="Equation" r:id="rId16" imgW="3859200" imgH="760320" progId="Equation.3">
                  <p:embed/>
                  <p:pic>
                    <p:nvPicPr>
                      <p:cNvPr id="0" name="Object 24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291138"/>
                        <a:ext cx="8316913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Formally …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671760"/>
              </p:ext>
            </p:extLst>
          </p:nvPr>
        </p:nvGraphicFramePr>
        <p:xfrm>
          <a:off x="2665413" y="2889023"/>
          <a:ext cx="4459287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3" imgW="2158920" imgH="596880" progId="Equation.3">
                  <p:embed/>
                </p:oleObj>
              </mc:Choice>
              <mc:Fallback>
                <p:oleObj name="Equation" r:id="rId3" imgW="2158920" imgH="596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2889023"/>
                        <a:ext cx="4459287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Oval 6"/>
          <p:cNvSpPr>
            <a:spLocks noChangeArrowheads="1"/>
          </p:cNvSpPr>
          <p:nvPr/>
        </p:nvSpPr>
        <p:spPr bwMode="auto">
          <a:xfrm rot="2726043">
            <a:off x="5096669" y="2636044"/>
            <a:ext cx="595313" cy="197802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943600" y="2819400"/>
            <a:ext cx="1143000" cy="1600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6858000" y="1752600"/>
            <a:ext cx="533400" cy="119663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607401" y="1379952"/>
            <a:ext cx="18653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Document Vector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962400" y="1371600"/>
            <a:ext cx="1460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Query Vector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 flipV="1">
            <a:off x="4572000" y="1752600"/>
            <a:ext cx="1143000" cy="1219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7162800" y="3092450"/>
            <a:ext cx="1504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Inner Product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239000" y="3581400"/>
            <a:ext cx="15287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Length </a:t>
            </a:r>
          </a:p>
          <a:p>
            <a:r>
              <a:rPr lang="en-US" altLang="en-US" sz="1600" b="1">
                <a:latin typeface="Arial" panose="020B0604020202020204" pitchFamily="34" charset="0"/>
              </a:rPr>
              <a:t>Normalization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75520"/>
              </p:ext>
            </p:extLst>
          </p:nvPr>
        </p:nvGraphicFramePr>
        <p:xfrm>
          <a:off x="2665413" y="4737288"/>
          <a:ext cx="3357562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5" imgW="1625400" imgH="596880" progId="Equation.3">
                  <p:embed/>
                </p:oleObj>
              </mc:Choice>
              <mc:Fallback>
                <p:oleObj name="Equation" r:id="rId5" imgW="162540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4737288"/>
                        <a:ext cx="3357562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Interpreting the Cosine Measure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0070" y="1600200"/>
            <a:ext cx="8001000" cy="4114800"/>
          </a:xfrm>
          <a:noFill/>
        </p:spPr>
        <p:txBody>
          <a:bodyPr/>
          <a:lstStyle/>
          <a:p>
            <a:r>
              <a:rPr lang="en-US" altLang="en-US" dirty="0" smtClean="0"/>
              <a:t>Think of query and the document as vectors</a:t>
            </a:r>
          </a:p>
          <a:p>
            <a:pPr lvl="1"/>
            <a:r>
              <a:rPr lang="en-US" altLang="en-US" dirty="0" smtClean="0"/>
              <a:t>Query normalization does not change the ranking</a:t>
            </a:r>
          </a:p>
          <a:p>
            <a:pPr lvl="1"/>
            <a:r>
              <a:rPr lang="en-US" altLang="en-US" dirty="0" smtClean="0"/>
              <a:t>Square root does not change the ranking</a:t>
            </a:r>
          </a:p>
          <a:p>
            <a:r>
              <a:rPr lang="en-US" altLang="en-US" dirty="0" smtClean="0"/>
              <a:t>Similarity is the angle between two vectors</a:t>
            </a:r>
          </a:p>
          <a:p>
            <a:pPr lvl="1"/>
            <a:r>
              <a:rPr lang="en-US" altLang="en-US" dirty="0" smtClean="0"/>
              <a:t>Small angle = very similar</a:t>
            </a:r>
          </a:p>
          <a:p>
            <a:pPr lvl="1"/>
            <a:r>
              <a:rPr lang="en-US" altLang="en-US" dirty="0" smtClean="0"/>
              <a:t>Large angle = little similarity</a:t>
            </a:r>
          </a:p>
          <a:p>
            <a:r>
              <a:rPr lang="en-US" altLang="en-US" dirty="0" smtClean="0"/>
              <a:t>Passes some key sanity checks</a:t>
            </a:r>
          </a:p>
          <a:p>
            <a:pPr lvl="1"/>
            <a:r>
              <a:rPr lang="en-US" altLang="en-US" dirty="0" smtClean="0"/>
              <a:t>Depends on pattern of word use but not on length</a:t>
            </a:r>
          </a:p>
          <a:p>
            <a:pPr lvl="1"/>
            <a:r>
              <a:rPr lang="en-US" altLang="en-US" dirty="0" smtClean="0"/>
              <a:t>Every document is most similar to itself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mtClean="0"/>
              <a:t>“Okapi BM-25” Term Weights</a:t>
            </a:r>
          </a:p>
        </p:txBody>
      </p:sp>
      <p:graphicFrame>
        <p:nvGraphicFramePr>
          <p:cNvPr id="7170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600200" y="990600"/>
          <a:ext cx="5981700" cy="206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3" imgW="3200400" imgH="1104840" progId="Equation.3">
                  <p:embed/>
                </p:oleObj>
              </mc:Choice>
              <mc:Fallback>
                <p:oleObj name="Equation" r:id="rId3" imgW="3200400" imgH="1104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990600"/>
                        <a:ext cx="5981700" cy="206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6200" y="3760788"/>
          <a:ext cx="4495800" cy="295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Chart" r:id="rId5" imgW="5800701" imgH="3657600" progId="Excel.Chart.8">
                  <p:embed/>
                </p:oleObj>
              </mc:Choice>
              <mc:Fallback>
                <p:oleObj name="Chart" r:id="rId5" imgW="5800701" imgH="36576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760788"/>
                        <a:ext cx="4495800" cy="295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4648200" y="3762375"/>
          <a:ext cx="4495800" cy="295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Chart" r:id="rId7" imgW="5810400" imgH="3819600" progId="Excel.Chart.8">
                  <p:embed/>
                </p:oleObj>
              </mc:Choice>
              <mc:Fallback>
                <p:oleObj name="Chart" r:id="rId7" imgW="5810400" imgH="3819600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762375"/>
                        <a:ext cx="4495800" cy="295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AutoShape 6"/>
          <p:cNvSpPr>
            <a:spLocks/>
          </p:cNvSpPr>
          <p:nvPr/>
        </p:nvSpPr>
        <p:spPr bwMode="auto">
          <a:xfrm rot="-5400000">
            <a:off x="2019300" y="1181100"/>
            <a:ext cx="609600" cy="4343400"/>
          </a:xfrm>
          <a:prstGeom prst="rightBrace">
            <a:avLst>
              <a:gd name="adj1" fmla="val 59375"/>
              <a:gd name="adj2" fmla="val 7550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17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962400" y="4495800"/>
          <a:ext cx="533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9" imgW="342720" imgH="203040" progId="Equation.3">
                  <p:embed/>
                </p:oleObj>
              </mc:Choice>
              <mc:Fallback>
                <p:oleObj name="Equation" r:id="rId9" imgW="34272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533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AutoShape 8"/>
          <p:cNvSpPr>
            <a:spLocks/>
          </p:cNvSpPr>
          <p:nvPr/>
        </p:nvSpPr>
        <p:spPr bwMode="auto">
          <a:xfrm rot="5400000" flipH="1">
            <a:off x="6577013" y="1130300"/>
            <a:ext cx="609600" cy="4343400"/>
          </a:xfrm>
          <a:prstGeom prst="rightBrace">
            <a:avLst>
              <a:gd name="adj1" fmla="val 59375"/>
              <a:gd name="adj2" fmla="val 7550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371600" y="3352800"/>
            <a:ext cx="1968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TF component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943600" y="3352800"/>
            <a:ext cx="210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IDF component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114800"/>
          </a:xfrm>
          <a:noFill/>
        </p:spPr>
        <p:txBody>
          <a:bodyPr/>
          <a:lstStyle/>
          <a:p>
            <a:r>
              <a:rPr lang="en-US" altLang="en-US" smtClean="0"/>
              <a:t>Goal: find documents most </a:t>
            </a:r>
            <a:r>
              <a:rPr lang="en-US" altLang="en-US" u="sng" smtClean="0"/>
              <a:t>similar</a:t>
            </a:r>
            <a:r>
              <a:rPr lang="en-US" altLang="en-US" smtClean="0"/>
              <a:t> to the query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Compute normalized document term weights</a:t>
            </a:r>
          </a:p>
          <a:p>
            <a:pPr lvl="1"/>
            <a:r>
              <a:rPr lang="en-US" altLang="en-US" smtClean="0"/>
              <a:t>Some combination of TF, DF, and Length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Sum the weights for each query term</a:t>
            </a:r>
          </a:p>
          <a:p>
            <a:pPr lvl="1"/>
            <a:r>
              <a:rPr lang="en-US" altLang="en-US" smtClean="0"/>
              <a:t>In linear algebra, this is an “inner product” operation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Ranked retrieval</a:t>
            </a:r>
          </a:p>
          <a:p>
            <a:endParaRPr lang="en-US" altLang="en-US" smtClean="0"/>
          </a:p>
          <a:p>
            <a:r>
              <a:rPr lang="en-US" altLang="en-US" smtClean="0"/>
              <a:t>Similarity-based ranking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/>
              <a:t>Probability-based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Ranked retrieval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/>
              <a:t>Similarity-based ranking</a:t>
            </a:r>
          </a:p>
          <a:p>
            <a:endParaRPr lang="en-US" altLang="en-US" smtClean="0"/>
          </a:p>
          <a:p>
            <a:r>
              <a:rPr lang="en-US" altLang="en-US" smtClean="0"/>
              <a:t>Probability-based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What’s a Model?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r>
              <a:rPr lang="en-US" altLang="en-US" dirty="0" smtClean="0"/>
              <a:t>Model</a:t>
            </a:r>
          </a:p>
          <a:p>
            <a:pPr lvl="1"/>
            <a:r>
              <a:rPr lang="en-US" altLang="en-US" dirty="0" smtClean="0"/>
              <a:t>A simplification that describes something complex</a:t>
            </a:r>
          </a:p>
          <a:p>
            <a:pPr lvl="1"/>
            <a:r>
              <a:rPr lang="en-US" altLang="en-US" dirty="0" smtClean="0"/>
              <a:t>A particular way of “looking at things”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Computational model</a:t>
            </a:r>
          </a:p>
          <a:p>
            <a:pPr lvl="1"/>
            <a:r>
              <a:rPr lang="en-US" altLang="en-US" dirty="0"/>
              <a:t>S</a:t>
            </a:r>
            <a:r>
              <a:rPr lang="en-US" altLang="en-US" dirty="0" smtClean="0"/>
              <a:t>implification or reality that facilitates computation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Similarity-Based Queries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Treat the query as if it were a document</a:t>
            </a:r>
          </a:p>
          <a:p>
            <a:pPr lvl="1"/>
            <a:r>
              <a:rPr lang="en-US" altLang="en-US" smtClean="0"/>
              <a:t>Create a query bag-of-words</a:t>
            </a:r>
          </a:p>
          <a:p>
            <a:r>
              <a:rPr lang="en-US" altLang="en-US" smtClean="0"/>
              <a:t>Find the similarity of each document</a:t>
            </a:r>
          </a:p>
          <a:p>
            <a:pPr lvl="1"/>
            <a:r>
              <a:rPr lang="en-US" altLang="en-US" smtClean="0"/>
              <a:t>Using the coordination measure, for example</a:t>
            </a:r>
          </a:p>
          <a:p>
            <a:r>
              <a:rPr lang="en-US" altLang="en-US" smtClean="0"/>
              <a:t>Rank order the documents by similarity</a:t>
            </a:r>
          </a:p>
          <a:p>
            <a:pPr lvl="1"/>
            <a:r>
              <a:rPr lang="en-US" altLang="en-US" smtClean="0"/>
              <a:t>Most similar to the query first</a:t>
            </a:r>
          </a:p>
          <a:p>
            <a:r>
              <a:rPr lang="en-US" altLang="en-US" smtClean="0"/>
              <a:t>Surprisingly, this works pretty well!</a:t>
            </a:r>
          </a:p>
          <a:p>
            <a:pPr lvl="1"/>
            <a:r>
              <a:rPr lang="en-US" altLang="en-US" smtClean="0"/>
              <a:t>Especially for very short queries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Counting Terms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altLang="en-US" smtClean="0"/>
              <a:t>Terms tell us about documents</a:t>
            </a:r>
          </a:p>
          <a:p>
            <a:pPr lvl="1"/>
            <a:r>
              <a:rPr lang="en-US" altLang="en-US" smtClean="0"/>
              <a:t>If “rabbit” appears a lot, it may be about rabbits</a:t>
            </a:r>
          </a:p>
          <a:p>
            <a:r>
              <a:rPr lang="en-US" altLang="en-US" smtClean="0"/>
              <a:t>Documents tell us about terms</a:t>
            </a:r>
          </a:p>
          <a:p>
            <a:pPr lvl="1"/>
            <a:r>
              <a:rPr lang="en-US" altLang="en-US" smtClean="0"/>
              <a:t>“the” is in every document -- not discriminating</a:t>
            </a:r>
          </a:p>
          <a:p>
            <a:r>
              <a:rPr lang="en-US" altLang="en-US" smtClean="0"/>
              <a:t>Documents are most likely described well by rare terms that occur in them frequently</a:t>
            </a:r>
          </a:p>
          <a:p>
            <a:pPr lvl="1"/>
            <a:r>
              <a:rPr lang="en-US" altLang="en-US" smtClean="0"/>
              <a:t>Higher “term frequency” is stronger evidence</a:t>
            </a:r>
          </a:p>
          <a:p>
            <a:pPr lvl="1"/>
            <a:r>
              <a:rPr lang="en-US" altLang="en-US" smtClean="0"/>
              <a:t>Low “document frequency” makes it stronger still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A Partial Solution: TF*IDF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2286000"/>
          </a:xfrm>
          <a:noFill/>
        </p:spPr>
        <p:txBody>
          <a:bodyPr/>
          <a:lstStyle/>
          <a:p>
            <a:r>
              <a:rPr lang="en-US" altLang="en-US" smtClean="0"/>
              <a:t>High TF is evidence of meaning</a:t>
            </a:r>
          </a:p>
          <a:p>
            <a:r>
              <a:rPr lang="en-US" altLang="en-US" smtClean="0"/>
              <a:t>Low DF is evidence of term importance</a:t>
            </a:r>
          </a:p>
          <a:p>
            <a:pPr lvl="1"/>
            <a:r>
              <a:rPr lang="en-US" altLang="en-US" smtClean="0"/>
              <a:t>Equivalently high “IDF”</a:t>
            </a:r>
          </a:p>
          <a:p>
            <a:r>
              <a:rPr lang="en-US" altLang="en-US" smtClean="0"/>
              <a:t>Multiply them to get a “term weight” </a:t>
            </a:r>
          </a:p>
          <a:p>
            <a:r>
              <a:rPr lang="en-US" altLang="en-US" smtClean="0"/>
              <a:t>Add up the weights for each query term</a:t>
            </a:r>
          </a:p>
        </p:txBody>
      </p:sp>
      <p:graphicFrame>
        <p:nvGraphicFramePr>
          <p:cNvPr id="102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785813" y="4267200"/>
          <a:ext cx="777875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4" imgW="3746160" imgH="1091880" progId="Equation.3">
                  <p:embed/>
                </p:oleObj>
              </mc:Choice>
              <mc:Fallback>
                <p:oleObj name="Equation" r:id="rId4" imgW="3746160" imgH="109188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267200"/>
                        <a:ext cx="7778750" cy="22479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43003"/>
            <a:ext cx="7772400" cy="924615"/>
          </a:xfrm>
          <a:noFill/>
        </p:spPr>
        <p:txBody>
          <a:bodyPr/>
          <a:lstStyle/>
          <a:p>
            <a:r>
              <a:rPr lang="en-US" altLang="en-US" dirty="0" smtClean="0"/>
              <a:t>TF*IDF Example</a:t>
            </a: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5748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15748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15748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5</a:t>
            </a:r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15748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6</a:t>
            </a:r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15748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15748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15748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3" name="Rectangle 12"/>
          <p:cNvSpPr>
            <a:spLocks noChangeArrowheads="1"/>
          </p:cNvSpPr>
          <p:nvPr/>
        </p:nvSpPr>
        <p:spPr bwMode="auto">
          <a:xfrm>
            <a:off x="19558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4" name="Rectangle 13"/>
          <p:cNvSpPr>
            <a:spLocks noChangeArrowheads="1"/>
          </p:cNvSpPr>
          <p:nvPr/>
        </p:nvSpPr>
        <p:spPr bwMode="auto">
          <a:xfrm>
            <a:off x="19558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2065" name="Rectangle 14"/>
          <p:cNvSpPr>
            <a:spLocks noChangeArrowheads="1"/>
          </p:cNvSpPr>
          <p:nvPr/>
        </p:nvSpPr>
        <p:spPr bwMode="auto">
          <a:xfrm>
            <a:off x="19558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6" name="Rectangle 15"/>
          <p:cNvSpPr>
            <a:spLocks noChangeArrowheads="1"/>
          </p:cNvSpPr>
          <p:nvPr/>
        </p:nvSpPr>
        <p:spPr bwMode="auto">
          <a:xfrm>
            <a:off x="19558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2067" name="Rectangle 16"/>
          <p:cNvSpPr>
            <a:spLocks noChangeArrowheads="1"/>
          </p:cNvSpPr>
          <p:nvPr/>
        </p:nvSpPr>
        <p:spPr bwMode="auto">
          <a:xfrm>
            <a:off x="19558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2068" name="Rectangle 17"/>
          <p:cNvSpPr>
            <a:spLocks noChangeArrowheads="1"/>
          </p:cNvSpPr>
          <p:nvPr/>
        </p:nvSpPr>
        <p:spPr bwMode="auto">
          <a:xfrm>
            <a:off x="19558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9" name="Rectangle 18"/>
          <p:cNvSpPr>
            <a:spLocks noChangeArrowheads="1"/>
          </p:cNvSpPr>
          <p:nvPr/>
        </p:nvSpPr>
        <p:spPr bwMode="auto">
          <a:xfrm>
            <a:off x="19558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6</a:t>
            </a:r>
          </a:p>
        </p:txBody>
      </p:sp>
      <p:sp>
        <p:nvSpPr>
          <p:cNvPr id="2070" name="Rectangle 19"/>
          <p:cNvSpPr>
            <a:spLocks noChangeArrowheads="1"/>
          </p:cNvSpPr>
          <p:nvPr/>
        </p:nvSpPr>
        <p:spPr bwMode="auto">
          <a:xfrm>
            <a:off x="23368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5</a:t>
            </a:r>
          </a:p>
        </p:txBody>
      </p:sp>
      <p:sp>
        <p:nvSpPr>
          <p:cNvPr id="2071" name="Rectangle 20"/>
          <p:cNvSpPr>
            <a:spLocks noChangeArrowheads="1"/>
          </p:cNvSpPr>
          <p:nvPr/>
        </p:nvSpPr>
        <p:spPr bwMode="auto">
          <a:xfrm>
            <a:off x="23368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2072" name="Rectangle 21"/>
          <p:cNvSpPr>
            <a:spLocks noChangeArrowheads="1"/>
          </p:cNvSpPr>
          <p:nvPr/>
        </p:nvSpPr>
        <p:spPr bwMode="auto">
          <a:xfrm>
            <a:off x="23368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2073" name="Rectangle 22"/>
          <p:cNvSpPr>
            <a:spLocks noChangeArrowheads="1"/>
          </p:cNvSpPr>
          <p:nvPr/>
        </p:nvSpPr>
        <p:spPr bwMode="auto">
          <a:xfrm>
            <a:off x="23368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2074" name="Rectangle 23"/>
          <p:cNvSpPr>
            <a:spLocks noChangeArrowheads="1"/>
          </p:cNvSpPr>
          <p:nvPr/>
        </p:nvSpPr>
        <p:spPr bwMode="auto">
          <a:xfrm>
            <a:off x="23368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75" name="Rectangle 24"/>
          <p:cNvSpPr>
            <a:spLocks noChangeArrowheads="1"/>
          </p:cNvSpPr>
          <p:nvPr/>
        </p:nvSpPr>
        <p:spPr bwMode="auto">
          <a:xfrm>
            <a:off x="23368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7</a:t>
            </a:r>
          </a:p>
        </p:txBody>
      </p:sp>
      <p:sp>
        <p:nvSpPr>
          <p:cNvPr id="2076" name="Rectangle 25"/>
          <p:cNvSpPr>
            <a:spLocks noChangeArrowheads="1"/>
          </p:cNvSpPr>
          <p:nvPr/>
        </p:nvSpPr>
        <p:spPr bwMode="auto">
          <a:xfrm>
            <a:off x="23368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2077" name="Rectangle 26"/>
          <p:cNvSpPr>
            <a:spLocks noChangeArrowheads="1"/>
          </p:cNvSpPr>
          <p:nvPr/>
        </p:nvSpPr>
        <p:spPr bwMode="auto">
          <a:xfrm>
            <a:off x="334963" y="4503737"/>
            <a:ext cx="7048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nuclear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334963" y="3360737"/>
            <a:ext cx="6445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fallout</a:t>
            </a:r>
          </a:p>
        </p:txBody>
      </p:sp>
      <p:sp>
        <p:nvSpPr>
          <p:cNvPr id="2079" name="Rectangle 28"/>
          <p:cNvSpPr>
            <a:spLocks noChangeArrowheads="1"/>
          </p:cNvSpPr>
          <p:nvPr/>
        </p:nvSpPr>
        <p:spPr bwMode="auto">
          <a:xfrm>
            <a:off x="334963" y="5265737"/>
            <a:ext cx="65563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siberia</a:t>
            </a:r>
          </a:p>
        </p:txBody>
      </p:sp>
      <p:sp>
        <p:nvSpPr>
          <p:cNvPr id="2080" name="Rectangle 29"/>
          <p:cNvSpPr>
            <a:spLocks noChangeArrowheads="1"/>
          </p:cNvSpPr>
          <p:nvPr/>
        </p:nvSpPr>
        <p:spPr bwMode="auto">
          <a:xfrm>
            <a:off x="334963" y="2979737"/>
            <a:ext cx="1139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contaminated</a:t>
            </a:r>
          </a:p>
        </p:txBody>
      </p:sp>
      <p:sp>
        <p:nvSpPr>
          <p:cNvPr id="2081" name="Rectangle 30"/>
          <p:cNvSpPr>
            <a:spLocks noChangeArrowheads="1"/>
          </p:cNvSpPr>
          <p:nvPr/>
        </p:nvSpPr>
        <p:spPr bwMode="auto">
          <a:xfrm>
            <a:off x="334963" y="4122737"/>
            <a:ext cx="9318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interesting</a:t>
            </a:r>
          </a:p>
        </p:txBody>
      </p:sp>
      <p:sp>
        <p:nvSpPr>
          <p:cNvPr id="2082" name="Rectangle 31"/>
          <p:cNvSpPr>
            <a:spLocks noChangeArrowheads="1"/>
          </p:cNvSpPr>
          <p:nvPr/>
        </p:nvSpPr>
        <p:spPr bwMode="auto">
          <a:xfrm>
            <a:off x="334963" y="2598737"/>
            <a:ext cx="10509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complicated</a:t>
            </a:r>
          </a:p>
        </p:txBody>
      </p:sp>
      <p:sp>
        <p:nvSpPr>
          <p:cNvPr id="2083" name="Rectangle 32"/>
          <p:cNvSpPr>
            <a:spLocks noChangeArrowheads="1"/>
          </p:cNvSpPr>
          <p:nvPr/>
        </p:nvSpPr>
        <p:spPr bwMode="auto">
          <a:xfrm>
            <a:off x="334963" y="3741737"/>
            <a:ext cx="10191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information</a:t>
            </a:r>
          </a:p>
        </p:txBody>
      </p:sp>
      <p:sp>
        <p:nvSpPr>
          <p:cNvPr id="2084" name="Rectangle 33"/>
          <p:cNvSpPr>
            <a:spLocks noChangeArrowheads="1"/>
          </p:cNvSpPr>
          <p:nvPr/>
        </p:nvSpPr>
        <p:spPr bwMode="auto">
          <a:xfrm>
            <a:off x="334963" y="4884737"/>
            <a:ext cx="77311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retrieval</a:t>
            </a:r>
          </a:p>
        </p:txBody>
      </p:sp>
      <p:sp>
        <p:nvSpPr>
          <p:cNvPr id="2085" name="Rectangle 34"/>
          <p:cNvSpPr>
            <a:spLocks noChangeArrowheads="1"/>
          </p:cNvSpPr>
          <p:nvPr/>
        </p:nvSpPr>
        <p:spPr bwMode="auto">
          <a:xfrm>
            <a:off x="15748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2086" name="Rectangle 35"/>
          <p:cNvSpPr>
            <a:spLocks noChangeArrowheads="1"/>
          </p:cNvSpPr>
          <p:nvPr/>
        </p:nvSpPr>
        <p:spPr bwMode="auto">
          <a:xfrm>
            <a:off x="19558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87" name="Rectangle 36"/>
          <p:cNvSpPr>
            <a:spLocks noChangeArrowheads="1"/>
          </p:cNvSpPr>
          <p:nvPr/>
        </p:nvSpPr>
        <p:spPr bwMode="auto">
          <a:xfrm>
            <a:off x="23368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88" name="Rectangle 37"/>
          <p:cNvSpPr>
            <a:spLocks noChangeArrowheads="1"/>
          </p:cNvSpPr>
          <p:nvPr/>
        </p:nvSpPr>
        <p:spPr bwMode="auto">
          <a:xfrm>
            <a:off x="16303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089" name="Rectangle 38"/>
          <p:cNvSpPr>
            <a:spLocks noChangeArrowheads="1"/>
          </p:cNvSpPr>
          <p:nvPr/>
        </p:nvSpPr>
        <p:spPr bwMode="auto">
          <a:xfrm>
            <a:off x="20113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090" name="Rectangle 39"/>
          <p:cNvSpPr>
            <a:spLocks noChangeArrowheads="1"/>
          </p:cNvSpPr>
          <p:nvPr/>
        </p:nvSpPr>
        <p:spPr bwMode="auto">
          <a:xfrm>
            <a:off x="23923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091" name="Rectangle 40"/>
          <p:cNvSpPr>
            <a:spLocks noChangeArrowheads="1"/>
          </p:cNvSpPr>
          <p:nvPr/>
        </p:nvSpPr>
        <p:spPr bwMode="auto">
          <a:xfrm>
            <a:off x="27178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2092" name="Rectangle 41"/>
          <p:cNvSpPr>
            <a:spLocks noChangeArrowheads="1"/>
          </p:cNvSpPr>
          <p:nvPr/>
        </p:nvSpPr>
        <p:spPr bwMode="auto">
          <a:xfrm>
            <a:off x="27178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3" name="Rectangle 42"/>
          <p:cNvSpPr>
            <a:spLocks noChangeArrowheads="1"/>
          </p:cNvSpPr>
          <p:nvPr/>
        </p:nvSpPr>
        <p:spPr bwMode="auto">
          <a:xfrm>
            <a:off x="27178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2094" name="Rectangle 43"/>
          <p:cNvSpPr>
            <a:spLocks noChangeArrowheads="1"/>
          </p:cNvSpPr>
          <p:nvPr/>
        </p:nvSpPr>
        <p:spPr bwMode="auto">
          <a:xfrm>
            <a:off x="27178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2095" name="Rectangle 44"/>
          <p:cNvSpPr>
            <a:spLocks noChangeArrowheads="1"/>
          </p:cNvSpPr>
          <p:nvPr/>
        </p:nvSpPr>
        <p:spPr bwMode="auto">
          <a:xfrm>
            <a:off x="27178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6" name="Rectangle 45"/>
          <p:cNvSpPr>
            <a:spLocks noChangeArrowheads="1"/>
          </p:cNvSpPr>
          <p:nvPr/>
        </p:nvSpPr>
        <p:spPr bwMode="auto">
          <a:xfrm>
            <a:off x="27178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7" name="Rectangle 46"/>
          <p:cNvSpPr>
            <a:spLocks noChangeArrowheads="1"/>
          </p:cNvSpPr>
          <p:nvPr/>
        </p:nvSpPr>
        <p:spPr bwMode="auto">
          <a:xfrm>
            <a:off x="27178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2098" name="Rectangle 47"/>
          <p:cNvSpPr>
            <a:spLocks noChangeArrowheads="1"/>
          </p:cNvSpPr>
          <p:nvPr/>
        </p:nvSpPr>
        <p:spPr bwMode="auto">
          <a:xfrm>
            <a:off x="27178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9" name="Rectangle 48"/>
          <p:cNvSpPr>
            <a:spLocks noChangeArrowheads="1"/>
          </p:cNvSpPr>
          <p:nvPr/>
        </p:nvSpPr>
        <p:spPr bwMode="auto">
          <a:xfrm>
            <a:off x="27733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</a:t>
            </a:r>
          </a:p>
        </p:txBody>
      </p:sp>
      <p:sp>
        <p:nvSpPr>
          <p:cNvPr id="2100" name="Rectangle 49"/>
          <p:cNvSpPr>
            <a:spLocks noChangeArrowheads="1"/>
          </p:cNvSpPr>
          <p:nvPr/>
        </p:nvSpPr>
        <p:spPr bwMode="auto">
          <a:xfrm>
            <a:off x="43942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01" name="Rectangle 50"/>
          <p:cNvSpPr>
            <a:spLocks noChangeArrowheads="1"/>
          </p:cNvSpPr>
          <p:nvPr/>
        </p:nvSpPr>
        <p:spPr bwMode="auto">
          <a:xfrm>
            <a:off x="43942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0.50</a:t>
            </a:r>
          </a:p>
        </p:txBody>
      </p:sp>
      <p:sp>
        <p:nvSpPr>
          <p:cNvPr id="2102" name="Rectangle 51"/>
          <p:cNvSpPr>
            <a:spLocks noChangeArrowheads="1"/>
          </p:cNvSpPr>
          <p:nvPr/>
        </p:nvSpPr>
        <p:spPr bwMode="auto">
          <a:xfrm>
            <a:off x="43942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0.63</a:t>
            </a:r>
          </a:p>
        </p:txBody>
      </p:sp>
      <p:sp>
        <p:nvSpPr>
          <p:cNvPr id="2103" name="Rectangle 52"/>
          <p:cNvSpPr>
            <a:spLocks noChangeArrowheads="1"/>
          </p:cNvSpPr>
          <p:nvPr/>
        </p:nvSpPr>
        <p:spPr bwMode="auto">
          <a:xfrm>
            <a:off x="43942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04" name="Rectangle 53"/>
          <p:cNvSpPr>
            <a:spLocks noChangeArrowheads="1"/>
          </p:cNvSpPr>
          <p:nvPr/>
        </p:nvSpPr>
        <p:spPr bwMode="auto">
          <a:xfrm>
            <a:off x="43942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05" name="Rectangle 54"/>
          <p:cNvSpPr>
            <a:spLocks noChangeArrowheads="1"/>
          </p:cNvSpPr>
          <p:nvPr/>
        </p:nvSpPr>
        <p:spPr bwMode="auto">
          <a:xfrm>
            <a:off x="43942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0.90</a:t>
            </a:r>
          </a:p>
        </p:txBody>
      </p:sp>
      <p:sp>
        <p:nvSpPr>
          <p:cNvPr id="2106" name="Rectangle 55"/>
          <p:cNvSpPr>
            <a:spLocks noChangeArrowheads="1"/>
          </p:cNvSpPr>
          <p:nvPr/>
        </p:nvSpPr>
        <p:spPr bwMode="auto">
          <a:xfrm>
            <a:off x="43942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07" name="Rectangle 56"/>
          <p:cNvSpPr>
            <a:spLocks noChangeArrowheads="1"/>
          </p:cNvSpPr>
          <p:nvPr/>
        </p:nvSpPr>
        <p:spPr bwMode="auto">
          <a:xfrm>
            <a:off x="47752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08" name="Rectangle 57"/>
          <p:cNvSpPr>
            <a:spLocks noChangeArrowheads="1"/>
          </p:cNvSpPr>
          <p:nvPr/>
        </p:nvSpPr>
        <p:spPr bwMode="auto">
          <a:xfrm>
            <a:off x="47752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0.13</a:t>
            </a:r>
          </a:p>
        </p:txBody>
      </p:sp>
      <p:sp>
        <p:nvSpPr>
          <p:cNvPr id="2109" name="Rectangle 58"/>
          <p:cNvSpPr>
            <a:spLocks noChangeArrowheads="1"/>
          </p:cNvSpPr>
          <p:nvPr/>
        </p:nvSpPr>
        <p:spPr bwMode="auto">
          <a:xfrm>
            <a:off x="47752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10" name="Rectangle 59"/>
          <p:cNvSpPr>
            <a:spLocks noChangeArrowheads="1"/>
          </p:cNvSpPr>
          <p:nvPr/>
        </p:nvSpPr>
        <p:spPr bwMode="auto">
          <a:xfrm>
            <a:off x="47752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11" name="Rectangle 60"/>
          <p:cNvSpPr>
            <a:spLocks noChangeArrowheads="1"/>
          </p:cNvSpPr>
          <p:nvPr/>
        </p:nvSpPr>
        <p:spPr bwMode="auto">
          <a:xfrm>
            <a:off x="47752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0.60</a:t>
            </a:r>
          </a:p>
        </p:txBody>
      </p:sp>
      <p:sp>
        <p:nvSpPr>
          <p:cNvPr id="2112" name="Rectangle 61"/>
          <p:cNvSpPr>
            <a:spLocks noChangeArrowheads="1"/>
          </p:cNvSpPr>
          <p:nvPr/>
        </p:nvSpPr>
        <p:spPr bwMode="auto">
          <a:xfrm>
            <a:off x="47752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13" name="Rectangle 62"/>
          <p:cNvSpPr>
            <a:spLocks noChangeArrowheads="1"/>
          </p:cNvSpPr>
          <p:nvPr/>
        </p:nvSpPr>
        <p:spPr bwMode="auto">
          <a:xfrm>
            <a:off x="47752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0.75</a:t>
            </a:r>
          </a:p>
        </p:txBody>
      </p:sp>
      <p:sp>
        <p:nvSpPr>
          <p:cNvPr id="2114" name="Rectangle 63"/>
          <p:cNvSpPr>
            <a:spLocks noChangeArrowheads="1"/>
          </p:cNvSpPr>
          <p:nvPr/>
        </p:nvSpPr>
        <p:spPr bwMode="auto">
          <a:xfrm>
            <a:off x="51562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1.51</a:t>
            </a:r>
          </a:p>
        </p:txBody>
      </p:sp>
      <p:sp>
        <p:nvSpPr>
          <p:cNvPr id="2115" name="Rectangle 64"/>
          <p:cNvSpPr>
            <a:spLocks noChangeArrowheads="1"/>
          </p:cNvSpPr>
          <p:nvPr/>
        </p:nvSpPr>
        <p:spPr bwMode="auto">
          <a:xfrm>
            <a:off x="51562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0.38</a:t>
            </a:r>
          </a:p>
        </p:txBody>
      </p:sp>
      <p:sp>
        <p:nvSpPr>
          <p:cNvPr id="2116" name="Rectangle 65"/>
          <p:cNvSpPr>
            <a:spLocks noChangeArrowheads="1"/>
          </p:cNvSpPr>
          <p:nvPr/>
        </p:nvSpPr>
        <p:spPr bwMode="auto">
          <a:xfrm>
            <a:off x="51562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0.50</a:t>
            </a:r>
          </a:p>
        </p:txBody>
      </p:sp>
      <p:sp>
        <p:nvSpPr>
          <p:cNvPr id="2117" name="Rectangle 66"/>
          <p:cNvSpPr>
            <a:spLocks noChangeArrowheads="1"/>
          </p:cNvSpPr>
          <p:nvPr/>
        </p:nvSpPr>
        <p:spPr bwMode="auto">
          <a:xfrm>
            <a:off x="51562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18" name="Rectangle 67"/>
          <p:cNvSpPr>
            <a:spLocks noChangeArrowheads="1"/>
          </p:cNvSpPr>
          <p:nvPr/>
        </p:nvSpPr>
        <p:spPr bwMode="auto">
          <a:xfrm>
            <a:off x="51562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19" name="Rectangle 68"/>
          <p:cNvSpPr>
            <a:spLocks noChangeArrowheads="1"/>
          </p:cNvSpPr>
          <p:nvPr/>
        </p:nvSpPr>
        <p:spPr bwMode="auto">
          <a:xfrm>
            <a:off x="51562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2.11</a:t>
            </a:r>
          </a:p>
        </p:txBody>
      </p:sp>
      <p:sp>
        <p:nvSpPr>
          <p:cNvPr id="2120" name="Rectangle 69"/>
          <p:cNvSpPr>
            <a:spLocks noChangeArrowheads="1"/>
          </p:cNvSpPr>
          <p:nvPr/>
        </p:nvSpPr>
        <p:spPr bwMode="auto">
          <a:xfrm>
            <a:off x="51562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0.13</a:t>
            </a:r>
          </a:p>
        </p:txBody>
      </p:sp>
      <p:sp>
        <p:nvSpPr>
          <p:cNvPr id="2121" name="Rectangle 70"/>
          <p:cNvSpPr>
            <a:spLocks noChangeArrowheads="1"/>
          </p:cNvSpPr>
          <p:nvPr/>
        </p:nvSpPr>
        <p:spPr bwMode="auto">
          <a:xfrm>
            <a:off x="43942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1.20</a:t>
            </a:r>
          </a:p>
        </p:txBody>
      </p:sp>
      <p:sp>
        <p:nvSpPr>
          <p:cNvPr id="2122" name="Rectangle 71"/>
          <p:cNvSpPr>
            <a:spLocks noChangeArrowheads="1"/>
          </p:cNvSpPr>
          <p:nvPr/>
        </p:nvSpPr>
        <p:spPr bwMode="auto">
          <a:xfrm>
            <a:off x="47752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23" name="Rectangle 72"/>
          <p:cNvSpPr>
            <a:spLocks noChangeArrowheads="1"/>
          </p:cNvSpPr>
          <p:nvPr/>
        </p:nvSpPr>
        <p:spPr bwMode="auto">
          <a:xfrm>
            <a:off x="51562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24" name="Rectangle 73"/>
          <p:cNvSpPr>
            <a:spLocks noChangeArrowheads="1"/>
          </p:cNvSpPr>
          <p:nvPr/>
        </p:nvSpPr>
        <p:spPr bwMode="auto">
          <a:xfrm>
            <a:off x="44497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25" name="Rectangle 74"/>
          <p:cNvSpPr>
            <a:spLocks noChangeArrowheads="1"/>
          </p:cNvSpPr>
          <p:nvPr/>
        </p:nvSpPr>
        <p:spPr bwMode="auto">
          <a:xfrm>
            <a:off x="48307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26" name="Rectangle 75"/>
          <p:cNvSpPr>
            <a:spLocks noChangeArrowheads="1"/>
          </p:cNvSpPr>
          <p:nvPr/>
        </p:nvSpPr>
        <p:spPr bwMode="auto">
          <a:xfrm>
            <a:off x="52117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127" name="Rectangle 76"/>
          <p:cNvSpPr>
            <a:spLocks noChangeArrowheads="1"/>
          </p:cNvSpPr>
          <p:nvPr/>
        </p:nvSpPr>
        <p:spPr bwMode="auto">
          <a:xfrm>
            <a:off x="5537200" y="2581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0.60</a:t>
            </a:r>
          </a:p>
        </p:txBody>
      </p:sp>
      <p:sp>
        <p:nvSpPr>
          <p:cNvPr id="2128" name="Rectangle 77"/>
          <p:cNvSpPr>
            <a:spLocks noChangeArrowheads="1"/>
          </p:cNvSpPr>
          <p:nvPr/>
        </p:nvSpPr>
        <p:spPr bwMode="auto">
          <a:xfrm>
            <a:off x="5537200" y="2962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29" name="Rectangle 78"/>
          <p:cNvSpPr>
            <a:spLocks noChangeArrowheads="1"/>
          </p:cNvSpPr>
          <p:nvPr/>
        </p:nvSpPr>
        <p:spPr bwMode="auto">
          <a:xfrm>
            <a:off x="5537200" y="3343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0.38</a:t>
            </a:r>
          </a:p>
        </p:txBody>
      </p:sp>
      <p:sp>
        <p:nvSpPr>
          <p:cNvPr id="2130" name="Rectangle 79"/>
          <p:cNvSpPr>
            <a:spLocks noChangeArrowheads="1"/>
          </p:cNvSpPr>
          <p:nvPr/>
        </p:nvSpPr>
        <p:spPr bwMode="auto">
          <a:xfrm>
            <a:off x="5537200" y="3724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31" name="Rectangle 80"/>
          <p:cNvSpPr>
            <a:spLocks noChangeArrowheads="1"/>
          </p:cNvSpPr>
          <p:nvPr/>
        </p:nvSpPr>
        <p:spPr bwMode="auto">
          <a:xfrm>
            <a:off x="5537200" y="4105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32" name="Rectangle 81"/>
          <p:cNvSpPr>
            <a:spLocks noChangeArrowheads="1"/>
          </p:cNvSpPr>
          <p:nvPr/>
        </p:nvSpPr>
        <p:spPr bwMode="auto">
          <a:xfrm>
            <a:off x="5537200" y="4486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33" name="Rectangle 82"/>
          <p:cNvSpPr>
            <a:spLocks noChangeArrowheads="1"/>
          </p:cNvSpPr>
          <p:nvPr/>
        </p:nvSpPr>
        <p:spPr bwMode="auto">
          <a:xfrm>
            <a:off x="5537200" y="4867274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0.50</a:t>
            </a:r>
          </a:p>
        </p:txBody>
      </p:sp>
      <p:sp>
        <p:nvSpPr>
          <p:cNvPr id="2134" name="Rectangle 83"/>
          <p:cNvSpPr>
            <a:spLocks noChangeArrowheads="1"/>
          </p:cNvSpPr>
          <p:nvPr/>
        </p:nvSpPr>
        <p:spPr bwMode="auto">
          <a:xfrm>
            <a:off x="5537200" y="5246687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35" name="Rectangle 84"/>
          <p:cNvSpPr>
            <a:spLocks noChangeArrowheads="1"/>
          </p:cNvSpPr>
          <p:nvPr/>
        </p:nvSpPr>
        <p:spPr bwMode="auto">
          <a:xfrm>
            <a:off x="5592763" y="2217737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</a:t>
            </a:r>
          </a:p>
        </p:txBody>
      </p:sp>
      <p:sp>
        <p:nvSpPr>
          <p:cNvPr id="2136" name="Rectangle 85"/>
          <p:cNvSpPr>
            <a:spLocks noChangeArrowheads="1"/>
          </p:cNvSpPr>
          <p:nvPr/>
        </p:nvSpPr>
        <p:spPr bwMode="auto">
          <a:xfrm>
            <a:off x="3382963" y="2606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0.301</a:t>
            </a:r>
          </a:p>
        </p:txBody>
      </p:sp>
      <p:sp>
        <p:nvSpPr>
          <p:cNvPr id="2137" name="Rectangle 86"/>
          <p:cNvSpPr>
            <a:spLocks noChangeArrowheads="1"/>
          </p:cNvSpPr>
          <p:nvPr/>
        </p:nvSpPr>
        <p:spPr bwMode="auto">
          <a:xfrm>
            <a:off x="3382963" y="2989262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0.125</a:t>
            </a:r>
          </a:p>
        </p:txBody>
      </p:sp>
      <p:sp>
        <p:nvSpPr>
          <p:cNvPr id="2138" name="Rectangle 87"/>
          <p:cNvSpPr>
            <a:spLocks noChangeArrowheads="1"/>
          </p:cNvSpPr>
          <p:nvPr/>
        </p:nvSpPr>
        <p:spPr bwMode="auto">
          <a:xfrm>
            <a:off x="3382963" y="3368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0.125</a:t>
            </a:r>
          </a:p>
        </p:txBody>
      </p:sp>
      <p:sp>
        <p:nvSpPr>
          <p:cNvPr id="2139" name="Rectangle 88"/>
          <p:cNvSpPr>
            <a:spLocks noChangeArrowheads="1"/>
          </p:cNvSpPr>
          <p:nvPr/>
        </p:nvSpPr>
        <p:spPr bwMode="auto">
          <a:xfrm>
            <a:off x="3382963" y="4892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0.125</a:t>
            </a:r>
          </a:p>
        </p:txBody>
      </p:sp>
      <p:sp>
        <p:nvSpPr>
          <p:cNvPr id="2140" name="Rectangle 89"/>
          <p:cNvSpPr>
            <a:spLocks noChangeArrowheads="1"/>
          </p:cNvSpPr>
          <p:nvPr/>
        </p:nvSpPr>
        <p:spPr bwMode="auto">
          <a:xfrm>
            <a:off x="3382963" y="4130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0.602</a:t>
            </a:r>
          </a:p>
        </p:txBody>
      </p:sp>
      <p:sp>
        <p:nvSpPr>
          <p:cNvPr id="2141" name="Rectangle 90"/>
          <p:cNvSpPr>
            <a:spLocks noChangeArrowheads="1"/>
          </p:cNvSpPr>
          <p:nvPr/>
        </p:nvSpPr>
        <p:spPr bwMode="auto">
          <a:xfrm>
            <a:off x="3382963" y="4511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0.301</a:t>
            </a:r>
          </a:p>
        </p:txBody>
      </p:sp>
      <p:sp>
        <p:nvSpPr>
          <p:cNvPr id="2142" name="Rectangle 91"/>
          <p:cNvSpPr>
            <a:spLocks noChangeArrowheads="1"/>
          </p:cNvSpPr>
          <p:nvPr/>
        </p:nvSpPr>
        <p:spPr bwMode="auto">
          <a:xfrm>
            <a:off x="3382963" y="3749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0.000</a:t>
            </a:r>
          </a:p>
        </p:txBody>
      </p:sp>
      <p:sp>
        <p:nvSpPr>
          <p:cNvPr id="2143" name="Rectangle 92"/>
          <p:cNvSpPr>
            <a:spLocks noChangeArrowheads="1"/>
          </p:cNvSpPr>
          <p:nvPr/>
        </p:nvSpPr>
        <p:spPr bwMode="auto">
          <a:xfrm>
            <a:off x="3382963" y="5273674"/>
            <a:ext cx="752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0.602</a:t>
            </a:r>
          </a:p>
        </p:txBody>
      </p:sp>
      <p:graphicFrame>
        <p:nvGraphicFramePr>
          <p:cNvPr id="2050" name="Object 9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026930"/>
              </p:ext>
            </p:extLst>
          </p:nvPr>
        </p:nvGraphicFramePr>
        <p:xfrm>
          <a:off x="3424238" y="2011362"/>
          <a:ext cx="7350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4" imgW="239400" imgH="201600" progId="Equation.3">
                  <p:embed/>
                </p:oleObj>
              </mc:Choice>
              <mc:Fallback>
                <p:oleObj name="Equation" r:id="rId4" imgW="239400" imgH="201600" progId="Equation.3">
                  <p:embed/>
                  <p:pic>
                    <p:nvPicPr>
                      <p:cNvPr id="0" name="Object 9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2011362"/>
                        <a:ext cx="73501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4" name="Rectangle 94"/>
          <p:cNvSpPr>
            <a:spLocks noChangeArrowheads="1"/>
          </p:cNvSpPr>
          <p:nvPr/>
        </p:nvSpPr>
        <p:spPr bwMode="auto">
          <a:xfrm>
            <a:off x="6216650" y="3413124"/>
            <a:ext cx="25796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query:</a:t>
            </a:r>
          </a:p>
          <a:p>
            <a:r>
              <a:rPr lang="en-US" altLang="en-US" sz="2000"/>
              <a:t>  contaminated retrieval</a:t>
            </a:r>
          </a:p>
          <a:p>
            <a:r>
              <a:rPr lang="en-US" altLang="en-US" sz="2000"/>
              <a:t>Result: 2, 3, 1, 4</a:t>
            </a:r>
          </a:p>
        </p:txBody>
      </p:sp>
      <p:graphicFrame>
        <p:nvGraphicFramePr>
          <p:cNvPr id="2051" name="Object 9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643865"/>
              </p:ext>
            </p:extLst>
          </p:nvPr>
        </p:nvGraphicFramePr>
        <p:xfrm>
          <a:off x="1981200" y="1600200"/>
          <a:ext cx="7810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6" imgW="252360" imgH="228600" progId="Equation.3">
                  <p:embed/>
                </p:oleObj>
              </mc:Choice>
              <mc:Fallback>
                <p:oleObj name="Equation" r:id="rId6" imgW="252360" imgH="228600" progId="Equation.3">
                  <p:embed/>
                  <p:pic>
                    <p:nvPicPr>
                      <p:cNvPr id="0" name="Object 9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600200"/>
                        <a:ext cx="78105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9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253164"/>
              </p:ext>
            </p:extLst>
          </p:nvPr>
        </p:nvGraphicFramePr>
        <p:xfrm>
          <a:off x="4815485" y="1635918"/>
          <a:ext cx="7747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8" imgW="252360" imgH="228600" progId="Equation.3">
                  <p:embed/>
                </p:oleObj>
              </mc:Choice>
              <mc:Fallback>
                <p:oleObj name="Equation" r:id="rId8" imgW="252360" imgH="228600" progId="Equation.3">
                  <p:embed/>
                  <p:pic>
                    <p:nvPicPr>
                      <p:cNvPr id="0" name="Object 9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5485" y="1635918"/>
                        <a:ext cx="7747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05014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The Document Length Effect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95300" y="1219200"/>
            <a:ext cx="8153400" cy="4114800"/>
          </a:xfrm>
          <a:noFill/>
        </p:spPr>
        <p:txBody>
          <a:bodyPr/>
          <a:lstStyle/>
          <a:p>
            <a:r>
              <a:rPr lang="en-US" altLang="en-US" dirty="0" smtClean="0"/>
              <a:t>Document lengths vary in many collections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Long documents have an unfair advantage</a:t>
            </a:r>
          </a:p>
          <a:p>
            <a:pPr lvl="1"/>
            <a:r>
              <a:rPr lang="en-US" altLang="en-US" dirty="0" smtClean="0"/>
              <a:t>They use a lot of terms</a:t>
            </a:r>
          </a:p>
          <a:p>
            <a:pPr lvl="2"/>
            <a:r>
              <a:rPr lang="en-US" altLang="en-US" dirty="0" smtClean="0"/>
              <a:t>So they get more matches than short documents</a:t>
            </a:r>
          </a:p>
          <a:p>
            <a:pPr lvl="1"/>
            <a:r>
              <a:rPr lang="en-US" altLang="en-US" dirty="0" smtClean="0"/>
              <a:t>They use the same terms repeatedly</a:t>
            </a:r>
          </a:p>
          <a:p>
            <a:pPr lvl="2"/>
            <a:r>
              <a:rPr lang="en-US" altLang="en-US" dirty="0" smtClean="0"/>
              <a:t>So they have much higher term frequencies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Two strategies</a:t>
            </a:r>
          </a:p>
          <a:p>
            <a:pPr lvl="1"/>
            <a:r>
              <a:rPr lang="en-US" altLang="en-US" dirty="0" smtClean="0"/>
              <a:t>Adjust term frequencies for document length</a:t>
            </a:r>
          </a:p>
          <a:p>
            <a:pPr lvl="1"/>
            <a:r>
              <a:rPr lang="en-US" altLang="en-US" dirty="0" smtClean="0"/>
              <a:t>Divide the documents into equal “passages”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Passage Retrieval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4114800"/>
          </a:xfrm>
        </p:spPr>
        <p:txBody>
          <a:bodyPr/>
          <a:lstStyle/>
          <a:p>
            <a:r>
              <a:rPr lang="en-US" altLang="en-US" dirty="0" smtClean="0"/>
              <a:t>Break long documents up somehow</a:t>
            </a:r>
            <a:endParaRPr lang="en-US" altLang="en-US" dirty="0"/>
          </a:p>
          <a:p>
            <a:pPr lvl="1"/>
            <a:r>
              <a:rPr lang="en-US" altLang="en-US" dirty="0" smtClean="0"/>
              <a:t>Con chapter or section boundaries</a:t>
            </a:r>
          </a:p>
          <a:p>
            <a:pPr lvl="1"/>
            <a:r>
              <a:rPr lang="en-US" altLang="en-US" dirty="0" smtClean="0"/>
              <a:t>On topic boundaries (“text tiling”)</a:t>
            </a:r>
          </a:p>
          <a:p>
            <a:pPr lvl="1"/>
            <a:r>
              <a:rPr lang="en-US" altLang="en-US" dirty="0" smtClean="0"/>
              <a:t>Overlapping 300-word passages (“sliding window”)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Use best passage’s rank as the document’s rank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46300597</TotalTime>
  <Words>679</Words>
  <Application>Microsoft Office PowerPoint</Application>
  <PresentationFormat>On-screen Show (4:3)</PresentationFormat>
  <Paragraphs>254</Paragraphs>
  <Slides>17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Symbol</vt:lpstr>
      <vt:lpstr>Times New Roman</vt:lpstr>
      <vt:lpstr>Wingdings</vt:lpstr>
      <vt:lpstr>Blank Presentation</vt:lpstr>
      <vt:lpstr>Equation</vt:lpstr>
      <vt:lpstr>Chart</vt:lpstr>
      <vt:lpstr>Ranked Retrieval</vt:lpstr>
      <vt:lpstr>Agenda</vt:lpstr>
      <vt:lpstr>What’s a Model?</vt:lpstr>
      <vt:lpstr>Similarity-Based Queries</vt:lpstr>
      <vt:lpstr>Counting Terms</vt:lpstr>
      <vt:lpstr>A Partial Solution: TF*IDF</vt:lpstr>
      <vt:lpstr>TF*IDF Example</vt:lpstr>
      <vt:lpstr>The Document Length Effect</vt:lpstr>
      <vt:lpstr>Passage Retrieval</vt:lpstr>
      <vt:lpstr>“Cosine” Normalization</vt:lpstr>
      <vt:lpstr>Cosine Normalization Example</vt:lpstr>
      <vt:lpstr>Why Call It “Cosine”?</vt:lpstr>
      <vt:lpstr>Formally …</vt:lpstr>
      <vt:lpstr>Interpreting the Cosine Measure</vt:lpstr>
      <vt:lpstr>“Okapi BM-25” Term Weights</vt:lpstr>
      <vt:lpstr>Summary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169</cp:revision>
  <cp:lastPrinted>1998-04-27T02:28:06Z</cp:lastPrinted>
  <dcterms:created xsi:type="dcterms:W3CDTF">1998-04-26T18:13:33Z</dcterms:created>
  <dcterms:modified xsi:type="dcterms:W3CDTF">2014-08-03T08:26:59Z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