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601" r:id="rId3"/>
    <p:sldId id="343" r:id="rId4"/>
    <p:sldId id="339" r:id="rId5"/>
    <p:sldId id="326" r:id="rId6"/>
    <p:sldId id="600" r:id="rId7"/>
    <p:sldId id="344" r:id="rId8"/>
    <p:sldId id="345" r:id="rId9"/>
    <p:sldId id="346" r:id="rId10"/>
    <p:sldId id="347" r:id="rId11"/>
    <p:sldId id="348" r:id="rId12"/>
    <p:sldId id="602" r:id="rId1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00"/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910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795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1280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5316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675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2:00</a:t>
            </a:r>
          </a:p>
        </p:txBody>
      </p:sp>
    </p:spTree>
    <p:extLst>
      <p:ext uri="{BB962C8B-B14F-4D97-AF65-F5344CB8AC3E}">
        <p14:creationId xmlns:p14="http://schemas.microsoft.com/office/powerpoint/2010/main" val="3834029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8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24415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22651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363530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6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999737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27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3089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3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6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2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301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4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8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2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710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612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Ranked Retrieval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3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</p:spPr>
        <p:txBody>
          <a:bodyPr/>
          <a:lstStyle/>
          <a:p>
            <a:r>
              <a:rPr lang="en-US" altLang="en-US" smtClean="0"/>
              <a:t>Simple Example:</a:t>
            </a:r>
            <a:br>
              <a:rPr lang="en-US" altLang="en-US" smtClean="0"/>
            </a:br>
            <a:r>
              <a:rPr lang="en-US" altLang="en-US" smtClean="0"/>
              <a:t>Partial-Match Ranking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77200" cy="4114800"/>
          </a:xfrm>
          <a:noFill/>
        </p:spPr>
        <p:txBody>
          <a:bodyPr/>
          <a:lstStyle/>
          <a:p>
            <a:r>
              <a:rPr lang="en-US" altLang="en-US" smtClean="0"/>
              <a:t>Form all possible result sets in this order:</a:t>
            </a:r>
          </a:p>
          <a:p>
            <a:pPr lvl="1"/>
            <a:r>
              <a:rPr lang="en-US" altLang="en-US" smtClean="0"/>
              <a:t>AND all the terms to get the first set</a:t>
            </a:r>
          </a:p>
          <a:p>
            <a:pPr lvl="1"/>
            <a:r>
              <a:rPr lang="en-US" altLang="en-US" smtClean="0"/>
              <a:t>AND all but the 1st term, all but the 2nd, …</a:t>
            </a:r>
          </a:p>
          <a:p>
            <a:pPr lvl="1"/>
            <a:r>
              <a:rPr lang="en-US" altLang="en-US" smtClean="0"/>
              <a:t>AND all but the first two terms, …</a:t>
            </a:r>
          </a:p>
          <a:p>
            <a:pPr lvl="1"/>
            <a:r>
              <a:rPr lang="en-US" altLang="en-US" smtClean="0"/>
              <a:t>And so on until every combination has been done</a:t>
            </a:r>
          </a:p>
          <a:p>
            <a:r>
              <a:rPr lang="en-US" altLang="en-US" smtClean="0"/>
              <a:t>Remove duplicates from subsequent sets</a:t>
            </a:r>
          </a:p>
          <a:p>
            <a:r>
              <a:rPr lang="en-US" altLang="en-US" smtClean="0"/>
              <a:t>Display the sets in the order they were made</a:t>
            </a:r>
          </a:p>
          <a:p>
            <a:pPr lvl="1"/>
            <a:r>
              <a:rPr lang="en-US" altLang="en-US" smtClean="0"/>
              <a:t>Document rank within a set is arbitrary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Partial-Match Ranking Example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897188" y="1585913"/>
            <a:ext cx="34448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information AND retrieval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447800" y="2012950"/>
            <a:ext cx="6246813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Readings in Information Retrieval</a:t>
            </a:r>
          </a:p>
          <a:p>
            <a:r>
              <a:rPr lang="en-US" altLang="en-US" sz="2000"/>
              <a:t>Information Storage and Retrieval</a:t>
            </a:r>
          </a:p>
          <a:p>
            <a:r>
              <a:rPr lang="en-US" altLang="en-US" sz="2000"/>
              <a:t>Speech-Based Information Retrieval for Digital Libraries</a:t>
            </a:r>
          </a:p>
          <a:p>
            <a:r>
              <a:rPr lang="en-US" altLang="en-US" sz="2000"/>
              <a:t>Word Sense Disambiguation and Information Retrieval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820988" y="3414713"/>
            <a:ext cx="34099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information NOT retrieval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447800" y="3917950"/>
            <a:ext cx="62468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The State of the Art in Information Filtering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447800" y="4908550"/>
            <a:ext cx="754221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Inference Networks for Document Retrieval</a:t>
            </a:r>
          </a:p>
          <a:p>
            <a:r>
              <a:rPr lang="en-US" altLang="en-US" sz="2000"/>
              <a:t>Content-Based Image Retrieval Systems</a:t>
            </a:r>
          </a:p>
          <a:p>
            <a:r>
              <a:rPr lang="en-US" altLang="en-US" sz="2000"/>
              <a:t>Video Parsing, Retrieval and Browsing</a:t>
            </a:r>
          </a:p>
          <a:p>
            <a:r>
              <a:rPr lang="en-US" altLang="en-US" sz="2000"/>
              <a:t>An Approach to Conceptual Text Retrieval Using the EuroWordNet …</a:t>
            </a:r>
          </a:p>
          <a:p>
            <a:r>
              <a:rPr lang="en-US" altLang="en-US" sz="2000"/>
              <a:t>Cross-Language Retrieval:  English/Russian/French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820988" y="4405313"/>
            <a:ext cx="34099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retrieval NOT information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Ranked retrieval</a:t>
            </a:r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/>
              <a:t>Similarity-based ranking</a:t>
            </a:r>
          </a:p>
          <a:p>
            <a:endParaRPr lang="en-US" altLang="en-US" smtClean="0"/>
          </a:p>
          <a:p>
            <a:r>
              <a:rPr lang="en-US" altLang="en-US" smtClean="0"/>
              <a:t>Probability-based 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Ranked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Similarity-based ranking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Probability-based 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mtClean="0"/>
              <a:t>Boolean Retrieval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altLang="en-US" smtClean="0"/>
              <a:t>Strong points</a:t>
            </a:r>
          </a:p>
          <a:p>
            <a:pPr lvl="1"/>
            <a:r>
              <a:rPr lang="en-US" altLang="en-US" smtClean="0"/>
              <a:t>Accurate, </a:t>
            </a:r>
            <a:r>
              <a:rPr lang="en-US" altLang="en-US" b="1" u="sng" smtClean="0"/>
              <a:t>if you know the right strategies</a:t>
            </a:r>
            <a:endParaRPr lang="en-US" altLang="en-US" b="1" smtClean="0"/>
          </a:p>
          <a:p>
            <a:pPr lvl="1"/>
            <a:r>
              <a:rPr lang="en-US" altLang="en-US" smtClean="0"/>
              <a:t>Efficient for the computer</a:t>
            </a:r>
          </a:p>
          <a:p>
            <a:r>
              <a:rPr lang="en-US" altLang="en-US" smtClean="0"/>
              <a:t>Weaknesses</a:t>
            </a:r>
          </a:p>
          <a:p>
            <a:pPr lvl="1"/>
            <a:r>
              <a:rPr lang="en-US" altLang="en-US" b="1" smtClean="0"/>
              <a:t>Often results in too many documents, or none</a:t>
            </a:r>
          </a:p>
          <a:p>
            <a:pPr lvl="1"/>
            <a:r>
              <a:rPr lang="en-US" altLang="en-US" b="1" smtClean="0"/>
              <a:t>Users must learn Boolean logic</a:t>
            </a:r>
          </a:p>
          <a:p>
            <a:pPr lvl="1"/>
            <a:r>
              <a:rPr lang="en-US" altLang="en-US" smtClean="0"/>
              <a:t>Sometimes finds relationships that don’t exist</a:t>
            </a:r>
          </a:p>
          <a:p>
            <a:pPr lvl="1"/>
            <a:r>
              <a:rPr lang="en-US" altLang="en-US" smtClean="0"/>
              <a:t>Words can have many meanings </a:t>
            </a:r>
          </a:p>
          <a:p>
            <a:pPr lvl="1"/>
            <a:r>
              <a:rPr lang="en-US" altLang="en-US" smtClean="0"/>
              <a:t>Choosing the right words is sometimes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Perfect Query Paradox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82000" cy="4114800"/>
          </a:xfrm>
          <a:noFill/>
        </p:spPr>
        <p:txBody>
          <a:bodyPr/>
          <a:lstStyle/>
          <a:p>
            <a:r>
              <a:rPr lang="en-US" altLang="en-US" smtClean="0"/>
              <a:t>Every information need has a perfect result set</a:t>
            </a:r>
          </a:p>
          <a:p>
            <a:pPr lvl="1"/>
            <a:r>
              <a:rPr lang="en-US" altLang="en-US" smtClean="0"/>
              <a:t>All the relevant documents, no others</a:t>
            </a:r>
          </a:p>
          <a:p>
            <a:endParaRPr lang="en-US" altLang="en-US" smtClean="0"/>
          </a:p>
          <a:p>
            <a:r>
              <a:rPr lang="en-US" altLang="en-US" smtClean="0"/>
              <a:t>Every result set has a (nearly) perfect query</a:t>
            </a:r>
          </a:p>
          <a:p>
            <a:pPr lvl="1"/>
            <a:r>
              <a:rPr lang="en-US" altLang="en-US" smtClean="0"/>
              <a:t>AND every word to get a query for document 1</a:t>
            </a:r>
          </a:p>
          <a:p>
            <a:pPr lvl="2"/>
            <a:r>
              <a:rPr lang="en-US" altLang="en-US" smtClean="0"/>
              <a:t>Use AND NOT for every other known word</a:t>
            </a:r>
          </a:p>
          <a:p>
            <a:pPr lvl="1"/>
            <a:r>
              <a:rPr lang="en-US" altLang="en-US" smtClean="0"/>
              <a:t>Repeat for each document in the result set</a:t>
            </a:r>
          </a:p>
          <a:p>
            <a:pPr lvl="1"/>
            <a:r>
              <a:rPr lang="en-US" altLang="en-US" smtClean="0"/>
              <a:t>OR them to get a query that retrieves the result set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r>
              <a:rPr lang="en-US" altLang="en-US" smtClean="0"/>
              <a:t>Leveraging the User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000" y="1752600"/>
            <a:ext cx="1295400" cy="7620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/>
              <a:t>Source</a:t>
            </a:r>
          </a:p>
          <a:p>
            <a:pPr algn="ctr" eaLnBrk="1" hangingPunct="1"/>
            <a:r>
              <a:rPr lang="en-US" altLang="en-US" sz="1800"/>
              <a:t>Selection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3124200" y="2819400"/>
            <a:ext cx="1447800" cy="1295400"/>
            <a:chOff x="1968" y="1776"/>
            <a:chExt cx="912" cy="816"/>
          </a:xfrm>
        </p:grpSpPr>
        <p:sp>
          <p:nvSpPr>
            <p:cNvPr id="15389" name="Rectangle 5"/>
            <p:cNvSpPr>
              <a:spLocks noChangeArrowheads="1"/>
            </p:cNvSpPr>
            <p:nvPr/>
          </p:nvSpPr>
          <p:spPr bwMode="auto">
            <a:xfrm>
              <a:off x="2064" y="211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Search</a:t>
              </a:r>
            </a:p>
          </p:txBody>
        </p:sp>
        <p:cxnSp>
          <p:nvCxnSpPr>
            <p:cNvPr id="15390" name="AutoShape 6"/>
            <p:cNvCxnSpPr>
              <a:cxnSpLocks noChangeShapeType="1"/>
              <a:stCxn id="15377" idx="3"/>
              <a:endCxn id="15389" idx="0"/>
            </p:cNvCxnSpPr>
            <p:nvPr/>
          </p:nvCxnSpPr>
          <p:spPr bwMode="auto">
            <a:xfrm>
              <a:off x="1968" y="1872"/>
              <a:ext cx="504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1" name="Text Box 7"/>
            <p:cNvSpPr txBox="1">
              <a:spLocks noChangeArrowheads="1"/>
            </p:cNvSpPr>
            <p:nvPr/>
          </p:nvSpPr>
          <p:spPr bwMode="auto">
            <a:xfrm>
              <a:off x="2304" y="1776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Query</a:t>
              </a:r>
            </a:p>
          </p:txBody>
        </p:sp>
      </p:grpSp>
      <p:grpSp>
        <p:nvGrpSpPr>
          <p:cNvPr id="15365" name="Group 8"/>
          <p:cNvGrpSpPr>
            <a:grpSpLocks/>
          </p:cNvGrpSpPr>
          <p:nvPr/>
        </p:nvGrpSpPr>
        <p:grpSpPr bwMode="auto">
          <a:xfrm>
            <a:off x="4572000" y="3657600"/>
            <a:ext cx="1706563" cy="1295400"/>
            <a:chOff x="2880" y="2304"/>
            <a:chExt cx="1075" cy="816"/>
          </a:xfrm>
        </p:grpSpPr>
        <p:sp>
          <p:nvSpPr>
            <p:cNvPr id="15386" name="Rectangle 9"/>
            <p:cNvSpPr>
              <a:spLocks noChangeArrowheads="1"/>
            </p:cNvSpPr>
            <p:nvPr/>
          </p:nvSpPr>
          <p:spPr bwMode="auto">
            <a:xfrm>
              <a:off x="2976" y="2640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Selection</a:t>
              </a:r>
            </a:p>
          </p:txBody>
        </p:sp>
        <p:cxnSp>
          <p:nvCxnSpPr>
            <p:cNvPr id="15387" name="AutoShape 10"/>
            <p:cNvCxnSpPr>
              <a:cxnSpLocks noChangeShapeType="1"/>
              <a:stCxn id="15389" idx="3"/>
              <a:endCxn id="15386" idx="0"/>
            </p:cNvCxnSpPr>
            <p:nvPr/>
          </p:nvCxnSpPr>
          <p:spPr bwMode="auto">
            <a:xfrm>
              <a:off x="2880" y="2352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8" name="Text Box 11"/>
            <p:cNvSpPr txBox="1">
              <a:spLocks noChangeArrowheads="1"/>
            </p:cNvSpPr>
            <p:nvPr/>
          </p:nvSpPr>
          <p:spPr bwMode="auto">
            <a:xfrm>
              <a:off x="3216" y="2304"/>
              <a:ext cx="73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Ranked List</a:t>
              </a:r>
            </a:p>
          </p:txBody>
        </p:sp>
      </p:grpSp>
      <p:grpSp>
        <p:nvGrpSpPr>
          <p:cNvPr id="15366" name="Group 12"/>
          <p:cNvGrpSpPr>
            <a:grpSpLocks/>
          </p:cNvGrpSpPr>
          <p:nvPr/>
        </p:nvGrpSpPr>
        <p:grpSpPr bwMode="auto">
          <a:xfrm>
            <a:off x="6019800" y="4419600"/>
            <a:ext cx="1447800" cy="1371600"/>
            <a:chOff x="3792" y="2784"/>
            <a:chExt cx="912" cy="864"/>
          </a:xfrm>
        </p:grpSpPr>
        <p:sp>
          <p:nvSpPr>
            <p:cNvPr id="15383" name="Rectangle 13"/>
            <p:cNvSpPr>
              <a:spLocks noChangeArrowheads="1"/>
            </p:cNvSpPr>
            <p:nvPr/>
          </p:nvSpPr>
          <p:spPr bwMode="auto">
            <a:xfrm>
              <a:off x="3888" y="3168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Examination</a:t>
              </a:r>
            </a:p>
          </p:txBody>
        </p:sp>
        <p:cxnSp>
          <p:nvCxnSpPr>
            <p:cNvPr id="15384" name="AutoShape 14"/>
            <p:cNvCxnSpPr>
              <a:cxnSpLocks noChangeShapeType="1"/>
              <a:stCxn id="15386" idx="3"/>
              <a:endCxn id="15383" idx="0"/>
            </p:cNvCxnSpPr>
            <p:nvPr/>
          </p:nvCxnSpPr>
          <p:spPr bwMode="auto">
            <a:xfrm>
              <a:off x="3792" y="2880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5" name="Text Box 15"/>
            <p:cNvSpPr txBox="1">
              <a:spLocks noChangeArrowheads="1"/>
            </p:cNvSpPr>
            <p:nvPr/>
          </p:nvSpPr>
          <p:spPr bwMode="auto">
            <a:xfrm>
              <a:off x="4032" y="2784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Document</a:t>
              </a:r>
            </a:p>
          </p:txBody>
        </p:sp>
      </p:grpSp>
      <p:grpSp>
        <p:nvGrpSpPr>
          <p:cNvPr id="15367" name="Group 16"/>
          <p:cNvGrpSpPr>
            <a:grpSpLocks/>
          </p:cNvGrpSpPr>
          <p:nvPr/>
        </p:nvGrpSpPr>
        <p:grpSpPr bwMode="auto">
          <a:xfrm>
            <a:off x="7467600" y="5257800"/>
            <a:ext cx="1447800" cy="1371600"/>
            <a:chOff x="4704" y="3312"/>
            <a:chExt cx="912" cy="864"/>
          </a:xfrm>
        </p:grpSpPr>
        <p:sp>
          <p:nvSpPr>
            <p:cNvPr id="15380" name="Rectangle 17"/>
            <p:cNvSpPr>
              <a:spLocks noChangeArrowheads="1"/>
            </p:cNvSpPr>
            <p:nvPr/>
          </p:nvSpPr>
          <p:spPr bwMode="auto">
            <a:xfrm>
              <a:off x="4800" y="3696"/>
              <a:ext cx="816" cy="48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Delivery</a:t>
              </a:r>
            </a:p>
          </p:txBody>
        </p:sp>
        <p:cxnSp>
          <p:nvCxnSpPr>
            <p:cNvPr id="15381" name="AutoShape 18"/>
            <p:cNvCxnSpPr>
              <a:cxnSpLocks noChangeShapeType="1"/>
              <a:stCxn id="15383" idx="3"/>
              <a:endCxn id="15380" idx="0"/>
            </p:cNvCxnSpPr>
            <p:nvPr/>
          </p:nvCxnSpPr>
          <p:spPr bwMode="auto">
            <a:xfrm>
              <a:off x="4704" y="3408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2" name="Text Box 19"/>
            <p:cNvSpPr txBox="1">
              <a:spLocks noChangeArrowheads="1"/>
            </p:cNvSpPr>
            <p:nvPr/>
          </p:nvSpPr>
          <p:spPr bwMode="auto">
            <a:xfrm>
              <a:off x="4944" y="331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Document</a:t>
              </a:r>
            </a:p>
          </p:txBody>
        </p:sp>
      </p:grpSp>
      <p:grpSp>
        <p:nvGrpSpPr>
          <p:cNvPr id="15368" name="Group 20"/>
          <p:cNvGrpSpPr>
            <a:grpSpLocks/>
          </p:cNvGrpSpPr>
          <p:nvPr/>
        </p:nvGrpSpPr>
        <p:grpSpPr bwMode="auto">
          <a:xfrm>
            <a:off x="1676400" y="1905000"/>
            <a:ext cx="1447800" cy="1447800"/>
            <a:chOff x="1056" y="1200"/>
            <a:chExt cx="912" cy="912"/>
          </a:xfrm>
        </p:grpSpPr>
        <p:sp>
          <p:nvSpPr>
            <p:cNvPr id="15377" name="Rectangle 21"/>
            <p:cNvSpPr>
              <a:spLocks noChangeArrowheads="1"/>
            </p:cNvSpPr>
            <p:nvPr/>
          </p:nvSpPr>
          <p:spPr bwMode="auto">
            <a:xfrm>
              <a:off x="1152" y="1632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Query</a:t>
              </a:r>
            </a:p>
            <a:p>
              <a:pPr algn="ctr" eaLnBrk="1" hangingPunct="1"/>
              <a:r>
                <a:rPr lang="en-US" altLang="en-US" sz="1800"/>
                <a:t>Formulation</a:t>
              </a:r>
            </a:p>
          </p:txBody>
        </p:sp>
        <p:cxnSp>
          <p:nvCxnSpPr>
            <p:cNvPr id="15378" name="AutoShape 22"/>
            <p:cNvCxnSpPr>
              <a:cxnSpLocks noChangeShapeType="1"/>
              <a:stCxn id="15363" idx="3"/>
              <a:endCxn id="15377" idx="0"/>
            </p:cNvCxnSpPr>
            <p:nvPr/>
          </p:nvCxnSpPr>
          <p:spPr bwMode="auto">
            <a:xfrm>
              <a:off x="1056" y="1344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79" name="Text Box 23"/>
            <p:cNvSpPr txBox="1">
              <a:spLocks noChangeArrowheads="1"/>
            </p:cNvSpPr>
            <p:nvPr/>
          </p:nvSpPr>
          <p:spPr bwMode="auto">
            <a:xfrm>
              <a:off x="1248" y="1200"/>
              <a:ext cx="65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IR System</a:t>
              </a:r>
            </a:p>
          </p:txBody>
        </p:sp>
      </p:grpSp>
      <p:grpSp>
        <p:nvGrpSpPr>
          <p:cNvPr id="15369" name="Group 24"/>
          <p:cNvGrpSpPr>
            <a:grpSpLocks/>
          </p:cNvGrpSpPr>
          <p:nvPr/>
        </p:nvGrpSpPr>
        <p:grpSpPr bwMode="auto">
          <a:xfrm>
            <a:off x="1905000" y="4114800"/>
            <a:ext cx="2247900" cy="1143000"/>
            <a:chOff x="1200" y="2592"/>
            <a:chExt cx="1416" cy="720"/>
          </a:xfrm>
        </p:grpSpPr>
        <p:sp>
          <p:nvSpPr>
            <p:cNvPr id="15374" name="Rectangle 25"/>
            <p:cNvSpPr>
              <a:spLocks noChangeArrowheads="1"/>
            </p:cNvSpPr>
            <p:nvPr/>
          </p:nvSpPr>
          <p:spPr bwMode="auto">
            <a:xfrm>
              <a:off x="1200" y="283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Indexing</a:t>
              </a:r>
            </a:p>
          </p:txBody>
        </p:sp>
        <p:sp>
          <p:nvSpPr>
            <p:cNvPr id="15375" name="Text Box 26"/>
            <p:cNvSpPr txBox="1">
              <a:spLocks noChangeArrowheads="1"/>
            </p:cNvSpPr>
            <p:nvPr/>
          </p:nvSpPr>
          <p:spPr bwMode="auto">
            <a:xfrm>
              <a:off x="2208" y="2976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Index</a:t>
              </a:r>
            </a:p>
          </p:txBody>
        </p:sp>
        <p:cxnSp>
          <p:nvCxnSpPr>
            <p:cNvPr id="15376" name="AutoShape 27"/>
            <p:cNvCxnSpPr>
              <a:cxnSpLocks noChangeShapeType="1"/>
              <a:stCxn id="15374" idx="3"/>
              <a:endCxn id="15389" idx="2"/>
            </p:cNvCxnSpPr>
            <p:nvPr/>
          </p:nvCxnSpPr>
          <p:spPr bwMode="auto">
            <a:xfrm flipV="1">
              <a:off x="2016" y="2592"/>
              <a:ext cx="456" cy="480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370" name="Group 28"/>
          <p:cNvGrpSpPr>
            <a:grpSpLocks/>
          </p:cNvGrpSpPr>
          <p:nvPr/>
        </p:nvGrpSpPr>
        <p:grpSpPr bwMode="auto">
          <a:xfrm>
            <a:off x="457200" y="5257800"/>
            <a:ext cx="2709863" cy="914400"/>
            <a:chOff x="288" y="3312"/>
            <a:chExt cx="1707" cy="576"/>
          </a:xfrm>
        </p:grpSpPr>
        <p:sp>
          <p:nvSpPr>
            <p:cNvPr id="15371" name="Rectangle 29"/>
            <p:cNvSpPr>
              <a:spLocks noChangeArrowheads="1"/>
            </p:cNvSpPr>
            <p:nvPr/>
          </p:nvSpPr>
          <p:spPr bwMode="auto">
            <a:xfrm>
              <a:off x="288" y="3408"/>
              <a:ext cx="816" cy="48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/>
                <a:t>Acquisition</a:t>
              </a:r>
            </a:p>
          </p:txBody>
        </p:sp>
        <p:cxnSp>
          <p:nvCxnSpPr>
            <p:cNvPr id="15372" name="AutoShape 30"/>
            <p:cNvCxnSpPr>
              <a:cxnSpLocks noChangeShapeType="1"/>
              <a:stCxn id="15371" idx="3"/>
              <a:endCxn id="15374" idx="2"/>
            </p:cNvCxnSpPr>
            <p:nvPr/>
          </p:nvCxnSpPr>
          <p:spPr bwMode="auto">
            <a:xfrm flipV="1">
              <a:off x="1104" y="3312"/>
              <a:ext cx="504" cy="336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73" name="Text Box 31"/>
            <p:cNvSpPr txBox="1">
              <a:spLocks noChangeArrowheads="1"/>
            </p:cNvSpPr>
            <p:nvPr/>
          </p:nvSpPr>
          <p:spPr bwMode="auto">
            <a:xfrm>
              <a:off x="1344" y="3552"/>
              <a:ext cx="6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/>
                <a:t>Collection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Where Ranked Retrieval Fits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6172200" y="1143000"/>
            <a:ext cx="19050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Arial" panose="020B0604020202020204" pitchFamily="34" charset="0"/>
              </a:rPr>
              <a:t>Documents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382838" y="1295400"/>
            <a:ext cx="1371600" cy="533400"/>
          </a:xfrm>
          <a:prstGeom prst="flowChartInputOutpu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Arial" panose="020B0604020202020204" pitchFamily="34" charset="0"/>
              </a:rPr>
              <a:t>Query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2209800" y="5562600"/>
            <a:ext cx="16764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Arial" panose="020B0604020202020204" pitchFamily="34" charset="0"/>
              </a:rPr>
              <a:t>Hits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209800" y="24384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Representation</a:t>
            </a:r>
          </a:p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203950" y="24384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Representation</a:t>
            </a:r>
          </a:p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905000" y="3352800"/>
            <a:ext cx="2306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Query Representation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670550" y="3352800"/>
            <a:ext cx="271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Document Representation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209800" y="42672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Comparison</a:t>
            </a:r>
          </a:p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30480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704215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6356350" y="4038600"/>
            <a:ext cx="1371600" cy="1066800"/>
          </a:xfrm>
          <a:prstGeom prst="ca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>
                <a:latin typeface="Arial" panose="020B0604020202020204" pitchFamily="34" charset="0"/>
              </a:rPr>
              <a:t>Index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704215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068638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7010400" y="190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3886200" y="4648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3048000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0480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Ranked Retrieval Paradigm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82000" cy="4114800"/>
          </a:xfrm>
          <a:noFill/>
        </p:spPr>
        <p:txBody>
          <a:bodyPr/>
          <a:lstStyle/>
          <a:p>
            <a:r>
              <a:rPr lang="en-US" altLang="en-US" smtClean="0"/>
              <a:t>Perform a fairly general search</a:t>
            </a:r>
          </a:p>
          <a:p>
            <a:pPr lvl="1"/>
            <a:r>
              <a:rPr lang="en-US" altLang="en-US" smtClean="0"/>
              <a:t>One designed to retrieve more than is needed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Rank the documents in “best-first” order</a:t>
            </a:r>
          </a:p>
          <a:p>
            <a:pPr lvl="1"/>
            <a:r>
              <a:rPr lang="en-US" altLang="en-US" smtClean="0"/>
              <a:t>Where best means “most likely to be relevant”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Display as a list of easily skimmed “surrogates” </a:t>
            </a:r>
          </a:p>
          <a:p>
            <a:pPr lvl="1"/>
            <a:r>
              <a:rPr lang="en-US" altLang="en-US" smtClean="0"/>
              <a:t>E.g., snippets of text that contain query terms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Advantages of Ranked Retrieval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noFill/>
        </p:spPr>
        <p:txBody>
          <a:bodyPr/>
          <a:lstStyle/>
          <a:p>
            <a:r>
              <a:rPr lang="en-US" altLang="en-US" smtClean="0"/>
              <a:t>Leverages human strengths, covers weaknesses</a:t>
            </a:r>
          </a:p>
          <a:p>
            <a:pPr lvl="1"/>
            <a:r>
              <a:rPr lang="en-US" altLang="en-US" smtClean="0"/>
              <a:t>Formulating precise queries can be difficult</a:t>
            </a:r>
          </a:p>
          <a:p>
            <a:pPr lvl="1"/>
            <a:r>
              <a:rPr lang="en-US" altLang="en-US" smtClean="0"/>
              <a:t>People are good at recognizing what they want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Moves decisions from query to selection time</a:t>
            </a:r>
          </a:p>
          <a:p>
            <a:pPr lvl="1"/>
            <a:r>
              <a:rPr lang="en-US" altLang="en-US" smtClean="0"/>
              <a:t>Decide how far down the list to go as you read it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Best-first ranking is an understandable idea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Ranked Retrieval Challenges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noFill/>
        </p:spPr>
        <p:txBody>
          <a:bodyPr/>
          <a:lstStyle/>
          <a:p>
            <a:r>
              <a:rPr lang="en-US" altLang="en-US" smtClean="0"/>
              <a:t>“Best first” is easy to say but hard to do!</a:t>
            </a:r>
          </a:p>
          <a:p>
            <a:pPr lvl="1"/>
            <a:r>
              <a:rPr lang="en-US" altLang="en-US" smtClean="0"/>
              <a:t>Computationally, we can only approximate it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Some details will be opaque to the user</a:t>
            </a:r>
          </a:p>
          <a:p>
            <a:pPr lvl="1"/>
            <a:r>
              <a:rPr lang="en-US" altLang="en-US" smtClean="0"/>
              <a:t>Query reformulation requires more guesswork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More expensive than Boolean </a:t>
            </a:r>
          </a:p>
          <a:p>
            <a:pPr lvl="1"/>
            <a:r>
              <a:rPr lang="en-US" altLang="en-US" smtClean="0"/>
              <a:t>Storing evidence for “best” requires more space</a:t>
            </a:r>
          </a:p>
          <a:p>
            <a:pPr lvl="1"/>
            <a:r>
              <a:rPr lang="en-US" altLang="en-US" smtClean="0"/>
              <a:t>Query processing time increases with query length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46300619</TotalTime>
  <Words>481</Words>
  <Application>Microsoft Office PowerPoint</Application>
  <PresentationFormat>On-screen Show (4:3)</PresentationFormat>
  <Paragraphs>120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Blank Presentation</vt:lpstr>
      <vt:lpstr>Ranked Retrieval</vt:lpstr>
      <vt:lpstr>Agenda</vt:lpstr>
      <vt:lpstr>Boolean Retrieval</vt:lpstr>
      <vt:lpstr>The Perfect Query Paradox</vt:lpstr>
      <vt:lpstr>Leveraging the User</vt:lpstr>
      <vt:lpstr>Where Ranked Retrieval Fits</vt:lpstr>
      <vt:lpstr>Ranked Retrieval Paradigm</vt:lpstr>
      <vt:lpstr>Advantages of Ranked Retrieval</vt:lpstr>
      <vt:lpstr>Ranked Retrieval Challenges</vt:lpstr>
      <vt:lpstr>Simple Example: Partial-Match Ranking</vt:lpstr>
      <vt:lpstr>Partial-Match Ranking Example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171</cp:revision>
  <cp:lastPrinted>1998-04-27T02:28:06Z</cp:lastPrinted>
  <dcterms:created xsi:type="dcterms:W3CDTF">1998-04-26T18:13:33Z</dcterms:created>
  <dcterms:modified xsi:type="dcterms:W3CDTF">2014-08-03T08:25:19Z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