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670" r:id="rId3"/>
    <p:sldId id="625" r:id="rId4"/>
    <p:sldId id="512" r:id="rId5"/>
    <p:sldId id="620" r:id="rId6"/>
    <p:sldId id="516" r:id="rId7"/>
    <p:sldId id="517" r:id="rId8"/>
    <p:sldId id="525" r:id="rId9"/>
    <p:sldId id="509" r:id="rId10"/>
    <p:sldId id="629" r:id="rId11"/>
    <p:sldId id="628" r:id="rId12"/>
    <p:sldId id="496" r:id="rId13"/>
    <p:sldId id="502" r:id="rId14"/>
    <p:sldId id="505" r:id="rId15"/>
    <p:sldId id="506" r:id="rId16"/>
    <p:sldId id="633" r:id="rId17"/>
    <p:sldId id="634" r:id="rId18"/>
    <p:sldId id="636" r:id="rId19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92" autoAdjust="0"/>
    <p:restoredTop sz="94910" autoAdjust="0"/>
  </p:normalViewPr>
  <p:slideViewPr>
    <p:cSldViewPr>
      <p:cViewPr varScale="1">
        <p:scale>
          <a:sx n="81" d="100"/>
          <a:sy n="81" d="100"/>
        </p:scale>
        <p:origin x="3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81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043285238623748E-2"/>
          <c:y val="1.9575856443719411E-2"/>
          <c:w val="0.81798002219755828"/>
          <c:h val="0.8923327895595432"/>
        </c:manualLayout>
      </c:layout>
      <c:line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n^2</c:v>
                </c:pt>
              </c:strCache>
            </c:strRef>
          </c:tx>
          <c:spPr>
            <a:ln w="28511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Sheet1!$B$1:$D$1</c:f>
              <c:numCache>
                <c:formatCode>General</c:formatCode>
                <c:ptCount val="3"/>
                <c:pt idx="0">
                  <c:v>50</c:v>
                </c:pt>
                <c:pt idx="1">
                  <c:v>200</c:v>
                </c:pt>
                <c:pt idx="2">
                  <c:v>350</c:v>
                </c:pt>
              </c:numCache>
            </c:numRef>
          </c:cat>
          <c:val>
            <c:numRef>
              <c:f>Sheet1!$B$3:$D$3</c:f>
              <c:numCache>
                <c:formatCode>General</c:formatCode>
                <c:ptCount val="3"/>
                <c:pt idx="0">
                  <c:v>2500</c:v>
                </c:pt>
                <c:pt idx="1">
                  <c:v>40000</c:v>
                </c:pt>
                <c:pt idx="2">
                  <c:v>122500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100n</c:v>
                </c:pt>
              </c:strCache>
            </c:strRef>
          </c:tx>
          <c:spPr>
            <a:ln w="28511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Sheet1!$B$1:$D$1</c:f>
              <c:numCache>
                <c:formatCode>General</c:formatCode>
                <c:ptCount val="3"/>
                <c:pt idx="0">
                  <c:v>50</c:v>
                </c:pt>
                <c:pt idx="1">
                  <c:v>200</c:v>
                </c:pt>
                <c:pt idx="2">
                  <c:v>350</c:v>
                </c:pt>
              </c:numCache>
            </c:numRef>
          </c:cat>
          <c:val>
            <c:numRef>
              <c:f>Sheet1!$B$4:$D$4</c:f>
              <c:numCache>
                <c:formatCode>General</c:formatCode>
                <c:ptCount val="3"/>
                <c:pt idx="0">
                  <c:v>5000</c:v>
                </c:pt>
                <c:pt idx="1">
                  <c:v>20000</c:v>
                </c:pt>
                <c:pt idx="2">
                  <c:v>35000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3753600"/>
        <c:axId val="323759088"/>
      </c:lineChart>
      <c:catAx>
        <c:axId val="3237536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23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74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37590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23759088"/>
        <c:scaling>
          <c:orientation val="minMax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23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74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3753600"/>
        <c:crosses val="autoZero"/>
        <c:crossBetween val="midCat"/>
      </c:valAx>
      <c:spPr>
        <a:solidFill>
          <a:srgbClr val="C0C0C0"/>
        </a:solidFill>
        <a:ln w="28511">
          <a:solidFill>
            <a:srgbClr val="99CCFF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3894831012558813"/>
          <c:y val="0.34257748776508973"/>
          <c:w val="0.1555023184981322"/>
          <c:h val="0.26916802610114193"/>
        </c:manualLayout>
      </c:layout>
      <c:overlay val="0"/>
      <c:spPr>
        <a:solidFill>
          <a:schemeClr val="bg1"/>
        </a:solidFill>
        <a:ln w="2376">
          <a:solidFill>
            <a:schemeClr val="tx1"/>
          </a:solidFill>
          <a:prstDash val="solid"/>
        </a:ln>
      </c:spPr>
      <c:txPr>
        <a:bodyPr/>
        <a:lstStyle/>
        <a:p>
          <a:pPr>
            <a:defRPr sz="151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4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4170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352925"/>
            <a:ext cx="5013325" cy="4129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3727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13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13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7036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1859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18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 cap="flat"/>
        </p:spPr>
      </p:sp>
      <p:sp>
        <p:nvSpPr>
          <p:cNvPr id="1218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6263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15</a:t>
            </a: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3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2253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54" tIns="46034" rIns="93654" bIns="46034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15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51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135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54" tIns="46034" rIns="93654" bIns="46034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4779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54" tIns="46034" rIns="93654" bIns="46034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22</a:t>
            </a: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61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1361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54" tIns="46034" rIns="93654" bIns="46034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6466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19</a:t>
            </a:r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72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7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7604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18</a:t>
            </a: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13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13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1475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23</a:t>
            </a:r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2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23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1584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25</a:t>
            </a: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4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43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331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3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7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3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8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984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5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25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2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118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313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799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Evidence from Content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2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Building a Term Index</a:t>
            </a: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Simplest solution is a single sorted array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Fast lookup using binary search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But sorting is expensive [it’s O(n * log n)]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And adding one document means starting over</a:t>
            </a:r>
          </a:p>
          <a:p>
            <a:pPr lvl="3">
              <a:lnSpc>
                <a:spcPct val="90000"/>
              </a:lnSpc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Tree structures allow easy insertion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But the worst case lookup time is O(n)</a:t>
            </a:r>
          </a:p>
          <a:p>
            <a:pPr lvl="3">
              <a:lnSpc>
                <a:spcPct val="90000"/>
              </a:lnSpc>
            </a:pPr>
            <a:endParaRPr lang="en-US" altLang="en-US" sz="1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Balanced trees provide the best of both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Fast lookup [O (log n) and easy insertion [O(log n)]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But they require 45% more disk space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676894" y="5334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Postings File Size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Fairly compact for Boolean retrieval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About 10% of the size of the documents</a:t>
            </a:r>
          </a:p>
          <a:p>
            <a:pPr lvl="3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Not much larger for ranked retrieval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Perhaps 20%</a:t>
            </a:r>
          </a:p>
          <a:p>
            <a:pPr lvl="3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Enormous for proximity operators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Sometimes larger than the documents!</a:t>
            </a:r>
          </a:p>
          <a:p>
            <a:pPr lvl="4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Most postings must be stored on disk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382000" cy="762000"/>
          </a:xfrm>
        </p:spPr>
        <p:txBody>
          <a:bodyPr/>
          <a:lstStyle/>
          <a:p>
            <a:r>
              <a:rPr lang="en-US" altLang="en-US" dirty="0" smtClean="0"/>
              <a:t>Large Postings Cause Slow Queries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7457" y="1752600"/>
            <a:ext cx="8458200" cy="4114800"/>
          </a:xfrm>
        </p:spPr>
        <p:txBody>
          <a:bodyPr/>
          <a:lstStyle/>
          <a:p>
            <a:r>
              <a:rPr lang="en-US" altLang="en-US" dirty="0"/>
              <a:t>Disks are 200,000 times slower than RAM!</a:t>
            </a:r>
          </a:p>
          <a:p>
            <a:pPr lvl="1"/>
            <a:r>
              <a:rPr lang="en-US" altLang="en-US" dirty="0" smtClean="0"/>
              <a:t>Typical RAM: Size: 2 GB, Access speed: 50 ns</a:t>
            </a:r>
          </a:p>
          <a:p>
            <a:pPr lvl="1"/>
            <a:r>
              <a:rPr lang="en-US" altLang="en-US" dirty="0" smtClean="0"/>
              <a:t>Typical Disk: </a:t>
            </a:r>
            <a:r>
              <a:rPr lang="en-US" altLang="en-US" dirty="0"/>
              <a:t>S</a:t>
            </a:r>
            <a:r>
              <a:rPr lang="en-US" altLang="en-US" dirty="0" smtClean="0"/>
              <a:t>ize: 1 TB, access speed: 10 </a:t>
            </a:r>
            <a:r>
              <a:rPr lang="en-US" altLang="en-US" dirty="0" err="1" smtClean="0"/>
              <a:t>ms</a:t>
            </a:r>
            <a:endParaRPr lang="en-US" altLang="en-US" dirty="0" smtClean="0"/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Smaller postings require fewer disk reads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Two strategies for reducing postings size:</a:t>
            </a:r>
          </a:p>
          <a:p>
            <a:pPr lvl="1"/>
            <a:r>
              <a:rPr lang="en-US" altLang="en-US" dirty="0" err="1" smtClean="0"/>
              <a:t>Stopword</a:t>
            </a:r>
            <a:r>
              <a:rPr lang="en-US" altLang="en-US" dirty="0" smtClean="0"/>
              <a:t> removal</a:t>
            </a:r>
          </a:p>
          <a:p>
            <a:pPr lvl="1"/>
            <a:r>
              <a:rPr lang="en-US" altLang="en-US" dirty="0" smtClean="0"/>
              <a:t>Index compression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832938" y="24253"/>
            <a:ext cx="7772400" cy="1143000"/>
          </a:xfrm>
        </p:spPr>
        <p:txBody>
          <a:bodyPr/>
          <a:lstStyle/>
          <a:p>
            <a:r>
              <a:rPr lang="en-US" altLang="en-US" dirty="0" err="1" smtClean="0"/>
              <a:t>Zipf’s</a:t>
            </a:r>
            <a:r>
              <a:rPr lang="en-US" altLang="en-US" dirty="0" smtClean="0"/>
              <a:t> “Long Tail” Law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71476" cy="4114800"/>
          </a:xfrm>
        </p:spPr>
        <p:txBody>
          <a:bodyPr/>
          <a:lstStyle/>
          <a:p>
            <a:r>
              <a:rPr lang="en-US" altLang="en-US" dirty="0" smtClean="0"/>
              <a:t>For many distributions, the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th most frequent element is related to its frequency by: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Only </a:t>
            </a:r>
            <a:r>
              <a:rPr lang="en-US" altLang="en-US" dirty="0"/>
              <a:t>few </a:t>
            </a:r>
            <a:r>
              <a:rPr lang="en-US" altLang="en-US" dirty="0" smtClean="0"/>
              <a:t>words </a:t>
            </a:r>
            <a:r>
              <a:rPr lang="en-US" altLang="en-US" dirty="0"/>
              <a:t>occur </a:t>
            </a:r>
            <a:r>
              <a:rPr lang="en-US" altLang="en-US" u="sng" dirty="0"/>
              <a:t>very</a:t>
            </a:r>
            <a:r>
              <a:rPr lang="en-US" altLang="en-US" dirty="0"/>
              <a:t> </a:t>
            </a:r>
            <a:r>
              <a:rPr lang="en-US" altLang="en-US" dirty="0" smtClean="0"/>
              <a:t>frequently</a:t>
            </a:r>
          </a:p>
          <a:p>
            <a:pPr lvl="1"/>
            <a:r>
              <a:rPr lang="en-US" altLang="en-US" dirty="0" smtClean="0"/>
              <a:t>Very frequent words are rarely useful query terms</a:t>
            </a:r>
          </a:p>
          <a:p>
            <a:pPr lvl="1"/>
            <a:r>
              <a:rPr lang="en-US" altLang="en-US" dirty="0" err="1" smtClean="0"/>
              <a:t>Stopword</a:t>
            </a:r>
            <a:r>
              <a:rPr lang="en-US" altLang="en-US" dirty="0" smtClean="0"/>
              <a:t> removal yields </a:t>
            </a:r>
            <a:r>
              <a:rPr lang="en-US" altLang="en-US" u="sng" dirty="0" smtClean="0"/>
              <a:t>faster</a:t>
            </a:r>
            <a:r>
              <a:rPr lang="en-US" altLang="en-US" dirty="0" smtClean="0"/>
              <a:t> query processing</a:t>
            </a:r>
            <a:endParaRPr lang="en-US" altLang="en-US" dirty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298019"/>
              </p:ext>
            </p:extLst>
          </p:nvPr>
        </p:nvGraphicFramePr>
        <p:xfrm>
          <a:off x="1862314" y="2166261"/>
          <a:ext cx="17081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" imgW="520560" imgH="203040" progId="Equation.3">
                  <p:embed/>
                </p:oleObj>
              </mc:Choice>
              <mc:Fallback>
                <p:oleObj name="Equation" r:id="rId3" imgW="52056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314" y="2166261"/>
                        <a:ext cx="17081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4049889" y="231628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dirty="0">
                <a:solidFill>
                  <a:schemeClr val="tx2"/>
                </a:solidFill>
                <a:latin typeface="Arial" panose="020B0604020202020204" pitchFamily="34" charset="0"/>
              </a:rPr>
              <a:t>or</a:t>
            </a:r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441073"/>
              </p:ext>
            </p:extLst>
          </p:nvPr>
        </p:nvGraphicFramePr>
        <p:xfrm>
          <a:off x="4981105" y="1894006"/>
          <a:ext cx="13335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5" imgW="406080" imgH="393480" progId="Equation.3">
                  <p:embed/>
                </p:oleObj>
              </mc:Choice>
              <mc:Fallback>
                <p:oleObj name="Equation" r:id="rId5" imgW="4060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1105" y="1894006"/>
                        <a:ext cx="13335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295400" y="3320055"/>
            <a:ext cx="16557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1" dirty="0">
                <a:solidFill>
                  <a:schemeClr val="tx2"/>
                </a:solidFill>
                <a:latin typeface="Arial" panose="020B0604020202020204" pitchFamily="34" charset="0"/>
              </a:rPr>
              <a:t>f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 = frequency</a:t>
            </a:r>
          </a:p>
          <a:p>
            <a:r>
              <a:rPr lang="en-US" altLang="en-US" sz="2000" i="1" dirty="0">
                <a:solidFill>
                  <a:schemeClr val="tx2"/>
                </a:solidFill>
                <a:latin typeface="Arial" panose="020B0604020202020204" pitchFamily="34" charset="0"/>
              </a:rPr>
              <a:t>r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 = rank</a:t>
            </a:r>
          </a:p>
          <a:p>
            <a:r>
              <a:rPr lang="en-US" altLang="en-US" sz="2000" i="1" dirty="0">
                <a:solidFill>
                  <a:schemeClr val="tx2"/>
                </a:solidFill>
                <a:latin typeface="Arial" panose="020B0604020202020204" pitchFamily="34" charset="0"/>
              </a:rPr>
              <a:t>c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 = constant</a:t>
            </a:r>
          </a:p>
        </p:txBody>
      </p:sp>
      <p:pic>
        <p:nvPicPr>
          <p:cNvPr id="8" name="Picture 3" descr="zipf_linea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023" y="2934790"/>
            <a:ext cx="2277352" cy="202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zipf_lo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221" y="2980319"/>
            <a:ext cx="2329455" cy="2074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Word Frequency in English</a:t>
            </a:r>
          </a:p>
        </p:txBody>
      </p:sp>
      <p:pic>
        <p:nvPicPr>
          <p:cNvPr id="778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8" y="2286000"/>
            <a:ext cx="7212012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1600200" y="1295400"/>
            <a:ext cx="5670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Frequency of 50 most common words in English </a:t>
            </a:r>
          </a:p>
          <a:p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</a:rPr>
              <a:t>(sample of 19 million words)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Demonstrating </a:t>
            </a:r>
            <a:r>
              <a:rPr lang="en-US" altLang="en-US" dirty="0" err="1" smtClean="0"/>
              <a:t>Zipf’s</a:t>
            </a:r>
            <a:r>
              <a:rPr lang="en-US" altLang="en-US" dirty="0" smtClean="0"/>
              <a:t> Law</a:t>
            </a:r>
          </a:p>
        </p:txBody>
      </p:sp>
      <p:pic>
        <p:nvPicPr>
          <p:cNvPr id="7885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2575" y="2590800"/>
            <a:ext cx="7212013" cy="3759200"/>
          </a:xfrm>
          <a:noFill/>
        </p:spPr>
      </p:pic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600200" y="1143000"/>
            <a:ext cx="5694363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dirty="0">
                <a:solidFill>
                  <a:schemeClr val="tx2"/>
                </a:solidFill>
                <a:latin typeface="Arial" panose="020B0604020202020204" pitchFamily="34" charset="0"/>
              </a:rPr>
              <a:t>The following shows </a:t>
            </a:r>
            <a:r>
              <a:rPr lang="en-US" altLang="en-US" sz="1800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r*(f/n)*1000</a:t>
            </a:r>
            <a:endParaRPr lang="en-US" altLang="en-US" sz="1800" i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en-US" altLang="en-US" sz="1600" i="1" dirty="0">
                <a:solidFill>
                  <a:schemeClr val="tx2"/>
                </a:solidFill>
                <a:latin typeface="Arial" panose="020B0604020202020204" pitchFamily="34" charset="0"/>
              </a:rPr>
              <a:t>         r  </a:t>
            </a:r>
            <a:r>
              <a:rPr lang="en-US" altLang="en-US" sz="1600" dirty="0">
                <a:solidFill>
                  <a:schemeClr val="tx2"/>
                </a:solidFill>
                <a:latin typeface="Arial" panose="020B0604020202020204" pitchFamily="34" charset="0"/>
              </a:rPr>
              <a:t>is the rank of word </a:t>
            </a:r>
            <a:r>
              <a:rPr lang="en-US" altLang="en-US" sz="1600" i="1" dirty="0">
                <a:solidFill>
                  <a:schemeClr val="tx2"/>
                </a:solidFill>
                <a:latin typeface="Arial" panose="020B0604020202020204" pitchFamily="34" charset="0"/>
              </a:rPr>
              <a:t>w</a:t>
            </a:r>
            <a:r>
              <a:rPr lang="en-US" altLang="en-US" sz="1600" dirty="0">
                <a:solidFill>
                  <a:schemeClr val="tx2"/>
                </a:solidFill>
                <a:latin typeface="Arial" panose="020B0604020202020204" pitchFamily="34" charset="0"/>
              </a:rPr>
              <a:t> in the sample</a:t>
            </a:r>
          </a:p>
          <a:p>
            <a:r>
              <a:rPr lang="en-US" altLang="en-US" sz="1600" i="1" dirty="0">
                <a:solidFill>
                  <a:schemeClr val="tx2"/>
                </a:solidFill>
                <a:latin typeface="Arial" panose="020B0604020202020204" pitchFamily="34" charset="0"/>
              </a:rPr>
              <a:t>         f  </a:t>
            </a:r>
            <a:r>
              <a:rPr lang="en-US" altLang="en-US" sz="1600" dirty="0">
                <a:solidFill>
                  <a:schemeClr val="tx2"/>
                </a:solidFill>
                <a:latin typeface="Arial" panose="020B0604020202020204" pitchFamily="34" charset="0"/>
              </a:rPr>
              <a:t>is the frequency of word </a:t>
            </a:r>
            <a:r>
              <a:rPr lang="en-US" altLang="en-US" sz="1600" i="1" dirty="0">
                <a:solidFill>
                  <a:schemeClr val="tx2"/>
                </a:solidFill>
                <a:latin typeface="Arial" panose="020B0604020202020204" pitchFamily="34" charset="0"/>
              </a:rPr>
              <a:t>w</a:t>
            </a:r>
            <a:r>
              <a:rPr lang="en-US" altLang="en-US" sz="1600" dirty="0">
                <a:solidFill>
                  <a:schemeClr val="tx2"/>
                </a:solidFill>
                <a:latin typeface="Arial" panose="020B0604020202020204" pitchFamily="34" charset="0"/>
              </a:rPr>
              <a:t> in the sample</a:t>
            </a:r>
          </a:p>
          <a:p>
            <a:r>
              <a:rPr lang="en-US" altLang="en-US" sz="1600" i="1" dirty="0">
                <a:solidFill>
                  <a:schemeClr val="tx2"/>
                </a:solidFill>
                <a:latin typeface="Arial" panose="020B0604020202020204" pitchFamily="34" charset="0"/>
              </a:rPr>
              <a:t>         n </a:t>
            </a:r>
            <a:r>
              <a:rPr lang="en-US" altLang="en-US" sz="1600" dirty="0">
                <a:solidFill>
                  <a:schemeClr val="tx2"/>
                </a:solidFill>
                <a:latin typeface="Arial" panose="020B0604020202020204" pitchFamily="34" charset="0"/>
              </a:rPr>
              <a:t>is the total number of word occurrences in the sample</a:t>
            </a:r>
            <a:endParaRPr lang="en-US" altLang="en-US" sz="16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Index Compression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CPU’s are much faster than disks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 disk can transfer 1,000 bytes in ~20 </a:t>
            </a:r>
            <a:r>
              <a:rPr lang="en-US" altLang="en-US" dirty="0" err="1" smtClean="0"/>
              <a:t>ms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The CPU can do ~10 million instructions in that time</a:t>
            </a:r>
          </a:p>
          <a:p>
            <a:pPr lvl="3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Compressing the postings file is a </a:t>
            </a:r>
            <a:r>
              <a:rPr lang="en-US" altLang="en-US" u="sng" dirty="0" smtClean="0"/>
              <a:t>big</a:t>
            </a:r>
            <a:r>
              <a:rPr lang="en-US" altLang="en-US" dirty="0" smtClean="0"/>
              <a:t> win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Trade decompression time for fewer disk reads</a:t>
            </a:r>
          </a:p>
          <a:p>
            <a:pPr lvl="4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Key idea: reduce redundancy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Trick 1: store relative offsets (some will be the same)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Trick 2: use a near-optimal coding scheme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Compression Example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Raw postings: 7 one-byte Doc-IDs (56 bits)</a:t>
            </a:r>
          </a:p>
          <a:p>
            <a:pPr marL="457200" lvl="1" indent="0">
              <a:buNone/>
            </a:pPr>
            <a:r>
              <a:rPr lang="en-US" altLang="en-US" dirty="0" smtClean="0"/>
              <a:t>37, 42, 43, 48, 97, 98, 243</a:t>
            </a:r>
          </a:p>
          <a:p>
            <a:r>
              <a:rPr lang="en-US" altLang="en-US" dirty="0" smtClean="0"/>
              <a:t>Difference encoding (e.g., 42-37=5)</a:t>
            </a:r>
          </a:p>
          <a:p>
            <a:pPr marL="457200" lvl="1" indent="0">
              <a:buNone/>
            </a:pPr>
            <a:r>
              <a:rPr lang="en-US" altLang="en-US" dirty="0" smtClean="0"/>
              <a:t>37, 5, 1, 5, 49, 1, 145</a:t>
            </a:r>
          </a:p>
          <a:p>
            <a:r>
              <a:rPr lang="en-US" altLang="en-US" dirty="0"/>
              <a:t>V</a:t>
            </a:r>
            <a:r>
              <a:rPr lang="en-US" altLang="en-US" dirty="0" smtClean="0"/>
              <a:t>ariable length binary Huffman code</a:t>
            </a:r>
          </a:p>
          <a:p>
            <a:pPr marL="457200" lvl="1" indent="0">
              <a:buNone/>
            </a:pPr>
            <a:r>
              <a:rPr lang="en-US" altLang="en-US" dirty="0" smtClean="0"/>
              <a:t>0:1, 10:5, 110:37, 1110:49, 1111: 145</a:t>
            </a:r>
          </a:p>
          <a:p>
            <a:r>
              <a:rPr lang="en-US" altLang="en-US" dirty="0" smtClean="0"/>
              <a:t>Compressed postings (17 bits; 30% of raw)</a:t>
            </a:r>
          </a:p>
          <a:p>
            <a:pPr marL="457200" lvl="1" indent="0">
              <a:buNone/>
            </a:pPr>
            <a:r>
              <a:rPr lang="en-US" altLang="en-US" dirty="0" smtClean="0"/>
              <a:t>11010010111001111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114800"/>
          </a:xfrm>
          <a:noFill/>
        </p:spPr>
        <p:txBody>
          <a:bodyPr/>
          <a:lstStyle/>
          <a:p>
            <a:r>
              <a:rPr lang="en-US" altLang="en-US" dirty="0" smtClean="0"/>
              <a:t>Slow indexing yields fast query processing</a:t>
            </a:r>
          </a:p>
          <a:p>
            <a:pPr lvl="1"/>
            <a:r>
              <a:rPr lang="en-US" altLang="en-US" dirty="0" smtClean="0"/>
              <a:t>Key fact: most terms don’t appear in most documents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We use extra disk space to save query time</a:t>
            </a:r>
          </a:p>
          <a:p>
            <a:pPr lvl="1"/>
            <a:r>
              <a:rPr lang="en-US" altLang="en-US" dirty="0" smtClean="0"/>
              <a:t>Index space is in addition to document space</a:t>
            </a:r>
          </a:p>
          <a:p>
            <a:pPr lvl="1"/>
            <a:r>
              <a:rPr lang="en-US" altLang="en-US" dirty="0" smtClean="0"/>
              <a:t>Time and space complexity must be balanced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Disk reads are the critical resource</a:t>
            </a:r>
          </a:p>
          <a:p>
            <a:pPr lvl="1"/>
            <a:r>
              <a:rPr lang="en-US" altLang="en-US" dirty="0" smtClean="0"/>
              <a:t>This makes index compression a big win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</p:spPr>
        <p:txBody>
          <a:bodyPr/>
          <a:lstStyle/>
          <a:p>
            <a:r>
              <a:rPr lang="en-US" altLang="en-US" dirty="0" smtClean="0"/>
              <a:t>Character sets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Terms as units of meaning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Boolean retrieval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Building an index</a:t>
            </a:r>
          </a:p>
        </p:txBody>
      </p:sp>
    </p:spTree>
    <p:extLst>
      <p:ext uri="{BB962C8B-B14F-4D97-AF65-F5344CB8AC3E}">
        <p14:creationId xmlns:p14="http://schemas.microsoft.com/office/powerpoint/2010/main" val="1369353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An “Inverted Index”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3505200" y="57912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quick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505200" y="32766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brown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3505200" y="39624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fox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505200" y="53340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over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3505200" y="46482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lazy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3505200" y="37338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dog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3505200" y="30480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back</a:t>
            </a: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3505200" y="51054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now</a:t>
            </a:r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3505200" y="62484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time</a:t>
            </a:r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3505200" y="28194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all</a:t>
            </a:r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3505200" y="41910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good</a:t>
            </a:r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3505200" y="48768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men</a:t>
            </a:r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3505200" y="35052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come</a:t>
            </a:r>
          </a:p>
        </p:txBody>
      </p:sp>
      <p:sp>
        <p:nvSpPr>
          <p:cNvPr id="61458" name="Rectangle 18"/>
          <p:cNvSpPr>
            <a:spLocks noChangeArrowheads="1"/>
          </p:cNvSpPr>
          <p:nvPr/>
        </p:nvSpPr>
        <p:spPr bwMode="auto">
          <a:xfrm>
            <a:off x="3505200" y="44196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jump</a:t>
            </a:r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3505200" y="25908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aid</a:t>
            </a:r>
          </a:p>
        </p:txBody>
      </p: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3505200" y="60198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their</a:t>
            </a:r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3505200" y="556260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party</a:t>
            </a:r>
          </a:p>
        </p:txBody>
      </p:sp>
      <p:sp>
        <p:nvSpPr>
          <p:cNvPr id="61462" name="Rectangle 22"/>
          <p:cNvSpPr>
            <a:spLocks noChangeArrowheads="1"/>
          </p:cNvSpPr>
          <p:nvPr/>
        </p:nvSpPr>
        <p:spPr bwMode="auto">
          <a:xfrm>
            <a:off x="4572000" y="2590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63" name="Rectangle 23"/>
          <p:cNvSpPr>
            <a:spLocks noChangeArrowheads="1"/>
          </p:cNvSpPr>
          <p:nvPr/>
        </p:nvSpPr>
        <p:spPr bwMode="auto">
          <a:xfrm>
            <a:off x="4572000" y="2819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64" name="Rectangle 24"/>
          <p:cNvSpPr>
            <a:spLocks noChangeArrowheads="1"/>
          </p:cNvSpPr>
          <p:nvPr/>
        </p:nvSpPr>
        <p:spPr bwMode="auto">
          <a:xfrm>
            <a:off x="4572000" y="3048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65" name="Rectangle 25"/>
          <p:cNvSpPr>
            <a:spLocks noChangeArrowheads="1"/>
          </p:cNvSpPr>
          <p:nvPr/>
        </p:nvSpPr>
        <p:spPr bwMode="auto">
          <a:xfrm>
            <a:off x="4572000" y="3276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66" name="Rectangle 26"/>
          <p:cNvSpPr>
            <a:spLocks noChangeArrowheads="1"/>
          </p:cNvSpPr>
          <p:nvPr/>
        </p:nvSpPr>
        <p:spPr bwMode="auto">
          <a:xfrm>
            <a:off x="4572000" y="3505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67" name="Rectangle 27"/>
          <p:cNvSpPr>
            <a:spLocks noChangeArrowheads="1"/>
          </p:cNvSpPr>
          <p:nvPr/>
        </p:nvSpPr>
        <p:spPr bwMode="auto">
          <a:xfrm>
            <a:off x="4572000" y="3733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68" name="Rectangle 28"/>
          <p:cNvSpPr>
            <a:spLocks noChangeArrowheads="1"/>
          </p:cNvSpPr>
          <p:nvPr/>
        </p:nvSpPr>
        <p:spPr bwMode="auto">
          <a:xfrm>
            <a:off x="4572000" y="3962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69" name="Rectangle 29"/>
          <p:cNvSpPr>
            <a:spLocks noChangeArrowheads="1"/>
          </p:cNvSpPr>
          <p:nvPr/>
        </p:nvSpPr>
        <p:spPr bwMode="auto">
          <a:xfrm>
            <a:off x="4572000" y="4191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4572000" y="4419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71" name="Rectangle 31"/>
          <p:cNvSpPr>
            <a:spLocks noChangeArrowheads="1"/>
          </p:cNvSpPr>
          <p:nvPr/>
        </p:nvSpPr>
        <p:spPr bwMode="auto">
          <a:xfrm>
            <a:off x="4572000" y="4648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4572000" y="4876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4572000" y="5105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74" name="Rectangle 34"/>
          <p:cNvSpPr>
            <a:spLocks noChangeArrowheads="1"/>
          </p:cNvSpPr>
          <p:nvPr/>
        </p:nvSpPr>
        <p:spPr bwMode="auto">
          <a:xfrm>
            <a:off x="4572000" y="5334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4572000" y="5562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4572000" y="5791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77" name="Rectangle 37"/>
          <p:cNvSpPr>
            <a:spLocks noChangeArrowheads="1"/>
          </p:cNvSpPr>
          <p:nvPr/>
        </p:nvSpPr>
        <p:spPr bwMode="auto">
          <a:xfrm>
            <a:off x="4572000" y="6019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78" name="Rectangle 38"/>
          <p:cNvSpPr>
            <a:spLocks noChangeArrowheads="1"/>
          </p:cNvSpPr>
          <p:nvPr/>
        </p:nvSpPr>
        <p:spPr bwMode="auto">
          <a:xfrm>
            <a:off x="4572000" y="6248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79" name="Rectangle 39"/>
          <p:cNvSpPr>
            <a:spLocks noChangeArrowheads="1"/>
          </p:cNvSpPr>
          <p:nvPr/>
        </p:nvSpPr>
        <p:spPr bwMode="auto">
          <a:xfrm>
            <a:off x="4800600" y="2590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80" name="Rectangle 40"/>
          <p:cNvSpPr>
            <a:spLocks noChangeArrowheads="1"/>
          </p:cNvSpPr>
          <p:nvPr/>
        </p:nvSpPr>
        <p:spPr bwMode="auto">
          <a:xfrm>
            <a:off x="4800600" y="2819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81" name="Rectangle 41"/>
          <p:cNvSpPr>
            <a:spLocks noChangeArrowheads="1"/>
          </p:cNvSpPr>
          <p:nvPr/>
        </p:nvSpPr>
        <p:spPr bwMode="auto">
          <a:xfrm>
            <a:off x="4800600" y="3048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82" name="Rectangle 42"/>
          <p:cNvSpPr>
            <a:spLocks noChangeArrowheads="1"/>
          </p:cNvSpPr>
          <p:nvPr/>
        </p:nvSpPr>
        <p:spPr bwMode="auto">
          <a:xfrm>
            <a:off x="4800600" y="3276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83" name="Rectangle 43"/>
          <p:cNvSpPr>
            <a:spLocks noChangeArrowheads="1"/>
          </p:cNvSpPr>
          <p:nvPr/>
        </p:nvSpPr>
        <p:spPr bwMode="auto">
          <a:xfrm>
            <a:off x="4800600" y="3505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84" name="Rectangle 44"/>
          <p:cNvSpPr>
            <a:spLocks noChangeArrowheads="1"/>
          </p:cNvSpPr>
          <p:nvPr/>
        </p:nvSpPr>
        <p:spPr bwMode="auto">
          <a:xfrm>
            <a:off x="4800600" y="3733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85" name="Rectangle 45"/>
          <p:cNvSpPr>
            <a:spLocks noChangeArrowheads="1"/>
          </p:cNvSpPr>
          <p:nvPr/>
        </p:nvSpPr>
        <p:spPr bwMode="auto">
          <a:xfrm>
            <a:off x="4800600" y="3962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86" name="Rectangle 46"/>
          <p:cNvSpPr>
            <a:spLocks noChangeArrowheads="1"/>
          </p:cNvSpPr>
          <p:nvPr/>
        </p:nvSpPr>
        <p:spPr bwMode="auto">
          <a:xfrm>
            <a:off x="4800600" y="4191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87" name="Rectangle 47"/>
          <p:cNvSpPr>
            <a:spLocks noChangeArrowheads="1"/>
          </p:cNvSpPr>
          <p:nvPr/>
        </p:nvSpPr>
        <p:spPr bwMode="auto">
          <a:xfrm>
            <a:off x="4800600" y="4419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88" name="Rectangle 48"/>
          <p:cNvSpPr>
            <a:spLocks noChangeArrowheads="1"/>
          </p:cNvSpPr>
          <p:nvPr/>
        </p:nvSpPr>
        <p:spPr bwMode="auto">
          <a:xfrm>
            <a:off x="4800600" y="4648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89" name="Rectangle 49"/>
          <p:cNvSpPr>
            <a:spLocks noChangeArrowheads="1"/>
          </p:cNvSpPr>
          <p:nvPr/>
        </p:nvSpPr>
        <p:spPr bwMode="auto">
          <a:xfrm>
            <a:off x="4800600" y="4876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90" name="Rectangle 50"/>
          <p:cNvSpPr>
            <a:spLocks noChangeArrowheads="1"/>
          </p:cNvSpPr>
          <p:nvPr/>
        </p:nvSpPr>
        <p:spPr bwMode="auto">
          <a:xfrm>
            <a:off x="4800600" y="5105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91" name="Rectangle 51"/>
          <p:cNvSpPr>
            <a:spLocks noChangeArrowheads="1"/>
          </p:cNvSpPr>
          <p:nvPr/>
        </p:nvSpPr>
        <p:spPr bwMode="auto">
          <a:xfrm>
            <a:off x="4800600" y="5334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92" name="Rectangle 52"/>
          <p:cNvSpPr>
            <a:spLocks noChangeArrowheads="1"/>
          </p:cNvSpPr>
          <p:nvPr/>
        </p:nvSpPr>
        <p:spPr bwMode="auto">
          <a:xfrm>
            <a:off x="4800600" y="5562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93" name="Rectangle 53"/>
          <p:cNvSpPr>
            <a:spLocks noChangeArrowheads="1"/>
          </p:cNvSpPr>
          <p:nvPr/>
        </p:nvSpPr>
        <p:spPr bwMode="auto">
          <a:xfrm>
            <a:off x="4800600" y="5791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94" name="Rectangle 54"/>
          <p:cNvSpPr>
            <a:spLocks noChangeArrowheads="1"/>
          </p:cNvSpPr>
          <p:nvPr/>
        </p:nvSpPr>
        <p:spPr bwMode="auto">
          <a:xfrm>
            <a:off x="4800600" y="6019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495" name="Rectangle 55"/>
          <p:cNvSpPr>
            <a:spLocks noChangeArrowheads="1"/>
          </p:cNvSpPr>
          <p:nvPr/>
        </p:nvSpPr>
        <p:spPr bwMode="auto">
          <a:xfrm>
            <a:off x="4800600" y="6248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496" name="Rectangle 56"/>
          <p:cNvSpPr>
            <a:spLocks noChangeArrowheads="1"/>
          </p:cNvSpPr>
          <p:nvPr/>
        </p:nvSpPr>
        <p:spPr bwMode="auto">
          <a:xfrm>
            <a:off x="3636963" y="2036763"/>
            <a:ext cx="8397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Term</a:t>
            </a:r>
          </a:p>
        </p:txBody>
      </p:sp>
      <p:sp>
        <p:nvSpPr>
          <p:cNvPr id="61497" name="Rectangle 57"/>
          <p:cNvSpPr>
            <a:spLocks noChangeArrowheads="1"/>
          </p:cNvSpPr>
          <p:nvPr/>
        </p:nvSpPr>
        <p:spPr bwMode="auto">
          <a:xfrm rot="-5400000">
            <a:off x="4325144" y="2064544"/>
            <a:ext cx="6715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Doc 1</a:t>
            </a:r>
          </a:p>
        </p:txBody>
      </p:sp>
      <p:sp>
        <p:nvSpPr>
          <p:cNvPr id="61498" name="Rectangle 58"/>
          <p:cNvSpPr>
            <a:spLocks noChangeArrowheads="1"/>
          </p:cNvSpPr>
          <p:nvPr/>
        </p:nvSpPr>
        <p:spPr bwMode="auto">
          <a:xfrm rot="-5400000">
            <a:off x="4628356" y="2064544"/>
            <a:ext cx="6715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Doc 2</a:t>
            </a:r>
          </a:p>
        </p:txBody>
      </p:sp>
      <p:sp>
        <p:nvSpPr>
          <p:cNvPr id="61499" name="Rectangle 59"/>
          <p:cNvSpPr>
            <a:spLocks noChangeArrowheads="1"/>
          </p:cNvSpPr>
          <p:nvPr/>
        </p:nvSpPr>
        <p:spPr bwMode="auto">
          <a:xfrm>
            <a:off x="5029200" y="2590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00" name="Rectangle 60"/>
          <p:cNvSpPr>
            <a:spLocks noChangeArrowheads="1"/>
          </p:cNvSpPr>
          <p:nvPr/>
        </p:nvSpPr>
        <p:spPr bwMode="auto">
          <a:xfrm>
            <a:off x="5029200" y="2819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01" name="Rectangle 61"/>
          <p:cNvSpPr>
            <a:spLocks noChangeArrowheads="1"/>
          </p:cNvSpPr>
          <p:nvPr/>
        </p:nvSpPr>
        <p:spPr bwMode="auto">
          <a:xfrm>
            <a:off x="5029200" y="3048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02" name="Rectangle 62"/>
          <p:cNvSpPr>
            <a:spLocks noChangeArrowheads="1"/>
          </p:cNvSpPr>
          <p:nvPr/>
        </p:nvSpPr>
        <p:spPr bwMode="auto">
          <a:xfrm>
            <a:off x="5029200" y="3276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03" name="Rectangle 63"/>
          <p:cNvSpPr>
            <a:spLocks noChangeArrowheads="1"/>
          </p:cNvSpPr>
          <p:nvPr/>
        </p:nvSpPr>
        <p:spPr bwMode="auto">
          <a:xfrm>
            <a:off x="5029200" y="3505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04" name="Rectangle 64"/>
          <p:cNvSpPr>
            <a:spLocks noChangeArrowheads="1"/>
          </p:cNvSpPr>
          <p:nvPr/>
        </p:nvSpPr>
        <p:spPr bwMode="auto">
          <a:xfrm>
            <a:off x="5029200" y="3733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05" name="Rectangle 65"/>
          <p:cNvSpPr>
            <a:spLocks noChangeArrowheads="1"/>
          </p:cNvSpPr>
          <p:nvPr/>
        </p:nvSpPr>
        <p:spPr bwMode="auto">
          <a:xfrm>
            <a:off x="5029200" y="3962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06" name="Rectangle 66"/>
          <p:cNvSpPr>
            <a:spLocks noChangeArrowheads="1"/>
          </p:cNvSpPr>
          <p:nvPr/>
        </p:nvSpPr>
        <p:spPr bwMode="auto">
          <a:xfrm>
            <a:off x="5029200" y="4191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07" name="Rectangle 67"/>
          <p:cNvSpPr>
            <a:spLocks noChangeArrowheads="1"/>
          </p:cNvSpPr>
          <p:nvPr/>
        </p:nvSpPr>
        <p:spPr bwMode="auto">
          <a:xfrm>
            <a:off x="5029200" y="4419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08" name="Rectangle 68"/>
          <p:cNvSpPr>
            <a:spLocks noChangeArrowheads="1"/>
          </p:cNvSpPr>
          <p:nvPr/>
        </p:nvSpPr>
        <p:spPr bwMode="auto">
          <a:xfrm>
            <a:off x="5029200" y="4648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09" name="Rectangle 69"/>
          <p:cNvSpPr>
            <a:spLocks noChangeArrowheads="1"/>
          </p:cNvSpPr>
          <p:nvPr/>
        </p:nvSpPr>
        <p:spPr bwMode="auto">
          <a:xfrm>
            <a:off x="5029200" y="4876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10" name="Rectangle 70"/>
          <p:cNvSpPr>
            <a:spLocks noChangeArrowheads="1"/>
          </p:cNvSpPr>
          <p:nvPr/>
        </p:nvSpPr>
        <p:spPr bwMode="auto">
          <a:xfrm>
            <a:off x="5029200" y="5105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11" name="Rectangle 71"/>
          <p:cNvSpPr>
            <a:spLocks noChangeArrowheads="1"/>
          </p:cNvSpPr>
          <p:nvPr/>
        </p:nvSpPr>
        <p:spPr bwMode="auto">
          <a:xfrm>
            <a:off x="5029200" y="5334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12" name="Rectangle 72"/>
          <p:cNvSpPr>
            <a:spLocks noChangeArrowheads="1"/>
          </p:cNvSpPr>
          <p:nvPr/>
        </p:nvSpPr>
        <p:spPr bwMode="auto">
          <a:xfrm>
            <a:off x="5029200" y="5562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13" name="Rectangle 73"/>
          <p:cNvSpPr>
            <a:spLocks noChangeArrowheads="1"/>
          </p:cNvSpPr>
          <p:nvPr/>
        </p:nvSpPr>
        <p:spPr bwMode="auto">
          <a:xfrm>
            <a:off x="5029200" y="5791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14" name="Rectangle 74"/>
          <p:cNvSpPr>
            <a:spLocks noChangeArrowheads="1"/>
          </p:cNvSpPr>
          <p:nvPr/>
        </p:nvSpPr>
        <p:spPr bwMode="auto">
          <a:xfrm>
            <a:off x="5029200" y="6019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15" name="Rectangle 75"/>
          <p:cNvSpPr>
            <a:spLocks noChangeArrowheads="1"/>
          </p:cNvSpPr>
          <p:nvPr/>
        </p:nvSpPr>
        <p:spPr bwMode="auto">
          <a:xfrm>
            <a:off x="5029200" y="6248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16" name="Rectangle 76"/>
          <p:cNvSpPr>
            <a:spLocks noChangeArrowheads="1"/>
          </p:cNvSpPr>
          <p:nvPr/>
        </p:nvSpPr>
        <p:spPr bwMode="auto">
          <a:xfrm>
            <a:off x="5257800" y="2590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17" name="Rectangle 77"/>
          <p:cNvSpPr>
            <a:spLocks noChangeArrowheads="1"/>
          </p:cNvSpPr>
          <p:nvPr/>
        </p:nvSpPr>
        <p:spPr bwMode="auto">
          <a:xfrm>
            <a:off x="5257800" y="2819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18" name="Rectangle 78"/>
          <p:cNvSpPr>
            <a:spLocks noChangeArrowheads="1"/>
          </p:cNvSpPr>
          <p:nvPr/>
        </p:nvSpPr>
        <p:spPr bwMode="auto">
          <a:xfrm>
            <a:off x="5257800" y="3048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19" name="Rectangle 79"/>
          <p:cNvSpPr>
            <a:spLocks noChangeArrowheads="1"/>
          </p:cNvSpPr>
          <p:nvPr/>
        </p:nvSpPr>
        <p:spPr bwMode="auto">
          <a:xfrm>
            <a:off x="5257800" y="3276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20" name="Rectangle 80"/>
          <p:cNvSpPr>
            <a:spLocks noChangeArrowheads="1"/>
          </p:cNvSpPr>
          <p:nvPr/>
        </p:nvSpPr>
        <p:spPr bwMode="auto">
          <a:xfrm>
            <a:off x="5257800" y="3505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21" name="Rectangle 81"/>
          <p:cNvSpPr>
            <a:spLocks noChangeArrowheads="1"/>
          </p:cNvSpPr>
          <p:nvPr/>
        </p:nvSpPr>
        <p:spPr bwMode="auto">
          <a:xfrm>
            <a:off x="5257800" y="3733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22" name="Rectangle 82"/>
          <p:cNvSpPr>
            <a:spLocks noChangeArrowheads="1"/>
          </p:cNvSpPr>
          <p:nvPr/>
        </p:nvSpPr>
        <p:spPr bwMode="auto">
          <a:xfrm>
            <a:off x="5257800" y="3962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23" name="Rectangle 83"/>
          <p:cNvSpPr>
            <a:spLocks noChangeArrowheads="1"/>
          </p:cNvSpPr>
          <p:nvPr/>
        </p:nvSpPr>
        <p:spPr bwMode="auto">
          <a:xfrm>
            <a:off x="5257800" y="4191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24" name="Rectangle 84"/>
          <p:cNvSpPr>
            <a:spLocks noChangeArrowheads="1"/>
          </p:cNvSpPr>
          <p:nvPr/>
        </p:nvSpPr>
        <p:spPr bwMode="auto">
          <a:xfrm>
            <a:off x="5257800" y="4419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25" name="Rectangle 85"/>
          <p:cNvSpPr>
            <a:spLocks noChangeArrowheads="1"/>
          </p:cNvSpPr>
          <p:nvPr/>
        </p:nvSpPr>
        <p:spPr bwMode="auto">
          <a:xfrm>
            <a:off x="5257800" y="4648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26" name="Rectangle 86"/>
          <p:cNvSpPr>
            <a:spLocks noChangeArrowheads="1"/>
          </p:cNvSpPr>
          <p:nvPr/>
        </p:nvSpPr>
        <p:spPr bwMode="auto">
          <a:xfrm>
            <a:off x="5257800" y="4876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27" name="Rectangle 87"/>
          <p:cNvSpPr>
            <a:spLocks noChangeArrowheads="1"/>
          </p:cNvSpPr>
          <p:nvPr/>
        </p:nvSpPr>
        <p:spPr bwMode="auto">
          <a:xfrm>
            <a:off x="5257800" y="5105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28" name="Rectangle 88"/>
          <p:cNvSpPr>
            <a:spLocks noChangeArrowheads="1"/>
          </p:cNvSpPr>
          <p:nvPr/>
        </p:nvSpPr>
        <p:spPr bwMode="auto">
          <a:xfrm>
            <a:off x="5257800" y="5334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29" name="Rectangle 89"/>
          <p:cNvSpPr>
            <a:spLocks noChangeArrowheads="1"/>
          </p:cNvSpPr>
          <p:nvPr/>
        </p:nvSpPr>
        <p:spPr bwMode="auto">
          <a:xfrm>
            <a:off x="5257800" y="5562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30" name="Rectangle 90"/>
          <p:cNvSpPr>
            <a:spLocks noChangeArrowheads="1"/>
          </p:cNvSpPr>
          <p:nvPr/>
        </p:nvSpPr>
        <p:spPr bwMode="auto">
          <a:xfrm>
            <a:off x="5257800" y="5791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31" name="Rectangle 91"/>
          <p:cNvSpPr>
            <a:spLocks noChangeArrowheads="1"/>
          </p:cNvSpPr>
          <p:nvPr/>
        </p:nvSpPr>
        <p:spPr bwMode="auto">
          <a:xfrm>
            <a:off x="5257800" y="6019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32" name="Rectangle 92"/>
          <p:cNvSpPr>
            <a:spLocks noChangeArrowheads="1"/>
          </p:cNvSpPr>
          <p:nvPr/>
        </p:nvSpPr>
        <p:spPr bwMode="auto">
          <a:xfrm>
            <a:off x="5257800" y="6248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33" name="Rectangle 93"/>
          <p:cNvSpPr>
            <a:spLocks noChangeArrowheads="1"/>
          </p:cNvSpPr>
          <p:nvPr/>
        </p:nvSpPr>
        <p:spPr bwMode="auto">
          <a:xfrm rot="-5400000">
            <a:off x="4856957" y="2062956"/>
            <a:ext cx="6715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Doc 3</a:t>
            </a:r>
          </a:p>
        </p:txBody>
      </p:sp>
      <p:sp>
        <p:nvSpPr>
          <p:cNvPr id="61534" name="Rectangle 94"/>
          <p:cNvSpPr>
            <a:spLocks noChangeArrowheads="1"/>
          </p:cNvSpPr>
          <p:nvPr/>
        </p:nvSpPr>
        <p:spPr bwMode="auto">
          <a:xfrm rot="-5400000">
            <a:off x="5085556" y="2064544"/>
            <a:ext cx="6715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Doc 4</a:t>
            </a:r>
          </a:p>
        </p:txBody>
      </p:sp>
      <p:sp>
        <p:nvSpPr>
          <p:cNvPr id="61535" name="Rectangle 95"/>
          <p:cNvSpPr>
            <a:spLocks noChangeArrowheads="1"/>
          </p:cNvSpPr>
          <p:nvPr/>
        </p:nvSpPr>
        <p:spPr bwMode="auto">
          <a:xfrm>
            <a:off x="5486400" y="2590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36" name="Rectangle 96"/>
          <p:cNvSpPr>
            <a:spLocks noChangeArrowheads="1"/>
          </p:cNvSpPr>
          <p:nvPr/>
        </p:nvSpPr>
        <p:spPr bwMode="auto">
          <a:xfrm>
            <a:off x="5486400" y="2819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37" name="Rectangle 97"/>
          <p:cNvSpPr>
            <a:spLocks noChangeArrowheads="1"/>
          </p:cNvSpPr>
          <p:nvPr/>
        </p:nvSpPr>
        <p:spPr bwMode="auto">
          <a:xfrm>
            <a:off x="5486400" y="3048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38" name="Rectangle 98"/>
          <p:cNvSpPr>
            <a:spLocks noChangeArrowheads="1"/>
          </p:cNvSpPr>
          <p:nvPr/>
        </p:nvSpPr>
        <p:spPr bwMode="auto">
          <a:xfrm>
            <a:off x="5486400" y="3276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39" name="Rectangle 99"/>
          <p:cNvSpPr>
            <a:spLocks noChangeArrowheads="1"/>
          </p:cNvSpPr>
          <p:nvPr/>
        </p:nvSpPr>
        <p:spPr bwMode="auto">
          <a:xfrm>
            <a:off x="5486400" y="3505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40" name="Rectangle 100"/>
          <p:cNvSpPr>
            <a:spLocks noChangeArrowheads="1"/>
          </p:cNvSpPr>
          <p:nvPr/>
        </p:nvSpPr>
        <p:spPr bwMode="auto">
          <a:xfrm>
            <a:off x="5486400" y="3733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41" name="Rectangle 101"/>
          <p:cNvSpPr>
            <a:spLocks noChangeArrowheads="1"/>
          </p:cNvSpPr>
          <p:nvPr/>
        </p:nvSpPr>
        <p:spPr bwMode="auto">
          <a:xfrm>
            <a:off x="5486400" y="3962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42" name="Rectangle 102"/>
          <p:cNvSpPr>
            <a:spLocks noChangeArrowheads="1"/>
          </p:cNvSpPr>
          <p:nvPr/>
        </p:nvSpPr>
        <p:spPr bwMode="auto">
          <a:xfrm>
            <a:off x="5486400" y="4191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43" name="Rectangle 103"/>
          <p:cNvSpPr>
            <a:spLocks noChangeArrowheads="1"/>
          </p:cNvSpPr>
          <p:nvPr/>
        </p:nvSpPr>
        <p:spPr bwMode="auto">
          <a:xfrm>
            <a:off x="5486400" y="4419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44" name="Rectangle 104"/>
          <p:cNvSpPr>
            <a:spLocks noChangeArrowheads="1"/>
          </p:cNvSpPr>
          <p:nvPr/>
        </p:nvSpPr>
        <p:spPr bwMode="auto">
          <a:xfrm>
            <a:off x="5486400" y="4648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45" name="Rectangle 105"/>
          <p:cNvSpPr>
            <a:spLocks noChangeArrowheads="1"/>
          </p:cNvSpPr>
          <p:nvPr/>
        </p:nvSpPr>
        <p:spPr bwMode="auto">
          <a:xfrm>
            <a:off x="5486400" y="4876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46" name="Rectangle 106"/>
          <p:cNvSpPr>
            <a:spLocks noChangeArrowheads="1"/>
          </p:cNvSpPr>
          <p:nvPr/>
        </p:nvSpPr>
        <p:spPr bwMode="auto">
          <a:xfrm>
            <a:off x="5486400" y="5105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47" name="Rectangle 107"/>
          <p:cNvSpPr>
            <a:spLocks noChangeArrowheads="1"/>
          </p:cNvSpPr>
          <p:nvPr/>
        </p:nvSpPr>
        <p:spPr bwMode="auto">
          <a:xfrm>
            <a:off x="5486400" y="5334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48" name="Rectangle 108"/>
          <p:cNvSpPr>
            <a:spLocks noChangeArrowheads="1"/>
          </p:cNvSpPr>
          <p:nvPr/>
        </p:nvSpPr>
        <p:spPr bwMode="auto">
          <a:xfrm>
            <a:off x="5486400" y="5562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49" name="Rectangle 109"/>
          <p:cNvSpPr>
            <a:spLocks noChangeArrowheads="1"/>
          </p:cNvSpPr>
          <p:nvPr/>
        </p:nvSpPr>
        <p:spPr bwMode="auto">
          <a:xfrm>
            <a:off x="5486400" y="5791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50" name="Rectangle 110"/>
          <p:cNvSpPr>
            <a:spLocks noChangeArrowheads="1"/>
          </p:cNvSpPr>
          <p:nvPr/>
        </p:nvSpPr>
        <p:spPr bwMode="auto">
          <a:xfrm>
            <a:off x="5486400" y="6019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51" name="Rectangle 111"/>
          <p:cNvSpPr>
            <a:spLocks noChangeArrowheads="1"/>
          </p:cNvSpPr>
          <p:nvPr/>
        </p:nvSpPr>
        <p:spPr bwMode="auto">
          <a:xfrm>
            <a:off x="5486400" y="6248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52" name="Rectangle 112"/>
          <p:cNvSpPr>
            <a:spLocks noChangeArrowheads="1"/>
          </p:cNvSpPr>
          <p:nvPr/>
        </p:nvSpPr>
        <p:spPr bwMode="auto">
          <a:xfrm>
            <a:off x="5715000" y="2590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53" name="Rectangle 113"/>
          <p:cNvSpPr>
            <a:spLocks noChangeArrowheads="1"/>
          </p:cNvSpPr>
          <p:nvPr/>
        </p:nvSpPr>
        <p:spPr bwMode="auto">
          <a:xfrm>
            <a:off x="5715000" y="2819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54" name="Rectangle 114"/>
          <p:cNvSpPr>
            <a:spLocks noChangeArrowheads="1"/>
          </p:cNvSpPr>
          <p:nvPr/>
        </p:nvSpPr>
        <p:spPr bwMode="auto">
          <a:xfrm>
            <a:off x="5715000" y="3048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55" name="Rectangle 115"/>
          <p:cNvSpPr>
            <a:spLocks noChangeArrowheads="1"/>
          </p:cNvSpPr>
          <p:nvPr/>
        </p:nvSpPr>
        <p:spPr bwMode="auto">
          <a:xfrm>
            <a:off x="5715000" y="3276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56" name="Rectangle 116"/>
          <p:cNvSpPr>
            <a:spLocks noChangeArrowheads="1"/>
          </p:cNvSpPr>
          <p:nvPr/>
        </p:nvSpPr>
        <p:spPr bwMode="auto">
          <a:xfrm>
            <a:off x="5715000" y="3505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57" name="Rectangle 117"/>
          <p:cNvSpPr>
            <a:spLocks noChangeArrowheads="1"/>
          </p:cNvSpPr>
          <p:nvPr/>
        </p:nvSpPr>
        <p:spPr bwMode="auto">
          <a:xfrm>
            <a:off x="5715000" y="3733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58" name="Rectangle 118"/>
          <p:cNvSpPr>
            <a:spLocks noChangeArrowheads="1"/>
          </p:cNvSpPr>
          <p:nvPr/>
        </p:nvSpPr>
        <p:spPr bwMode="auto">
          <a:xfrm>
            <a:off x="5715000" y="3962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59" name="Rectangle 119"/>
          <p:cNvSpPr>
            <a:spLocks noChangeArrowheads="1"/>
          </p:cNvSpPr>
          <p:nvPr/>
        </p:nvSpPr>
        <p:spPr bwMode="auto">
          <a:xfrm>
            <a:off x="5715000" y="4191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60" name="Rectangle 120"/>
          <p:cNvSpPr>
            <a:spLocks noChangeArrowheads="1"/>
          </p:cNvSpPr>
          <p:nvPr/>
        </p:nvSpPr>
        <p:spPr bwMode="auto">
          <a:xfrm>
            <a:off x="5715000" y="4419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61" name="Rectangle 121"/>
          <p:cNvSpPr>
            <a:spLocks noChangeArrowheads="1"/>
          </p:cNvSpPr>
          <p:nvPr/>
        </p:nvSpPr>
        <p:spPr bwMode="auto">
          <a:xfrm>
            <a:off x="5715000" y="4648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62" name="Rectangle 122"/>
          <p:cNvSpPr>
            <a:spLocks noChangeArrowheads="1"/>
          </p:cNvSpPr>
          <p:nvPr/>
        </p:nvSpPr>
        <p:spPr bwMode="auto">
          <a:xfrm>
            <a:off x="5715000" y="4876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63" name="Rectangle 123"/>
          <p:cNvSpPr>
            <a:spLocks noChangeArrowheads="1"/>
          </p:cNvSpPr>
          <p:nvPr/>
        </p:nvSpPr>
        <p:spPr bwMode="auto">
          <a:xfrm>
            <a:off x="5715000" y="5105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64" name="Rectangle 124"/>
          <p:cNvSpPr>
            <a:spLocks noChangeArrowheads="1"/>
          </p:cNvSpPr>
          <p:nvPr/>
        </p:nvSpPr>
        <p:spPr bwMode="auto">
          <a:xfrm>
            <a:off x="5715000" y="5334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65" name="Rectangle 125"/>
          <p:cNvSpPr>
            <a:spLocks noChangeArrowheads="1"/>
          </p:cNvSpPr>
          <p:nvPr/>
        </p:nvSpPr>
        <p:spPr bwMode="auto">
          <a:xfrm>
            <a:off x="5715000" y="5562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66" name="Rectangle 126"/>
          <p:cNvSpPr>
            <a:spLocks noChangeArrowheads="1"/>
          </p:cNvSpPr>
          <p:nvPr/>
        </p:nvSpPr>
        <p:spPr bwMode="auto">
          <a:xfrm>
            <a:off x="5715000" y="5791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67" name="Rectangle 127"/>
          <p:cNvSpPr>
            <a:spLocks noChangeArrowheads="1"/>
          </p:cNvSpPr>
          <p:nvPr/>
        </p:nvSpPr>
        <p:spPr bwMode="auto">
          <a:xfrm>
            <a:off x="5715000" y="6019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68" name="Rectangle 128"/>
          <p:cNvSpPr>
            <a:spLocks noChangeArrowheads="1"/>
          </p:cNvSpPr>
          <p:nvPr/>
        </p:nvSpPr>
        <p:spPr bwMode="auto">
          <a:xfrm>
            <a:off x="5715000" y="6248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69" name="Rectangle 129"/>
          <p:cNvSpPr>
            <a:spLocks noChangeArrowheads="1"/>
          </p:cNvSpPr>
          <p:nvPr/>
        </p:nvSpPr>
        <p:spPr bwMode="auto">
          <a:xfrm rot="-5400000">
            <a:off x="5314156" y="2064544"/>
            <a:ext cx="6715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Doc 5</a:t>
            </a:r>
          </a:p>
        </p:txBody>
      </p:sp>
      <p:sp>
        <p:nvSpPr>
          <p:cNvPr id="61570" name="Rectangle 130"/>
          <p:cNvSpPr>
            <a:spLocks noChangeArrowheads="1"/>
          </p:cNvSpPr>
          <p:nvPr/>
        </p:nvSpPr>
        <p:spPr bwMode="auto">
          <a:xfrm rot="-5400000">
            <a:off x="5542756" y="2064544"/>
            <a:ext cx="6715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Doc 6</a:t>
            </a:r>
          </a:p>
        </p:txBody>
      </p:sp>
      <p:sp>
        <p:nvSpPr>
          <p:cNvPr id="61571" name="Rectangle 131"/>
          <p:cNvSpPr>
            <a:spLocks noChangeArrowheads="1"/>
          </p:cNvSpPr>
          <p:nvPr/>
        </p:nvSpPr>
        <p:spPr bwMode="auto">
          <a:xfrm>
            <a:off x="5943600" y="2590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72" name="Rectangle 132"/>
          <p:cNvSpPr>
            <a:spLocks noChangeArrowheads="1"/>
          </p:cNvSpPr>
          <p:nvPr/>
        </p:nvSpPr>
        <p:spPr bwMode="auto">
          <a:xfrm>
            <a:off x="5943600" y="2819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73" name="Rectangle 133"/>
          <p:cNvSpPr>
            <a:spLocks noChangeArrowheads="1"/>
          </p:cNvSpPr>
          <p:nvPr/>
        </p:nvSpPr>
        <p:spPr bwMode="auto">
          <a:xfrm>
            <a:off x="5943600" y="3048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74" name="Rectangle 134"/>
          <p:cNvSpPr>
            <a:spLocks noChangeArrowheads="1"/>
          </p:cNvSpPr>
          <p:nvPr/>
        </p:nvSpPr>
        <p:spPr bwMode="auto">
          <a:xfrm>
            <a:off x="5943600" y="3276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75" name="Rectangle 135"/>
          <p:cNvSpPr>
            <a:spLocks noChangeArrowheads="1"/>
          </p:cNvSpPr>
          <p:nvPr/>
        </p:nvSpPr>
        <p:spPr bwMode="auto">
          <a:xfrm>
            <a:off x="5943600" y="3505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76" name="Rectangle 136"/>
          <p:cNvSpPr>
            <a:spLocks noChangeArrowheads="1"/>
          </p:cNvSpPr>
          <p:nvPr/>
        </p:nvSpPr>
        <p:spPr bwMode="auto">
          <a:xfrm>
            <a:off x="5943600" y="3733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77" name="Rectangle 137"/>
          <p:cNvSpPr>
            <a:spLocks noChangeArrowheads="1"/>
          </p:cNvSpPr>
          <p:nvPr/>
        </p:nvSpPr>
        <p:spPr bwMode="auto">
          <a:xfrm>
            <a:off x="5943600" y="3962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78" name="Rectangle 138"/>
          <p:cNvSpPr>
            <a:spLocks noChangeArrowheads="1"/>
          </p:cNvSpPr>
          <p:nvPr/>
        </p:nvSpPr>
        <p:spPr bwMode="auto">
          <a:xfrm>
            <a:off x="5943600" y="4191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79" name="Rectangle 139"/>
          <p:cNvSpPr>
            <a:spLocks noChangeArrowheads="1"/>
          </p:cNvSpPr>
          <p:nvPr/>
        </p:nvSpPr>
        <p:spPr bwMode="auto">
          <a:xfrm>
            <a:off x="5943600" y="4419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80" name="Rectangle 140"/>
          <p:cNvSpPr>
            <a:spLocks noChangeArrowheads="1"/>
          </p:cNvSpPr>
          <p:nvPr/>
        </p:nvSpPr>
        <p:spPr bwMode="auto">
          <a:xfrm>
            <a:off x="5943600" y="4648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81" name="Rectangle 141"/>
          <p:cNvSpPr>
            <a:spLocks noChangeArrowheads="1"/>
          </p:cNvSpPr>
          <p:nvPr/>
        </p:nvSpPr>
        <p:spPr bwMode="auto">
          <a:xfrm>
            <a:off x="5943600" y="4876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82" name="Rectangle 142"/>
          <p:cNvSpPr>
            <a:spLocks noChangeArrowheads="1"/>
          </p:cNvSpPr>
          <p:nvPr/>
        </p:nvSpPr>
        <p:spPr bwMode="auto">
          <a:xfrm>
            <a:off x="5943600" y="5105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83" name="Rectangle 143"/>
          <p:cNvSpPr>
            <a:spLocks noChangeArrowheads="1"/>
          </p:cNvSpPr>
          <p:nvPr/>
        </p:nvSpPr>
        <p:spPr bwMode="auto">
          <a:xfrm>
            <a:off x="5943600" y="5334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84" name="Rectangle 144"/>
          <p:cNvSpPr>
            <a:spLocks noChangeArrowheads="1"/>
          </p:cNvSpPr>
          <p:nvPr/>
        </p:nvSpPr>
        <p:spPr bwMode="auto">
          <a:xfrm>
            <a:off x="5943600" y="5562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85" name="Rectangle 145"/>
          <p:cNvSpPr>
            <a:spLocks noChangeArrowheads="1"/>
          </p:cNvSpPr>
          <p:nvPr/>
        </p:nvSpPr>
        <p:spPr bwMode="auto">
          <a:xfrm>
            <a:off x="5943600" y="5791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86" name="Rectangle 146"/>
          <p:cNvSpPr>
            <a:spLocks noChangeArrowheads="1"/>
          </p:cNvSpPr>
          <p:nvPr/>
        </p:nvSpPr>
        <p:spPr bwMode="auto">
          <a:xfrm>
            <a:off x="5943600" y="6019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87" name="Rectangle 147"/>
          <p:cNvSpPr>
            <a:spLocks noChangeArrowheads="1"/>
          </p:cNvSpPr>
          <p:nvPr/>
        </p:nvSpPr>
        <p:spPr bwMode="auto">
          <a:xfrm>
            <a:off x="5943600" y="6248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88" name="Rectangle 148"/>
          <p:cNvSpPr>
            <a:spLocks noChangeArrowheads="1"/>
          </p:cNvSpPr>
          <p:nvPr/>
        </p:nvSpPr>
        <p:spPr bwMode="auto">
          <a:xfrm>
            <a:off x="6172200" y="2590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89" name="Rectangle 149"/>
          <p:cNvSpPr>
            <a:spLocks noChangeArrowheads="1"/>
          </p:cNvSpPr>
          <p:nvPr/>
        </p:nvSpPr>
        <p:spPr bwMode="auto">
          <a:xfrm>
            <a:off x="6172200" y="2819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90" name="Rectangle 150"/>
          <p:cNvSpPr>
            <a:spLocks noChangeArrowheads="1"/>
          </p:cNvSpPr>
          <p:nvPr/>
        </p:nvSpPr>
        <p:spPr bwMode="auto">
          <a:xfrm>
            <a:off x="6172200" y="3048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91" name="Rectangle 151"/>
          <p:cNvSpPr>
            <a:spLocks noChangeArrowheads="1"/>
          </p:cNvSpPr>
          <p:nvPr/>
        </p:nvSpPr>
        <p:spPr bwMode="auto">
          <a:xfrm>
            <a:off x="6172200" y="3276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92" name="Rectangle 152"/>
          <p:cNvSpPr>
            <a:spLocks noChangeArrowheads="1"/>
          </p:cNvSpPr>
          <p:nvPr/>
        </p:nvSpPr>
        <p:spPr bwMode="auto">
          <a:xfrm>
            <a:off x="6172200" y="3505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93" name="Rectangle 153"/>
          <p:cNvSpPr>
            <a:spLocks noChangeArrowheads="1"/>
          </p:cNvSpPr>
          <p:nvPr/>
        </p:nvSpPr>
        <p:spPr bwMode="auto">
          <a:xfrm>
            <a:off x="6172200" y="3733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94" name="Rectangle 154"/>
          <p:cNvSpPr>
            <a:spLocks noChangeArrowheads="1"/>
          </p:cNvSpPr>
          <p:nvPr/>
        </p:nvSpPr>
        <p:spPr bwMode="auto">
          <a:xfrm>
            <a:off x="6172200" y="3962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95" name="Rectangle 155"/>
          <p:cNvSpPr>
            <a:spLocks noChangeArrowheads="1"/>
          </p:cNvSpPr>
          <p:nvPr/>
        </p:nvSpPr>
        <p:spPr bwMode="auto">
          <a:xfrm>
            <a:off x="6172200" y="4191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96" name="Rectangle 156"/>
          <p:cNvSpPr>
            <a:spLocks noChangeArrowheads="1"/>
          </p:cNvSpPr>
          <p:nvPr/>
        </p:nvSpPr>
        <p:spPr bwMode="auto">
          <a:xfrm>
            <a:off x="6172200" y="4419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97" name="Rectangle 157"/>
          <p:cNvSpPr>
            <a:spLocks noChangeArrowheads="1"/>
          </p:cNvSpPr>
          <p:nvPr/>
        </p:nvSpPr>
        <p:spPr bwMode="auto">
          <a:xfrm>
            <a:off x="6172200" y="4648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598" name="Rectangle 158"/>
          <p:cNvSpPr>
            <a:spLocks noChangeArrowheads="1"/>
          </p:cNvSpPr>
          <p:nvPr/>
        </p:nvSpPr>
        <p:spPr bwMode="auto">
          <a:xfrm>
            <a:off x="6172200" y="4876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599" name="Rectangle 159"/>
          <p:cNvSpPr>
            <a:spLocks noChangeArrowheads="1"/>
          </p:cNvSpPr>
          <p:nvPr/>
        </p:nvSpPr>
        <p:spPr bwMode="auto">
          <a:xfrm>
            <a:off x="6172200" y="5105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600" name="Rectangle 160"/>
          <p:cNvSpPr>
            <a:spLocks noChangeArrowheads="1"/>
          </p:cNvSpPr>
          <p:nvPr/>
        </p:nvSpPr>
        <p:spPr bwMode="auto">
          <a:xfrm>
            <a:off x="6172200" y="53340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601" name="Rectangle 161"/>
          <p:cNvSpPr>
            <a:spLocks noChangeArrowheads="1"/>
          </p:cNvSpPr>
          <p:nvPr/>
        </p:nvSpPr>
        <p:spPr bwMode="auto">
          <a:xfrm>
            <a:off x="6172200" y="55626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</a:t>
            </a:r>
          </a:p>
        </p:txBody>
      </p:sp>
      <p:sp>
        <p:nvSpPr>
          <p:cNvPr id="61602" name="Rectangle 162"/>
          <p:cNvSpPr>
            <a:spLocks noChangeArrowheads="1"/>
          </p:cNvSpPr>
          <p:nvPr/>
        </p:nvSpPr>
        <p:spPr bwMode="auto">
          <a:xfrm>
            <a:off x="6172200" y="57912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603" name="Rectangle 163"/>
          <p:cNvSpPr>
            <a:spLocks noChangeArrowheads="1"/>
          </p:cNvSpPr>
          <p:nvPr/>
        </p:nvSpPr>
        <p:spPr bwMode="auto">
          <a:xfrm>
            <a:off x="6172200" y="60198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604" name="Rectangle 164"/>
          <p:cNvSpPr>
            <a:spLocks noChangeArrowheads="1"/>
          </p:cNvSpPr>
          <p:nvPr/>
        </p:nvSpPr>
        <p:spPr bwMode="auto">
          <a:xfrm>
            <a:off x="6172200" y="6248400"/>
            <a:ext cx="215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0</a:t>
            </a:r>
          </a:p>
        </p:txBody>
      </p:sp>
      <p:sp>
        <p:nvSpPr>
          <p:cNvPr id="61605" name="Rectangle 165"/>
          <p:cNvSpPr>
            <a:spLocks noChangeArrowheads="1"/>
          </p:cNvSpPr>
          <p:nvPr/>
        </p:nvSpPr>
        <p:spPr bwMode="auto">
          <a:xfrm rot="-5400000">
            <a:off x="5771356" y="2064544"/>
            <a:ext cx="6715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Doc 7</a:t>
            </a:r>
          </a:p>
        </p:txBody>
      </p:sp>
      <p:sp>
        <p:nvSpPr>
          <p:cNvPr id="61606" name="Rectangle 166"/>
          <p:cNvSpPr>
            <a:spLocks noChangeArrowheads="1"/>
          </p:cNvSpPr>
          <p:nvPr/>
        </p:nvSpPr>
        <p:spPr bwMode="auto">
          <a:xfrm rot="-5400000">
            <a:off x="5999956" y="2064544"/>
            <a:ext cx="6715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Doc 8</a:t>
            </a:r>
          </a:p>
        </p:txBody>
      </p:sp>
      <p:sp>
        <p:nvSpPr>
          <p:cNvPr id="61607" name="Oval 167"/>
          <p:cNvSpPr>
            <a:spLocks noChangeArrowheads="1"/>
          </p:cNvSpPr>
          <p:nvPr/>
        </p:nvSpPr>
        <p:spPr bwMode="auto">
          <a:xfrm>
            <a:off x="2592388" y="27447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A</a:t>
            </a:r>
          </a:p>
        </p:txBody>
      </p:sp>
      <p:sp>
        <p:nvSpPr>
          <p:cNvPr id="61608" name="Oval 168"/>
          <p:cNvSpPr>
            <a:spLocks noChangeArrowheads="1"/>
          </p:cNvSpPr>
          <p:nvPr/>
        </p:nvSpPr>
        <p:spPr bwMode="auto">
          <a:xfrm>
            <a:off x="2592388" y="32019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B</a:t>
            </a:r>
          </a:p>
        </p:txBody>
      </p:sp>
      <p:sp>
        <p:nvSpPr>
          <p:cNvPr id="61609" name="Oval 169"/>
          <p:cNvSpPr>
            <a:spLocks noChangeArrowheads="1"/>
          </p:cNvSpPr>
          <p:nvPr/>
        </p:nvSpPr>
        <p:spPr bwMode="auto">
          <a:xfrm>
            <a:off x="2592388" y="35067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C</a:t>
            </a:r>
          </a:p>
        </p:txBody>
      </p:sp>
      <p:sp>
        <p:nvSpPr>
          <p:cNvPr id="61610" name="Oval 170"/>
          <p:cNvSpPr>
            <a:spLocks noChangeArrowheads="1"/>
          </p:cNvSpPr>
          <p:nvPr/>
        </p:nvSpPr>
        <p:spPr bwMode="auto">
          <a:xfrm>
            <a:off x="2592388" y="39639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F</a:t>
            </a:r>
          </a:p>
        </p:txBody>
      </p:sp>
      <p:sp>
        <p:nvSpPr>
          <p:cNvPr id="61611" name="Oval 171"/>
          <p:cNvSpPr>
            <a:spLocks noChangeArrowheads="1"/>
          </p:cNvSpPr>
          <p:nvPr/>
        </p:nvSpPr>
        <p:spPr bwMode="auto">
          <a:xfrm>
            <a:off x="2592388" y="37353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D</a:t>
            </a:r>
          </a:p>
        </p:txBody>
      </p:sp>
      <p:sp>
        <p:nvSpPr>
          <p:cNvPr id="61612" name="Oval 172"/>
          <p:cNvSpPr>
            <a:spLocks noChangeArrowheads="1"/>
          </p:cNvSpPr>
          <p:nvPr/>
        </p:nvSpPr>
        <p:spPr bwMode="auto">
          <a:xfrm>
            <a:off x="2592388" y="41925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G</a:t>
            </a:r>
          </a:p>
        </p:txBody>
      </p:sp>
      <p:sp>
        <p:nvSpPr>
          <p:cNvPr id="61613" name="Oval 173"/>
          <p:cNvSpPr>
            <a:spLocks noChangeArrowheads="1"/>
          </p:cNvSpPr>
          <p:nvPr/>
        </p:nvSpPr>
        <p:spPr bwMode="auto">
          <a:xfrm>
            <a:off x="2592388" y="44211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J</a:t>
            </a:r>
          </a:p>
        </p:txBody>
      </p:sp>
      <p:sp>
        <p:nvSpPr>
          <p:cNvPr id="61614" name="Oval 174"/>
          <p:cNvSpPr>
            <a:spLocks noChangeArrowheads="1"/>
          </p:cNvSpPr>
          <p:nvPr/>
        </p:nvSpPr>
        <p:spPr bwMode="auto">
          <a:xfrm>
            <a:off x="2592388" y="46497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L</a:t>
            </a:r>
          </a:p>
        </p:txBody>
      </p:sp>
      <p:sp>
        <p:nvSpPr>
          <p:cNvPr id="61615" name="Oval 175"/>
          <p:cNvSpPr>
            <a:spLocks noChangeArrowheads="1"/>
          </p:cNvSpPr>
          <p:nvPr/>
        </p:nvSpPr>
        <p:spPr bwMode="auto">
          <a:xfrm>
            <a:off x="2592388" y="48783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M</a:t>
            </a:r>
          </a:p>
        </p:txBody>
      </p:sp>
      <p:sp>
        <p:nvSpPr>
          <p:cNvPr id="61616" name="Oval 176"/>
          <p:cNvSpPr>
            <a:spLocks noChangeArrowheads="1"/>
          </p:cNvSpPr>
          <p:nvPr/>
        </p:nvSpPr>
        <p:spPr bwMode="auto">
          <a:xfrm>
            <a:off x="2592388" y="51069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N</a:t>
            </a:r>
          </a:p>
        </p:txBody>
      </p:sp>
      <p:sp>
        <p:nvSpPr>
          <p:cNvPr id="61617" name="Oval 177"/>
          <p:cNvSpPr>
            <a:spLocks noChangeArrowheads="1"/>
          </p:cNvSpPr>
          <p:nvPr/>
        </p:nvSpPr>
        <p:spPr bwMode="auto">
          <a:xfrm>
            <a:off x="2592388" y="53355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O</a:t>
            </a:r>
          </a:p>
        </p:txBody>
      </p:sp>
      <p:sp>
        <p:nvSpPr>
          <p:cNvPr id="61618" name="Oval 178"/>
          <p:cNvSpPr>
            <a:spLocks noChangeArrowheads="1"/>
          </p:cNvSpPr>
          <p:nvPr/>
        </p:nvSpPr>
        <p:spPr bwMode="auto">
          <a:xfrm>
            <a:off x="2592388" y="55641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P</a:t>
            </a:r>
          </a:p>
        </p:txBody>
      </p:sp>
      <p:sp>
        <p:nvSpPr>
          <p:cNvPr id="61619" name="Oval 179"/>
          <p:cNvSpPr>
            <a:spLocks noChangeArrowheads="1"/>
          </p:cNvSpPr>
          <p:nvPr/>
        </p:nvSpPr>
        <p:spPr bwMode="auto">
          <a:xfrm>
            <a:off x="2592388" y="57927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Q</a:t>
            </a:r>
          </a:p>
        </p:txBody>
      </p:sp>
      <p:sp>
        <p:nvSpPr>
          <p:cNvPr id="61620" name="Oval 180"/>
          <p:cNvSpPr>
            <a:spLocks noChangeArrowheads="1"/>
          </p:cNvSpPr>
          <p:nvPr/>
        </p:nvSpPr>
        <p:spPr bwMode="auto">
          <a:xfrm>
            <a:off x="2592388" y="61737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T</a:t>
            </a:r>
          </a:p>
        </p:txBody>
      </p:sp>
      <p:sp>
        <p:nvSpPr>
          <p:cNvPr id="61621" name="Oval 181"/>
          <p:cNvSpPr>
            <a:spLocks noChangeArrowheads="1"/>
          </p:cNvSpPr>
          <p:nvPr/>
        </p:nvSpPr>
        <p:spPr bwMode="auto">
          <a:xfrm>
            <a:off x="1144588" y="4421188"/>
            <a:ext cx="2254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622" name="Line 182"/>
          <p:cNvSpPr>
            <a:spLocks noChangeShapeType="1"/>
          </p:cNvSpPr>
          <p:nvPr/>
        </p:nvSpPr>
        <p:spPr bwMode="auto">
          <a:xfrm flipV="1">
            <a:off x="1379538" y="2890838"/>
            <a:ext cx="1204912" cy="1611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3" name="Line 183"/>
          <p:cNvSpPr>
            <a:spLocks noChangeShapeType="1"/>
          </p:cNvSpPr>
          <p:nvPr/>
        </p:nvSpPr>
        <p:spPr bwMode="auto">
          <a:xfrm flipV="1">
            <a:off x="1379538" y="3271838"/>
            <a:ext cx="1204912" cy="1230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4" name="Line 184"/>
          <p:cNvSpPr>
            <a:spLocks noChangeShapeType="1"/>
          </p:cNvSpPr>
          <p:nvPr/>
        </p:nvSpPr>
        <p:spPr bwMode="auto">
          <a:xfrm flipV="1">
            <a:off x="1379538" y="3652838"/>
            <a:ext cx="1204912" cy="849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5" name="Line 185"/>
          <p:cNvSpPr>
            <a:spLocks noChangeShapeType="1"/>
          </p:cNvSpPr>
          <p:nvPr/>
        </p:nvSpPr>
        <p:spPr bwMode="auto">
          <a:xfrm flipV="1">
            <a:off x="1379538" y="3881438"/>
            <a:ext cx="1204912" cy="620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6" name="Line 186"/>
          <p:cNvSpPr>
            <a:spLocks noChangeShapeType="1"/>
          </p:cNvSpPr>
          <p:nvPr/>
        </p:nvSpPr>
        <p:spPr bwMode="auto">
          <a:xfrm flipV="1">
            <a:off x="1379538" y="4110038"/>
            <a:ext cx="1204912" cy="392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7" name="Line 187"/>
          <p:cNvSpPr>
            <a:spLocks noChangeShapeType="1"/>
          </p:cNvSpPr>
          <p:nvPr/>
        </p:nvSpPr>
        <p:spPr bwMode="auto">
          <a:xfrm flipV="1">
            <a:off x="1379538" y="4338638"/>
            <a:ext cx="1204912" cy="163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8" name="Line 188"/>
          <p:cNvSpPr>
            <a:spLocks noChangeShapeType="1"/>
          </p:cNvSpPr>
          <p:nvPr/>
        </p:nvSpPr>
        <p:spPr bwMode="auto">
          <a:xfrm>
            <a:off x="1379538" y="4495800"/>
            <a:ext cx="12049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9" name="Line 189"/>
          <p:cNvSpPr>
            <a:spLocks noChangeShapeType="1"/>
          </p:cNvSpPr>
          <p:nvPr/>
        </p:nvSpPr>
        <p:spPr bwMode="auto">
          <a:xfrm>
            <a:off x="1379538" y="4503738"/>
            <a:ext cx="1204912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0" name="Line 190"/>
          <p:cNvSpPr>
            <a:spLocks noChangeShapeType="1"/>
          </p:cNvSpPr>
          <p:nvPr/>
        </p:nvSpPr>
        <p:spPr bwMode="auto">
          <a:xfrm>
            <a:off x="1379538" y="4503738"/>
            <a:ext cx="1204912" cy="442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1" name="Line 191"/>
          <p:cNvSpPr>
            <a:spLocks noChangeShapeType="1"/>
          </p:cNvSpPr>
          <p:nvPr/>
        </p:nvSpPr>
        <p:spPr bwMode="auto">
          <a:xfrm>
            <a:off x="1379538" y="4503738"/>
            <a:ext cx="1204912" cy="671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2" name="Line 192"/>
          <p:cNvSpPr>
            <a:spLocks noChangeShapeType="1"/>
          </p:cNvSpPr>
          <p:nvPr/>
        </p:nvSpPr>
        <p:spPr bwMode="auto">
          <a:xfrm>
            <a:off x="1379538" y="4503738"/>
            <a:ext cx="1204912" cy="900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3" name="Line 193"/>
          <p:cNvSpPr>
            <a:spLocks noChangeShapeType="1"/>
          </p:cNvSpPr>
          <p:nvPr/>
        </p:nvSpPr>
        <p:spPr bwMode="auto">
          <a:xfrm>
            <a:off x="1379538" y="4503738"/>
            <a:ext cx="1204912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4" name="Line 194"/>
          <p:cNvSpPr>
            <a:spLocks noChangeShapeType="1"/>
          </p:cNvSpPr>
          <p:nvPr/>
        </p:nvSpPr>
        <p:spPr bwMode="auto">
          <a:xfrm>
            <a:off x="1379538" y="4503738"/>
            <a:ext cx="1204912" cy="1357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5" name="Line 195"/>
          <p:cNvSpPr>
            <a:spLocks noChangeShapeType="1"/>
          </p:cNvSpPr>
          <p:nvPr/>
        </p:nvSpPr>
        <p:spPr bwMode="auto">
          <a:xfrm>
            <a:off x="1379538" y="4503738"/>
            <a:ext cx="1204912" cy="1738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6" name="Line 196"/>
          <p:cNvSpPr>
            <a:spLocks noChangeShapeType="1"/>
          </p:cNvSpPr>
          <p:nvPr/>
        </p:nvSpPr>
        <p:spPr bwMode="auto">
          <a:xfrm flipV="1">
            <a:off x="2827338" y="2738438"/>
            <a:ext cx="214312" cy="87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7" name="Line 197"/>
          <p:cNvSpPr>
            <a:spLocks noChangeShapeType="1"/>
          </p:cNvSpPr>
          <p:nvPr/>
        </p:nvSpPr>
        <p:spPr bwMode="auto">
          <a:xfrm>
            <a:off x="2827338" y="2827338"/>
            <a:ext cx="214312" cy="61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8" name="Line 198"/>
          <p:cNvSpPr>
            <a:spLocks noChangeShapeType="1"/>
          </p:cNvSpPr>
          <p:nvPr/>
        </p:nvSpPr>
        <p:spPr bwMode="auto">
          <a:xfrm flipV="1">
            <a:off x="2827338" y="3195638"/>
            <a:ext cx="214312" cy="87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9" name="Line 199"/>
          <p:cNvSpPr>
            <a:spLocks noChangeShapeType="1"/>
          </p:cNvSpPr>
          <p:nvPr/>
        </p:nvSpPr>
        <p:spPr bwMode="auto">
          <a:xfrm>
            <a:off x="2827338" y="3581400"/>
            <a:ext cx="6715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0" name="Line 200"/>
          <p:cNvSpPr>
            <a:spLocks noChangeShapeType="1"/>
          </p:cNvSpPr>
          <p:nvPr/>
        </p:nvSpPr>
        <p:spPr bwMode="auto">
          <a:xfrm>
            <a:off x="2827338" y="3284538"/>
            <a:ext cx="214312" cy="61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1" name="Line 201"/>
          <p:cNvSpPr>
            <a:spLocks noChangeShapeType="1"/>
          </p:cNvSpPr>
          <p:nvPr/>
        </p:nvSpPr>
        <p:spPr bwMode="auto">
          <a:xfrm>
            <a:off x="2827338" y="3810000"/>
            <a:ext cx="6715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2" name="Line 202"/>
          <p:cNvSpPr>
            <a:spLocks noChangeShapeType="1"/>
          </p:cNvSpPr>
          <p:nvPr/>
        </p:nvSpPr>
        <p:spPr bwMode="auto">
          <a:xfrm>
            <a:off x="2827338" y="4038600"/>
            <a:ext cx="6715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3" name="Line 203"/>
          <p:cNvSpPr>
            <a:spLocks noChangeShapeType="1"/>
          </p:cNvSpPr>
          <p:nvPr/>
        </p:nvSpPr>
        <p:spPr bwMode="auto">
          <a:xfrm>
            <a:off x="2827338" y="4267200"/>
            <a:ext cx="671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4" name="Line 204"/>
          <p:cNvSpPr>
            <a:spLocks noChangeShapeType="1"/>
          </p:cNvSpPr>
          <p:nvPr/>
        </p:nvSpPr>
        <p:spPr bwMode="auto">
          <a:xfrm>
            <a:off x="2827338" y="4495800"/>
            <a:ext cx="6715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5" name="Line 205"/>
          <p:cNvSpPr>
            <a:spLocks noChangeShapeType="1"/>
          </p:cNvSpPr>
          <p:nvPr/>
        </p:nvSpPr>
        <p:spPr bwMode="auto">
          <a:xfrm>
            <a:off x="2827338" y="4724400"/>
            <a:ext cx="6715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6" name="Line 206"/>
          <p:cNvSpPr>
            <a:spLocks noChangeShapeType="1"/>
          </p:cNvSpPr>
          <p:nvPr/>
        </p:nvSpPr>
        <p:spPr bwMode="auto">
          <a:xfrm>
            <a:off x="2827338" y="4953000"/>
            <a:ext cx="671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7" name="Line 207"/>
          <p:cNvSpPr>
            <a:spLocks noChangeShapeType="1"/>
          </p:cNvSpPr>
          <p:nvPr/>
        </p:nvSpPr>
        <p:spPr bwMode="auto">
          <a:xfrm>
            <a:off x="2827338" y="5181600"/>
            <a:ext cx="6715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8" name="Line 208"/>
          <p:cNvSpPr>
            <a:spLocks noChangeShapeType="1"/>
          </p:cNvSpPr>
          <p:nvPr/>
        </p:nvSpPr>
        <p:spPr bwMode="auto">
          <a:xfrm>
            <a:off x="2827338" y="5410200"/>
            <a:ext cx="6715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9" name="Line 209"/>
          <p:cNvSpPr>
            <a:spLocks noChangeShapeType="1"/>
          </p:cNvSpPr>
          <p:nvPr/>
        </p:nvSpPr>
        <p:spPr bwMode="auto">
          <a:xfrm>
            <a:off x="2827338" y="5638800"/>
            <a:ext cx="6715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0" name="Line 210"/>
          <p:cNvSpPr>
            <a:spLocks noChangeShapeType="1"/>
          </p:cNvSpPr>
          <p:nvPr/>
        </p:nvSpPr>
        <p:spPr bwMode="auto">
          <a:xfrm>
            <a:off x="2827338" y="5867400"/>
            <a:ext cx="6715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1" name="Line 211"/>
          <p:cNvSpPr>
            <a:spLocks noChangeShapeType="1"/>
          </p:cNvSpPr>
          <p:nvPr/>
        </p:nvSpPr>
        <p:spPr bwMode="auto">
          <a:xfrm flipV="1">
            <a:off x="2827338" y="6167438"/>
            <a:ext cx="214312" cy="87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2" name="Line 212"/>
          <p:cNvSpPr>
            <a:spLocks noChangeShapeType="1"/>
          </p:cNvSpPr>
          <p:nvPr/>
        </p:nvSpPr>
        <p:spPr bwMode="auto">
          <a:xfrm>
            <a:off x="2827338" y="6256338"/>
            <a:ext cx="214312" cy="61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3" name="Oval 213"/>
          <p:cNvSpPr>
            <a:spLocks noChangeArrowheads="1"/>
          </p:cNvSpPr>
          <p:nvPr/>
        </p:nvSpPr>
        <p:spPr bwMode="auto">
          <a:xfrm>
            <a:off x="3049588" y="2592388"/>
            <a:ext cx="3016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AI</a:t>
            </a:r>
          </a:p>
        </p:txBody>
      </p:sp>
      <p:sp>
        <p:nvSpPr>
          <p:cNvPr id="61654" name="Oval 214"/>
          <p:cNvSpPr>
            <a:spLocks noChangeArrowheads="1"/>
          </p:cNvSpPr>
          <p:nvPr/>
        </p:nvSpPr>
        <p:spPr bwMode="auto">
          <a:xfrm>
            <a:off x="3049588" y="2820988"/>
            <a:ext cx="3016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AL</a:t>
            </a:r>
          </a:p>
        </p:txBody>
      </p:sp>
      <p:sp>
        <p:nvSpPr>
          <p:cNvPr id="61655" name="Oval 215"/>
          <p:cNvSpPr>
            <a:spLocks noChangeArrowheads="1"/>
          </p:cNvSpPr>
          <p:nvPr/>
        </p:nvSpPr>
        <p:spPr bwMode="auto">
          <a:xfrm>
            <a:off x="3049588" y="3049588"/>
            <a:ext cx="3016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BA</a:t>
            </a:r>
          </a:p>
        </p:txBody>
      </p:sp>
      <p:sp>
        <p:nvSpPr>
          <p:cNvPr id="61656" name="Oval 216"/>
          <p:cNvSpPr>
            <a:spLocks noChangeArrowheads="1"/>
          </p:cNvSpPr>
          <p:nvPr/>
        </p:nvSpPr>
        <p:spPr bwMode="auto">
          <a:xfrm>
            <a:off x="3049588" y="3278188"/>
            <a:ext cx="3016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BR</a:t>
            </a:r>
          </a:p>
        </p:txBody>
      </p:sp>
      <p:sp>
        <p:nvSpPr>
          <p:cNvPr id="61657" name="Line 217"/>
          <p:cNvSpPr>
            <a:spLocks noChangeShapeType="1"/>
          </p:cNvSpPr>
          <p:nvPr/>
        </p:nvSpPr>
        <p:spPr bwMode="auto">
          <a:xfrm>
            <a:off x="3360738" y="2667000"/>
            <a:ext cx="1381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8" name="Line 218"/>
          <p:cNvSpPr>
            <a:spLocks noChangeShapeType="1"/>
          </p:cNvSpPr>
          <p:nvPr/>
        </p:nvSpPr>
        <p:spPr bwMode="auto">
          <a:xfrm>
            <a:off x="3360738" y="2895600"/>
            <a:ext cx="1381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9" name="Line 219"/>
          <p:cNvSpPr>
            <a:spLocks noChangeShapeType="1"/>
          </p:cNvSpPr>
          <p:nvPr/>
        </p:nvSpPr>
        <p:spPr bwMode="auto">
          <a:xfrm>
            <a:off x="3360738" y="3124200"/>
            <a:ext cx="1381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0" name="Line 220"/>
          <p:cNvSpPr>
            <a:spLocks noChangeShapeType="1"/>
          </p:cNvSpPr>
          <p:nvPr/>
        </p:nvSpPr>
        <p:spPr bwMode="auto">
          <a:xfrm>
            <a:off x="3360738" y="3352800"/>
            <a:ext cx="1381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1" name="Oval 221"/>
          <p:cNvSpPr>
            <a:spLocks noChangeArrowheads="1"/>
          </p:cNvSpPr>
          <p:nvPr/>
        </p:nvSpPr>
        <p:spPr bwMode="auto">
          <a:xfrm>
            <a:off x="3049588" y="6021388"/>
            <a:ext cx="3016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TH</a:t>
            </a:r>
          </a:p>
        </p:txBody>
      </p:sp>
      <p:sp>
        <p:nvSpPr>
          <p:cNvPr id="61662" name="Oval 222"/>
          <p:cNvSpPr>
            <a:spLocks noChangeArrowheads="1"/>
          </p:cNvSpPr>
          <p:nvPr/>
        </p:nvSpPr>
        <p:spPr bwMode="auto">
          <a:xfrm>
            <a:off x="3049588" y="6249988"/>
            <a:ext cx="301625" cy="2254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TI</a:t>
            </a:r>
          </a:p>
        </p:txBody>
      </p:sp>
      <p:sp>
        <p:nvSpPr>
          <p:cNvPr id="61663" name="Line 223"/>
          <p:cNvSpPr>
            <a:spLocks noChangeShapeType="1"/>
          </p:cNvSpPr>
          <p:nvPr/>
        </p:nvSpPr>
        <p:spPr bwMode="auto">
          <a:xfrm>
            <a:off x="3360738" y="6096000"/>
            <a:ext cx="1381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4" name="Line 224"/>
          <p:cNvSpPr>
            <a:spLocks noChangeShapeType="1"/>
          </p:cNvSpPr>
          <p:nvPr/>
        </p:nvSpPr>
        <p:spPr bwMode="auto">
          <a:xfrm>
            <a:off x="3360738" y="6324600"/>
            <a:ext cx="1381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5" name="Rectangle 225"/>
          <p:cNvSpPr>
            <a:spLocks noChangeArrowheads="1"/>
          </p:cNvSpPr>
          <p:nvPr/>
        </p:nvSpPr>
        <p:spPr bwMode="auto">
          <a:xfrm>
            <a:off x="6705600" y="25908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4, 8</a:t>
            </a:r>
          </a:p>
        </p:txBody>
      </p:sp>
      <p:sp>
        <p:nvSpPr>
          <p:cNvPr id="61666" name="Rectangle 226"/>
          <p:cNvSpPr>
            <a:spLocks noChangeArrowheads="1"/>
          </p:cNvSpPr>
          <p:nvPr/>
        </p:nvSpPr>
        <p:spPr bwMode="auto">
          <a:xfrm>
            <a:off x="6705600" y="28194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2, 4, 6</a:t>
            </a:r>
          </a:p>
        </p:txBody>
      </p:sp>
      <p:sp>
        <p:nvSpPr>
          <p:cNvPr id="61667" name="Rectangle 227"/>
          <p:cNvSpPr>
            <a:spLocks noChangeArrowheads="1"/>
          </p:cNvSpPr>
          <p:nvPr/>
        </p:nvSpPr>
        <p:spPr bwMode="auto">
          <a:xfrm>
            <a:off x="6705600" y="30480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1, 3, 7</a:t>
            </a:r>
          </a:p>
        </p:txBody>
      </p:sp>
      <p:sp>
        <p:nvSpPr>
          <p:cNvPr id="61668" name="Rectangle 228"/>
          <p:cNvSpPr>
            <a:spLocks noChangeArrowheads="1"/>
          </p:cNvSpPr>
          <p:nvPr/>
        </p:nvSpPr>
        <p:spPr bwMode="auto">
          <a:xfrm>
            <a:off x="6705600" y="32766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1, 3, 5, 7</a:t>
            </a:r>
          </a:p>
        </p:txBody>
      </p:sp>
      <p:sp>
        <p:nvSpPr>
          <p:cNvPr id="61669" name="Rectangle 229"/>
          <p:cNvSpPr>
            <a:spLocks noChangeArrowheads="1"/>
          </p:cNvSpPr>
          <p:nvPr/>
        </p:nvSpPr>
        <p:spPr bwMode="auto">
          <a:xfrm>
            <a:off x="6705600" y="35052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2, 4, 6, 8</a:t>
            </a:r>
          </a:p>
        </p:txBody>
      </p:sp>
      <p:sp>
        <p:nvSpPr>
          <p:cNvPr id="61670" name="Rectangle 230"/>
          <p:cNvSpPr>
            <a:spLocks noChangeArrowheads="1"/>
          </p:cNvSpPr>
          <p:nvPr/>
        </p:nvSpPr>
        <p:spPr bwMode="auto">
          <a:xfrm>
            <a:off x="6705600" y="37338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3, 5</a:t>
            </a:r>
          </a:p>
        </p:txBody>
      </p:sp>
      <p:sp>
        <p:nvSpPr>
          <p:cNvPr id="61671" name="Rectangle 231"/>
          <p:cNvSpPr>
            <a:spLocks noChangeArrowheads="1"/>
          </p:cNvSpPr>
          <p:nvPr/>
        </p:nvSpPr>
        <p:spPr bwMode="auto">
          <a:xfrm>
            <a:off x="6705600" y="39624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3, 5, 7</a:t>
            </a:r>
          </a:p>
        </p:txBody>
      </p:sp>
      <p:sp>
        <p:nvSpPr>
          <p:cNvPr id="61672" name="Rectangle 232"/>
          <p:cNvSpPr>
            <a:spLocks noChangeArrowheads="1"/>
          </p:cNvSpPr>
          <p:nvPr/>
        </p:nvSpPr>
        <p:spPr bwMode="auto">
          <a:xfrm>
            <a:off x="6705600" y="41910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2, 4, 6, 8</a:t>
            </a:r>
          </a:p>
        </p:txBody>
      </p:sp>
      <p:sp>
        <p:nvSpPr>
          <p:cNvPr id="61673" name="Rectangle 233"/>
          <p:cNvSpPr>
            <a:spLocks noChangeArrowheads="1"/>
          </p:cNvSpPr>
          <p:nvPr/>
        </p:nvSpPr>
        <p:spPr bwMode="auto">
          <a:xfrm>
            <a:off x="6705600" y="44196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3</a:t>
            </a:r>
          </a:p>
        </p:txBody>
      </p:sp>
      <p:sp>
        <p:nvSpPr>
          <p:cNvPr id="61674" name="Rectangle 234"/>
          <p:cNvSpPr>
            <a:spLocks noChangeArrowheads="1"/>
          </p:cNvSpPr>
          <p:nvPr/>
        </p:nvSpPr>
        <p:spPr bwMode="auto">
          <a:xfrm>
            <a:off x="6705600" y="46482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1, 3, 5, 7</a:t>
            </a:r>
          </a:p>
        </p:txBody>
      </p:sp>
      <p:sp>
        <p:nvSpPr>
          <p:cNvPr id="61675" name="Rectangle 235"/>
          <p:cNvSpPr>
            <a:spLocks noChangeArrowheads="1"/>
          </p:cNvSpPr>
          <p:nvPr/>
        </p:nvSpPr>
        <p:spPr bwMode="auto">
          <a:xfrm>
            <a:off x="6705600" y="48768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2, 4, 8</a:t>
            </a:r>
          </a:p>
        </p:txBody>
      </p:sp>
      <p:sp>
        <p:nvSpPr>
          <p:cNvPr id="61676" name="Rectangle 236"/>
          <p:cNvSpPr>
            <a:spLocks noChangeArrowheads="1"/>
          </p:cNvSpPr>
          <p:nvPr/>
        </p:nvSpPr>
        <p:spPr bwMode="auto">
          <a:xfrm>
            <a:off x="6705600" y="51054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2, 6, 8</a:t>
            </a:r>
          </a:p>
        </p:txBody>
      </p:sp>
      <p:sp>
        <p:nvSpPr>
          <p:cNvPr id="61677" name="Rectangle 237"/>
          <p:cNvSpPr>
            <a:spLocks noChangeArrowheads="1"/>
          </p:cNvSpPr>
          <p:nvPr/>
        </p:nvSpPr>
        <p:spPr bwMode="auto">
          <a:xfrm>
            <a:off x="6705600" y="53340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1, 3, 5, 7, 8</a:t>
            </a:r>
          </a:p>
        </p:txBody>
      </p:sp>
      <p:sp>
        <p:nvSpPr>
          <p:cNvPr id="61678" name="Rectangle 238"/>
          <p:cNvSpPr>
            <a:spLocks noChangeArrowheads="1"/>
          </p:cNvSpPr>
          <p:nvPr/>
        </p:nvSpPr>
        <p:spPr bwMode="auto">
          <a:xfrm>
            <a:off x="6705600" y="55626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6, 8</a:t>
            </a:r>
          </a:p>
        </p:txBody>
      </p:sp>
      <p:sp>
        <p:nvSpPr>
          <p:cNvPr id="61679" name="Rectangle 239"/>
          <p:cNvSpPr>
            <a:spLocks noChangeArrowheads="1"/>
          </p:cNvSpPr>
          <p:nvPr/>
        </p:nvSpPr>
        <p:spPr bwMode="auto">
          <a:xfrm>
            <a:off x="6705600" y="57912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1, 3</a:t>
            </a:r>
          </a:p>
        </p:txBody>
      </p:sp>
      <p:sp>
        <p:nvSpPr>
          <p:cNvPr id="61680" name="Rectangle 240"/>
          <p:cNvSpPr>
            <a:spLocks noChangeArrowheads="1"/>
          </p:cNvSpPr>
          <p:nvPr/>
        </p:nvSpPr>
        <p:spPr bwMode="auto">
          <a:xfrm>
            <a:off x="6705600" y="60198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1, 5, 7</a:t>
            </a:r>
          </a:p>
        </p:txBody>
      </p:sp>
      <p:sp>
        <p:nvSpPr>
          <p:cNvPr id="61681" name="Rectangle 241"/>
          <p:cNvSpPr>
            <a:spLocks noChangeArrowheads="1"/>
          </p:cNvSpPr>
          <p:nvPr/>
        </p:nvSpPr>
        <p:spPr bwMode="auto">
          <a:xfrm>
            <a:off x="6705600" y="6248400"/>
            <a:ext cx="10668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2, 4, 6</a:t>
            </a:r>
          </a:p>
        </p:txBody>
      </p:sp>
      <p:sp>
        <p:nvSpPr>
          <p:cNvPr id="61682" name="Rectangle 242"/>
          <p:cNvSpPr>
            <a:spLocks noChangeArrowheads="1"/>
          </p:cNvSpPr>
          <p:nvPr/>
        </p:nvSpPr>
        <p:spPr bwMode="auto">
          <a:xfrm>
            <a:off x="6630988" y="1982788"/>
            <a:ext cx="12144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Postings</a:t>
            </a:r>
          </a:p>
        </p:txBody>
      </p:sp>
      <p:sp>
        <p:nvSpPr>
          <p:cNvPr id="61683" name="Rectangle 243"/>
          <p:cNvSpPr>
            <a:spLocks noChangeArrowheads="1"/>
          </p:cNvSpPr>
          <p:nvPr/>
        </p:nvSpPr>
        <p:spPr bwMode="auto">
          <a:xfrm>
            <a:off x="1449388" y="2058988"/>
            <a:ext cx="16097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Term Index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1143000"/>
          </a:xfrm>
          <a:noFill/>
        </p:spPr>
        <p:txBody>
          <a:bodyPr/>
          <a:lstStyle/>
          <a:p>
            <a:r>
              <a:rPr lang="en-US" altLang="en-US" smtClean="0"/>
              <a:t>Deconstructing the Inverted Index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498850" y="5486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3352800" y="51879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quick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352800" y="26733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brown</a:t>
            </a: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3352800" y="33591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fox</a:t>
            </a:r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3352800" y="47307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over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3352800" y="40449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lazy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3352800" y="31305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dog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3352800" y="24447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back</a:t>
            </a:r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352800" y="45021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now</a:t>
            </a: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352800" y="56451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time</a:t>
            </a:r>
          </a:p>
        </p:txBody>
      </p:sp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3352800" y="22161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all</a:t>
            </a:r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3352800" y="35877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good</a:t>
            </a:r>
          </a:p>
        </p:txBody>
      </p:sp>
      <p:sp>
        <p:nvSpPr>
          <p:cNvPr id="64529" name="Rectangle 17"/>
          <p:cNvSpPr>
            <a:spLocks noChangeArrowheads="1"/>
          </p:cNvSpPr>
          <p:nvPr/>
        </p:nvSpPr>
        <p:spPr bwMode="auto">
          <a:xfrm>
            <a:off x="3352800" y="42735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men</a:t>
            </a:r>
          </a:p>
        </p:txBody>
      </p:sp>
      <p:sp>
        <p:nvSpPr>
          <p:cNvPr id="64530" name="Rectangle 18"/>
          <p:cNvSpPr>
            <a:spLocks noChangeArrowheads="1"/>
          </p:cNvSpPr>
          <p:nvPr/>
        </p:nvSpPr>
        <p:spPr bwMode="auto">
          <a:xfrm>
            <a:off x="3352800" y="29019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come</a:t>
            </a:r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3352800" y="38163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jump</a:t>
            </a:r>
          </a:p>
        </p:txBody>
      </p:sp>
      <p:sp>
        <p:nvSpPr>
          <p:cNvPr id="64532" name="Rectangle 20"/>
          <p:cNvSpPr>
            <a:spLocks noChangeArrowheads="1"/>
          </p:cNvSpPr>
          <p:nvPr/>
        </p:nvSpPr>
        <p:spPr bwMode="auto">
          <a:xfrm>
            <a:off x="3352800" y="19875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aid</a:t>
            </a:r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3352800" y="54165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their</a:t>
            </a:r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3352800" y="4959350"/>
            <a:ext cx="10541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Arial" panose="020B0604020202020204" pitchFamily="34" charset="0"/>
              </a:rPr>
              <a:t>party</a:t>
            </a:r>
          </a:p>
        </p:txBody>
      </p:sp>
      <p:grpSp>
        <p:nvGrpSpPr>
          <p:cNvPr id="64535" name="Group 23"/>
          <p:cNvGrpSpPr>
            <a:grpSpLocks/>
          </p:cNvGrpSpPr>
          <p:nvPr/>
        </p:nvGrpSpPr>
        <p:grpSpPr bwMode="auto">
          <a:xfrm>
            <a:off x="5334000" y="1524000"/>
            <a:ext cx="1636713" cy="4343400"/>
            <a:chOff x="3640" y="1048"/>
            <a:chExt cx="1031" cy="2736"/>
          </a:xfrm>
        </p:grpSpPr>
        <p:sp>
          <p:nvSpPr>
            <p:cNvPr id="64554" name="Rectangle 24"/>
            <p:cNvSpPr>
              <a:spLocks noChangeArrowheads="1"/>
            </p:cNvSpPr>
            <p:nvPr/>
          </p:nvSpPr>
          <p:spPr bwMode="auto">
            <a:xfrm>
              <a:off x="3640" y="1048"/>
              <a:ext cx="103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Postings File</a:t>
              </a:r>
            </a:p>
          </p:txBody>
        </p:sp>
        <p:sp>
          <p:nvSpPr>
            <p:cNvPr id="64555" name="Rectangle 25"/>
            <p:cNvSpPr>
              <a:spLocks noChangeArrowheads="1"/>
            </p:cNvSpPr>
            <p:nvPr/>
          </p:nvSpPr>
          <p:spPr bwMode="auto">
            <a:xfrm>
              <a:off x="3704" y="3360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1, 3</a:t>
              </a:r>
            </a:p>
          </p:txBody>
        </p:sp>
        <p:sp>
          <p:nvSpPr>
            <p:cNvPr id="64556" name="Rectangle 26"/>
            <p:cNvSpPr>
              <a:spLocks noChangeArrowheads="1"/>
            </p:cNvSpPr>
            <p:nvPr/>
          </p:nvSpPr>
          <p:spPr bwMode="auto">
            <a:xfrm>
              <a:off x="3704" y="1776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1, 3, 5, 7</a:t>
              </a:r>
            </a:p>
          </p:txBody>
        </p:sp>
        <p:sp>
          <p:nvSpPr>
            <p:cNvPr id="64557" name="Rectangle 27"/>
            <p:cNvSpPr>
              <a:spLocks noChangeArrowheads="1"/>
            </p:cNvSpPr>
            <p:nvPr/>
          </p:nvSpPr>
          <p:spPr bwMode="auto">
            <a:xfrm>
              <a:off x="3704" y="2208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3, 5, 7</a:t>
              </a:r>
            </a:p>
          </p:txBody>
        </p:sp>
        <p:sp>
          <p:nvSpPr>
            <p:cNvPr id="64558" name="Rectangle 28"/>
            <p:cNvSpPr>
              <a:spLocks noChangeArrowheads="1"/>
            </p:cNvSpPr>
            <p:nvPr/>
          </p:nvSpPr>
          <p:spPr bwMode="auto">
            <a:xfrm>
              <a:off x="3704" y="3072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1, 3, 5, 7, 8</a:t>
              </a:r>
            </a:p>
          </p:txBody>
        </p:sp>
        <p:sp>
          <p:nvSpPr>
            <p:cNvPr id="64559" name="Rectangle 29"/>
            <p:cNvSpPr>
              <a:spLocks noChangeArrowheads="1"/>
            </p:cNvSpPr>
            <p:nvPr/>
          </p:nvSpPr>
          <p:spPr bwMode="auto">
            <a:xfrm>
              <a:off x="3704" y="2640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1, 3, 5, 7</a:t>
              </a:r>
            </a:p>
          </p:txBody>
        </p:sp>
        <p:sp>
          <p:nvSpPr>
            <p:cNvPr id="64560" name="Rectangle 30"/>
            <p:cNvSpPr>
              <a:spLocks noChangeArrowheads="1"/>
            </p:cNvSpPr>
            <p:nvPr/>
          </p:nvSpPr>
          <p:spPr bwMode="auto">
            <a:xfrm>
              <a:off x="3704" y="2064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3, 5</a:t>
              </a:r>
            </a:p>
          </p:txBody>
        </p:sp>
        <p:sp>
          <p:nvSpPr>
            <p:cNvPr id="64561" name="Rectangle 31"/>
            <p:cNvSpPr>
              <a:spLocks noChangeArrowheads="1"/>
            </p:cNvSpPr>
            <p:nvPr/>
          </p:nvSpPr>
          <p:spPr bwMode="auto">
            <a:xfrm>
              <a:off x="3704" y="1632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1, 3, 7</a:t>
              </a:r>
            </a:p>
          </p:txBody>
        </p:sp>
        <p:sp>
          <p:nvSpPr>
            <p:cNvPr id="64562" name="Rectangle 32"/>
            <p:cNvSpPr>
              <a:spLocks noChangeArrowheads="1"/>
            </p:cNvSpPr>
            <p:nvPr/>
          </p:nvSpPr>
          <p:spPr bwMode="auto">
            <a:xfrm>
              <a:off x="3704" y="2928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2, 6, 8</a:t>
              </a:r>
            </a:p>
          </p:txBody>
        </p:sp>
        <p:sp>
          <p:nvSpPr>
            <p:cNvPr id="64563" name="Rectangle 33"/>
            <p:cNvSpPr>
              <a:spLocks noChangeArrowheads="1"/>
            </p:cNvSpPr>
            <p:nvPr/>
          </p:nvSpPr>
          <p:spPr bwMode="auto">
            <a:xfrm>
              <a:off x="3704" y="3648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2, 4, 6</a:t>
              </a:r>
            </a:p>
          </p:txBody>
        </p:sp>
        <p:sp>
          <p:nvSpPr>
            <p:cNvPr id="64564" name="Rectangle 34"/>
            <p:cNvSpPr>
              <a:spLocks noChangeArrowheads="1"/>
            </p:cNvSpPr>
            <p:nvPr/>
          </p:nvSpPr>
          <p:spPr bwMode="auto">
            <a:xfrm>
              <a:off x="3704" y="1488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2, 4, 6</a:t>
              </a:r>
            </a:p>
          </p:txBody>
        </p:sp>
        <p:sp>
          <p:nvSpPr>
            <p:cNvPr id="64565" name="Rectangle 35"/>
            <p:cNvSpPr>
              <a:spLocks noChangeArrowheads="1"/>
            </p:cNvSpPr>
            <p:nvPr/>
          </p:nvSpPr>
          <p:spPr bwMode="auto">
            <a:xfrm>
              <a:off x="3704" y="2352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2, 4, 6, 8</a:t>
              </a:r>
            </a:p>
          </p:txBody>
        </p:sp>
        <p:sp>
          <p:nvSpPr>
            <p:cNvPr id="64566" name="Rectangle 36"/>
            <p:cNvSpPr>
              <a:spLocks noChangeArrowheads="1"/>
            </p:cNvSpPr>
            <p:nvPr/>
          </p:nvSpPr>
          <p:spPr bwMode="auto">
            <a:xfrm>
              <a:off x="3704" y="2784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2, 4, 8</a:t>
              </a:r>
            </a:p>
          </p:txBody>
        </p:sp>
        <p:sp>
          <p:nvSpPr>
            <p:cNvPr id="64567" name="Rectangle 37"/>
            <p:cNvSpPr>
              <a:spLocks noChangeArrowheads="1"/>
            </p:cNvSpPr>
            <p:nvPr/>
          </p:nvSpPr>
          <p:spPr bwMode="auto">
            <a:xfrm>
              <a:off x="3704" y="1920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2, 4, 6, 8</a:t>
              </a:r>
            </a:p>
          </p:txBody>
        </p:sp>
        <p:sp>
          <p:nvSpPr>
            <p:cNvPr id="64568" name="Rectangle 38"/>
            <p:cNvSpPr>
              <a:spLocks noChangeArrowheads="1"/>
            </p:cNvSpPr>
            <p:nvPr/>
          </p:nvSpPr>
          <p:spPr bwMode="auto">
            <a:xfrm>
              <a:off x="3704" y="2496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64569" name="Rectangle 39"/>
            <p:cNvSpPr>
              <a:spLocks noChangeArrowheads="1"/>
            </p:cNvSpPr>
            <p:nvPr/>
          </p:nvSpPr>
          <p:spPr bwMode="auto">
            <a:xfrm>
              <a:off x="3704" y="1344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4, 8</a:t>
              </a:r>
            </a:p>
          </p:txBody>
        </p:sp>
        <p:sp>
          <p:nvSpPr>
            <p:cNvPr id="64570" name="Rectangle 40"/>
            <p:cNvSpPr>
              <a:spLocks noChangeArrowheads="1"/>
            </p:cNvSpPr>
            <p:nvPr/>
          </p:nvSpPr>
          <p:spPr bwMode="auto">
            <a:xfrm>
              <a:off x="3704" y="3504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1, 5, 7</a:t>
              </a:r>
            </a:p>
          </p:txBody>
        </p:sp>
        <p:sp>
          <p:nvSpPr>
            <p:cNvPr id="64571" name="Rectangle 41"/>
            <p:cNvSpPr>
              <a:spLocks noChangeArrowheads="1"/>
            </p:cNvSpPr>
            <p:nvPr/>
          </p:nvSpPr>
          <p:spPr bwMode="auto">
            <a:xfrm>
              <a:off x="3704" y="3216"/>
              <a:ext cx="664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>
                  <a:latin typeface="Arial" panose="020B0604020202020204" pitchFamily="34" charset="0"/>
                </a:rPr>
                <a:t>6, 8</a:t>
              </a:r>
            </a:p>
          </p:txBody>
        </p:sp>
      </p:grpSp>
      <p:sp>
        <p:nvSpPr>
          <p:cNvPr id="64536" name="Line 42"/>
          <p:cNvSpPr>
            <a:spLocks noChangeShapeType="1"/>
          </p:cNvSpPr>
          <p:nvPr/>
        </p:nvSpPr>
        <p:spPr bwMode="auto">
          <a:xfrm>
            <a:off x="4422775" y="20955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7" name="Line 43"/>
          <p:cNvSpPr>
            <a:spLocks noChangeShapeType="1"/>
          </p:cNvSpPr>
          <p:nvPr/>
        </p:nvSpPr>
        <p:spPr bwMode="auto">
          <a:xfrm>
            <a:off x="4419600" y="23225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8" name="Line 44"/>
          <p:cNvSpPr>
            <a:spLocks noChangeShapeType="1"/>
          </p:cNvSpPr>
          <p:nvPr/>
        </p:nvSpPr>
        <p:spPr bwMode="auto">
          <a:xfrm>
            <a:off x="4419600" y="25511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9" name="Line 45"/>
          <p:cNvSpPr>
            <a:spLocks noChangeShapeType="1"/>
          </p:cNvSpPr>
          <p:nvPr/>
        </p:nvSpPr>
        <p:spPr bwMode="auto">
          <a:xfrm>
            <a:off x="4419600" y="27797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0" name="Line 46"/>
          <p:cNvSpPr>
            <a:spLocks noChangeShapeType="1"/>
          </p:cNvSpPr>
          <p:nvPr/>
        </p:nvSpPr>
        <p:spPr bwMode="auto">
          <a:xfrm>
            <a:off x="4419600" y="30083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1" name="Line 47"/>
          <p:cNvSpPr>
            <a:spLocks noChangeShapeType="1"/>
          </p:cNvSpPr>
          <p:nvPr/>
        </p:nvSpPr>
        <p:spPr bwMode="auto">
          <a:xfrm>
            <a:off x="4419600" y="32369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2" name="Line 48"/>
          <p:cNvSpPr>
            <a:spLocks noChangeShapeType="1"/>
          </p:cNvSpPr>
          <p:nvPr/>
        </p:nvSpPr>
        <p:spPr bwMode="auto">
          <a:xfrm>
            <a:off x="4419600" y="34655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3" name="Line 49"/>
          <p:cNvSpPr>
            <a:spLocks noChangeShapeType="1"/>
          </p:cNvSpPr>
          <p:nvPr/>
        </p:nvSpPr>
        <p:spPr bwMode="auto">
          <a:xfrm>
            <a:off x="4419600" y="36941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4" name="Line 50"/>
          <p:cNvSpPr>
            <a:spLocks noChangeShapeType="1"/>
          </p:cNvSpPr>
          <p:nvPr/>
        </p:nvSpPr>
        <p:spPr bwMode="auto">
          <a:xfrm>
            <a:off x="4419600" y="39227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5" name="Line 51"/>
          <p:cNvSpPr>
            <a:spLocks noChangeShapeType="1"/>
          </p:cNvSpPr>
          <p:nvPr/>
        </p:nvSpPr>
        <p:spPr bwMode="auto">
          <a:xfrm>
            <a:off x="4419600" y="41513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6" name="Line 52"/>
          <p:cNvSpPr>
            <a:spLocks noChangeShapeType="1"/>
          </p:cNvSpPr>
          <p:nvPr/>
        </p:nvSpPr>
        <p:spPr bwMode="auto">
          <a:xfrm>
            <a:off x="4419600" y="43799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7" name="Line 53"/>
          <p:cNvSpPr>
            <a:spLocks noChangeShapeType="1"/>
          </p:cNvSpPr>
          <p:nvPr/>
        </p:nvSpPr>
        <p:spPr bwMode="auto">
          <a:xfrm>
            <a:off x="4419600" y="46085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8" name="Line 54"/>
          <p:cNvSpPr>
            <a:spLocks noChangeShapeType="1"/>
          </p:cNvSpPr>
          <p:nvPr/>
        </p:nvSpPr>
        <p:spPr bwMode="auto">
          <a:xfrm>
            <a:off x="4419600" y="48371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9" name="Line 55"/>
          <p:cNvSpPr>
            <a:spLocks noChangeShapeType="1"/>
          </p:cNvSpPr>
          <p:nvPr/>
        </p:nvSpPr>
        <p:spPr bwMode="auto">
          <a:xfrm>
            <a:off x="4419600" y="50657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50" name="Line 56"/>
          <p:cNvSpPr>
            <a:spLocks noChangeShapeType="1"/>
          </p:cNvSpPr>
          <p:nvPr/>
        </p:nvSpPr>
        <p:spPr bwMode="auto">
          <a:xfrm>
            <a:off x="4419600" y="52943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51" name="Line 57"/>
          <p:cNvSpPr>
            <a:spLocks noChangeShapeType="1"/>
          </p:cNvSpPr>
          <p:nvPr/>
        </p:nvSpPr>
        <p:spPr bwMode="auto">
          <a:xfrm>
            <a:off x="4419600" y="55229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52" name="Line 58"/>
          <p:cNvSpPr>
            <a:spLocks noChangeShapeType="1"/>
          </p:cNvSpPr>
          <p:nvPr/>
        </p:nvSpPr>
        <p:spPr bwMode="auto">
          <a:xfrm>
            <a:off x="4419600" y="57515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53" name="Text Box 59"/>
          <p:cNvSpPr txBox="1">
            <a:spLocks noChangeArrowheads="1"/>
          </p:cNvSpPr>
          <p:nvPr/>
        </p:nvSpPr>
        <p:spPr bwMode="auto">
          <a:xfrm>
            <a:off x="2887663" y="1524000"/>
            <a:ext cx="1989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The term Index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Computational Complexity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839200" cy="4875213"/>
          </a:xfrm>
        </p:spPr>
        <p:txBody>
          <a:bodyPr/>
          <a:lstStyle/>
          <a:p>
            <a:r>
              <a:rPr lang="en-US" altLang="en-US" dirty="0" smtClean="0"/>
              <a:t>Time complexity: how long will it take:</a:t>
            </a:r>
          </a:p>
          <a:p>
            <a:pPr lvl="1"/>
            <a:r>
              <a:rPr lang="en-US" altLang="en-US" dirty="0" smtClean="0"/>
              <a:t>At index-creation time?</a:t>
            </a:r>
          </a:p>
          <a:p>
            <a:pPr lvl="1"/>
            <a:r>
              <a:rPr lang="en-US" altLang="en-US" dirty="0" smtClean="0"/>
              <a:t>At query time?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Space complexity: how much memory is needed:</a:t>
            </a:r>
          </a:p>
          <a:p>
            <a:pPr lvl="1"/>
            <a:r>
              <a:rPr lang="en-US" altLang="en-US" dirty="0" smtClean="0"/>
              <a:t>In RAM?</a:t>
            </a:r>
          </a:p>
          <a:p>
            <a:pPr lvl="1"/>
            <a:r>
              <a:rPr lang="en-US" altLang="en-US" dirty="0" smtClean="0"/>
              <a:t>On disk?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7013" name="Group 5"/>
          <p:cNvGraphicFramePr>
            <a:graphicFrameLocks noGrp="1"/>
          </p:cNvGraphicFramePr>
          <p:nvPr/>
        </p:nvGraphicFramePr>
        <p:xfrm>
          <a:off x="2590800" y="1625600"/>
          <a:ext cx="1295400" cy="4876800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relaxation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astronomical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zebra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belligerent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subterfuge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daffodil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cadence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wingman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loiter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arcade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respondent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complex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kingdom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jambalaya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7062" name="Oval 54"/>
          <p:cNvSpPr>
            <a:spLocks noChangeArrowheads="1"/>
          </p:cNvSpPr>
          <p:nvPr/>
        </p:nvSpPr>
        <p:spPr bwMode="auto">
          <a:xfrm>
            <a:off x="2514600" y="5181600"/>
            <a:ext cx="9906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55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Linear Dictionary Lookup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752600"/>
            <a:ext cx="5029200" cy="4114800"/>
          </a:xfrm>
        </p:spPr>
        <p:txBody>
          <a:bodyPr/>
          <a:lstStyle/>
          <a:p>
            <a:endParaRPr lang="en-US" altLang="en-US" dirty="0" smtClean="0"/>
          </a:p>
          <a:p>
            <a:r>
              <a:rPr lang="en-US" altLang="en-US" dirty="0" smtClean="0"/>
              <a:t>Worst-case time: proportional to number of dictionary entries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This algorithm is O(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)</a:t>
            </a:r>
            <a:br>
              <a:rPr lang="en-US" altLang="en-US" dirty="0" smtClean="0"/>
            </a:br>
            <a:r>
              <a:rPr lang="en-US" altLang="en-US" dirty="0" smtClean="0"/>
              <a:t>(a “linear time” algorithm)</a:t>
            </a:r>
          </a:p>
          <a:p>
            <a:endParaRPr lang="en-US" altLang="en-US" dirty="0" smtClean="0"/>
          </a:p>
        </p:txBody>
      </p:sp>
      <p:sp>
        <p:nvSpPr>
          <p:cNvPr id="427012" name="Line 4"/>
          <p:cNvSpPr>
            <a:spLocks noChangeShapeType="1"/>
          </p:cNvSpPr>
          <p:nvPr/>
        </p:nvSpPr>
        <p:spPr bwMode="auto">
          <a:xfrm>
            <a:off x="2057400" y="17780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78" name="Text Box 41"/>
          <p:cNvSpPr txBox="1">
            <a:spLocks noChangeArrowheads="1"/>
          </p:cNvSpPr>
          <p:nvPr/>
        </p:nvSpPr>
        <p:spPr bwMode="auto">
          <a:xfrm>
            <a:off x="1760538" y="1066800"/>
            <a:ext cx="41830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</a:rPr>
              <a:t>Suppose we want to find the word “complex”</a:t>
            </a:r>
          </a:p>
        </p:txBody>
      </p:sp>
      <p:sp>
        <p:nvSpPr>
          <p:cNvPr id="427050" name="Line 42"/>
          <p:cNvSpPr>
            <a:spLocks noChangeShapeType="1"/>
          </p:cNvSpPr>
          <p:nvPr/>
        </p:nvSpPr>
        <p:spPr bwMode="auto">
          <a:xfrm>
            <a:off x="2057400" y="2079625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51" name="Line 43"/>
          <p:cNvSpPr>
            <a:spLocks noChangeShapeType="1"/>
          </p:cNvSpPr>
          <p:nvPr/>
        </p:nvSpPr>
        <p:spPr bwMode="auto">
          <a:xfrm>
            <a:off x="2057400" y="2382838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52" name="Line 44"/>
          <p:cNvSpPr>
            <a:spLocks noChangeShapeType="1"/>
          </p:cNvSpPr>
          <p:nvPr/>
        </p:nvSpPr>
        <p:spPr bwMode="auto">
          <a:xfrm>
            <a:off x="2057400" y="268605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53" name="Line 45"/>
          <p:cNvSpPr>
            <a:spLocks noChangeShapeType="1"/>
          </p:cNvSpPr>
          <p:nvPr/>
        </p:nvSpPr>
        <p:spPr bwMode="auto">
          <a:xfrm>
            <a:off x="2057400" y="2987675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54" name="Line 46"/>
          <p:cNvSpPr>
            <a:spLocks noChangeShapeType="1"/>
          </p:cNvSpPr>
          <p:nvPr/>
        </p:nvSpPr>
        <p:spPr bwMode="auto">
          <a:xfrm>
            <a:off x="2057400" y="3290888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55" name="Line 47"/>
          <p:cNvSpPr>
            <a:spLocks noChangeShapeType="1"/>
          </p:cNvSpPr>
          <p:nvPr/>
        </p:nvSpPr>
        <p:spPr bwMode="auto">
          <a:xfrm>
            <a:off x="2057400" y="35941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56" name="Line 48"/>
          <p:cNvSpPr>
            <a:spLocks noChangeShapeType="1"/>
          </p:cNvSpPr>
          <p:nvPr/>
        </p:nvSpPr>
        <p:spPr bwMode="auto">
          <a:xfrm>
            <a:off x="2057400" y="3895725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57" name="Line 49"/>
          <p:cNvSpPr>
            <a:spLocks noChangeShapeType="1"/>
          </p:cNvSpPr>
          <p:nvPr/>
        </p:nvSpPr>
        <p:spPr bwMode="auto">
          <a:xfrm>
            <a:off x="2057400" y="4198938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58" name="Line 50"/>
          <p:cNvSpPr>
            <a:spLocks noChangeShapeType="1"/>
          </p:cNvSpPr>
          <p:nvPr/>
        </p:nvSpPr>
        <p:spPr bwMode="auto">
          <a:xfrm>
            <a:off x="2057400" y="450215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59" name="Line 51"/>
          <p:cNvSpPr>
            <a:spLocks noChangeShapeType="1"/>
          </p:cNvSpPr>
          <p:nvPr/>
        </p:nvSpPr>
        <p:spPr bwMode="auto">
          <a:xfrm>
            <a:off x="2057400" y="4803775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60" name="Line 52"/>
          <p:cNvSpPr>
            <a:spLocks noChangeShapeType="1"/>
          </p:cNvSpPr>
          <p:nvPr/>
        </p:nvSpPr>
        <p:spPr bwMode="auto">
          <a:xfrm>
            <a:off x="2057400" y="5106988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61" name="Line 53"/>
          <p:cNvSpPr>
            <a:spLocks noChangeShapeType="1"/>
          </p:cNvSpPr>
          <p:nvPr/>
        </p:nvSpPr>
        <p:spPr bwMode="auto">
          <a:xfrm>
            <a:off x="2057400" y="54102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063" name="Text Box 55"/>
          <p:cNvSpPr txBox="1">
            <a:spLocks noChangeArrowheads="1"/>
          </p:cNvSpPr>
          <p:nvPr/>
        </p:nvSpPr>
        <p:spPr bwMode="auto">
          <a:xfrm>
            <a:off x="3946525" y="5241925"/>
            <a:ext cx="1054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Found 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62" grpId="0" animBg="1"/>
      <p:bldP spid="427011" grpId="0" build="allAtOnce"/>
      <p:bldP spid="427012" grpId="0" animBg="1"/>
      <p:bldP spid="427050" grpId="0" animBg="1"/>
      <p:bldP spid="427051" grpId="0" animBg="1"/>
      <p:bldP spid="427052" grpId="0" animBg="1"/>
      <p:bldP spid="427053" grpId="0" animBg="1"/>
      <p:bldP spid="427054" grpId="0" animBg="1"/>
      <p:bldP spid="427055" grpId="0" animBg="1"/>
      <p:bldP spid="427056" grpId="0" animBg="1"/>
      <p:bldP spid="427057" grpId="0" animBg="1"/>
      <p:bldP spid="427058" grpId="0" animBg="1"/>
      <p:bldP spid="427059" grpId="0" animBg="1"/>
      <p:bldP spid="427060" grpId="0" animBg="1"/>
      <p:bldP spid="427061" grpId="0" animBg="1"/>
      <p:bldP spid="4270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With a Sorted Dictionary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35450" y="2743200"/>
            <a:ext cx="4908550" cy="4114800"/>
          </a:xfrm>
        </p:spPr>
        <p:txBody>
          <a:bodyPr/>
          <a:lstStyle/>
          <a:p>
            <a:endParaRPr lang="en-US" altLang="en-US" dirty="0" smtClean="0"/>
          </a:p>
          <a:p>
            <a:r>
              <a:rPr lang="en-US" altLang="en-US" dirty="0" smtClean="0"/>
              <a:t>Worst-case time: proportional to number of </a:t>
            </a:r>
            <a:r>
              <a:rPr lang="en-US" altLang="en-US" dirty="0" err="1" smtClean="0"/>
              <a:t>halvings</a:t>
            </a:r>
            <a:r>
              <a:rPr lang="en-US" altLang="en-US" dirty="0"/>
              <a:t> </a:t>
            </a:r>
            <a:r>
              <a:rPr lang="en-US" altLang="en-US" dirty="0" smtClean="0"/>
              <a:t>(1, 2, 4, 8, … 1024, 2048, 4096, …)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We call this Binary “search” </a:t>
            </a:r>
          </a:p>
          <a:p>
            <a:pPr lvl="1"/>
            <a:r>
              <a:rPr lang="en-US" altLang="en-US" dirty="0" smtClean="0"/>
              <a:t>an “O(log n) time” algorithm</a:t>
            </a:r>
          </a:p>
          <a:p>
            <a:endParaRPr lang="en-US" altLang="en-US" dirty="0" smtClean="0"/>
          </a:p>
        </p:txBody>
      </p:sp>
      <p:graphicFrame>
        <p:nvGraphicFramePr>
          <p:cNvPr id="428036" name="Group 4"/>
          <p:cNvGraphicFramePr>
            <a:graphicFrameLocks noGrp="1"/>
          </p:cNvGraphicFramePr>
          <p:nvPr/>
        </p:nvGraphicFramePr>
        <p:xfrm>
          <a:off x="2590800" y="1625600"/>
          <a:ext cx="1295400" cy="4876800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arcade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astronomical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belligerent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cadence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complex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daffodil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jambalaya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kingdom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loiter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relaxation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respondent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subterfuge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wingman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zebra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600" name="Text Box 40"/>
          <p:cNvSpPr txBox="1">
            <a:spLocks noChangeArrowheads="1"/>
          </p:cNvSpPr>
          <p:nvPr/>
        </p:nvSpPr>
        <p:spPr bwMode="auto">
          <a:xfrm>
            <a:off x="1760538" y="1066800"/>
            <a:ext cx="650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latin typeface="Arial" panose="020B0604020202020204" pitchFamily="34" charset="0"/>
              </a:rPr>
              <a:t>Let’s try again, except this time with a sorted dictionary: find “complex”</a:t>
            </a:r>
          </a:p>
        </p:txBody>
      </p:sp>
      <p:sp>
        <p:nvSpPr>
          <p:cNvPr id="428073" name="Line 41"/>
          <p:cNvSpPr>
            <a:spLocks noChangeShapeType="1"/>
          </p:cNvSpPr>
          <p:nvPr/>
        </p:nvSpPr>
        <p:spPr bwMode="auto">
          <a:xfrm>
            <a:off x="2057400" y="268605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074" name="Line 42"/>
          <p:cNvSpPr>
            <a:spLocks noChangeShapeType="1"/>
          </p:cNvSpPr>
          <p:nvPr/>
        </p:nvSpPr>
        <p:spPr bwMode="auto">
          <a:xfrm>
            <a:off x="2057400" y="2987675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075" name="Line 43"/>
          <p:cNvSpPr>
            <a:spLocks noChangeShapeType="1"/>
          </p:cNvSpPr>
          <p:nvPr/>
        </p:nvSpPr>
        <p:spPr bwMode="auto">
          <a:xfrm>
            <a:off x="2057400" y="3290888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076" name="Line 44"/>
          <p:cNvSpPr>
            <a:spLocks noChangeShapeType="1"/>
          </p:cNvSpPr>
          <p:nvPr/>
        </p:nvSpPr>
        <p:spPr bwMode="auto">
          <a:xfrm>
            <a:off x="2057400" y="3895725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077" name="Oval 45"/>
          <p:cNvSpPr>
            <a:spLocks noChangeArrowheads="1"/>
          </p:cNvSpPr>
          <p:nvPr/>
        </p:nvSpPr>
        <p:spPr bwMode="auto">
          <a:xfrm>
            <a:off x="2514600" y="2797175"/>
            <a:ext cx="9906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28078" name="Text Box 46"/>
          <p:cNvSpPr txBox="1">
            <a:spLocks noChangeArrowheads="1"/>
          </p:cNvSpPr>
          <p:nvPr/>
        </p:nvSpPr>
        <p:spPr bwMode="auto">
          <a:xfrm>
            <a:off x="3946525" y="2859088"/>
            <a:ext cx="1054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Found 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5" grpId="0"/>
      <p:bldP spid="428073" grpId="0" animBg="1"/>
      <p:bldP spid="428074" grpId="0" animBg="1"/>
      <p:bldP spid="428075" grpId="0" animBg="1"/>
      <p:bldP spid="428076" grpId="0" animBg="1"/>
      <p:bldP spid="428077" grpId="0" animBg="1"/>
      <p:bldP spid="4280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348547"/>
              </p:ext>
            </p:extLst>
          </p:nvPr>
        </p:nvGraphicFramePr>
        <p:xfrm>
          <a:off x="1128733" y="1752600"/>
          <a:ext cx="732155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“Asymptotic” Complexity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685800" y="5638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3124200" y="5638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Term Index Size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971800"/>
          </a:xfrm>
        </p:spPr>
        <p:txBody>
          <a:bodyPr/>
          <a:lstStyle/>
          <a:p>
            <a:r>
              <a:rPr lang="en-US" altLang="en-US" dirty="0" smtClean="0"/>
              <a:t>Heap’s Law predicts vocabulary size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Term index will usually fits in RAM </a:t>
            </a:r>
          </a:p>
          <a:p>
            <a:pPr lvl="1"/>
            <a:r>
              <a:rPr lang="en-US" altLang="en-US" dirty="0"/>
              <a:t>F</a:t>
            </a:r>
            <a:r>
              <a:rPr lang="en-US" altLang="en-US" dirty="0" smtClean="0"/>
              <a:t>or any size collection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674171"/>
              </p:ext>
            </p:extLst>
          </p:nvPr>
        </p:nvGraphicFramePr>
        <p:xfrm>
          <a:off x="1092200" y="2018674"/>
          <a:ext cx="203200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4" imgW="558720" imgH="203040" progId="Equation.3">
                  <p:embed/>
                </p:oleObj>
              </mc:Choice>
              <mc:Fallback>
                <p:oleObj name="Equation" r:id="rId4" imgW="55872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2018674"/>
                        <a:ext cx="2032000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666111"/>
              </p:ext>
            </p:extLst>
          </p:nvPr>
        </p:nvGraphicFramePr>
        <p:xfrm>
          <a:off x="5987256" y="2551738"/>
          <a:ext cx="1782763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6" imgW="1015920" imgH="203040" progId="Equation.3">
                  <p:embed/>
                </p:oleObj>
              </mc:Choice>
              <mc:Fallback>
                <p:oleObj name="Equation" r:id="rId6" imgW="101592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7256" y="2551738"/>
                        <a:ext cx="1782763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3276600" y="1893262"/>
            <a:ext cx="321594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1" dirty="0">
                <a:solidFill>
                  <a:schemeClr val="tx2"/>
                </a:solidFill>
                <a:latin typeface="Arial" panose="020B0604020202020204" pitchFamily="34" charset="0"/>
              </a:rPr>
              <a:t>V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 is vocabulary size</a:t>
            </a:r>
          </a:p>
          <a:p>
            <a:r>
              <a:rPr lang="en-US" altLang="en-US" sz="2000" i="1" dirty="0">
                <a:solidFill>
                  <a:schemeClr val="tx2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 is </a:t>
            </a:r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</a:rPr>
              <a:t>number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of documents)</a:t>
            </a:r>
          </a:p>
          <a:p>
            <a:r>
              <a:rPr lang="en-US" altLang="en-US" sz="2000" i="1" dirty="0">
                <a:solidFill>
                  <a:schemeClr val="tx2"/>
                </a:solidFill>
                <a:latin typeface="Arial" panose="020B0604020202020204" pitchFamily="34" charset="0"/>
              </a:rPr>
              <a:t>K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2000" i="1" dirty="0">
                <a:solidFill>
                  <a:schemeClr val="tx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are constants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9500" y="3064050"/>
            <a:ext cx="6633023" cy="23715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46300410</TotalTime>
  <Words>1112</Words>
  <Application>Microsoft Office PowerPoint</Application>
  <PresentationFormat>On-screen Show (4:3)</PresentationFormat>
  <Paragraphs>414</Paragraphs>
  <Slides>18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Symbol</vt:lpstr>
      <vt:lpstr>Times New Roman</vt:lpstr>
      <vt:lpstr>Wingdings</vt:lpstr>
      <vt:lpstr>Blank Presentation</vt:lpstr>
      <vt:lpstr>Equation</vt:lpstr>
      <vt:lpstr>Evidence from Content</vt:lpstr>
      <vt:lpstr>Agenda</vt:lpstr>
      <vt:lpstr>An “Inverted Index”</vt:lpstr>
      <vt:lpstr>Deconstructing the Inverted Index</vt:lpstr>
      <vt:lpstr>Computational Complexity</vt:lpstr>
      <vt:lpstr>Linear Dictionary Lookup</vt:lpstr>
      <vt:lpstr>With a Sorted Dictionary</vt:lpstr>
      <vt:lpstr>“Asymptotic” Complexity</vt:lpstr>
      <vt:lpstr>Term Index Size</vt:lpstr>
      <vt:lpstr>Building a Term Index</vt:lpstr>
      <vt:lpstr>Postings File Size</vt:lpstr>
      <vt:lpstr>Large Postings Cause Slow Queries</vt:lpstr>
      <vt:lpstr>Zipf’s “Long Tail” Law</vt:lpstr>
      <vt:lpstr>Word Frequency in English</vt:lpstr>
      <vt:lpstr>Demonstrating Zipf’s Law</vt:lpstr>
      <vt:lpstr>Index Compression</vt:lpstr>
      <vt:lpstr>Compression Example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Retrieval Issues</dc:title>
  <dc:creator>Preferred Customer</dc:creator>
  <cp:lastModifiedBy>mm</cp:lastModifiedBy>
  <cp:revision>159</cp:revision>
  <cp:lastPrinted>1998-04-27T02:28:06Z</cp:lastPrinted>
  <dcterms:created xsi:type="dcterms:W3CDTF">1998-04-26T18:13:33Z</dcterms:created>
  <dcterms:modified xsi:type="dcterms:W3CDTF">2014-07-29T08:55:06Z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