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23" r:id="rId3"/>
    <p:sldId id="326" r:id="rId4"/>
    <p:sldId id="602" r:id="rId5"/>
    <p:sldId id="411" r:id="rId6"/>
    <p:sldId id="333" r:id="rId7"/>
    <p:sldId id="413" r:id="rId8"/>
    <p:sldId id="334" r:id="rId9"/>
    <p:sldId id="335" r:id="rId10"/>
    <p:sldId id="417" r:id="rId11"/>
    <p:sldId id="336" r:id="rId12"/>
    <p:sldId id="419" r:id="rId13"/>
    <p:sldId id="420" r:id="rId14"/>
    <p:sldId id="338" r:id="rId15"/>
    <p:sldId id="341" r:id="rId16"/>
    <p:sldId id="342" r:id="rId17"/>
    <p:sldId id="627" r:id="rId18"/>
    <p:sldId id="670" r:id="rId1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92" autoAdjust="0"/>
    <p:restoredTop sz="94910" autoAdjust="0"/>
  </p:normalViewPr>
  <p:slideViewPr>
    <p:cSldViewPr>
      <p:cViewPr varScale="1">
        <p:scale>
          <a:sx n="53" d="100"/>
          <a:sy n="53" d="100"/>
        </p:scale>
        <p:origin x="72" y="168"/>
      </p:cViewPr>
      <p:guideLst>
        <p:guide orient="horz" pos="2160"/>
        <p:guide pos="2880"/>
      </p:guideLst>
    </p:cSldViewPr>
  </p:slideViewPr>
  <p:outlineViewPr>
    <p:cViewPr>
      <p:scale>
        <a:sx n="33" d="100"/>
        <a:sy n="33" d="100"/>
      </p:scale>
      <p:origin x="0" y="-51810"/>
    </p:cViewPr>
  </p:outlineViewPr>
  <p:notesTextViewPr>
    <p:cViewPr>
      <p:scale>
        <a:sx n="3" d="2"/>
        <a:sy n="3" d="2"/>
      </p:scale>
      <p:origin x="0" y="0"/>
    </p:cViewPr>
  </p:notesTextViewPr>
  <p:sorterViewPr>
    <p:cViewPr varScale="1">
      <p:scale>
        <a:sx n="100" d="100"/>
        <a:sy n="100" d="100"/>
      </p:scale>
      <p:origin x="0" y="-100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4170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896938" y="4352925"/>
            <a:ext cx="5013325" cy="412908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5937277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ChangeArrowheads="1"/>
          </p:cNvSpPr>
          <p:nvPr/>
        </p:nvSpPr>
        <p:spPr bwMode="auto">
          <a:xfrm>
            <a:off x="3889375" y="0"/>
            <a:ext cx="2992438"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1379" name="Rectangle 3"/>
          <p:cNvSpPr>
            <a:spLocks noChangeArrowheads="1"/>
          </p:cNvSpPr>
          <p:nvPr/>
        </p:nvSpPr>
        <p:spPr bwMode="auto">
          <a:xfrm>
            <a:off x="3889375" y="8707438"/>
            <a:ext cx="2992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200"/>
              <a:t>1</a:t>
            </a:r>
          </a:p>
        </p:txBody>
      </p:sp>
      <p:sp>
        <p:nvSpPr>
          <p:cNvPr id="101380" name="Rectangle 4"/>
          <p:cNvSpPr>
            <a:spLocks noChangeArrowheads="1"/>
          </p:cNvSpPr>
          <p:nvPr/>
        </p:nvSpPr>
        <p:spPr bwMode="auto">
          <a:xfrm>
            <a:off x="0" y="8707438"/>
            <a:ext cx="2992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1381" name="Rectangle 5"/>
          <p:cNvSpPr>
            <a:spLocks noChangeArrowheads="1"/>
          </p:cNvSpPr>
          <p:nvPr/>
        </p:nvSpPr>
        <p:spPr bwMode="auto">
          <a:xfrm>
            <a:off x="0" y="0"/>
            <a:ext cx="2992438"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1382" name="Rectangle 6"/>
          <p:cNvSpPr>
            <a:spLocks noGrp="1" noRot="1" noChangeAspect="1" noChangeArrowheads="1" noTextEdit="1"/>
          </p:cNvSpPr>
          <p:nvPr>
            <p:ph type="sldImg"/>
          </p:nvPr>
        </p:nvSpPr>
        <p:spPr>
          <a:xfrm>
            <a:off x="1150938" y="692150"/>
            <a:ext cx="4556125" cy="3416300"/>
          </a:xfrm>
          <a:ln cap="flat"/>
        </p:spPr>
      </p:sp>
      <p:sp>
        <p:nvSpPr>
          <p:cNvPr id="10138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917036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209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17</a:t>
            </a:r>
          </a:p>
        </p:txBody>
      </p:sp>
      <p:sp>
        <p:nvSpPr>
          <p:cNvPr id="13210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210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2102" name="Rectangle 6"/>
          <p:cNvSpPr>
            <a:spLocks noGrp="1" noRot="1" noChangeAspect="1" noChangeArrowheads="1" noTextEdit="1"/>
          </p:cNvSpPr>
          <p:nvPr>
            <p:ph type="sldImg"/>
          </p:nvPr>
        </p:nvSpPr>
        <p:spPr>
          <a:xfrm>
            <a:off x="1150938" y="692150"/>
            <a:ext cx="4556125" cy="3416300"/>
          </a:xfrm>
          <a:ln cap="flat">
            <a:solidFill>
              <a:schemeClr val="tx1"/>
            </a:solidFill>
          </a:ln>
        </p:spPr>
      </p:sp>
      <p:sp>
        <p:nvSpPr>
          <p:cNvPr id="132103" name="Rectangle 7"/>
          <p:cNvSpPr>
            <a:spLocks noGrp="1" noChangeArrowheads="1"/>
          </p:cNvSpPr>
          <p:nvPr>
            <p:ph type="body" idx="1"/>
          </p:nvPr>
        </p:nvSpPr>
        <p:spPr>
          <a:xfrm>
            <a:off x="914400" y="4343400"/>
            <a:ext cx="5029200"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Start 2:35</a:t>
            </a:r>
          </a:p>
        </p:txBody>
      </p:sp>
    </p:spTree>
    <p:extLst>
      <p:ext uri="{BB962C8B-B14F-4D97-AF65-F5344CB8AC3E}">
        <p14:creationId xmlns:p14="http://schemas.microsoft.com/office/powerpoint/2010/main" val="3180534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ChangeArrowheads="1"/>
          </p:cNvSpPr>
          <p:nvPr/>
        </p:nvSpPr>
        <p:spPr bwMode="auto">
          <a:xfrm>
            <a:off x="3884613" y="0"/>
            <a:ext cx="297338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40291" name="Rectangle 3"/>
          <p:cNvSpPr>
            <a:spLocks noChangeArrowheads="1"/>
          </p:cNvSpPr>
          <p:nvPr/>
        </p:nvSpPr>
        <p:spPr bwMode="auto">
          <a:xfrm>
            <a:off x="3884613" y="8686800"/>
            <a:ext cx="297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62" tIns="46038" rIns="93662" bIns="46038" anchor="b"/>
          <a:lstStyle>
            <a:lvl1pPr defTabSz="930275">
              <a:defRPr sz="2400">
                <a:solidFill>
                  <a:schemeClr val="tx1"/>
                </a:solidFill>
                <a:latin typeface="Times New Roman" panose="02020603050405020304" pitchFamily="18" charset="0"/>
              </a:defRPr>
            </a:lvl1pPr>
            <a:lvl2pPr marL="742950" indent="-285750" defTabSz="930275">
              <a:defRPr sz="2400">
                <a:solidFill>
                  <a:schemeClr val="tx1"/>
                </a:solidFill>
                <a:latin typeface="Times New Roman" panose="02020603050405020304" pitchFamily="18" charset="0"/>
              </a:defRPr>
            </a:lvl2pPr>
            <a:lvl3pPr marL="1143000" indent="-228600" defTabSz="930275">
              <a:defRPr sz="2400">
                <a:solidFill>
                  <a:schemeClr val="tx1"/>
                </a:solidFill>
                <a:latin typeface="Times New Roman" panose="02020603050405020304" pitchFamily="18" charset="0"/>
              </a:defRPr>
            </a:lvl3pPr>
            <a:lvl4pPr marL="1600200" indent="-228600" defTabSz="930275">
              <a:defRPr sz="2400">
                <a:solidFill>
                  <a:schemeClr val="tx1"/>
                </a:solidFill>
                <a:latin typeface="Times New Roman" panose="02020603050405020304" pitchFamily="18" charset="0"/>
              </a:defRPr>
            </a:lvl4pPr>
            <a:lvl5pPr marL="2057400" indent="-228600" defTabSz="930275">
              <a:defRPr sz="2400">
                <a:solidFill>
                  <a:schemeClr val="tx1"/>
                </a:solidFill>
                <a:latin typeface="Times New Roman" panose="02020603050405020304" pitchFamily="18" charset="0"/>
              </a:defRPr>
            </a:lvl5pPr>
            <a:lvl6pPr marL="2514600" indent="-228600" defTabSz="9302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02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02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0275"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200"/>
              <a:t>17</a:t>
            </a:r>
          </a:p>
        </p:txBody>
      </p:sp>
      <p:sp>
        <p:nvSpPr>
          <p:cNvPr id="14029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40293" name="Rectangle 5"/>
          <p:cNvSpPr>
            <a:spLocks noChangeArrowheads="1"/>
          </p:cNvSpPr>
          <p:nvPr/>
        </p:nvSpPr>
        <p:spPr bwMode="auto">
          <a:xfrm>
            <a:off x="0" y="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40294" name="Rectangle 6"/>
          <p:cNvSpPr>
            <a:spLocks noGrp="1" noRot="1" noChangeAspect="1" noChangeArrowheads="1" noTextEdit="1"/>
          </p:cNvSpPr>
          <p:nvPr>
            <p:ph type="sldImg"/>
          </p:nvPr>
        </p:nvSpPr>
        <p:spPr>
          <a:xfrm>
            <a:off x="1150938" y="692150"/>
            <a:ext cx="4556125" cy="3416300"/>
          </a:xfrm>
          <a:ln cap="flat"/>
        </p:spPr>
      </p:sp>
      <p:sp>
        <p:nvSpPr>
          <p:cNvPr id="140295" name="Rectangle 7"/>
          <p:cNvSpPr>
            <a:spLocks noGrp="1" noChangeArrowheads="1"/>
          </p:cNvSpPr>
          <p:nvPr>
            <p:ph type="body" idx="1"/>
          </p:nvPr>
        </p:nvSpPr>
        <p:spPr>
          <a:xfrm>
            <a:off x="914400" y="4341813"/>
            <a:ext cx="5027613"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662" tIns="46038" rIns="93662" bIns="46038"/>
          <a:lstStyle/>
          <a:p>
            <a:endParaRPr lang="en-US" altLang="en-US" smtClean="0"/>
          </a:p>
        </p:txBody>
      </p:sp>
    </p:spTree>
    <p:extLst>
      <p:ext uri="{BB962C8B-B14F-4D97-AF65-F5344CB8AC3E}">
        <p14:creationId xmlns:p14="http://schemas.microsoft.com/office/powerpoint/2010/main" val="23523517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3889375" y="0"/>
            <a:ext cx="2992438"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1859" name="Rectangle 3"/>
          <p:cNvSpPr>
            <a:spLocks noChangeArrowheads="1"/>
          </p:cNvSpPr>
          <p:nvPr/>
        </p:nvSpPr>
        <p:spPr bwMode="auto">
          <a:xfrm>
            <a:off x="3889375" y="8707438"/>
            <a:ext cx="2992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200"/>
              <a:t>2</a:t>
            </a:r>
          </a:p>
        </p:txBody>
      </p:sp>
      <p:sp>
        <p:nvSpPr>
          <p:cNvPr id="121860" name="Rectangle 4"/>
          <p:cNvSpPr>
            <a:spLocks noChangeArrowheads="1"/>
          </p:cNvSpPr>
          <p:nvPr/>
        </p:nvSpPr>
        <p:spPr bwMode="auto">
          <a:xfrm>
            <a:off x="0" y="8707438"/>
            <a:ext cx="2992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1861" name="Rectangle 5"/>
          <p:cNvSpPr>
            <a:spLocks noChangeArrowheads="1"/>
          </p:cNvSpPr>
          <p:nvPr/>
        </p:nvSpPr>
        <p:spPr bwMode="auto">
          <a:xfrm>
            <a:off x="0" y="0"/>
            <a:ext cx="2992438"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1862" name="Rectangle 6"/>
          <p:cNvSpPr>
            <a:spLocks noGrp="1" noRot="1" noChangeAspect="1" noChangeArrowheads="1" noTextEdit="1"/>
          </p:cNvSpPr>
          <p:nvPr>
            <p:ph type="sldImg"/>
          </p:nvPr>
        </p:nvSpPr>
        <p:spPr>
          <a:xfrm>
            <a:off x="1150938" y="692150"/>
            <a:ext cx="4556125" cy="3416300"/>
          </a:xfrm>
          <a:solidFill>
            <a:srgbClr val="FFFFFF"/>
          </a:solidFill>
          <a:ln cap="flat"/>
        </p:spPr>
      </p:sp>
      <p:sp>
        <p:nvSpPr>
          <p:cNvPr id="12186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06263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3889375" y="0"/>
            <a:ext cx="2992438"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1859" name="Rectangle 3"/>
          <p:cNvSpPr>
            <a:spLocks noChangeArrowheads="1"/>
          </p:cNvSpPr>
          <p:nvPr/>
        </p:nvSpPr>
        <p:spPr bwMode="auto">
          <a:xfrm>
            <a:off x="3889375" y="8707438"/>
            <a:ext cx="2992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200"/>
              <a:t>2</a:t>
            </a:r>
          </a:p>
        </p:txBody>
      </p:sp>
      <p:sp>
        <p:nvSpPr>
          <p:cNvPr id="121860" name="Rectangle 4"/>
          <p:cNvSpPr>
            <a:spLocks noChangeArrowheads="1"/>
          </p:cNvSpPr>
          <p:nvPr/>
        </p:nvSpPr>
        <p:spPr bwMode="auto">
          <a:xfrm>
            <a:off x="0" y="8707438"/>
            <a:ext cx="2992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1861" name="Rectangle 5"/>
          <p:cNvSpPr>
            <a:spLocks noChangeArrowheads="1"/>
          </p:cNvSpPr>
          <p:nvPr/>
        </p:nvSpPr>
        <p:spPr bwMode="auto">
          <a:xfrm>
            <a:off x="0" y="0"/>
            <a:ext cx="2992438"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1862" name="Rectangle 6"/>
          <p:cNvSpPr>
            <a:spLocks noGrp="1" noRot="1" noChangeAspect="1" noChangeArrowheads="1" noTextEdit="1"/>
          </p:cNvSpPr>
          <p:nvPr>
            <p:ph type="sldImg"/>
          </p:nvPr>
        </p:nvSpPr>
        <p:spPr>
          <a:xfrm>
            <a:off x="1150938" y="692150"/>
            <a:ext cx="4556125" cy="3416300"/>
          </a:xfrm>
          <a:solidFill>
            <a:srgbClr val="FFFFFF"/>
          </a:solidFill>
          <a:ln cap="flat"/>
        </p:spPr>
      </p:sp>
      <p:sp>
        <p:nvSpPr>
          <p:cNvPr id="12186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1870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493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8</a:t>
            </a:r>
          </a:p>
        </p:txBody>
      </p:sp>
      <p:sp>
        <p:nvSpPr>
          <p:cNvPr id="12493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493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4934" name="Rectangle 6"/>
          <p:cNvSpPr>
            <a:spLocks noGrp="1" noRot="1" noChangeAspect="1" noChangeArrowheads="1" noTextEdit="1"/>
          </p:cNvSpPr>
          <p:nvPr>
            <p:ph type="sldImg"/>
          </p:nvPr>
        </p:nvSpPr>
        <p:spPr>
          <a:xfrm>
            <a:off x="1150938" y="692150"/>
            <a:ext cx="4556125" cy="3416300"/>
          </a:xfrm>
          <a:ln cap="flat">
            <a:solidFill>
              <a:schemeClr val="tx1"/>
            </a:solidFill>
          </a:ln>
        </p:spPr>
      </p:sp>
      <p:sp>
        <p:nvSpPr>
          <p:cNvPr id="124935" name="Rectangle 7"/>
          <p:cNvSpPr>
            <a:spLocks noGrp="1" noChangeArrowheads="1"/>
          </p:cNvSpPr>
          <p:nvPr>
            <p:ph type="body" idx="1"/>
          </p:nvPr>
        </p:nvSpPr>
        <p:spPr>
          <a:xfrm>
            <a:off x="914400" y="4343400"/>
            <a:ext cx="5029200"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Start 1:30</a:t>
            </a:r>
          </a:p>
        </p:txBody>
      </p:sp>
    </p:spTree>
    <p:extLst>
      <p:ext uri="{BB962C8B-B14F-4D97-AF65-F5344CB8AC3E}">
        <p14:creationId xmlns:p14="http://schemas.microsoft.com/office/powerpoint/2010/main" val="1941631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595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9</a:t>
            </a:r>
          </a:p>
        </p:txBody>
      </p:sp>
      <p:sp>
        <p:nvSpPr>
          <p:cNvPr id="12595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595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5958" name="Rectangle 6"/>
          <p:cNvSpPr>
            <a:spLocks noGrp="1" noRot="1" noChangeAspect="1" noChangeArrowheads="1" noTextEdit="1"/>
          </p:cNvSpPr>
          <p:nvPr>
            <p:ph type="sldImg"/>
          </p:nvPr>
        </p:nvSpPr>
        <p:spPr>
          <a:xfrm>
            <a:off x="1150938" y="692150"/>
            <a:ext cx="4556125" cy="3416300"/>
          </a:xfrm>
          <a:ln cap="flat">
            <a:solidFill>
              <a:schemeClr val="tx1"/>
            </a:solidFill>
          </a:ln>
        </p:spPr>
      </p:sp>
      <p:sp>
        <p:nvSpPr>
          <p:cNvPr id="125959" name="Rectangle 7"/>
          <p:cNvSpPr>
            <a:spLocks noGrp="1" noChangeArrowheads="1"/>
          </p:cNvSpPr>
          <p:nvPr>
            <p:ph type="body" idx="1"/>
          </p:nvPr>
        </p:nvSpPr>
        <p:spPr>
          <a:xfrm>
            <a:off x="914400" y="4343400"/>
            <a:ext cx="5029200"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Start:  1:35</a:t>
            </a:r>
          </a:p>
          <a:p>
            <a:endParaRPr lang="en-US" altLang="en-US" smtClean="0"/>
          </a:p>
          <a:p>
            <a:r>
              <a:rPr lang="en-US" altLang="en-US" smtClean="0"/>
              <a:t>Questions:</a:t>
            </a:r>
          </a:p>
          <a:p>
            <a:endParaRPr lang="en-US" altLang="en-US" smtClean="0"/>
          </a:p>
          <a:p>
            <a:r>
              <a:rPr lang="en-US" altLang="en-US" smtClean="0"/>
              <a:t>What is the consistent order in this case?</a:t>
            </a:r>
          </a:p>
          <a:p>
            <a:r>
              <a:rPr lang="en-US" altLang="en-US" smtClean="0"/>
              <a:t>Why is a consistent order needed?</a:t>
            </a:r>
          </a:p>
          <a:p>
            <a:endParaRPr lang="en-US" altLang="en-US" smtClean="0"/>
          </a:p>
          <a:p>
            <a:r>
              <a:rPr lang="en-US" altLang="en-US" smtClean="0"/>
              <a:t>How are the terms chosen in this case?</a:t>
            </a:r>
          </a:p>
          <a:p>
            <a:r>
              <a:rPr lang="en-US" altLang="en-US" smtClean="0"/>
              <a:t>Stopword lists eliminate terms  that only convey meaning through word order</a:t>
            </a:r>
          </a:p>
          <a:p>
            <a:endParaRPr lang="en-US" altLang="en-US" smtClean="0"/>
          </a:p>
          <a:p>
            <a:r>
              <a:rPr lang="en-US" altLang="en-US" smtClean="0"/>
              <a:t>Observations:</a:t>
            </a:r>
          </a:p>
          <a:p>
            <a:endParaRPr lang="en-US" altLang="en-US" smtClean="0"/>
          </a:p>
          <a:p>
            <a:r>
              <a:rPr lang="en-US" altLang="en-US" smtClean="0"/>
              <a:t>No need to keep a position for terms that never occur</a:t>
            </a:r>
          </a:p>
        </p:txBody>
      </p:sp>
    </p:spTree>
    <p:extLst>
      <p:ext uri="{BB962C8B-B14F-4D97-AF65-F5344CB8AC3E}">
        <p14:creationId xmlns:p14="http://schemas.microsoft.com/office/powerpoint/2010/main" val="2757004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697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10</a:t>
            </a:r>
          </a:p>
        </p:txBody>
      </p:sp>
      <p:sp>
        <p:nvSpPr>
          <p:cNvPr id="12698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698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6982" name="Rectangle 6"/>
          <p:cNvSpPr>
            <a:spLocks noGrp="1" noRot="1" noChangeAspect="1" noChangeArrowheads="1" noTextEdit="1"/>
          </p:cNvSpPr>
          <p:nvPr>
            <p:ph type="sldImg"/>
          </p:nvPr>
        </p:nvSpPr>
        <p:spPr>
          <a:xfrm>
            <a:off x="1150938" y="692150"/>
            <a:ext cx="4556125" cy="3416300"/>
          </a:xfrm>
          <a:ln cap="flat">
            <a:solidFill>
              <a:schemeClr val="tx1"/>
            </a:solidFill>
          </a:ln>
        </p:spPr>
      </p:sp>
      <p:sp>
        <p:nvSpPr>
          <p:cNvPr id="126983" name="Rectangle 7"/>
          <p:cNvSpPr>
            <a:spLocks noGrp="1" noChangeArrowheads="1"/>
          </p:cNvSpPr>
          <p:nvPr>
            <p:ph type="body" idx="1"/>
          </p:nvPr>
        </p:nvSpPr>
        <p:spPr>
          <a:xfrm>
            <a:off x="914400" y="4343400"/>
            <a:ext cx="5029200"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Start 1:40</a:t>
            </a:r>
          </a:p>
        </p:txBody>
      </p:sp>
    </p:spTree>
    <p:extLst>
      <p:ext uri="{BB962C8B-B14F-4D97-AF65-F5344CB8AC3E}">
        <p14:creationId xmlns:p14="http://schemas.microsoft.com/office/powerpoint/2010/main" val="1808991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800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11</a:t>
            </a:r>
          </a:p>
        </p:txBody>
      </p:sp>
      <p:sp>
        <p:nvSpPr>
          <p:cNvPr id="12800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800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8006" name="Rectangle 6"/>
          <p:cNvSpPr>
            <a:spLocks noGrp="1" noRot="1" noChangeAspect="1" noChangeArrowheads="1" noTextEdit="1"/>
          </p:cNvSpPr>
          <p:nvPr>
            <p:ph type="sldImg"/>
          </p:nvPr>
        </p:nvSpPr>
        <p:spPr>
          <a:xfrm>
            <a:off x="1150938" y="692150"/>
            <a:ext cx="4556125" cy="3416300"/>
          </a:xfrm>
          <a:ln cap="flat">
            <a:solidFill>
              <a:schemeClr val="tx1"/>
            </a:solidFill>
          </a:ln>
        </p:spPr>
      </p:sp>
      <p:sp>
        <p:nvSpPr>
          <p:cNvPr id="128007" name="Rectangle 7"/>
          <p:cNvSpPr>
            <a:spLocks noGrp="1" noChangeArrowheads="1"/>
          </p:cNvSpPr>
          <p:nvPr>
            <p:ph type="body" idx="1"/>
          </p:nvPr>
        </p:nvSpPr>
        <p:spPr>
          <a:xfrm>
            <a:off x="914400" y="4343400"/>
            <a:ext cx="5029200"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Start 1:45</a:t>
            </a:r>
          </a:p>
        </p:txBody>
      </p:sp>
    </p:spTree>
    <p:extLst>
      <p:ext uri="{BB962C8B-B14F-4D97-AF65-F5344CB8AC3E}">
        <p14:creationId xmlns:p14="http://schemas.microsoft.com/office/powerpoint/2010/main" val="400936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3887788" y="0"/>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9027" name="Rectangle 3"/>
          <p:cNvSpPr>
            <a:spLocks noChangeArrowheads="1"/>
          </p:cNvSpPr>
          <p:nvPr/>
        </p:nvSpPr>
        <p:spPr bwMode="auto">
          <a:xfrm>
            <a:off x="3887788" y="8686800"/>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48" tIns="0" rIns="19048"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900" i="1"/>
              <a:t>12</a:t>
            </a:r>
          </a:p>
        </p:txBody>
      </p:sp>
      <p:sp>
        <p:nvSpPr>
          <p:cNvPr id="129028" name="Rectangle 4"/>
          <p:cNvSpPr>
            <a:spLocks noChangeArrowheads="1"/>
          </p:cNvSpPr>
          <p:nvPr/>
        </p:nvSpPr>
        <p:spPr bwMode="auto">
          <a:xfrm>
            <a:off x="0" y="8686800"/>
            <a:ext cx="2970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9029" name="Rectangle 5"/>
          <p:cNvSpPr>
            <a:spLocks noChangeArrowheads="1"/>
          </p:cNvSpPr>
          <p:nvPr/>
        </p:nvSpPr>
        <p:spPr bwMode="auto">
          <a:xfrm>
            <a:off x="0" y="0"/>
            <a:ext cx="2970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9030" name="Rectangle 6"/>
          <p:cNvSpPr>
            <a:spLocks noGrp="1" noRot="1" noChangeAspect="1" noChangeArrowheads="1" noTextEdit="1"/>
          </p:cNvSpPr>
          <p:nvPr>
            <p:ph type="sldImg"/>
          </p:nvPr>
        </p:nvSpPr>
        <p:spPr>
          <a:xfrm>
            <a:off x="1152525" y="692150"/>
            <a:ext cx="4554538" cy="3416300"/>
          </a:xfrm>
          <a:ln cap="flat">
            <a:solidFill>
              <a:schemeClr val="tx1"/>
            </a:solidFill>
          </a:ln>
        </p:spPr>
      </p:sp>
      <p:sp>
        <p:nvSpPr>
          <p:cNvPr id="129031" name="Rectangle 7"/>
          <p:cNvSpPr>
            <a:spLocks noGrp="1" noChangeArrowheads="1"/>
          </p:cNvSpPr>
          <p:nvPr>
            <p:ph type="body" idx="1"/>
          </p:nvPr>
        </p:nvSpPr>
        <p:spPr>
          <a:xfrm>
            <a:off x="914400" y="4343400"/>
            <a:ext cx="5029200"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74" tIns="44443" rIns="90474" bIns="44443"/>
          <a:lstStyle/>
          <a:p>
            <a:endParaRPr lang="en-US" altLang="en-US" smtClean="0"/>
          </a:p>
        </p:txBody>
      </p:sp>
    </p:spTree>
    <p:extLst>
      <p:ext uri="{BB962C8B-B14F-4D97-AF65-F5344CB8AC3E}">
        <p14:creationId xmlns:p14="http://schemas.microsoft.com/office/powerpoint/2010/main" val="1945299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005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13</a:t>
            </a:r>
          </a:p>
        </p:txBody>
      </p:sp>
      <p:sp>
        <p:nvSpPr>
          <p:cNvPr id="13005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005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0054" name="Rectangle 6"/>
          <p:cNvSpPr>
            <a:spLocks noGrp="1" noRot="1" noChangeAspect="1" noChangeArrowheads="1" noTextEdit="1"/>
          </p:cNvSpPr>
          <p:nvPr>
            <p:ph type="sldImg"/>
          </p:nvPr>
        </p:nvSpPr>
        <p:spPr>
          <a:xfrm>
            <a:off x="1150938" y="692150"/>
            <a:ext cx="4556125" cy="3416300"/>
          </a:xfrm>
          <a:ln cap="flat">
            <a:solidFill>
              <a:schemeClr val="tx1"/>
            </a:solidFill>
          </a:ln>
        </p:spPr>
      </p:sp>
      <p:sp>
        <p:nvSpPr>
          <p:cNvPr id="130055" name="Rectangle 7"/>
          <p:cNvSpPr>
            <a:spLocks noGrp="1" noChangeArrowheads="1"/>
          </p:cNvSpPr>
          <p:nvPr>
            <p:ph type="body" idx="1"/>
          </p:nvPr>
        </p:nvSpPr>
        <p:spPr>
          <a:xfrm>
            <a:off x="914400" y="4343400"/>
            <a:ext cx="5029200"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Start 1:55</a:t>
            </a:r>
          </a:p>
        </p:txBody>
      </p:sp>
    </p:spTree>
    <p:extLst>
      <p:ext uri="{BB962C8B-B14F-4D97-AF65-F5344CB8AC3E}">
        <p14:creationId xmlns:p14="http://schemas.microsoft.com/office/powerpoint/2010/main" val="4089919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107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16</a:t>
            </a:r>
          </a:p>
        </p:txBody>
      </p:sp>
      <p:sp>
        <p:nvSpPr>
          <p:cNvPr id="13107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107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1078" name="Rectangle 6"/>
          <p:cNvSpPr>
            <a:spLocks noGrp="1" noRot="1" noChangeAspect="1" noChangeArrowheads="1" noTextEdit="1"/>
          </p:cNvSpPr>
          <p:nvPr>
            <p:ph type="sldImg"/>
          </p:nvPr>
        </p:nvSpPr>
        <p:spPr>
          <a:xfrm>
            <a:off x="1150938" y="692150"/>
            <a:ext cx="4556125" cy="3416300"/>
          </a:xfrm>
          <a:ln cap="flat">
            <a:solidFill>
              <a:schemeClr val="tx1"/>
            </a:solidFill>
          </a:ln>
        </p:spPr>
      </p:sp>
      <p:sp>
        <p:nvSpPr>
          <p:cNvPr id="131079" name="Rectangle 7"/>
          <p:cNvSpPr>
            <a:spLocks noGrp="1" noChangeArrowheads="1"/>
          </p:cNvSpPr>
          <p:nvPr>
            <p:ph type="body" idx="1"/>
          </p:nvPr>
        </p:nvSpPr>
        <p:spPr>
          <a:xfrm>
            <a:off x="914400" y="4343400"/>
            <a:ext cx="5029200"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Start 2:30 after the break</a:t>
            </a:r>
          </a:p>
        </p:txBody>
      </p:sp>
    </p:spTree>
    <p:extLst>
      <p:ext uri="{BB962C8B-B14F-4D97-AF65-F5344CB8AC3E}">
        <p14:creationId xmlns:p14="http://schemas.microsoft.com/office/powerpoint/2010/main" val="3752060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7193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7679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0336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8558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99845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855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2692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01820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1180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13136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27995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17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172" name="Rectangle 4"/>
          <p:cNvSpPr>
            <a:spLocks noGrp="1" noChangeArrowheads="1"/>
          </p:cNvSpPr>
          <p:nvPr>
            <p:ph type="ctrTitle"/>
          </p:nvPr>
        </p:nvSpPr>
        <p:spPr>
          <a:xfrm>
            <a:off x="685800" y="2286000"/>
            <a:ext cx="7772400" cy="1143000"/>
          </a:xfrm>
          <a:noFill/>
        </p:spPr>
        <p:txBody>
          <a:bodyPr/>
          <a:lstStyle/>
          <a:p>
            <a:r>
              <a:rPr lang="en-US" altLang="en-US" smtClean="0"/>
              <a:t>Evidence from Content</a:t>
            </a:r>
          </a:p>
        </p:txBody>
      </p:sp>
      <p:sp>
        <p:nvSpPr>
          <p:cNvPr id="7173" name="Rectangle 5"/>
          <p:cNvSpPr>
            <a:spLocks noGrp="1" noChangeArrowheads="1"/>
          </p:cNvSpPr>
          <p:nvPr>
            <p:ph type="subTitle" idx="1"/>
          </p:nvPr>
        </p:nvSpPr>
        <p:spPr>
          <a:xfrm>
            <a:off x="1371600" y="4191000"/>
            <a:ext cx="6400800" cy="1752600"/>
          </a:xfrm>
          <a:noFill/>
        </p:spPr>
        <p:txBody>
          <a:bodyPr/>
          <a:lstStyle/>
          <a:p>
            <a:r>
              <a:rPr lang="en-US" altLang="en-US" dirty="0" smtClean="0"/>
              <a:t>INST 734</a:t>
            </a:r>
          </a:p>
          <a:p>
            <a:r>
              <a:rPr lang="en-US" altLang="en-US" dirty="0" smtClean="0"/>
              <a:t>Module 2</a:t>
            </a:r>
          </a:p>
          <a:p>
            <a:r>
              <a:rPr lang="en-US" altLang="en-US" dirty="0" smtClean="0"/>
              <a:t>Doug </a:t>
            </a:r>
            <a:r>
              <a:rPr lang="en-US" altLang="en-US" dirty="0" err="1" smtClean="0"/>
              <a:t>Oard</a:t>
            </a:r>
            <a:endParaRPr lang="en-US" altLang="en-US" dirty="0"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762000" y="0"/>
            <a:ext cx="7772400" cy="1143000"/>
          </a:xfrm>
        </p:spPr>
        <p:txBody>
          <a:bodyPr/>
          <a:lstStyle/>
          <a:p>
            <a:r>
              <a:rPr lang="en-US" altLang="en-US" smtClean="0"/>
              <a:t>AND/OR/NOT</a:t>
            </a:r>
          </a:p>
        </p:txBody>
      </p:sp>
      <p:sp>
        <p:nvSpPr>
          <p:cNvPr id="52227" name="Rectangle 3"/>
          <p:cNvSpPr>
            <a:spLocks noChangeArrowheads="1"/>
          </p:cNvSpPr>
          <p:nvPr/>
        </p:nvSpPr>
        <p:spPr bwMode="auto">
          <a:xfrm>
            <a:off x="1981200" y="1447800"/>
            <a:ext cx="6553200" cy="472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2228" name="Oval 4"/>
          <p:cNvSpPr>
            <a:spLocks noChangeArrowheads="1"/>
          </p:cNvSpPr>
          <p:nvPr/>
        </p:nvSpPr>
        <p:spPr bwMode="auto">
          <a:xfrm>
            <a:off x="2819400" y="2247900"/>
            <a:ext cx="3048000" cy="3048000"/>
          </a:xfrm>
          <a:prstGeom prst="ellipse">
            <a:avLst/>
          </a:prstGeom>
          <a:solidFill>
            <a:srgbClr val="CC99FF">
              <a:alpha val="50195"/>
            </a:srgbClr>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2229" name="Oval 5"/>
          <p:cNvSpPr>
            <a:spLocks noChangeArrowheads="1"/>
          </p:cNvSpPr>
          <p:nvPr/>
        </p:nvSpPr>
        <p:spPr bwMode="auto">
          <a:xfrm>
            <a:off x="4343400" y="2247900"/>
            <a:ext cx="3048000" cy="3048000"/>
          </a:xfrm>
          <a:prstGeom prst="ellipse">
            <a:avLst/>
          </a:prstGeom>
          <a:solidFill>
            <a:schemeClr val="accent1">
              <a:alpha val="50195"/>
            </a:schemeClr>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2230" name="Text Box 6"/>
          <p:cNvSpPr txBox="1">
            <a:spLocks noChangeArrowheads="1"/>
          </p:cNvSpPr>
          <p:nvPr/>
        </p:nvSpPr>
        <p:spPr bwMode="auto">
          <a:xfrm>
            <a:off x="3810000" y="36195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b="1">
                <a:latin typeface="Arial" panose="020B0604020202020204" pitchFamily="34" charset="0"/>
              </a:rPr>
              <a:t>A</a:t>
            </a:r>
          </a:p>
        </p:txBody>
      </p:sp>
      <p:sp>
        <p:nvSpPr>
          <p:cNvPr id="52231" name="Text Box 7"/>
          <p:cNvSpPr txBox="1">
            <a:spLocks noChangeArrowheads="1"/>
          </p:cNvSpPr>
          <p:nvPr/>
        </p:nvSpPr>
        <p:spPr bwMode="auto">
          <a:xfrm>
            <a:off x="6070600" y="36195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b="1">
                <a:latin typeface="Arial" panose="020B0604020202020204" pitchFamily="34" charset="0"/>
              </a:rPr>
              <a:t>B</a:t>
            </a:r>
          </a:p>
        </p:txBody>
      </p:sp>
      <p:sp>
        <p:nvSpPr>
          <p:cNvPr id="52232" name="Text Box 8"/>
          <p:cNvSpPr txBox="1">
            <a:spLocks noChangeArrowheads="1"/>
          </p:cNvSpPr>
          <p:nvPr/>
        </p:nvSpPr>
        <p:spPr bwMode="auto">
          <a:xfrm>
            <a:off x="1828800" y="1066800"/>
            <a:ext cx="1758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b="1">
                <a:latin typeface="Arial" panose="020B0604020202020204" pitchFamily="34" charset="0"/>
              </a:rPr>
              <a:t>All documents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325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3252" name="Rectangle 4"/>
          <p:cNvSpPr>
            <a:spLocks noGrp="1" noChangeArrowheads="1"/>
          </p:cNvSpPr>
          <p:nvPr>
            <p:ph type="title"/>
          </p:nvPr>
        </p:nvSpPr>
        <p:spPr>
          <a:noFill/>
        </p:spPr>
        <p:txBody>
          <a:bodyPr/>
          <a:lstStyle/>
          <a:p>
            <a:r>
              <a:rPr lang="en-US" altLang="en-US" smtClean="0"/>
              <a:t>Boolean Operators</a:t>
            </a:r>
          </a:p>
        </p:txBody>
      </p:sp>
      <p:sp>
        <p:nvSpPr>
          <p:cNvPr id="53253" name="Rectangle 5"/>
          <p:cNvSpPr>
            <a:spLocks noChangeArrowheads="1"/>
          </p:cNvSpPr>
          <p:nvPr/>
        </p:nvSpPr>
        <p:spPr bwMode="auto">
          <a:xfrm>
            <a:off x="2673350" y="25971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0</a:t>
            </a:r>
          </a:p>
        </p:txBody>
      </p:sp>
      <p:sp>
        <p:nvSpPr>
          <p:cNvPr id="53254" name="Rectangle 6"/>
          <p:cNvSpPr>
            <a:spLocks noChangeArrowheads="1"/>
          </p:cNvSpPr>
          <p:nvPr/>
        </p:nvSpPr>
        <p:spPr bwMode="auto">
          <a:xfrm>
            <a:off x="3282950" y="25971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1</a:t>
            </a:r>
          </a:p>
        </p:txBody>
      </p:sp>
      <p:sp>
        <p:nvSpPr>
          <p:cNvPr id="53255" name="Rectangle 7"/>
          <p:cNvSpPr>
            <a:spLocks noChangeArrowheads="1"/>
          </p:cNvSpPr>
          <p:nvPr/>
        </p:nvSpPr>
        <p:spPr bwMode="auto">
          <a:xfrm>
            <a:off x="2673350" y="32067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1</a:t>
            </a:r>
          </a:p>
        </p:txBody>
      </p:sp>
      <p:sp>
        <p:nvSpPr>
          <p:cNvPr id="53256" name="Rectangle 8"/>
          <p:cNvSpPr>
            <a:spLocks noChangeArrowheads="1"/>
          </p:cNvSpPr>
          <p:nvPr/>
        </p:nvSpPr>
        <p:spPr bwMode="auto">
          <a:xfrm>
            <a:off x="3282950" y="32067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1</a:t>
            </a:r>
          </a:p>
        </p:txBody>
      </p:sp>
      <p:sp>
        <p:nvSpPr>
          <p:cNvPr id="53257" name="Line 9"/>
          <p:cNvSpPr>
            <a:spLocks noChangeShapeType="1"/>
          </p:cNvSpPr>
          <p:nvPr/>
        </p:nvSpPr>
        <p:spPr bwMode="auto">
          <a:xfrm flipH="1">
            <a:off x="2051050" y="3200400"/>
            <a:ext cx="622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58" name="Line 10"/>
          <p:cNvSpPr>
            <a:spLocks noChangeShapeType="1"/>
          </p:cNvSpPr>
          <p:nvPr/>
        </p:nvSpPr>
        <p:spPr bwMode="auto">
          <a:xfrm flipH="1">
            <a:off x="2641600" y="2590800"/>
            <a:ext cx="12700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59" name="Line 11"/>
          <p:cNvSpPr>
            <a:spLocks noChangeShapeType="1"/>
          </p:cNvSpPr>
          <p:nvPr/>
        </p:nvSpPr>
        <p:spPr bwMode="auto">
          <a:xfrm flipH="1">
            <a:off x="2051050" y="3810000"/>
            <a:ext cx="622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60" name="Line 12"/>
          <p:cNvSpPr>
            <a:spLocks noChangeShapeType="1"/>
          </p:cNvSpPr>
          <p:nvPr/>
        </p:nvSpPr>
        <p:spPr bwMode="auto">
          <a:xfrm>
            <a:off x="2667000" y="2616200"/>
            <a:ext cx="0" cy="1168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61" name="Line 13"/>
          <p:cNvSpPr>
            <a:spLocks noChangeShapeType="1"/>
          </p:cNvSpPr>
          <p:nvPr/>
        </p:nvSpPr>
        <p:spPr bwMode="auto">
          <a:xfrm>
            <a:off x="3276600" y="1987550"/>
            <a:ext cx="0" cy="596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62" name="Line 14"/>
          <p:cNvSpPr>
            <a:spLocks noChangeShapeType="1"/>
          </p:cNvSpPr>
          <p:nvPr/>
        </p:nvSpPr>
        <p:spPr bwMode="auto">
          <a:xfrm>
            <a:off x="3886200" y="1987550"/>
            <a:ext cx="0" cy="596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63" name="Rectangle 15"/>
          <p:cNvSpPr>
            <a:spLocks noChangeArrowheads="1"/>
          </p:cNvSpPr>
          <p:nvPr/>
        </p:nvSpPr>
        <p:spPr bwMode="auto">
          <a:xfrm>
            <a:off x="2805113" y="20431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0</a:t>
            </a:r>
          </a:p>
        </p:txBody>
      </p:sp>
      <p:sp>
        <p:nvSpPr>
          <p:cNvPr id="53264" name="Rectangle 16"/>
          <p:cNvSpPr>
            <a:spLocks noChangeArrowheads="1"/>
          </p:cNvSpPr>
          <p:nvPr/>
        </p:nvSpPr>
        <p:spPr bwMode="auto">
          <a:xfrm>
            <a:off x="3414713" y="20431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1</a:t>
            </a:r>
          </a:p>
        </p:txBody>
      </p:sp>
      <p:sp>
        <p:nvSpPr>
          <p:cNvPr id="53265" name="Rectangle 17"/>
          <p:cNvSpPr>
            <a:spLocks noChangeArrowheads="1"/>
          </p:cNvSpPr>
          <p:nvPr/>
        </p:nvSpPr>
        <p:spPr bwMode="auto">
          <a:xfrm>
            <a:off x="2195513" y="26527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0</a:t>
            </a:r>
          </a:p>
        </p:txBody>
      </p:sp>
      <p:sp>
        <p:nvSpPr>
          <p:cNvPr id="53266" name="Rectangle 18"/>
          <p:cNvSpPr>
            <a:spLocks noChangeArrowheads="1"/>
          </p:cNvSpPr>
          <p:nvPr/>
        </p:nvSpPr>
        <p:spPr bwMode="auto">
          <a:xfrm>
            <a:off x="2195513" y="32623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1</a:t>
            </a:r>
          </a:p>
        </p:txBody>
      </p:sp>
      <p:sp>
        <p:nvSpPr>
          <p:cNvPr id="53267" name="Rectangle 19"/>
          <p:cNvSpPr>
            <a:spLocks noChangeArrowheads="1"/>
          </p:cNvSpPr>
          <p:nvPr/>
        </p:nvSpPr>
        <p:spPr bwMode="auto">
          <a:xfrm>
            <a:off x="519113" y="2957513"/>
            <a:ext cx="1333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A  OR  B</a:t>
            </a:r>
          </a:p>
        </p:txBody>
      </p:sp>
      <p:sp>
        <p:nvSpPr>
          <p:cNvPr id="53268" name="Rectangle 20"/>
          <p:cNvSpPr>
            <a:spLocks noChangeArrowheads="1"/>
          </p:cNvSpPr>
          <p:nvPr/>
        </p:nvSpPr>
        <p:spPr bwMode="auto">
          <a:xfrm>
            <a:off x="290513" y="5395913"/>
            <a:ext cx="1571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A  AND  B</a:t>
            </a:r>
          </a:p>
        </p:txBody>
      </p:sp>
      <p:sp>
        <p:nvSpPr>
          <p:cNvPr id="53269" name="Rectangle 21"/>
          <p:cNvSpPr>
            <a:spLocks noChangeArrowheads="1"/>
          </p:cNvSpPr>
          <p:nvPr/>
        </p:nvSpPr>
        <p:spPr bwMode="auto">
          <a:xfrm>
            <a:off x="5243513" y="5395913"/>
            <a:ext cx="15367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A  NOT  B</a:t>
            </a:r>
          </a:p>
        </p:txBody>
      </p:sp>
      <p:sp>
        <p:nvSpPr>
          <p:cNvPr id="53270" name="Line 22"/>
          <p:cNvSpPr>
            <a:spLocks noChangeShapeType="1"/>
          </p:cNvSpPr>
          <p:nvPr/>
        </p:nvSpPr>
        <p:spPr bwMode="auto">
          <a:xfrm flipH="1" flipV="1">
            <a:off x="2120900" y="2044700"/>
            <a:ext cx="558800" cy="558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71" name="Rectangle 23"/>
          <p:cNvSpPr>
            <a:spLocks noChangeArrowheads="1"/>
          </p:cNvSpPr>
          <p:nvPr/>
        </p:nvSpPr>
        <p:spPr bwMode="auto">
          <a:xfrm>
            <a:off x="2119313" y="2195513"/>
            <a:ext cx="40163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A</a:t>
            </a:r>
          </a:p>
        </p:txBody>
      </p:sp>
      <p:sp>
        <p:nvSpPr>
          <p:cNvPr id="53272" name="Rectangle 24"/>
          <p:cNvSpPr>
            <a:spLocks noChangeArrowheads="1"/>
          </p:cNvSpPr>
          <p:nvPr/>
        </p:nvSpPr>
        <p:spPr bwMode="auto">
          <a:xfrm>
            <a:off x="2347913" y="1966913"/>
            <a:ext cx="3841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B</a:t>
            </a:r>
          </a:p>
        </p:txBody>
      </p:sp>
      <p:sp>
        <p:nvSpPr>
          <p:cNvPr id="53273" name="Rectangle 25"/>
          <p:cNvSpPr>
            <a:spLocks noChangeArrowheads="1"/>
          </p:cNvSpPr>
          <p:nvPr/>
        </p:nvSpPr>
        <p:spPr bwMode="auto">
          <a:xfrm>
            <a:off x="2673350" y="50355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0</a:t>
            </a:r>
          </a:p>
        </p:txBody>
      </p:sp>
      <p:sp>
        <p:nvSpPr>
          <p:cNvPr id="53274" name="Rectangle 26"/>
          <p:cNvSpPr>
            <a:spLocks noChangeArrowheads="1"/>
          </p:cNvSpPr>
          <p:nvPr/>
        </p:nvSpPr>
        <p:spPr bwMode="auto">
          <a:xfrm>
            <a:off x="3282950" y="50355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0</a:t>
            </a:r>
          </a:p>
        </p:txBody>
      </p:sp>
      <p:sp>
        <p:nvSpPr>
          <p:cNvPr id="53275" name="Rectangle 27"/>
          <p:cNvSpPr>
            <a:spLocks noChangeArrowheads="1"/>
          </p:cNvSpPr>
          <p:nvPr/>
        </p:nvSpPr>
        <p:spPr bwMode="auto">
          <a:xfrm>
            <a:off x="2673350" y="56451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0</a:t>
            </a:r>
          </a:p>
        </p:txBody>
      </p:sp>
      <p:sp>
        <p:nvSpPr>
          <p:cNvPr id="53276" name="Rectangle 28"/>
          <p:cNvSpPr>
            <a:spLocks noChangeArrowheads="1"/>
          </p:cNvSpPr>
          <p:nvPr/>
        </p:nvSpPr>
        <p:spPr bwMode="auto">
          <a:xfrm>
            <a:off x="3282950" y="56451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1</a:t>
            </a:r>
          </a:p>
        </p:txBody>
      </p:sp>
      <p:sp>
        <p:nvSpPr>
          <p:cNvPr id="53277" name="Line 29"/>
          <p:cNvSpPr>
            <a:spLocks noChangeShapeType="1"/>
          </p:cNvSpPr>
          <p:nvPr/>
        </p:nvSpPr>
        <p:spPr bwMode="auto">
          <a:xfrm flipH="1">
            <a:off x="2051050" y="5638800"/>
            <a:ext cx="622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78" name="Line 30"/>
          <p:cNvSpPr>
            <a:spLocks noChangeShapeType="1"/>
          </p:cNvSpPr>
          <p:nvPr/>
        </p:nvSpPr>
        <p:spPr bwMode="auto">
          <a:xfrm flipH="1">
            <a:off x="2641600" y="5029200"/>
            <a:ext cx="12700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79" name="Line 31"/>
          <p:cNvSpPr>
            <a:spLocks noChangeShapeType="1"/>
          </p:cNvSpPr>
          <p:nvPr/>
        </p:nvSpPr>
        <p:spPr bwMode="auto">
          <a:xfrm flipH="1">
            <a:off x="2051050" y="6248400"/>
            <a:ext cx="622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80" name="Line 32"/>
          <p:cNvSpPr>
            <a:spLocks noChangeShapeType="1"/>
          </p:cNvSpPr>
          <p:nvPr/>
        </p:nvSpPr>
        <p:spPr bwMode="auto">
          <a:xfrm>
            <a:off x="2667000" y="5054600"/>
            <a:ext cx="0" cy="1168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81" name="Line 33"/>
          <p:cNvSpPr>
            <a:spLocks noChangeShapeType="1"/>
          </p:cNvSpPr>
          <p:nvPr/>
        </p:nvSpPr>
        <p:spPr bwMode="auto">
          <a:xfrm>
            <a:off x="3276600" y="4425950"/>
            <a:ext cx="0" cy="596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82" name="Line 34"/>
          <p:cNvSpPr>
            <a:spLocks noChangeShapeType="1"/>
          </p:cNvSpPr>
          <p:nvPr/>
        </p:nvSpPr>
        <p:spPr bwMode="auto">
          <a:xfrm>
            <a:off x="3886200" y="4425950"/>
            <a:ext cx="0" cy="596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83" name="Rectangle 35"/>
          <p:cNvSpPr>
            <a:spLocks noChangeArrowheads="1"/>
          </p:cNvSpPr>
          <p:nvPr/>
        </p:nvSpPr>
        <p:spPr bwMode="auto">
          <a:xfrm>
            <a:off x="2805113" y="44815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0</a:t>
            </a:r>
          </a:p>
        </p:txBody>
      </p:sp>
      <p:sp>
        <p:nvSpPr>
          <p:cNvPr id="53284" name="Rectangle 36"/>
          <p:cNvSpPr>
            <a:spLocks noChangeArrowheads="1"/>
          </p:cNvSpPr>
          <p:nvPr/>
        </p:nvSpPr>
        <p:spPr bwMode="auto">
          <a:xfrm>
            <a:off x="3414713" y="44815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1</a:t>
            </a:r>
          </a:p>
        </p:txBody>
      </p:sp>
      <p:sp>
        <p:nvSpPr>
          <p:cNvPr id="53285" name="Rectangle 37"/>
          <p:cNvSpPr>
            <a:spLocks noChangeArrowheads="1"/>
          </p:cNvSpPr>
          <p:nvPr/>
        </p:nvSpPr>
        <p:spPr bwMode="auto">
          <a:xfrm>
            <a:off x="2195513" y="50911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0</a:t>
            </a:r>
          </a:p>
        </p:txBody>
      </p:sp>
      <p:sp>
        <p:nvSpPr>
          <p:cNvPr id="53286" name="Rectangle 38"/>
          <p:cNvSpPr>
            <a:spLocks noChangeArrowheads="1"/>
          </p:cNvSpPr>
          <p:nvPr/>
        </p:nvSpPr>
        <p:spPr bwMode="auto">
          <a:xfrm>
            <a:off x="2195513" y="57007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1</a:t>
            </a:r>
          </a:p>
        </p:txBody>
      </p:sp>
      <p:sp>
        <p:nvSpPr>
          <p:cNvPr id="53287" name="Line 39"/>
          <p:cNvSpPr>
            <a:spLocks noChangeShapeType="1"/>
          </p:cNvSpPr>
          <p:nvPr/>
        </p:nvSpPr>
        <p:spPr bwMode="auto">
          <a:xfrm flipH="1" flipV="1">
            <a:off x="2120900" y="4483100"/>
            <a:ext cx="558800" cy="558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88" name="Rectangle 40"/>
          <p:cNvSpPr>
            <a:spLocks noChangeArrowheads="1"/>
          </p:cNvSpPr>
          <p:nvPr/>
        </p:nvSpPr>
        <p:spPr bwMode="auto">
          <a:xfrm>
            <a:off x="2119313" y="4633913"/>
            <a:ext cx="40163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A</a:t>
            </a:r>
          </a:p>
        </p:txBody>
      </p:sp>
      <p:sp>
        <p:nvSpPr>
          <p:cNvPr id="53289" name="Rectangle 41"/>
          <p:cNvSpPr>
            <a:spLocks noChangeArrowheads="1"/>
          </p:cNvSpPr>
          <p:nvPr/>
        </p:nvSpPr>
        <p:spPr bwMode="auto">
          <a:xfrm>
            <a:off x="2347913" y="4405313"/>
            <a:ext cx="3841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B</a:t>
            </a:r>
          </a:p>
        </p:txBody>
      </p:sp>
      <p:sp>
        <p:nvSpPr>
          <p:cNvPr id="53290" name="Rectangle 42"/>
          <p:cNvSpPr>
            <a:spLocks noChangeArrowheads="1"/>
          </p:cNvSpPr>
          <p:nvPr/>
        </p:nvSpPr>
        <p:spPr bwMode="auto">
          <a:xfrm>
            <a:off x="7550150" y="50355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0</a:t>
            </a:r>
          </a:p>
        </p:txBody>
      </p:sp>
      <p:sp>
        <p:nvSpPr>
          <p:cNvPr id="53291" name="Rectangle 43"/>
          <p:cNvSpPr>
            <a:spLocks noChangeArrowheads="1"/>
          </p:cNvSpPr>
          <p:nvPr/>
        </p:nvSpPr>
        <p:spPr bwMode="auto">
          <a:xfrm>
            <a:off x="8159750" y="50355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0</a:t>
            </a:r>
          </a:p>
        </p:txBody>
      </p:sp>
      <p:sp>
        <p:nvSpPr>
          <p:cNvPr id="53292" name="Rectangle 44"/>
          <p:cNvSpPr>
            <a:spLocks noChangeArrowheads="1"/>
          </p:cNvSpPr>
          <p:nvPr/>
        </p:nvSpPr>
        <p:spPr bwMode="auto">
          <a:xfrm>
            <a:off x="7550150" y="56451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1</a:t>
            </a:r>
          </a:p>
        </p:txBody>
      </p:sp>
      <p:sp>
        <p:nvSpPr>
          <p:cNvPr id="53293" name="Rectangle 45"/>
          <p:cNvSpPr>
            <a:spLocks noChangeArrowheads="1"/>
          </p:cNvSpPr>
          <p:nvPr/>
        </p:nvSpPr>
        <p:spPr bwMode="auto">
          <a:xfrm>
            <a:off x="8159750" y="56451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0</a:t>
            </a:r>
          </a:p>
        </p:txBody>
      </p:sp>
      <p:sp>
        <p:nvSpPr>
          <p:cNvPr id="53294" name="Line 46"/>
          <p:cNvSpPr>
            <a:spLocks noChangeShapeType="1"/>
          </p:cNvSpPr>
          <p:nvPr/>
        </p:nvSpPr>
        <p:spPr bwMode="auto">
          <a:xfrm flipH="1">
            <a:off x="6927850" y="5638800"/>
            <a:ext cx="622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95" name="Line 47"/>
          <p:cNvSpPr>
            <a:spLocks noChangeShapeType="1"/>
          </p:cNvSpPr>
          <p:nvPr/>
        </p:nvSpPr>
        <p:spPr bwMode="auto">
          <a:xfrm flipH="1">
            <a:off x="7518400" y="5029200"/>
            <a:ext cx="12700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96" name="Line 48"/>
          <p:cNvSpPr>
            <a:spLocks noChangeShapeType="1"/>
          </p:cNvSpPr>
          <p:nvPr/>
        </p:nvSpPr>
        <p:spPr bwMode="auto">
          <a:xfrm flipH="1">
            <a:off x="6927850" y="6248400"/>
            <a:ext cx="622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97" name="Line 49"/>
          <p:cNvSpPr>
            <a:spLocks noChangeShapeType="1"/>
          </p:cNvSpPr>
          <p:nvPr/>
        </p:nvSpPr>
        <p:spPr bwMode="auto">
          <a:xfrm>
            <a:off x="7543800" y="5054600"/>
            <a:ext cx="0" cy="1168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98" name="Line 50"/>
          <p:cNvSpPr>
            <a:spLocks noChangeShapeType="1"/>
          </p:cNvSpPr>
          <p:nvPr/>
        </p:nvSpPr>
        <p:spPr bwMode="auto">
          <a:xfrm>
            <a:off x="8153400" y="4425950"/>
            <a:ext cx="0" cy="596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99" name="Line 51"/>
          <p:cNvSpPr>
            <a:spLocks noChangeShapeType="1"/>
          </p:cNvSpPr>
          <p:nvPr/>
        </p:nvSpPr>
        <p:spPr bwMode="auto">
          <a:xfrm>
            <a:off x="8763000" y="4425950"/>
            <a:ext cx="0" cy="596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00" name="Rectangle 52"/>
          <p:cNvSpPr>
            <a:spLocks noChangeArrowheads="1"/>
          </p:cNvSpPr>
          <p:nvPr/>
        </p:nvSpPr>
        <p:spPr bwMode="auto">
          <a:xfrm>
            <a:off x="7681913" y="44815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0</a:t>
            </a:r>
          </a:p>
        </p:txBody>
      </p:sp>
      <p:sp>
        <p:nvSpPr>
          <p:cNvPr id="53301" name="Rectangle 53"/>
          <p:cNvSpPr>
            <a:spLocks noChangeArrowheads="1"/>
          </p:cNvSpPr>
          <p:nvPr/>
        </p:nvSpPr>
        <p:spPr bwMode="auto">
          <a:xfrm>
            <a:off x="8291513" y="44815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1</a:t>
            </a:r>
          </a:p>
        </p:txBody>
      </p:sp>
      <p:sp>
        <p:nvSpPr>
          <p:cNvPr id="53302" name="Rectangle 54"/>
          <p:cNvSpPr>
            <a:spLocks noChangeArrowheads="1"/>
          </p:cNvSpPr>
          <p:nvPr/>
        </p:nvSpPr>
        <p:spPr bwMode="auto">
          <a:xfrm>
            <a:off x="7072313" y="50911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0</a:t>
            </a:r>
          </a:p>
        </p:txBody>
      </p:sp>
      <p:sp>
        <p:nvSpPr>
          <p:cNvPr id="53303" name="Rectangle 55"/>
          <p:cNvSpPr>
            <a:spLocks noChangeArrowheads="1"/>
          </p:cNvSpPr>
          <p:nvPr/>
        </p:nvSpPr>
        <p:spPr bwMode="auto">
          <a:xfrm>
            <a:off x="7072313" y="57007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1</a:t>
            </a:r>
          </a:p>
        </p:txBody>
      </p:sp>
      <p:sp>
        <p:nvSpPr>
          <p:cNvPr id="53304" name="Line 56"/>
          <p:cNvSpPr>
            <a:spLocks noChangeShapeType="1"/>
          </p:cNvSpPr>
          <p:nvPr/>
        </p:nvSpPr>
        <p:spPr bwMode="auto">
          <a:xfrm flipH="1" flipV="1">
            <a:off x="6997700" y="4483100"/>
            <a:ext cx="558800" cy="558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05" name="Rectangle 57"/>
          <p:cNvSpPr>
            <a:spLocks noChangeArrowheads="1"/>
          </p:cNvSpPr>
          <p:nvPr/>
        </p:nvSpPr>
        <p:spPr bwMode="auto">
          <a:xfrm>
            <a:off x="6996113" y="4633913"/>
            <a:ext cx="40163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A</a:t>
            </a:r>
          </a:p>
        </p:txBody>
      </p:sp>
      <p:sp>
        <p:nvSpPr>
          <p:cNvPr id="53306" name="Rectangle 58"/>
          <p:cNvSpPr>
            <a:spLocks noChangeArrowheads="1"/>
          </p:cNvSpPr>
          <p:nvPr/>
        </p:nvSpPr>
        <p:spPr bwMode="auto">
          <a:xfrm>
            <a:off x="7224713" y="4405313"/>
            <a:ext cx="3841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B</a:t>
            </a:r>
          </a:p>
        </p:txBody>
      </p:sp>
      <p:sp>
        <p:nvSpPr>
          <p:cNvPr id="53307" name="Rectangle 59"/>
          <p:cNvSpPr>
            <a:spLocks noChangeArrowheads="1"/>
          </p:cNvSpPr>
          <p:nvPr/>
        </p:nvSpPr>
        <p:spPr bwMode="auto">
          <a:xfrm>
            <a:off x="7550150" y="25971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1</a:t>
            </a:r>
          </a:p>
        </p:txBody>
      </p:sp>
      <p:sp>
        <p:nvSpPr>
          <p:cNvPr id="53308" name="Rectangle 60"/>
          <p:cNvSpPr>
            <a:spLocks noChangeArrowheads="1"/>
          </p:cNvSpPr>
          <p:nvPr/>
        </p:nvSpPr>
        <p:spPr bwMode="auto">
          <a:xfrm>
            <a:off x="8159750" y="2597150"/>
            <a:ext cx="596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t>0</a:t>
            </a:r>
          </a:p>
        </p:txBody>
      </p:sp>
      <p:sp>
        <p:nvSpPr>
          <p:cNvPr id="53309" name="Line 61"/>
          <p:cNvSpPr>
            <a:spLocks noChangeShapeType="1"/>
          </p:cNvSpPr>
          <p:nvPr/>
        </p:nvSpPr>
        <p:spPr bwMode="auto">
          <a:xfrm>
            <a:off x="7543800" y="2616200"/>
            <a:ext cx="0" cy="5588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10" name="Line 62"/>
          <p:cNvSpPr>
            <a:spLocks noChangeShapeType="1"/>
          </p:cNvSpPr>
          <p:nvPr/>
        </p:nvSpPr>
        <p:spPr bwMode="auto">
          <a:xfrm>
            <a:off x="8153400" y="1987550"/>
            <a:ext cx="0" cy="596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11" name="Line 63"/>
          <p:cNvSpPr>
            <a:spLocks noChangeShapeType="1"/>
          </p:cNvSpPr>
          <p:nvPr/>
        </p:nvSpPr>
        <p:spPr bwMode="auto">
          <a:xfrm>
            <a:off x="8763000" y="1987550"/>
            <a:ext cx="0" cy="596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12" name="Rectangle 64"/>
          <p:cNvSpPr>
            <a:spLocks noChangeArrowheads="1"/>
          </p:cNvSpPr>
          <p:nvPr/>
        </p:nvSpPr>
        <p:spPr bwMode="auto">
          <a:xfrm>
            <a:off x="7681913" y="20431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0</a:t>
            </a:r>
          </a:p>
        </p:txBody>
      </p:sp>
      <p:sp>
        <p:nvSpPr>
          <p:cNvPr id="53313" name="Rectangle 65"/>
          <p:cNvSpPr>
            <a:spLocks noChangeArrowheads="1"/>
          </p:cNvSpPr>
          <p:nvPr/>
        </p:nvSpPr>
        <p:spPr bwMode="auto">
          <a:xfrm>
            <a:off x="8291513" y="2043113"/>
            <a:ext cx="3333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1</a:t>
            </a:r>
          </a:p>
        </p:txBody>
      </p:sp>
      <p:sp>
        <p:nvSpPr>
          <p:cNvPr id="53314" name="Line 66"/>
          <p:cNvSpPr>
            <a:spLocks noChangeShapeType="1"/>
          </p:cNvSpPr>
          <p:nvPr/>
        </p:nvSpPr>
        <p:spPr bwMode="auto">
          <a:xfrm flipH="1" flipV="1">
            <a:off x="6997700" y="2044700"/>
            <a:ext cx="558800" cy="558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15" name="Rectangle 67"/>
          <p:cNvSpPr>
            <a:spLocks noChangeArrowheads="1"/>
          </p:cNvSpPr>
          <p:nvPr/>
        </p:nvSpPr>
        <p:spPr bwMode="auto">
          <a:xfrm>
            <a:off x="7224713" y="1966913"/>
            <a:ext cx="3841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B</a:t>
            </a:r>
          </a:p>
        </p:txBody>
      </p:sp>
      <p:sp>
        <p:nvSpPr>
          <p:cNvPr id="53316" name="Rectangle 68"/>
          <p:cNvSpPr>
            <a:spLocks noChangeArrowheads="1"/>
          </p:cNvSpPr>
          <p:nvPr/>
        </p:nvSpPr>
        <p:spPr bwMode="auto">
          <a:xfrm>
            <a:off x="5548313" y="2652713"/>
            <a:ext cx="116363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NOT  B</a:t>
            </a:r>
          </a:p>
        </p:txBody>
      </p:sp>
      <p:sp>
        <p:nvSpPr>
          <p:cNvPr id="53317" name="Line 69"/>
          <p:cNvSpPr>
            <a:spLocks noChangeShapeType="1"/>
          </p:cNvSpPr>
          <p:nvPr/>
        </p:nvSpPr>
        <p:spPr bwMode="auto">
          <a:xfrm>
            <a:off x="7569200" y="2590800"/>
            <a:ext cx="11684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18" name="Line 70"/>
          <p:cNvSpPr>
            <a:spLocks noChangeShapeType="1"/>
          </p:cNvSpPr>
          <p:nvPr/>
        </p:nvSpPr>
        <p:spPr bwMode="auto">
          <a:xfrm flipV="1">
            <a:off x="2667000" y="1974850"/>
            <a:ext cx="0" cy="622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19" name="Line 71"/>
          <p:cNvSpPr>
            <a:spLocks noChangeShapeType="1"/>
          </p:cNvSpPr>
          <p:nvPr/>
        </p:nvSpPr>
        <p:spPr bwMode="auto">
          <a:xfrm flipH="1">
            <a:off x="2051050" y="2590800"/>
            <a:ext cx="622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20" name="Line 72"/>
          <p:cNvSpPr>
            <a:spLocks noChangeShapeType="1"/>
          </p:cNvSpPr>
          <p:nvPr/>
        </p:nvSpPr>
        <p:spPr bwMode="auto">
          <a:xfrm flipV="1">
            <a:off x="2667000" y="4413250"/>
            <a:ext cx="0" cy="622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21" name="Line 73"/>
          <p:cNvSpPr>
            <a:spLocks noChangeShapeType="1"/>
          </p:cNvSpPr>
          <p:nvPr/>
        </p:nvSpPr>
        <p:spPr bwMode="auto">
          <a:xfrm flipV="1">
            <a:off x="7543800" y="4413250"/>
            <a:ext cx="0" cy="622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22" name="Line 74"/>
          <p:cNvSpPr>
            <a:spLocks noChangeShapeType="1"/>
          </p:cNvSpPr>
          <p:nvPr/>
        </p:nvSpPr>
        <p:spPr bwMode="auto">
          <a:xfrm flipV="1">
            <a:off x="7543800" y="1974850"/>
            <a:ext cx="0" cy="622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23" name="Line 75"/>
          <p:cNvSpPr>
            <a:spLocks noChangeShapeType="1"/>
          </p:cNvSpPr>
          <p:nvPr/>
        </p:nvSpPr>
        <p:spPr bwMode="auto">
          <a:xfrm flipH="1">
            <a:off x="2051050" y="5029200"/>
            <a:ext cx="622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24" name="Line 76"/>
          <p:cNvSpPr>
            <a:spLocks noChangeShapeType="1"/>
          </p:cNvSpPr>
          <p:nvPr/>
        </p:nvSpPr>
        <p:spPr bwMode="auto">
          <a:xfrm flipH="1">
            <a:off x="6927850" y="5029200"/>
            <a:ext cx="622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325" name="Rectangle 77"/>
          <p:cNvSpPr>
            <a:spLocks noChangeArrowheads="1"/>
          </p:cNvSpPr>
          <p:nvPr/>
        </p:nvSpPr>
        <p:spPr bwMode="auto">
          <a:xfrm>
            <a:off x="4724400" y="5794375"/>
            <a:ext cx="2286000"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b="1"/>
              <a:t>(= A  AND NOT  B)</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4275" name="Rectangle 3"/>
          <p:cNvSpPr>
            <a:spLocks noGrp="1" noChangeArrowheads="1"/>
          </p:cNvSpPr>
          <p:nvPr>
            <p:ph type="title"/>
          </p:nvPr>
        </p:nvSpPr>
        <p:spPr>
          <a:xfrm>
            <a:off x="685800" y="304800"/>
            <a:ext cx="7772400" cy="1143000"/>
          </a:xfrm>
          <a:noFill/>
        </p:spPr>
        <p:txBody>
          <a:bodyPr/>
          <a:lstStyle/>
          <a:p>
            <a:r>
              <a:rPr lang="en-US" altLang="en-US" smtClean="0"/>
              <a:t>Boolean View of a Collection</a:t>
            </a:r>
          </a:p>
        </p:txBody>
      </p:sp>
      <p:grpSp>
        <p:nvGrpSpPr>
          <p:cNvPr id="54276" name="Group 4"/>
          <p:cNvGrpSpPr>
            <a:grpSpLocks/>
          </p:cNvGrpSpPr>
          <p:nvPr/>
        </p:nvGrpSpPr>
        <p:grpSpPr bwMode="auto">
          <a:xfrm>
            <a:off x="2133600" y="1447800"/>
            <a:ext cx="2924175" cy="4625975"/>
            <a:chOff x="1104" y="928"/>
            <a:chExt cx="1842" cy="2914"/>
          </a:xfrm>
        </p:grpSpPr>
        <p:sp>
          <p:nvSpPr>
            <p:cNvPr id="54280" name="Rectangle 5"/>
            <p:cNvSpPr>
              <a:spLocks noChangeArrowheads="1"/>
            </p:cNvSpPr>
            <p:nvPr/>
          </p:nvSpPr>
          <p:spPr bwMode="auto">
            <a:xfrm>
              <a:off x="1196" y="3554"/>
              <a:ext cx="12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4281" name="Rectangle 6"/>
            <p:cNvSpPr>
              <a:spLocks noChangeArrowheads="1"/>
            </p:cNvSpPr>
            <p:nvPr/>
          </p:nvSpPr>
          <p:spPr bwMode="auto">
            <a:xfrm>
              <a:off x="1104" y="3366"/>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quick</a:t>
              </a:r>
            </a:p>
          </p:txBody>
        </p:sp>
        <p:sp>
          <p:nvSpPr>
            <p:cNvPr id="54282" name="Rectangle 7"/>
            <p:cNvSpPr>
              <a:spLocks noChangeArrowheads="1"/>
            </p:cNvSpPr>
            <p:nvPr/>
          </p:nvSpPr>
          <p:spPr bwMode="auto">
            <a:xfrm>
              <a:off x="1104" y="1782"/>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brown</a:t>
              </a:r>
            </a:p>
          </p:txBody>
        </p:sp>
        <p:sp>
          <p:nvSpPr>
            <p:cNvPr id="54283" name="Rectangle 8"/>
            <p:cNvSpPr>
              <a:spLocks noChangeArrowheads="1"/>
            </p:cNvSpPr>
            <p:nvPr/>
          </p:nvSpPr>
          <p:spPr bwMode="auto">
            <a:xfrm>
              <a:off x="1104" y="2214"/>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fox</a:t>
              </a:r>
            </a:p>
          </p:txBody>
        </p:sp>
        <p:sp>
          <p:nvSpPr>
            <p:cNvPr id="54284" name="Rectangle 9"/>
            <p:cNvSpPr>
              <a:spLocks noChangeArrowheads="1"/>
            </p:cNvSpPr>
            <p:nvPr/>
          </p:nvSpPr>
          <p:spPr bwMode="auto">
            <a:xfrm>
              <a:off x="1104" y="3078"/>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over</a:t>
              </a:r>
            </a:p>
          </p:txBody>
        </p:sp>
        <p:sp>
          <p:nvSpPr>
            <p:cNvPr id="54285" name="Rectangle 10"/>
            <p:cNvSpPr>
              <a:spLocks noChangeArrowheads="1"/>
            </p:cNvSpPr>
            <p:nvPr/>
          </p:nvSpPr>
          <p:spPr bwMode="auto">
            <a:xfrm>
              <a:off x="1104" y="2646"/>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lazy</a:t>
              </a:r>
            </a:p>
          </p:txBody>
        </p:sp>
        <p:sp>
          <p:nvSpPr>
            <p:cNvPr id="54286" name="Rectangle 11"/>
            <p:cNvSpPr>
              <a:spLocks noChangeArrowheads="1"/>
            </p:cNvSpPr>
            <p:nvPr/>
          </p:nvSpPr>
          <p:spPr bwMode="auto">
            <a:xfrm>
              <a:off x="1104" y="2070"/>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dog</a:t>
              </a:r>
            </a:p>
          </p:txBody>
        </p:sp>
        <p:sp>
          <p:nvSpPr>
            <p:cNvPr id="54287" name="Rectangle 12"/>
            <p:cNvSpPr>
              <a:spLocks noChangeArrowheads="1"/>
            </p:cNvSpPr>
            <p:nvPr/>
          </p:nvSpPr>
          <p:spPr bwMode="auto">
            <a:xfrm>
              <a:off x="1104" y="1638"/>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back</a:t>
              </a:r>
            </a:p>
          </p:txBody>
        </p:sp>
        <p:sp>
          <p:nvSpPr>
            <p:cNvPr id="54288" name="Rectangle 13"/>
            <p:cNvSpPr>
              <a:spLocks noChangeArrowheads="1"/>
            </p:cNvSpPr>
            <p:nvPr/>
          </p:nvSpPr>
          <p:spPr bwMode="auto">
            <a:xfrm>
              <a:off x="1104" y="2934"/>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now</a:t>
              </a:r>
            </a:p>
          </p:txBody>
        </p:sp>
        <p:sp>
          <p:nvSpPr>
            <p:cNvPr id="54289" name="Rectangle 14"/>
            <p:cNvSpPr>
              <a:spLocks noChangeArrowheads="1"/>
            </p:cNvSpPr>
            <p:nvPr/>
          </p:nvSpPr>
          <p:spPr bwMode="auto">
            <a:xfrm>
              <a:off x="1104" y="3654"/>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time</a:t>
              </a:r>
            </a:p>
          </p:txBody>
        </p:sp>
        <p:sp>
          <p:nvSpPr>
            <p:cNvPr id="54290" name="Rectangle 15"/>
            <p:cNvSpPr>
              <a:spLocks noChangeArrowheads="1"/>
            </p:cNvSpPr>
            <p:nvPr/>
          </p:nvSpPr>
          <p:spPr bwMode="auto">
            <a:xfrm>
              <a:off x="1104" y="1494"/>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all</a:t>
              </a:r>
            </a:p>
          </p:txBody>
        </p:sp>
        <p:sp>
          <p:nvSpPr>
            <p:cNvPr id="54291" name="Rectangle 16"/>
            <p:cNvSpPr>
              <a:spLocks noChangeArrowheads="1"/>
            </p:cNvSpPr>
            <p:nvPr/>
          </p:nvSpPr>
          <p:spPr bwMode="auto">
            <a:xfrm>
              <a:off x="1104" y="2358"/>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good</a:t>
              </a:r>
            </a:p>
          </p:txBody>
        </p:sp>
        <p:sp>
          <p:nvSpPr>
            <p:cNvPr id="54292" name="Rectangle 17"/>
            <p:cNvSpPr>
              <a:spLocks noChangeArrowheads="1"/>
            </p:cNvSpPr>
            <p:nvPr/>
          </p:nvSpPr>
          <p:spPr bwMode="auto">
            <a:xfrm>
              <a:off x="1104" y="2790"/>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men</a:t>
              </a:r>
            </a:p>
          </p:txBody>
        </p:sp>
        <p:sp>
          <p:nvSpPr>
            <p:cNvPr id="54293" name="Rectangle 18"/>
            <p:cNvSpPr>
              <a:spLocks noChangeArrowheads="1"/>
            </p:cNvSpPr>
            <p:nvPr/>
          </p:nvSpPr>
          <p:spPr bwMode="auto">
            <a:xfrm>
              <a:off x="1104" y="1926"/>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come</a:t>
              </a:r>
            </a:p>
          </p:txBody>
        </p:sp>
        <p:sp>
          <p:nvSpPr>
            <p:cNvPr id="54294" name="Rectangle 19"/>
            <p:cNvSpPr>
              <a:spLocks noChangeArrowheads="1"/>
            </p:cNvSpPr>
            <p:nvPr/>
          </p:nvSpPr>
          <p:spPr bwMode="auto">
            <a:xfrm>
              <a:off x="1104" y="2502"/>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jump</a:t>
              </a:r>
            </a:p>
          </p:txBody>
        </p:sp>
        <p:sp>
          <p:nvSpPr>
            <p:cNvPr id="54295" name="Rectangle 20"/>
            <p:cNvSpPr>
              <a:spLocks noChangeArrowheads="1"/>
            </p:cNvSpPr>
            <p:nvPr/>
          </p:nvSpPr>
          <p:spPr bwMode="auto">
            <a:xfrm>
              <a:off x="1104" y="1350"/>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aid</a:t>
              </a:r>
            </a:p>
          </p:txBody>
        </p:sp>
        <p:sp>
          <p:nvSpPr>
            <p:cNvPr id="54296" name="Rectangle 21"/>
            <p:cNvSpPr>
              <a:spLocks noChangeArrowheads="1"/>
            </p:cNvSpPr>
            <p:nvPr/>
          </p:nvSpPr>
          <p:spPr bwMode="auto">
            <a:xfrm>
              <a:off x="1104" y="3510"/>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their</a:t>
              </a:r>
            </a:p>
          </p:txBody>
        </p:sp>
        <p:sp>
          <p:nvSpPr>
            <p:cNvPr id="54297" name="Rectangle 22"/>
            <p:cNvSpPr>
              <a:spLocks noChangeArrowheads="1"/>
            </p:cNvSpPr>
            <p:nvPr/>
          </p:nvSpPr>
          <p:spPr bwMode="auto">
            <a:xfrm>
              <a:off x="1104" y="3222"/>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party</a:t>
              </a:r>
            </a:p>
          </p:txBody>
        </p:sp>
        <p:sp>
          <p:nvSpPr>
            <p:cNvPr id="54298" name="Rectangle 23"/>
            <p:cNvSpPr>
              <a:spLocks noChangeArrowheads="1"/>
            </p:cNvSpPr>
            <p:nvPr/>
          </p:nvSpPr>
          <p:spPr bwMode="auto">
            <a:xfrm>
              <a:off x="1776" y="135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299" name="Rectangle 24"/>
            <p:cNvSpPr>
              <a:spLocks noChangeArrowheads="1"/>
            </p:cNvSpPr>
            <p:nvPr/>
          </p:nvSpPr>
          <p:spPr bwMode="auto">
            <a:xfrm>
              <a:off x="1776" y="149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00" name="Rectangle 25"/>
            <p:cNvSpPr>
              <a:spLocks noChangeArrowheads="1"/>
            </p:cNvSpPr>
            <p:nvPr/>
          </p:nvSpPr>
          <p:spPr bwMode="auto">
            <a:xfrm>
              <a:off x="1776" y="163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01" name="Rectangle 26"/>
            <p:cNvSpPr>
              <a:spLocks noChangeArrowheads="1"/>
            </p:cNvSpPr>
            <p:nvPr/>
          </p:nvSpPr>
          <p:spPr bwMode="auto">
            <a:xfrm>
              <a:off x="1776" y="178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02" name="Rectangle 27"/>
            <p:cNvSpPr>
              <a:spLocks noChangeArrowheads="1"/>
            </p:cNvSpPr>
            <p:nvPr/>
          </p:nvSpPr>
          <p:spPr bwMode="auto">
            <a:xfrm>
              <a:off x="1776" y="192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03" name="Rectangle 28"/>
            <p:cNvSpPr>
              <a:spLocks noChangeArrowheads="1"/>
            </p:cNvSpPr>
            <p:nvPr/>
          </p:nvSpPr>
          <p:spPr bwMode="auto">
            <a:xfrm>
              <a:off x="1776" y="207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04" name="Rectangle 29"/>
            <p:cNvSpPr>
              <a:spLocks noChangeArrowheads="1"/>
            </p:cNvSpPr>
            <p:nvPr/>
          </p:nvSpPr>
          <p:spPr bwMode="auto">
            <a:xfrm>
              <a:off x="1776" y="221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05" name="Rectangle 30"/>
            <p:cNvSpPr>
              <a:spLocks noChangeArrowheads="1"/>
            </p:cNvSpPr>
            <p:nvPr/>
          </p:nvSpPr>
          <p:spPr bwMode="auto">
            <a:xfrm>
              <a:off x="1776" y="235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06" name="Rectangle 31"/>
            <p:cNvSpPr>
              <a:spLocks noChangeArrowheads="1"/>
            </p:cNvSpPr>
            <p:nvPr/>
          </p:nvSpPr>
          <p:spPr bwMode="auto">
            <a:xfrm>
              <a:off x="1776" y="250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07" name="Rectangle 32"/>
            <p:cNvSpPr>
              <a:spLocks noChangeArrowheads="1"/>
            </p:cNvSpPr>
            <p:nvPr/>
          </p:nvSpPr>
          <p:spPr bwMode="auto">
            <a:xfrm>
              <a:off x="1776" y="264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08" name="Rectangle 33"/>
            <p:cNvSpPr>
              <a:spLocks noChangeArrowheads="1"/>
            </p:cNvSpPr>
            <p:nvPr/>
          </p:nvSpPr>
          <p:spPr bwMode="auto">
            <a:xfrm>
              <a:off x="1776" y="279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09" name="Rectangle 34"/>
            <p:cNvSpPr>
              <a:spLocks noChangeArrowheads="1"/>
            </p:cNvSpPr>
            <p:nvPr/>
          </p:nvSpPr>
          <p:spPr bwMode="auto">
            <a:xfrm>
              <a:off x="1776" y="293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10" name="Rectangle 35"/>
            <p:cNvSpPr>
              <a:spLocks noChangeArrowheads="1"/>
            </p:cNvSpPr>
            <p:nvPr/>
          </p:nvSpPr>
          <p:spPr bwMode="auto">
            <a:xfrm>
              <a:off x="1776" y="307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11" name="Rectangle 36"/>
            <p:cNvSpPr>
              <a:spLocks noChangeArrowheads="1"/>
            </p:cNvSpPr>
            <p:nvPr/>
          </p:nvSpPr>
          <p:spPr bwMode="auto">
            <a:xfrm>
              <a:off x="1776" y="322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12" name="Rectangle 37"/>
            <p:cNvSpPr>
              <a:spLocks noChangeArrowheads="1"/>
            </p:cNvSpPr>
            <p:nvPr/>
          </p:nvSpPr>
          <p:spPr bwMode="auto">
            <a:xfrm>
              <a:off x="1776" y="336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13" name="Rectangle 38"/>
            <p:cNvSpPr>
              <a:spLocks noChangeArrowheads="1"/>
            </p:cNvSpPr>
            <p:nvPr/>
          </p:nvSpPr>
          <p:spPr bwMode="auto">
            <a:xfrm>
              <a:off x="1776" y="351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14" name="Rectangle 39"/>
            <p:cNvSpPr>
              <a:spLocks noChangeArrowheads="1"/>
            </p:cNvSpPr>
            <p:nvPr/>
          </p:nvSpPr>
          <p:spPr bwMode="auto">
            <a:xfrm>
              <a:off x="1776" y="365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15" name="Rectangle 40"/>
            <p:cNvSpPr>
              <a:spLocks noChangeArrowheads="1"/>
            </p:cNvSpPr>
            <p:nvPr/>
          </p:nvSpPr>
          <p:spPr bwMode="auto">
            <a:xfrm>
              <a:off x="1920" y="135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16" name="Rectangle 41"/>
            <p:cNvSpPr>
              <a:spLocks noChangeArrowheads="1"/>
            </p:cNvSpPr>
            <p:nvPr/>
          </p:nvSpPr>
          <p:spPr bwMode="auto">
            <a:xfrm>
              <a:off x="1920" y="149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17" name="Rectangle 42"/>
            <p:cNvSpPr>
              <a:spLocks noChangeArrowheads="1"/>
            </p:cNvSpPr>
            <p:nvPr/>
          </p:nvSpPr>
          <p:spPr bwMode="auto">
            <a:xfrm>
              <a:off x="1920" y="163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18" name="Rectangle 43"/>
            <p:cNvSpPr>
              <a:spLocks noChangeArrowheads="1"/>
            </p:cNvSpPr>
            <p:nvPr/>
          </p:nvSpPr>
          <p:spPr bwMode="auto">
            <a:xfrm>
              <a:off x="1920" y="178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19" name="Rectangle 44"/>
            <p:cNvSpPr>
              <a:spLocks noChangeArrowheads="1"/>
            </p:cNvSpPr>
            <p:nvPr/>
          </p:nvSpPr>
          <p:spPr bwMode="auto">
            <a:xfrm>
              <a:off x="1920" y="192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20" name="Rectangle 45"/>
            <p:cNvSpPr>
              <a:spLocks noChangeArrowheads="1"/>
            </p:cNvSpPr>
            <p:nvPr/>
          </p:nvSpPr>
          <p:spPr bwMode="auto">
            <a:xfrm>
              <a:off x="1920" y="207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21" name="Rectangle 46"/>
            <p:cNvSpPr>
              <a:spLocks noChangeArrowheads="1"/>
            </p:cNvSpPr>
            <p:nvPr/>
          </p:nvSpPr>
          <p:spPr bwMode="auto">
            <a:xfrm>
              <a:off x="1920" y="221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22" name="Rectangle 47"/>
            <p:cNvSpPr>
              <a:spLocks noChangeArrowheads="1"/>
            </p:cNvSpPr>
            <p:nvPr/>
          </p:nvSpPr>
          <p:spPr bwMode="auto">
            <a:xfrm>
              <a:off x="1920" y="235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23" name="Rectangle 48"/>
            <p:cNvSpPr>
              <a:spLocks noChangeArrowheads="1"/>
            </p:cNvSpPr>
            <p:nvPr/>
          </p:nvSpPr>
          <p:spPr bwMode="auto">
            <a:xfrm>
              <a:off x="1920" y="250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24" name="Rectangle 49"/>
            <p:cNvSpPr>
              <a:spLocks noChangeArrowheads="1"/>
            </p:cNvSpPr>
            <p:nvPr/>
          </p:nvSpPr>
          <p:spPr bwMode="auto">
            <a:xfrm>
              <a:off x="1920" y="264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25" name="Rectangle 50"/>
            <p:cNvSpPr>
              <a:spLocks noChangeArrowheads="1"/>
            </p:cNvSpPr>
            <p:nvPr/>
          </p:nvSpPr>
          <p:spPr bwMode="auto">
            <a:xfrm>
              <a:off x="1920" y="279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26" name="Rectangle 51"/>
            <p:cNvSpPr>
              <a:spLocks noChangeArrowheads="1"/>
            </p:cNvSpPr>
            <p:nvPr/>
          </p:nvSpPr>
          <p:spPr bwMode="auto">
            <a:xfrm>
              <a:off x="1920" y="293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27" name="Rectangle 52"/>
            <p:cNvSpPr>
              <a:spLocks noChangeArrowheads="1"/>
            </p:cNvSpPr>
            <p:nvPr/>
          </p:nvSpPr>
          <p:spPr bwMode="auto">
            <a:xfrm>
              <a:off x="1920" y="307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28" name="Rectangle 53"/>
            <p:cNvSpPr>
              <a:spLocks noChangeArrowheads="1"/>
            </p:cNvSpPr>
            <p:nvPr/>
          </p:nvSpPr>
          <p:spPr bwMode="auto">
            <a:xfrm>
              <a:off x="1920" y="322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29" name="Rectangle 54"/>
            <p:cNvSpPr>
              <a:spLocks noChangeArrowheads="1"/>
            </p:cNvSpPr>
            <p:nvPr/>
          </p:nvSpPr>
          <p:spPr bwMode="auto">
            <a:xfrm>
              <a:off x="1920" y="336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30" name="Rectangle 55"/>
            <p:cNvSpPr>
              <a:spLocks noChangeArrowheads="1"/>
            </p:cNvSpPr>
            <p:nvPr/>
          </p:nvSpPr>
          <p:spPr bwMode="auto">
            <a:xfrm>
              <a:off x="1920" y="351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31" name="Rectangle 56"/>
            <p:cNvSpPr>
              <a:spLocks noChangeArrowheads="1"/>
            </p:cNvSpPr>
            <p:nvPr/>
          </p:nvSpPr>
          <p:spPr bwMode="auto">
            <a:xfrm>
              <a:off x="1920" y="365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32" name="Rectangle 57"/>
            <p:cNvSpPr>
              <a:spLocks noChangeArrowheads="1"/>
            </p:cNvSpPr>
            <p:nvPr/>
          </p:nvSpPr>
          <p:spPr bwMode="auto">
            <a:xfrm>
              <a:off x="1187" y="1001"/>
              <a:ext cx="487"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latin typeface="Arial" panose="020B0604020202020204" pitchFamily="34" charset="0"/>
                </a:rPr>
                <a:t>Term</a:t>
              </a:r>
            </a:p>
          </p:txBody>
        </p:sp>
        <p:sp>
          <p:nvSpPr>
            <p:cNvPr id="54333" name="Rectangle 58"/>
            <p:cNvSpPr>
              <a:spLocks noChangeArrowheads="1"/>
            </p:cNvSpPr>
            <p:nvPr/>
          </p:nvSpPr>
          <p:spPr bwMode="auto">
            <a:xfrm rot="-5400000">
              <a:off x="1641" y="1037"/>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1</a:t>
              </a:r>
            </a:p>
          </p:txBody>
        </p:sp>
        <p:sp>
          <p:nvSpPr>
            <p:cNvPr id="54334" name="Rectangle 59"/>
            <p:cNvSpPr>
              <a:spLocks noChangeArrowheads="1"/>
            </p:cNvSpPr>
            <p:nvPr/>
          </p:nvSpPr>
          <p:spPr bwMode="auto">
            <a:xfrm rot="-5400000">
              <a:off x="1785" y="1036"/>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2</a:t>
              </a:r>
            </a:p>
          </p:txBody>
        </p:sp>
        <p:sp>
          <p:nvSpPr>
            <p:cNvPr id="54335" name="Rectangle 60"/>
            <p:cNvSpPr>
              <a:spLocks noChangeArrowheads="1"/>
            </p:cNvSpPr>
            <p:nvPr/>
          </p:nvSpPr>
          <p:spPr bwMode="auto">
            <a:xfrm>
              <a:off x="2064" y="135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36" name="Rectangle 61"/>
            <p:cNvSpPr>
              <a:spLocks noChangeArrowheads="1"/>
            </p:cNvSpPr>
            <p:nvPr/>
          </p:nvSpPr>
          <p:spPr bwMode="auto">
            <a:xfrm>
              <a:off x="2064" y="149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37" name="Rectangle 62"/>
            <p:cNvSpPr>
              <a:spLocks noChangeArrowheads="1"/>
            </p:cNvSpPr>
            <p:nvPr/>
          </p:nvSpPr>
          <p:spPr bwMode="auto">
            <a:xfrm>
              <a:off x="2064" y="163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38" name="Rectangle 63"/>
            <p:cNvSpPr>
              <a:spLocks noChangeArrowheads="1"/>
            </p:cNvSpPr>
            <p:nvPr/>
          </p:nvSpPr>
          <p:spPr bwMode="auto">
            <a:xfrm>
              <a:off x="2064" y="178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39" name="Rectangle 64"/>
            <p:cNvSpPr>
              <a:spLocks noChangeArrowheads="1"/>
            </p:cNvSpPr>
            <p:nvPr/>
          </p:nvSpPr>
          <p:spPr bwMode="auto">
            <a:xfrm>
              <a:off x="2064" y="192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40" name="Rectangle 65"/>
            <p:cNvSpPr>
              <a:spLocks noChangeArrowheads="1"/>
            </p:cNvSpPr>
            <p:nvPr/>
          </p:nvSpPr>
          <p:spPr bwMode="auto">
            <a:xfrm>
              <a:off x="2064" y="207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41" name="Rectangle 66"/>
            <p:cNvSpPr>
              <a:spLocks noChangeArrowheads="1"/>
            </p:cNvSpPr>
            <p:nvPr/>
          </p:nvSpPr>
          <p:spPr bwMode="auto">
            <a:xfrm>
              <a:off x="2064" y="221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42" name="Rectangle 67"/>
            <p:cNvSpPr>
              <a:spLocks noChangeArrowheads="1"/>
            </p:cNvSpPr>
            <p:nvPr/>
          </p:nvSpPr>
          <p:spPr bwMode="auto">
            <a:xfrm>
              <a:off x="2064" y="235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43" name="Rectangle 68"/>
            <p:cNvSpPr>
              <a:spLocks noChangeArrowheads="1"/>
            </p:cNvSpPr>
            <p:nvPr/>
          </p:nvSpPr>
          <p:spPr bwMode="auto">
            <a:xfrm>
              <a:off x="2064" y="250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44" name="Rectangle 69"/>
            <p:cNvSpPr>
              <a:spLocks noChangeArrowheads="1"/>
            </p:cNvSpPr>
            <p:nvPr/>
          </p:nvSpPr>
          <p:spPr bwMode="auto">
            <a:xfrm>
              <a:off x="2064" y="264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45" name="Rectangle 70"/>
            <p:cNvSpPr>
              <a:spLocks noChangeArrowheads="1"/>
            </p:cNvSpPr>
            <p:nvPr/>
          </p:nvSpPr>
          <p:spPr bwMode="auto">
            <a:xfrm>
              <a:off x="2064" y="279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46" name="Rectangle 71"/>
            <p:cNvSpPr>
              <a:spLocks noChangeArrowheads="1"/>
            </p:cNvSpPr>
            <p:nvPr/>
          </p:nvSpPr>
          <p:spPr bwMode="auto">
            <a:xfrm>
              <a:off x="2064" y="293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47" name="Rectangle 72"/>
            <p:cNvSpPr>
              <a:spLocks noChangeArrowheads="1"/>
            </p:cNvSpPr>
            <p:nvPr/>
          </p:nvSpPr>
          <p:spPr bwMode="auto">
            <a:xfrm>
              <a:off x="2064" y="307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48" name="Rectangle 73"/>
            <p:cNvSpPr>
              <a:spLocks noChangeArrowheads="1"/>
            </p:cNvSpPr>
            <p:nvPr/>
          </p:nvSpPr>
          <p:spPr bwMode="auto">
            <a:xfrm>
              <a:off x="2064" y="322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49" name="Rectangle 74"/>
            <p:cNvSpPr>
              <a:spLocks noChangeArrowheads="1"/>
            </p:cNvSpPr>
            <p:nvPr/>
          </p:nvSpPr>
          <p:spPr bwMode="auto">
            <a:xfrm>
              <a:off x="2064" y="336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50" name="Rectangle 75"/>
            <p:cNvSpPr>
              <a:spLocks noChangeArrowheads="1"/>
            </p:cNvSpPr>
            <p:nvPr/>
          </p:nvSpPr>
          <p:spPr bwMode="auto">
            <a:xfrm>
              <a:off x="2064" y="351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51" name="Rectangle 76"/>
            <p:cNvSpPr>
              <a:spLocks noChangeArrowheads="1"/>
            </p:cNvSpPr>
            <p:nvPr/>
          </p:nvSpPr>
          <p:spPr bwMode="auto">
            <a:xfrm>
              <a:off x="2064" y="365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52" name="Rectangle 77"/>
            <p:cNvSpPr>
              <a:spLocks noChangeArrowheads="1"/>
            </p:cNvSpPr>
            <p:nvPr/>
          </p:nvSpPr>
          <p:spPr bwMode="auto">
            <a:xfrm>
              <a:off x="2208" y="135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53" name="Rectangle 78"/>
            <p:cNvSpPr>
              <a:spLocks noChangeArrowheads="1"/>
            </p:cNvSpPr>
            <p:nvPr/>
          </p:nvSpPr>
          <p:spPr bwMode="auto">
            <a:xfrm>
              <a:off x="2208" y="149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54" name="Rectangle 79"/>
            <p:cNvSpPr>
              <a:spLocks noChangeArrowheads="1"/>
            </p:cNvSpPr>
            <p:nvPr/>
          </p:nvSpPr>
          <p:spPr bwMode="auto">
            <a:xfrm>
              <a:off x="2208" y="163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55" name="Rectangle 80"/>
            <p:cNvSpPr>
              <a:spLocks noChangeArrowheads="1"/>
            </p:cNvSpPr>
            <p:nvPr/>
          </p:nvSpPr>
          <p:spPr bwMode="auto">
            <a:xfrm>
              <a:off x="2208" y="178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56" name="Rectangle 81"/>
            <p:cNvSpPr>
              <a:spLocks noChangeArrowheads="1"/>
            </p:cNvSpPr>
            <p:nvPr/>
          </p:nvSpPr>
          <p:spPr bwMode="auto">
            <a:xfrm>
              <a:off x="2208" y="192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57" name="Rectangle 82"/>
            <p:cNvSpPr>
              <a:spLocks noChangeArrowheads="1"/>
            </p:cNvSpPr>
            <p:nvPr/>
          </p:nvSpPr>
          <p:spPr bwMode="auto">
            <a:xfrm>
              <a:off x="2208" y="207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58" name="Rectangle 83"/>
            <p:cNvSpPr>
              <a:spLocks noChangeArrowheads="1"/>
            </p:cNvSpPr>
            <p:nvPr/>
          </p:nvSpPr>
          <p:spPr bwMode="auto">
            <a:xfrm>
              <a:off x="2208" y="221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59" name="Rectangle 84"/>
            <p:cNvSpPr>
              <a:spLocks noChangeArrowheads="1"/>
            </p:cNvSpPr>
            <p:nvPr/>
          </p:nvSpPr>
          <p:spPr bwMode="auto">
            <a:xfrm>
              <a:off x="2208" y="235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60" name="Rectangle 85"/>
            <p:cNvSpPr>
              <a:spLocks noChangeArrowheads="1"/>
            </p:cNvSpPr>
            <p:nvPr/>
          </p:nvSpPr>
          <p:spPr bwMode="auto">
            <a:xfrm>
              <a:off x="2208" y="250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61" name="Rectangle 86"/>
            <p:cNvSpPr>
              <a:spLocks noChangeArrowheads="1"/>
            </p:cNvSpPr>
            <p:nvPr/>
          </p:nvSpPr>
          <p:spPr bwMode="auto">
            <a:xfrm>
              <a:off x="2208" y="264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62" name="Rectangle 87"/>
            <p:cNvSpPr>
              <a:spLocks noChangeArrowheads="1"/>
            </p:cNvSpPr>
            <p:nvPr/>
          </p:nvSpPr>
          <p:spPr bwMode="auto">
            <a:xfrm>
              <a:off x="2208" y="279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63" name="Rectangle 88"/>
            <p:cNvSpPr>
              <a:spLocks noChangeArrowheads="1"/>
            </p:cNvSpPr>
            <p:nvPr/>
          </p:nvSpPr>
          <p:spPr bwMode="auto">
            <a:xfrm>
              <a:off x="2208" y="293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64" name="Rectangle 89"/>
            <p:cNvSpPr>
              <a:spLocks noChangeArrowheads="1"/>
            </p:cNvSpPr>
            <p:nvPr/>
          </p:nvSpPr>
          <p:spPr bwMode="auto">
            <a:xfrm>
              <a:off x="2208" y="307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65" name="Rectangle 90"/>
            <p:cNvSpPr>
              <a:spLocks noChangeArrowheads="1"/>
            </p:cNvSpPr>
            <p:nvPr/>
          </p:nvSpPr>
          <p:spPr bwMode="auto">
            <a:xfrm>
              <a:off x="2208" y="322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66" name="Rectangle 91"/>
            <p:cNvSpPr>
              <a:spLocks noChangeArrowheads="1"/>
            </p:cNvSpPr>
            <p:nvPr/>
          </p:nvSpPr>
          <p:spPr bwMode="auto">
            <a:xfrm>
              <a:off x="2208" y="336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67" name="Rectangle 92"/>
            <p:cNvSpPr>
              <a:spLocks noChangeArrowheads="1"/>
            </p:cNvSpPr>
            <p:nvPr/>
          </p:nvSpPr>
          <p:spPr bwMode="auto">
            <a:xfrm>
              <a:off x="2208" y="351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68" name="Rectangle 93"/>
            <p:cNvSpPr>
              <a:spLocks noChangeArrowheads="1"/>
            </p:cNvSpPr>
            <p:nvPr/>
          </p:nvSpPr>
          <p:spPr bwMode="auto">
            <a:xfrm>
              <a:off x="2208" y="365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69" name="Rectangle 94"/>
            <p:cNvSpPr>
              <a:spLocks noChangeArrowheads="1"/>
            </p:cNvSpPr>
            <p:nvPr/>
          </p:nvSpPr>
          <p:spPr bwMode="auto">
            <a:xfrm rot="-5400000">
              <a:off x="1929" y="1036"/>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3</a:t>
              </a:r>
            </a:p>
          </p:txBody>
        </p:sp>
        <p:sp>
          <p:nvSpPr>
            <p:cNvPr id="54370" name="Rectangle 95"/>
            <p:cNvSpPr>
              <a:spLocks noChangeArrowheads="1"/>
            </p:cNvSpPr>
            <p:nvPr/>
          </p:nvSpPr>
          <p:spPr bwMode="auto">
            <a:xfrm rot="-5400000">
              <a:off x="2073" y="1036"/>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4</a:t>
              </a:r>
            </a:p>
          </p:txBody>
        </p:sp>
        <p:sp>
          <p:nvSpPr>
            <p:cNvPr id="54371" name="Rectangle 96"/>
            <p:cNvSpPr>
              <a:spLocks noChangeArrowheads="1"/>
            </p:cNvSpPr>
            <p:nvPr/>
          </p:nvSpPr>
          <p:spPr bwMode="auto">
            <a:xfrm>
              <a:off x="2352" y="135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72" name="Rectangle 97"/>
            <p:cNvSpPr>
              <a:spLocks noChangeArrowheads="1"/>
            </p:cNvSpPr>
            <p:nvPr/>
          </p:nvSpPr>
          <p:spPr bwMode="auto">
            <a:xfrm>
              <a:off x="2352" y="149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73" name="Rectangle 98"/>
            <p:cNvSpPr>
              <a:spLocks noChangeArrowheads="1"/>
            </p:cNvSpPr>
            <p:nvPr/>
          </p:nvSpPr>
          <p:spPr bwMode="auto">
            <a:xfrm>
              <a:off x="2352" y="163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74" name="Rectangle 99"/>
            <p:cNvSpPr>
              <a:spLocks noChangeArrowheads="1"/>
            </p:cNvSpPr>
            <p:nvPr/>
          </p:nvSpPr>
          <p:spPr bwMode="auto">
            <a:xfrm>
              <a:off x="2352" y="178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75" name="Rectangle 100"/>
            <p:cNvSpPr>
              <a:spLocks noChangeArrowheads="1"/>
            </p:cNvSpPr>
            <p:nvPr/>
          </p:nvSpPr>
          <p:spPr bwMode="auto">
            <a:xfrm>
              <a:off x="2352" y="192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76" name="Rectangle 101"/>
            <p:cNvSpPr>
              <a:spLocks noChangeArrowheads="1"/>
            </p:cNvSpPr>
            <p:nvPr/>
          </p:nvSpPr>
          <p:spPr bwMode="auto">
            <a:xfrm>
              <a:off x="2352" y="207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77" name="Rectangle 102"/>
            <p:cNvSpPr>
              <a:spLocks noChangeArrowheads="1"/>
            </p:cNvSpPr>
            <p:nvPr/>
          </p:nvSpPr>
          <p:spPr bwMode="auto">
            <a:xfrm>
              <a:off x="2352" y="221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78" name="Rectangle 103"/>
            <p:cNvSpPr>
              <a:spLocks noChangeArrowheads="1"/>
            </p:cNvSpPr>
            <p:nvPr/>
          </p:nvSpPr>
          <p:spPr bwMode="auto">
            <a:xfrm>
              <a:off x="2352" y="235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79" name="Rectangle 104"/>
            <p:cNvSpPr>
              <a:spLocks noChangeArrowheads="1"/>
            </p:cNvSpPr>
            <p:nvPr/>
          </p:nvSpPr>
          <p:spPr bwMode="auto">
            <a:xfrm>
              <a:off x="2352" y="250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80" name="Rectangle 105"/>
            <p:cNvSpPr>
              <a:spLocks noChangeArrowheads="1"/>
            </p:cNvSpPr>
            <p:nvPr/>
          </p:nvSpPr>
          <p:spPr bwMode="auto">
            <a:xfrm>
              <a:off x="2352" y="264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81" name="Rectangle 106"/>
            <p:cNvSpPr>
              <a:spLocks noChangeArrowheads="1"/>
            </p:cNvSpPr>
            <p:nvPr/>
          </p:nvSpPr>
          <p:spPr bwMode="auto">
            <a:xfrm>
              <a:off x="2352" y="279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82" name="Rectangle 107"/>
            <p:cNvSpPr>
              <a:spLocks noChangeArrowheads="1"/>
            </p:cNvSpPr>
            <p:nvPr/>
          </p:nvSpPr>
          <p:spPr bwMode="auto">
            <a:xfrm>
              <a:off x="2352" y="293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83" name="Rectangle 108"/>
            <p:cNvSpPr>
              <a:spLocks noChangeArrowheads="1"/>
            </p:cNvSpPr>
            <p:nvPr/>
          </p:nvSpPr>
          <p:spPr bwMode="auto">
            <a:xfrm>
              <a:off x="2352" y="307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84" name="Rectangle 109"/>
            <p:cNvSpPr>
              <a:spLocks noChangeArrowheads="1"/>
            </p:cNvSpPr>
            <p:nvPr/>
          </p:nvSpPr>
          <p:spPr bwMode="auto">
            <a:xfrm>
              <a:off x="2352" y="322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85" name="Rectangle 110"/>
            <p:cNvSpPr>
              <a:spLocks noChangeArrowheads="1"/>
            </p:cNvSpPr>
            <p:nvPr/>
          </p:nvSpPr>
          <p:spPr bwMode="auto">
            <a:xfrm>
              <a:off x="2352" y="336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86" name="Rectangle 111"/>
            <p:cNvSpPr>
              <a:spLocks noChangeArrowheads="1"/>
            </p:cNvSpPr>
            <p:nvPr/>
          </p:nvSpPr>
          <p:spPr bwMode="auto">
            <a:xfrm>
              <a:off x="2352" y="351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87" name="Rectangle 112"/>
            <p:cNvSpPr>
              <a:spLocks noChangeArrowheads="1"/>
            </p:cNvSpPr>
            <p:nvPr/>
          </p:nvSpPr>
          <p:spPr bwMode="auto">
            <a:xfrm>
              <a:off x="2352" y="365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88" name="Rectangle 113"/>
            <p:cNvSpPr>
              <a:spLocks noChangeArrowheads="1"/>
            </p:cNvSpPr>
            <p:nvPr/>
          </p:nvSpPr>
          <p:spPr bwMode="auto">
            <a:xfrm>
              <a:off x="2496" y="135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89" name="Rectangle 114"/>
            <p:cNvSpPr>
              <a:spLocks noChangeArrowheads="1"/>
            </p:cNvSpPr>
            <p:nvPr/>
          </p:nvSpPr>
          <p:spPr bwMode="auto">
            <a:xfrm>
              <a:off x="2496" y="149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90" name="Rectangle 115"/>
            <p:cNvSpPr>
              <a:spLocks noChangeArrowheads="1"/>
            </p:cNvSpPr>
            <p:nvPr/>
          </p:nvSpPr>
          <p:spPr bwMode="auto">
            <a:xfrm>
              <a:off x="2496" y="163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91" name="Rectangle 116"/>
            <p:cNvSpPr>
              <a:spLocks noChangeArrowheads="1"/>
            </p:cNvSpPr>
            <p:nvPr/>
          </p:nvSpPr>
          <p:spPr bwMode="auto">
            <a:xfrm>
              <a:off x="2496" y="178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92" name="Rectangle 117"/>
            <p:cNvSpPr>
              <a:spLocks noChangeArrowheads="1"/>
            </p:cNvSpPr>
            <p:nvPr/>
          </p:nvSpPr>
          <p:spPr bwMode="auto">
            <a:xfrm>
              <a:off x="2496" y="192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93" name="Rectangle 118"/>
            <p:cNvSpPr>
              <a:spLocks noChangeArrowheads="1"/>
            </p:cNvSpPr>
            <p:nvPr/>
          </p:nvSpPr>
          <p:spPr bwMode="auto">
            <a:xfrm>
              <a:off x="2496" y="207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94" name="Rectangle 119"/>
            <p:cNvSpPr>
              <a:spLocks noChangeArrowheads="1"/>
            </p:cNvSpPr>
            <p:nvPr/>
          </p:nvSpPr>
          <p:spPr bwMode="auto">
            <a:xfrm>
              <a:off x="2496" y="221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95" name="Rectangle 120"/>
            <p:cNvSpPr>
              <a:spLocks noChangeArrowheads="1"/>
            </p:cNvSpPr>
            <p:nvPr/>
          </p:nvSpPr>
          <p:spPr bwMode="auto">
            <a:xfrm>
              <a:off x="2496" y="235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396" name="Rectangle 121"/>
            <p:cNvSpPr>
              <a:spLocks noChangeArrowheads="1"/>
            </p:cNvSpPr>
            <p:nvPr/>
          </p:nvSpPr>
          <p:spPr bwMode="auto">
            <a:xfrm>
              <a:off x="2496" y="250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97" name="Rectangle 122"/>
            <p:cNvSpPr>
              <a:spLocks noChangeArrowheads="1"/>
            </p:cNvSpPr>
            <p:nvPr/>
          </p:nvSpPr>
          <p:spPr bwMode="auto">
            <a:xfrm>
              <a:off x="2496" y="264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98" name="Rectangle 123"/>
            <p:cNvSpPr>
              <a:spLocks noChangeArrowheads="1"/>
            </p:cNvSpPr>
            <p:nvPr/>
          </p:nvSpPr>
          <p:spPr bwMode="auto">
            <a:xfrm>
              <a:off x="2496" y="279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399" name="Rectangle 124"/>
            <p:cNvSpPr>
              <a:spLocks noChangeArrowheads="1"/>
            </p:cNvSpPr>
            <p:nvPr/>
          </p:nvSpPr>
          <p:spPr bwMode="auto">
            <a:xfrm>
              <a:off x="2496" y="293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00" name="Rectangle 125"/>
            <p:cNvSpPr>
              <a:spLocks noChangeArrowheads="1"/>
            </p:cNvSpPr>
            <p:nvPr/>
          </p:nvSpPr>
          <p:spPr bwMode="auto">
            <a:xfrm>
              <a:off x="2496" y="307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01" name="Rectangle 126"/>
            <p:cNvSpPr>
              <a:spLocks noChangeArrowheads="1"/>
            </p:cNvSpPr>
            <p:nvPr/>
          </p:nvSpPr>
          <p:spPr bwMode="auto">
            <a:xfrm>
              <a:off x="2496" y="322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02" name="Rectangle 127"/>
            <p:cNvSpPr>
              <a:spLocks noChangeArrowheads="1"/>
            </p:cNvSpPr>
            <p:nvPr/>
          </p:nvSpPr>
          <p:spPr bwMode="auto">
            <a:xfrm>
              <a:off x="2496" y="336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03" name="Rectangle 128"/>
            <p:cNvSpPr>
              <a:spLocks noChangeArrowheads="1"/>
            </p:cNvSpPr>
            <p:nvPr/>
          </p:nvSpPr>
          <p:spPr bwMode="auto">
            <a:xfrm>
              <a:off x="2496" y="351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04" name="Rectangle 129"/>
            <p:cNvSpPr>
              <a:spLocks noChangeArrowheads="1"/>
            </p:cNvSpPr>
            <p:nvPr/>
          </p:nvSpPr>
          <p:spPr bwMode="auto">
            <a:xfrm>
              <a:off x="2496" y="365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05" name="Rectangle 130"/>
            <p:cNvSpPr>
              <a:spLocks noChangeArrowheads="1"/>
            </p:cNvSpPr>
            <p:nvPr/>
          </p:nvSpPr>
          <p:spPr bwMode="auto">
            <a:xfrm rot="-5400000">
              <a:off x="2217" y="1037"/>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5</a:t>
              </a:r>
            </a:p>
          </p:txBody>
        </p:sp>
        <p:sp>
          <p:nvSpPr>
            <p:cNvPr id="54406" name="Rectangle 131"/>
            <p:cNvSpPr>
              <a:spLocks noChangeArrowheads="1"/>
            </p:cNvSpPr>
            <p:nvPr/>
          </p:nvSpPr>
          <p:spPr bwMode="auto">
            <a:xfrm rot="-5400000">
              <a:off x="2361" y="1037"/>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6</a:t>
              </a:r>
            </a:p>
          </p:txBody>
        </p:sp>
        <p:sp>
          <p:nvSpPr>
            <p:cNvPr id="54407" name="Rectangle 132"/>
            <p:cNvSpPr>
              <a:spLocks noChangeArrowheads="1"/>
            </p:cNvSpPr>
            <p:nvPr/>
          </p:nvSpPr>
          <p:spPr bwMode="auto">
            <a:xfrm>
              <a:off x="2640" y="135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08" name="Rectangle 133"/>
            <p:cNvSpPr>
              <a:spLocks noChangeArrowheads="1"/>
            </p:cNvSpPr>
            <p:nvPr/>
          </p:nvSpPr>
          <p:spPr bwMode="auto">
            <a:xfrm>
              <a:off x="2640" y="149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09" name="Rectangle 134"/>
            <p:cNvSpPr>
              <a:spLocks noChangeArrowheads="1"/>
            </p:cNvSpPr>
            <p:nvPr/>
          </p:nvSpPr>
          <p:spPr bwMode="auto">
            <a:xfrm>
              <a:off x="2640" y="163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10" name="Rectangle 135"/>
            <p:cNvSpPr>
              <a:spLocks noChangeArrowheads="1"/>
            </p:cNvSpPr>
            <p:nvPr/>
          </p:nvSpPr>
          <p:spPr bwMode="auto">
            <a:xfrm>
              <a:off x="2640" y="178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11" name="Rectangle 136"/>
            <p:cNvSpPr>
              <a:spLocks noChangeArrowheads="1"/>
            </p:cNvSpPr>
            <p:nvPr/>
          </p:nvSpPr>
          <p:spPr bwMode="auto">
            <a:xfrm>
              <a:off x="2640" y="192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12" name="Rectangle 137"/>
            <p:cNvSpPr>
              <a:spLocks noChangeArrowheads="1"/>
            </p:cNvSpPr>
            <p:nvPr/>
          </p:nvSpPr>
          <p:spPr bwMode="auto">
            <a:xfrm>
              <a:off x="2640" y="207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13" name="Rectangle 138"/>
            <p:cNvSpPr>
              <a:spLocks noChangeArrowheads="1"/>
            </p:cNvSpPr>
            <p:nvPr/>
          </p:nvSpPr>
          <p:spPr bwMode="auto">
            <a:xfrm>
              <a:off x="2640" y="221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14" name="Rectangle 139"/>
            <p:cNvSpPr>
              <a:spLocks noChangeArrowheads="1"/>
            </p:cNvSpPr>
            <p:nvPr/>
          </p:nvSpPr>
          <p:spPr bwMode="auto">
            <a:xfrm>
              <a:off x="2640" y="235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15" name="Rectangle 140"/>
            <p:cNvSpPr>
              <a:spLocks noChangeArrowheads="1"/>
            </p:cNvSpPr>
            <p:nvPr/>
          </p:nvSpPr>
          <p:spPr bwMode="auto">
            <a:xfrm>
              <a:off x="2640" y="250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16" name="Rectangle 141"/>
            <p:cNvSpPr>
              <a:spLocks noChangeArrowheads="1"/>
            </p:cNvSpPr>
            <p:nvPr/>
          </p:nvSpPr>
          <p:spPr bwMode="auto">
            <a:xfrm>
              <a:off x="2640" y="264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17" name="Rectangle 142"/>
            <p:cNvSpPr>
              <a:spLocks noChangeArrowheads="1"/>
            </p:cNvSpPr>
            <p:nvPr/>
          </p:nvSpPr>
          <p:spPr bwMode="auto">
            <a:xfrm>
              <a:off x="2640" y="279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18" name="Rectangle 143"/>
            <p:cNvSpPr>
              <a:spLocks noChangeArrowheads="1"/>
            </p:cNvSpPr>
            <p:nvPr/>
          </p:nvSpPr>
          <p:spPr bwMode="auto">
            <a:xfrm>
              <a:off x="2640" y="293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19" name="Rectangle 144"/>
            <p:cNvSpPr>
              <a:spLocks noChangeArrowheads="1"/>
            </p:cNvSpPr>
            <p:nvPr/>
          </p:nvSpPr>
          <p:spPr bwMode="auto">
            <a:xfrm>
              <a:off x="2640" y="307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20" name="Rectangle 145"/>
            <p:cNvSpPr>
              <a:spLocks noChangeArrowheads="1"/>
            </p:cNvSpPr>
            <p:nvPr/>
          </p:nvSpPr>
          <p:spPr bwMode="auto">
            <a:xfrm>
              <a:off x="2640" y="322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21" name="Rectangle 146"/>
            <p:cNvSpPr>
              <a:spLocks noChangeArrowheads="1"/>
            </p:cNvSpPr>
            <p:nvPr/>
          </p:nvSpPr>
          <p:spPr bwMode="auto">
            <a:xfrm>
              <a:off x="2640" y="336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22" name="Rectangle 147"/>
            <p:cNvSpPr>
              <a:spLocks noChangeArrowheads="1"/>
            </p:cNvSpPr>
            <p:nvPr/>
          </p:nvSpPr>
          <p:spPr bwMode="auto">
            <a:xfrm>
              <a:off x="2640" y="351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23" name="Rectangle 148"/>
            <p:cNvSpPr>
              <a:spLocks noChangeArrowheads="1"/>
            </p:cNvSpPr>
            <p:nvPr/>
          </p:nvSpPr>
          <p:spPr bwMode="auto">
            <a:xfrm>
              <a:off x="2640" y="365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24" name="Rectangle 149"/>
            <p:cNvSpPr>
              <a:spLocks noChangeArrowheads="1"/>
            </p:cNvSpPr>
            <p:nvPr/>
          </p:nvSpPr>
          <p:spPr bwMode="auto">
            <a:xfrm>
              <a:off x="2784" y="135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25" name="Rectangle 150"/>
            <p:cNvSpPr>
              <a:spLocks noChangeArrowheads="1"/>
            </p:cNvSpPr>
            <p:nvPr/>
          </p:nvSpPr>
          <p:spPr bwMode="auto">
            <a:xfrm>
              <a:off x="2784" y="149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26" name="Rectangle 151"/>
            <p:cNvSpPr>
              <a:spLocks noChangeArrowheads="1"/>
            </p:cNvSpPr>
            <p:nvPr/>
          </p:nvSpPr>
          <p:spPr bwMode="auto">
            <a:xfrm>
              <a:off x="2784" y="163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27" name="Rectangle 152"/>
            <p:cNvSpPr>
              <a:spLocks noChangeArrowheads="1"/>
            </p:cNvSpPr>
            <p:nvPr/>
          </p:nvSpPr>
          <p:spPr bwMode="auto">
            <a:xfrm>
              <a:off x="2784" y="178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28" name="Rectangle 153"/>
            <p:cNvSpPr>
              <a:spLocks noChangeArrowheads="1"/>
            </p:cNvSpPr>
            <p:nvPr/>
          </p:nvSpPr>
          <p:spPr bwMode="auto">
            <a:xfrm>
              <a:off x="2784" y="192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29" name="Rectangle 154"/>
            <p:cNvSpPr>
              <a:spLocks noChangeArrowheads="1"/>
            </p:cNvSpPr>
            <p:nvPr/>
          </p:nvSpPr>
          <p:spPr bwMode="auto">
            <a:xfrm>
              <a:off x="2784" y="207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30" name="Rectangle 155"/>
            <p:cNvSpPr>
              <a:spLocks noChangeArrowheads="1"/>
            </p:cNvSpPr>
            <p:nvPr/>
          </p:nvSpPr>
          <p:spPr bwMode="auto">
            <a:xfrm>
              <a:off x="2784" y="221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31" name="Rectangle 156"/>
            <p:cNvSpPr>
              <a:spLocks noChangeArrowheads="1"/>
            </p:cNvSpPr>
            <p:nvPr/>
          </p:nvSpPr>
          <p:spPr bwMode="auto">
            <a:xfrm>
              <a:off x="2784" y="235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32" name="Rectangle 157"/>
            <p:cNvSpPr>
              <a:spLocks noChangeArrowheads="1"/>
            </p:cNvSpPr>
            <p:nvPr/>
          </p:nvSpPr>
          <p:spPr bwMode="auto">
            <a:xfrm>
              <a:off x="2784" y="250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33" name="Rectangle 158"/>
            <p:cNvSpPr>
              <a:spLocks noChangeArrowheads="1"/>
            </p:cNvSpPr>
            <p:nvPr/>
          </p:nvSpPr>
          <p:spPr bwMode="auto">
            <a:xfrm>
              <a:off x="2784" y="264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34" name="Rectangle 159"/>
            <p:cNvSpPr>
              <a:spLocks noChangeArrowheads="1"/>
            </p:cNvSpPr>
            <p:nvPr/>
          </p:nvSpPr>
          <p:spPr bwMode="auto">
            <a:xfrm>
              <a:off x="2784" y="279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35" name="Rectangle 160"/>
            <p:cNvSpPr>
              <a:spLocks noChangeArrowheads="1"/>
            </p:cNvSpPr>
            <p:nvPr/>
          </p:nvSpPr>
          <p:spPr bwMode="auto">
            <a:xfrm>
              <a:off x="2784" y="293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36" name="Rectangle 161"/>
            <p:cNvSpPr>
              <a:spLocks noChangeArrowheads="1"/>
            </p:cNvSpPr>
            <p:nvPr/>
          </p:nvSpPr>
          <p:spPr bwMode="auto">
            <a:xfrm>
              <a:off x="2784" y="307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37" name="Rectangle 162"/>
            <p:cNvSpPr>
              <a:spLocks noChangeArrowheads="1"/>
            </p:cNvSpPr>
            <p:nvPr/>
          </p:nvSpPr>
          <p:spPr bwMode="auto">
            <a:xfrm>
              <a:off x="2784" y="3222"/>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4438" name="Rectangle 163"/>
            <p:cNvSpPr>
              <a:spLocks noChangeArrowheads="1"/>
            </p:cNvSpPr>
            <p:nvPr/>
          </p:nvSpPr>
          <p:spPr bwMode="auto">
            <a:xfrm>
              <a:off x="2784" y="336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39" name="Rectangle 164"/>
            <p:cNvSpPr>
              <a:spLocks noChangeArrowheads="1"/>
            </p:cNvSpPr>
            <p:nvPr/>
          </p:nvSpPr>
          <p:spPr bwMode="auto">
            <a:xfrm>
              <a:off x="2784" y="351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40" name="Rectangle 165"/>
            <p:cNvSpPr>
              <a:spLocks noChangeArrowheads="1"/>
            </p:cNvSpPr>
            <p:nvPr/>
          </p:nvSpPr>
          <p:spPr bwMode="auto">
            <a:xfrm>
              <a:off x="2784" y="365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4441" name="Rectangle 166"/>
            <p:cNvSpPr>
              <a:spLocks noChangeArrowheads="1"/>
            </p:cNvSpPr>
            <p:nvPr/>
          </p:nvSpPr>
          <p:spPr bwMode="auto">
            <a:xfrm rot="-5400000">
              <a:off x="2505" y="1037"/>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7</a:t>
              </a:r>
            </a:p>
          </p:txBody>
        </p:sp>
        <p:sp>
          <p:nvSpPr>
            <p:cNvPr id="54442" name="Rectangle 167"/>
            <p:cNvSpPr>
              <a:spLocks noChangeArrowheads="1"/>
            </p:cNvSpPr>
            <p:nvPr/>
          </p:nvSpPr>
          <p:spPr bwMode="auto">
            <a:xfrm rot="-5400000">
              <a:off x="2648" y="1037"/>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8</a:t>
              </a:r>
            </a:p>
          </p:txBody>
        </p:sp>
      </p:grpSp>
      <p:sp>
        <p:nvSpPr>
          <p:cNvPr id="54277" name="Text Box 168"/>
          <p:cNvSpPr txBox="1">
            <a:spLocks noChangeArrowheads="1"/>
          </p:cNvSpPr>
          <p:nvPr/>
        </p:nvSpPr>
        <p:spPr bwMode="auto">
          <a:xfrm>
            <a:off x="5334000" y="2133600"/>
            <a:ext cx="35052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Each column represents the view of a particular document: What terms are contained in this document?</a:t>
            </a:r>
          </a:p>
        </p:txBody>
      </p:sp>
      <p:sp>
        <p:nvSpPr>
          <p:cNvPr id="54278" name="Text Box 169"/>
          <p:cNvSpPr txBox="1">
            <a:spLocks noChangeArrowheads="1"/>
          </p:cNvSpPr>
          <p:nvPr/>
        </p:nvSpPr>
        <p:spPr bwMode="auto">
          <a:xfrm>
            <a:off x="5334000" y="3200400"/>
            <a:ext cx="33528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Each row represents the view of a particular term: What documents contain this term?</a:t>
            </a:r>
          </a:p>
        </p:txBody>
      </p:sp>
      <p:sp>
        <p:nvSpPr>
          <p:cNvPr id="54279" name="Text Box 170"/>
          <p:cNvSpPr txBox="1">
            <a:spLocks noChangeArrowheads="1"/>
          </p:cNvSpPr>
          <p:nvPr/>
        </p:nvSpPr>
        <p:spPr bwMode="auto">
          <a:xfrm>
            <a:off x="5334000" y="4264025"/>
            <a:ext cx="33528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To execute a query, pick out rows corresponding to query terms and then apply logic table of corresponding Boolean operator</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762000" y="0"/>
            <a:ext cx="7772400" cy="1143000"/>
          </a:xfrm>
        </p:spPr>
        <p:txBody>
          <a:bodyPr/>
          <a:lstStyle/>
          <a:p>
            <a:r>
              <a:rPr lang="en-US" altLang="en-US" smtClean="0"/>
              <a:t>Sample Queries</a:t>
            </a:r>
          </a:p>
        </p:txBody>
      </p:sp>
      <p:grpSp>
        <p:nvGrpSpPr>
          <p:cNvPr id="55299" name="Group 3"/>
          <p:cNvGrpSpPr>
            <a:grpSpLocks/>
          </p:cNvGrpSpPr>
          <p:nvPr/>
        </p:nvGrpSpPr>
        <p:grpSpPr bwMode="auto">
          <a:xfrm>
            <a:off x="1600200" y="1066800"/>
            <a:ext cx="2965450" cy="1041400"/>
            <a:chOff x="1104" y="864"/>
            <a:chExt cx="1868" cy="656"/>
          </a:xfrm>
        </p:grpSpPr>
        <p:sp>
          <p:nvSpPr>
            <p:cNvPr id="55400" name="Rectangle 4"/>
            <p:cNvSpPr>
              <a:spLocks noChangeArrowheads="1"/>
            </p:cNvSpPr>
            <p:nvPr/>
          </p:nvSpPr>
          <p:spPr bwMode="auto">
            <a:xfrm>
              <a:off x="1104" y="1384"/>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fox</a:t>
              </a:r>
            </a:p>
          </p:txBody>
        </p:sp>
        <p:sp>
          <p:nvSpPr>
            <p:cNvPr id="55401" name="Rectangle 5"/>
            <p:cNvSpPr>
              <a:spLocks noChangeArrowheads="1"/>
            </p:cNvSpPr>
            <p:nvPr/>
          </p:nvSpPr>
          <p:spPr bwMode="auto">
            <a:xfrm>
              <a:off x="1104" y="1240"/>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dog</a:t>
              </a:r>
            </a:p>
          </p:txBody>
        </p:sp>
        <p:sp>
          <p:nvSpPr>
            <p:cNvPr id="55402" name="Rectangle 6"/>
            <p:cNvSpPr>
              <a:spLocks noChangeArrowheads="1"/>
            </p:cNvSpPr>
            <p:nvPr/>
          </p:nvSpPr>
          <p:spPr bwMode="auto">
            <a:xfrm>
              <a:off x="1776" y="12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03" name="Rectangle 7"/>
            <p:cNvSpPr>
              <a:spLocks noChangeArrowheads="1"/>
            </p:cNvSpPr>
            <p:nvPr/>
          </p:nvSpPr>
          <p:spPr bwMode="auto">
            <a:xfrm>
              <a:off x="1776" y="138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04" name="Rectangle 8"/>
            <p:cNvSpPr>
              <a:spLocks noChangeArrowheads="1"/>
            </p:cNvSpPr>
            <p:nvPr/>
          </p:nvSpPr>
          <p:spPr bwMode="auto">
            <a:xfrm>
              <a:off x="1920" y="12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05" name="Rectangle 9"/>
            <p:cNvSpPr>
              <a:spLocks noChangeArrowheads="1"/>
            </p:cNvSpPr>
            <p:nvPr/>
          </p:nvSpPr>
          <p:spPr bwMode="auto">
            <a:xfrm>
              <a:off x="1920" y="138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06" name="Rectangle 10"/>
            <p:cNvSpPr>
              <a:spLocks noChangeArrowheads="1"/>
            </p:cNvSpPr>
            <p:nvPr/>
          </p:nvSpPr>
          <p:spPr bwMode="auto">
            <a:xfrm>
              <a:off x="2064" y="12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407" name="Rectangle 11"/>
            <p:cNvSpPr>
              <a:spLocks noChangeArrowheads="1"/>
            </p:cNvSpPr>
            <p:nvPr/>
          </p:nvSpPr>
          <p:spPr bwMode="auto">
            <a:xfrm>
              <a:off x="2064" y="138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408" name="Rectangle 12"/>
            <p:cNvSpPr>
              <a:spLocks noChangeArrowheads="1"/>
            </p:cNvSpPr>
            <p:nvPr/>
          </p:nvSpPr>
          <p:spPr bwMode="auto">
            <a:xfrm>
              <a:off x="2208" y="12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09" name="Rectangle 13"/>
            <p:cNvSpPr>
              <a:spLocks noChangeArrowheads="1"/>
            </p:cNvSpPr>
            <p:nvPr/>
          </p:nvSpPr>
          <p:spPr bwMode="auto">
            <a:xfrm>
              <a:off x="2208" y="138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10" name="Rectangle 14"/>
            <p:cNvSpPr>
              <a:spLocks noChangeArrowheads="1"/>
            </p:cNvSpPr>
            <p:nvPr/>
          </p:nvSpPr>
          <p:spPr bwMode="auto">
            <a:xfrm>
              <a:off x="2352" y="12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411" name="Rectangle 15"/>
            <p:cNvSpPr>
              <a:spLocks noChangeArrowheads="1"/>
            </p:cNvSpPr>
            <p:nvPr/>
          </p:nvSpPr>
          <p:spPr bwMode="auto">
            <a:xfrm>
              <a:off x="2352" y="138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412" name="Rectangle 16"/>
            <p:cNvSpPr>
              <a:spLocks noChangeArrowheads="1"/>
            </p:cNvSpPr>
            <p:nvPr/>
          </p:nvSpPr>
          <p:spPr bwMode="auto">
            <a:xfrm>
              <a:off x="2496" y="12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13" name="Rectangle 17"/>
            <p:cNvSpPr>
              <a:spLocks noChangeArrowheads="1"/>
            </p:cNvSpPr>
            <p:nvPr/>
          </p:nvSpPr>
          <p:spPr bwMode="auto">
            <a:xfrm>
              <a:off x="2496" y="138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14" name="Rectangle 18"/>
            <p:cNvSpPr>
              <a:spLocks noChangeArrowheads="1"/>
            </p:cNvSpPr>
            <p:nvPr/>
          </p:nvSpPr>
          <p:spPr bwMode="auto">
            <a:xfrm>
              <a:off x="2640" y="12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15" name="Rectangle 19"/>
            <p:cNvSpPr>
              <a:spLocks noChangeArrowheads="1"/>
            </p:cNvSpPr>
            <p:nvPr/>
          </p:nvSpPr>
          <p:spPr bwMode="auto">
            <a:xfrm>
              <a:off x="2640" y="138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416" name="Rectangle 20"/>
            <p:cNvSpPr>
              <a:spLocks noChangeArrowheads="1"/>
            </p:cNvSpPr>
            <p:nvPr/>
          </p:nvSpPr>
          <p:spPr bwMode="auto">
            <a:xfrm>
              <a:off x="2784" y="12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17" name="Rectangle 21"/>
            <p:cNvSpPr>
              <a:spLocks noChangeArrowheads="1"/>
            </p:cNvSpPr>
            <p:nvPr/>
          </p:nvSpPr>
          <p:spPr bwMode="auto">
            <a:xfrm>
              <a:off x="2784" y="138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418" name="Rectangle 22"/>
            <p:cNvSpPr>
              <a:spLocks noChangeArrowheads="1"/>
            </p:cNvSpPr>
            <p:nvPr/>
          </p:nvSpPr>
          <p:spPr bwMode="auto">
            <a:xfrm>
              <a:off x="1187" y="937"/>
              <a:ext cx="487"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latin typeface="Arial" panose="020B0604020202020204" pitchFamily="34" charset="0"/>
                </a:rPr>
                <a:t>Term</a:t>
              </a:r>
            </a:p>
          </p:txBody>
        </p:sp>
        <p:sp>
          <p:nvSpPr>
            <p:cNvPr id="55419" name="Rectangle 23"/>
            <p:cNvSpPr>
              <a:spLocks noChangeArrowheads="1"/>
            </p:cNvSpPr>
            <p:nvPr/>
          </p:nvSpPr>
          <p:spPr bwMode="auto">
            <a:xfrm rot="-5400000">
              <a:off x="1618" y="973"/>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1</a:t>
              </a:r>
            </a:p>
          </p:txBody>
        </p:sp>
        <p:sp>
          <p:nvSpPr>
            <p:cNvPr id="55420" name="Rectangle 24"/>
            <p:cNvSpPr>
              <a:spLocks noChangeArrowheads="1"/>
            </p:cNvSpPr>
            <p:nvPr/>
          </p:nvSpPr>
          <p:spPr bwMode="auto">
            <a:xfrm rot="-5400000">
              <a:off x="1769" y="972"/>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2</a:t>
              </a:r>
            </a:p>
          </p:txBody>
        </p:sp>
        <p:sp>
          <p:nvSpPr>
            <p:cNvPr id="55421" name="Rectangle 25"/>
            <p:cNvSpPr>
              <a:spLocks noChangeArrowheads="1"/>
            </p:cNvSpPr>
            <p:nvPr/>
          </p:nvSpPr>
          <p:spPr bwMode="auto">
            <a:xfrm rot="-5400000">
              <a:off x="1920" y="972"/>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3</a:t>
              </a:r>
            </a:p>
          </p:txBody>
        </p:sp>
        <p:sp>
          <p:nvSpPr>
            <p:cNvPr id="55422" name="Rectangle 26"/>
            <p:cNvSpPr>
              <a:spLocks noChangeArrowheads="1"/>
            </p:cNvSpPr>
            <p:nvPr/>
          </p:nvSpPr>
          <p:spPr bwMode="auto">
            <a:xfrm rot="-5400000">
              <a:off x="2071" y="972"/>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4</a:t>
              </a:r>
            </a:p>
          </p:txBody>
        </p:sp>
        <p:sp>
          <p:nvSpPr>
            <p:cNvPr id="55423" name="Rectangle 27"/>
            <p:cNvSpPr>
              <a:spLocks noChangeArrowheads="1"/>
            </p:cNvSpPr>
            <p:nvPr/>
          </p:nvSpPr>
          <p:spPr bwMode="auto">
            <a:xfrm rot="-5400000">
              <a:off x="2222" y="973"/>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5</a:t>
              </a:r>
            </a:p>
          </p:txBody>
        </p:sp>
        <p:sp>
          <p:nvSpPr>
            <p:cNvPr id="55424" name="Rectangle 28"/>
            <p:cNvSpPr>
              <a:spLocks noChangeArrowheads="1"/>
            </p:cNvSpPr>
            <p:nvPr/>
          </p:nvSpPr>
          <p:spPr bwMode="auto">
            <a:xfrm rot="-5400000">
              <a:off x="2373" y="973"/>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6</a:t>
              </a:r>
            </a:p>
          </p:txBody>
        </p:sp>
        <p:sp>
          <p:nvSpPr>
            <p:cNvPr id="55425" name="Rectangle 29"/>
            <p:cNvSpPr>
              <a:spLocks noChangeArrowheads="1"/>
            </p:cNvSpPr>
            <p:nvPr/>
          </p:nvSpPr>
          <p:spPr bwMode="auto">
            <a:xfrm rot="-5400000">
              <a:off x="2524" y="973"/>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7</a:t>
              </a:r>
            </a:p>
          </p:txBody>
        </p:sp>
        <p:sp>
          <p:nvSpPr>
            <p:cNvPr id="55426" name="Rectangle 30"/>
            <p:cNvSpPr>
              <a:spLocks noChangeArrowheads="1"/>
            </p:cNvSpPr>
            <p:nvPr/>
          </p:nvSpPr>
          <p:spPr bwMode="auto">
            <a:xfrm rot="-5400000">
              <a:off x="2674" y="973"/>
              <a:ext cx="40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8</a:t>
              </a:r>
            </a:p>
          </p:txBody>
        </p:sp>
      </p:grpSp>
      <p:grpSp>
        <p:nvGrpSpPr>
          <p:cNvPr id="55300" name="Group 31"/>
          <p:cNvGrpSpPr>
            <a:grpSpLocks/>
          </p:cNvGrpSpPr>
          <p:nvPr/>
        </p:nvGrpSpPr>
        <p:grpSpPr bwMode="auto">
          <a:xfrm>
            <a:off x="1600200" y="2298700"/>
            <a:ext cx="2882900" cy="215900"/>
            <a:chOff x="1104" y="1640"/>
            <a:chExt cx="1816" cy="136"/>
          </a:xfrm>
        </p:grpSpPr>
        <p:sp>
          <p:nvSpPr>
            <p:cNvPr id="55391" name="Rectangle 32"/>
            <p:cNvSpPr>
              <a:spLocks noChangeArrowheads="1"/>
            </p:cNvSpPr>
            <p:nvPr/>
          </p:nvSpPr>
          <p:spPr bwMode="auto">
            <a:xfrm>
              <a:off x="1104" y="1640"/>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dog </a:t>
              </a:r>
              <a:r>
                <a:rPr lang="en-US" altLang="en-US" sz="1400">
                  <a:latin typeface="Arial" panose="020B0604020202020204" pitchFamily="34" charset="0"/>
                  <a:sym typeface="Symbol" panose="05050102010706020507" pitchFamily="18" charset="2"/>
                </a:rPr>
                <a:t></a:t>
              </a:r>
              <a:r>
                <a:rPr lang="en-US" altLang="en-US" sz="1400">
                  <a:latin typeface="Arial" panose="020B0604020202020204" pitchFamily="34" charset="0"/>
                </a:rPr>
                <a:t> fox</a:t>
              </a:r>
            </a:p>
          </p:txBody>
        </p:sp>
        <p:sp>
          <p:nvSpPr>
            <p:cNvPr id="55392" name="Rectangle 33"/>
            <p:cNvSpPr>
              <a:spLocks noChangeArrowheads="1"/>
            </p:cNvSpPr>
            <p:nvPr/>
          </p:nvSpPr>
          <p:spPr bwMode="auto">
            <a:xfrm>
              <a:off x="1776" y="16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93" name="Rectangle 34"/>
            <p:cNvSpPr>
              <a:spLocks noChangeArrowheads="1"/>
            </p:cNvSpPr>
            <p:nvPr/>
          </p:nvSpPr>
          <p:spPr bwMode="auto">
            <a:xfrm>
              <a:off x="1920" y="16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94" name="Rectangle 35"/>
            <p:cNvSpPr>
              <a:spLocks noChangeArrowheads="1"/>
            </p:cNvSpPr>
            <p:nvPr/>
          </p:nvSpPr>
          <p:spPr bwMode="auto">
            <a:xfrm>
              <a:off x="2064" y="16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95" name="Rectangle 36"/>
            <p:cNvSpPr>
              <a:spLocks noChangeArrowheads="1"/>
            </p:cNvSpPr>
            <p:nvPr/>
          </p:nvSpPr>
          <p:spPr bwMode="auto">
            <a:xfrm>
              <a:off x="2208" y="16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96" name="Rectangle 37"/>
            <p:cNvSpPr>
              <a:spLocks noChangeArrowheads="1"/>
            </p:cNvSpPr>
            <p:nvPr/>
          </p:nvSpPr>
          <p:spPr bwMode="auto">
            <a:xfrm>
              <a:off x="2352" y="16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97" name="Rectangle 38"/>
            <p:cNvSpPr>
              <a:spLocks noChangeArrowheads="1"/>
            </p:cNvSpPr>
            <p:nvPr/>
          </p:nvSpPr>
          <p:spPr bwMode="auto">
            <a:xfrm>
              <a:off x="2496" y="16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98" name="Rectangle 39"/>
            <p:cNvSpPr>
              <a:spLocks noChangeArrowheads="1"/>
            </p:cNvSpPr>
            <p:nvPr/>
          </p:nvSpPr>
          <p:spPr bwMode="auto">
            <a:xfrm>
              <a:off x="2640" y="16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99" name="Rectangle 40"/>
            <p:cNvSpPr>
              <a:spLocks noChangeArrowheads="1"/>
            </p:cNvSpPr>
            <p:nvPr/>
          </p:nvSpPr>
          <p:spPr bwMode="auto">
            <a:xfrm>
              <a:off x="2784" y="1640"/>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grpSp>
      <p:grpSp>
        <p:nvGrpSpPr>
          <p:cNvPr id="55301" name="Group 41"/>
          <p:cNvGrpSpPr>
            <a:grpSpLocks/>
          </p:cNvGrpSpPr>
          <p:nvPr/>
        </p:nvGrpSpPr>
        <p:grpSpPr bwMode="auto">
          <a:xfrm>
            <a:off x="1612900" y="2755900"/>
            <a:ext cx="2882900" cy="215900"/>
            <a:chOff x="1112" y="1928"/>
            <a:chExt cx="1816" cy="136"/>
          </a:xfrm>
        </p:grpSpPr>
        <p:sp>
          <p:nvSpPr>
            <p:cNvPr id="55382" name="Rectangle 42"/>
            <p:cNvSpPr>
              <a:spLocks noChangeArrowheads="1"/>
            </p:cNvSpPr>
            <p:nvPr/>
          </p:nvSpPr>
          <p:spPr bwMode="auto">
            <a:xfrm>
              <a:off x="1112" y="1928"/>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dog </a:t>
              </a:r>
              <a:r>
                <a:rPr lang="en-US" altLang="en-US" sz="1400">
                  <a:latin typeface="Arial" panose="020B0604020202020204" pitchFamily="34" charset="0"/>
                  <a:sym typeface="Symbol" panose="05050102010706020507" pitchFamily="18" charset="2"/>
                </a:rPr>
                <a:t></a:t>
              </a:r>
              <a:r>
                <a:rPr lang="en-US" altLang="en-US" sz="1400">
                  <a:latin typeface="Arial" panose="020B0604020202020204" pitchFamily="34" charset="0"/>
                </a:rPr>
                <a:t> fox</a:t>
              </a:r>
            </a:p>
          </p:txBody>
        </p:sp>
        <p:sp>
          <p:nvSpPr>
            <p:cNvPr id="55383" name="Rectangle 43"/>
            <p:cNvSpPr>
              <a:spLocks noChangeArrowheads="1"/>
            </p:cNvSpPr>
            <p:nvPr/>
          </p:nvSpPr>
          <p:spPr bwMode="auto">
            <a:xfrm>
              <a:off x="1784" y="192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84" name="Rectangle 44"/>
            <p:cNvSpPr>
              <a:spLocks noChangeArrowheads="1"/>
            </p:cNvSpPr>
            <p:nvPr/>
          </p:nvSpPr>
          <p:spPr bwMode="auto">
            <a:xfrm>
              <a:off x="1928" y="192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85" name="Rectangle 45"/>
            <p:cNvSpPr>
              <a:spLocks noChangeArrowheads="1"/>
            </p:cNvSpPr>
            <p:nvPr/>
          </p:nvSpPr>
          <p:spPr bwMode="auto">
            <a:xfrm>
              <a:off x="2072" y="192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86" name="Rectangle 46"/>
            <p:cNvSpPr>
              <a:spLocks noChangeArrowheads="1"/>
            </p:cNvSpPr>
            <p:nvPr/>
          </p:nvSpPr>
          <p:spPr bwMode="auto">
            <a:xfrm>
              <a:off x="2216" y="192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87" name="Rectangle 47"/>
            <p:cNvSpPr>
              <a:spLocks noChangeArrowheads="1"/>
            </p:cNvSpPr>
            <p:nvPr/>
          </p:nvSpPr>
          <p:spPr bwMode="auto">
            <a:xfrm>
              <a:off x="2360" y="192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88" name="Rectangle 48"/>
            <p:cNvSpPr>
              <a:spLocks noChangeArrowheads="1"/>
            </p:cNvSpPr>
            <p:nvPr/>
          </p:nvSpPr>
          <p:spPr bwMode="auto">
            <a:xfrm>
              <a:off x="2504" y="192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89" name="Rectangle 49"/>
            <p:cNvSpPr>
              <a:spLocks noChangeArrowheads="1"/>
            </p:cNvSpPr>
            <p:nvPr/>
          </p:nvSpPr>
          <p:spPr bwMode="auto">
            <a:xfrm>
              <a:off x="2648" y="192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90" name="Rectangle 50"/>
            <p:cNvSpPr>
              <a:spLocks noChangeArrowheads="1"/>
            </p:cNvSpPr>
            <p:nvPr/>
          </p:nvSpPr>
          <p:spPr bwMode="auto">
            <a:xfrm>
              <a:off x="2792" y="1928"/>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grpSp>
      <p:grpSp>
        <p:nvGrpSpPr>
          <p:cNvPr id="55302" name="Group 51"/>
          <p:cNvGrpSpPr>
            <a:grpSpLocks/>
          </p:cNvGrpSpPr>
          <p:nvPr/>
        </p:nvGrpSpPr>
        <p:grpSpPr bwMode="auto">
          <a:xfrm>
            <a:off x="1600200" y="3213100"/>
            <a:ext cx="2882900" cy="215900"/>
            <a:chOff x="1104" y="2216"/>
            <a:chExt cx="1816" cy="136"/>
          </a:xfrm>
        </p:grpSpPr>
        <p:sp>
          <p:nvSpPr>
            <p:cNvPr id="55373" name="Rectangle 52"/>
            <p:cNvSpPr>
              <a:spLocks noChangeArrowheads="1"/>
            </p:cNvSpPr>
            <p:nvPr/>
          </p:nvSpPr>
          <p:spPr bwMode="auto">
            <a:xfrm>
              <a:off x="1104" y="2216"/>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dog </a:t>
              </a:r>
              <a:r>
                <a:rPr lang="en-US" altLang="en-US" sz="1400">
                  <a:latin typeface="Arial" panose="020B0604020202020204" pitchFamily="34" charset="0"/>
                  <a:sym typeface="Symbol" panose="05050102010706020507" pitchFamily="18" charset="2"/>
                </a:rPr>
                <a:t></a:t>
              </a:r>
              <a:r>
                <a:rPr lang="en-US" altLang="en-US" sz="1400">
                  <a:latin typeface="Arial" panose="020B0604020202020204" pitchFamily="34" charset="0"/>
                </a:rPr>
                <a:t> fox</a:t>
              </a:r>
            </a:p>
          </p:txBody>
        </p:sp>
        <p:sp>
          <p:nvSpPr>
            <p:cNvPr id="55374" name="Rectangle 53"/>
            <p:cNvSpPr>
              <a:spLocks noChangeArrowheads="1"/>
            </p:cNvSpPr>
            <p:nvPr/>
          </p:nvSpPr>
          <p:spPr bwMode="auto">
            <a:xfrm>
              <a:off x="1776" y="221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75" name="Rectangle 54"/>
            <p:cNvSpPr>
              <a:spLocks noChangeArrowheads="1"/>
            </p:cNvSpPr>
            <p:nvPr/>
          </p:nvSpPr>
          <p:spPr bwMode="auto">
            <a:xfrm>
              <a:off x="1920" y="221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76" name="Rectangle 55"/>
            <p:cNvSpPr>
              <a:spLocks noChangeArrowheads="1"/>
            </p:cNvSpPr>
            <p:nvPr/>
          </p:nvSpPr>
          <p:spPr bwMode="auto">
            <a:xfrm>
              <a:off x="2064" y="221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77" name="Rectangle 56"/>
            <p:cNvSpPr>
              <a:spLocks noChangeArrowheads="1"/>
            </p:cNvSpPr>
            <p:nvPr/>
          </p:nvSpPr>
          <p:spPr bwMode="auto">
            <a:xfrm>
              <a:off x="2208" y="221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78" name="Rectangle 57"/>
            <p:cNvSpPr>
              <a:spLocks noChangeArrowheads="1"/>
            </p:cNvSpPr>
            <p:nvPr/>
          </p:nvSpPr>
          <p:spPr bwMode="auto">
            <a:xfrm>
              <a:off x="2352" y="221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79" name="Rectangle 58"/>
            <p:cNvSpPr>
              <a:spLocks noChangeArrowheads="1"/>
            </p:cNvSpPr>
            <p:nvPr/>
          </p:nvSpPr>
          <p:spPr bwMode="auto">
            <a:xfrm>
              <a:off x="2496" y="221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80" name="Rectangle 59"/>
            <p:cNvSpPr>
              <a:spLocks noChangeArrowheads="1"/>
            </p:cNvSpPr>
            <p:nvPr/>
          </p:nvSpPr>
          <p:spPr bwMode="auto">
            <a:xfrm>
              <a:off x="2640" y="221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81" name="Rectangle 60"/>
            <p:cNvSpPr>
              <a:spLocks noChangeArrowheads="1"/>
            </p:cNvSpPr>
            <p:nvPr/>
          </p:nvSpPr>
          <p:spPr bwMode="auto">
            <a:xfrm>
              <a:off x="2784" y="2216"/>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grpSp>
      <p:grpSp>
        <p:nvGrpSpPr>
          <p:cNvPr id="55303" name="Group 61"/>
          <p:cNvGrpSpPr>
            <a:grpSpLocks/>
          </p:cNvGrpSpPr>
          <p:nvPr/>
        </p:nvGrpSpPr>
        <p:grpSpPr bwMode="auto">
          <a:xfrm>
            <a:off x="1600200" y="3670300"/>
            <a:ext cx="2882900" cy="215900"/>
            <a:chOff x="1104" y="2504"/>
            <a:chExt cx="1816" cy="136"/>
          </a:xfrm>
        </p:grpSpPr>
        <p:sp>
          <p:nvSpPr>
            <p:cNvPr id="55364" name="Rectangle 62"/>
            <p:cNvSpPr>
              <a:spLocks noChangeArrowheads="1"/>
            </p:cNvSpPr>
            <p:nvPr/>
          </p:nvSpPr>
          <p:spPr bwMode="auto">
            <a:xfrm>
              <a:off x="1104" y="2504"/>
              <a:ext cx="664"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fox </a:t>
              </a:r>
              <a:r>
                <a:rPr lang="en-US" altLang="en-US" sz="1400">
                  <a:latin typeface="Arial" panose="020B0604020202020204" pitchFamily="34" charset="0"/>
                  <a:sym typeface="Symbol" panose="05050102010706020507" pitchFamily="18" charset="2"/>
                </a:rPr>
                <a:t></a:t>
              </a:r>
              <a:r>
                <a:rPr lang="en-US" altLang="en-US" sz="1400">
                  <a:latin typeface="Arial" panose="020B0604020202020204" pitchFamily="34" charset="0"/>
                </a:rPr>
                <a:t> dog</a:t>
              </a:r>
            </a:p>
          </p:txBody>
        </p:sp>
        <p:sp>
          <p:nvSpPr>
            <p:cNvPr id="55365" name="Rectangle 63"/>
            <p:cNvSpPr>
              <a:spLocks noChangeArrowheads="1"/>
            </p:cNvSpPr>
            <p:nvPr/>
          </p:nvSpPr>
          <p:spPr bwMode="auto">
            <a:xfrm>
              <a:off x="1776" y="250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66" name="Rectangle 64"/>
            <p:cNvSpPr>
              <a:spLocks noChangeArrowheads="1"/>
            </p:cNvSpPr>
            <p:nvPr/>
          </p:nvSpPr>
          <p:spPr bwMode="auto">
            <a:xfrm>
              <a:off x="1920" y="250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67" name="Rectangle 65"/>
            <p:cNvSpPr>
              <a:spLocks noChangeArrowheads="1"/>
            </p:cNvSpPr>
            <p:nvPr/>
          </p:nvSpPr>
          <p:spPr bwMode="auto">
            <a:xfrm>
              <a:off x="2064" y="250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68" name="Rectangle 66"/>
            <p:cNvSpPr>
              <a:spLocks noChangeArrowheads="1"/>
            </p:cNvSpPr>
            <p:nvPr/>
          </p:nvSpPr>
          <p:spPr bwMode="auto">
            <a:xfrm>
              <a:off x="2208" y="250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69" name="Rectangle 67"/>
            <p:cNvSpPr>
              <a:spLocks noChangeArrowheads="1"/>
            </p:cNvSpPr>
            <p:nvPr/>
          </p:nvSpPr>
          <p:spPr bwMode="auto">
            <a:xfrm>
              <a:off x="2352" y="250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70" name="Rectangle 68"/>
            <p:cNvSpPr>
              <a:spLocks noChangeArrowheads="1"/>
            </p:cNvSpPr>
            <p:nvPr/>
          </p:nvSpPr>
          <p:spPr bwMode="auto">
            <a:xfrm>
              <a:off x="2496" y="250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71" name="Rectangle 69"/>
            <p:cNvSpPr>
              <a:spLocks noChangeArrowheads="1"/>
            </p:cNvSpPr>
            <p:nvPr/>
          </p:nvSpPr>
          <p:spPr bwMode="auto">
            <a:xfrm>
              <a:off x="2640" y="250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72" name="Rectangle 70"/>
            <p:cNvSpPr>
              <a:spLocks noChangeArrowheads="1"/>
            </p:cNvSpPr>
            <p:nvPr/>
          </p:nvSpPr>
          <p:spPr bwMode="auto">
            <a:xfrm>
              <a:off x="2784" y="2504"/>
              <a:ext cx="136" cy="13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grpSp>
      <p:sp>
        <p:nvSpPr>
          <p:cNvPr id="55304" name="Text Box 71"/>
          <p:cNvSpPr txBox="1">
            <a:spLocks noChangeArrowheads="1"/>
          </p:cNvSpPr>
          <p:nvPr/>
        </p:nvSpPr>
        <p:spPr bwMode="auto">
          <a:xfrm>
            <a:off x="4572000" y="2254250"/>
            <a:ext cx="28241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dog AND fox </a:t>
            </a:r>
            <a:r>
              <a:rPr lang="en-US" altLang="en-US" sz="1600">
                <a:latin typeface="Arial" panose="020B0604020202020204" pitchFamily="34" charset="0"/>
                <a:sym typeface="Symbol" panose="05050102010706020507" pitchFamily="18" charset="2"/>
              </a:rPr>
              <a:t> Doc 3, Doc 5</a:t>
            </a:r>
          </a:p>
        </p:txBody>
      </p:sp>
      <p:sp>
        <p:nvSpPr>
          <p:cNvPr id="55305" name="Text Box 72"/>
          <p:cNvSpPr txBox="1">
            <a:spLocks noChangeArrowheads="1"/>
          </p:cNvSpPr>
          <p:nvPr/>
        </p:nvSpPr>
        <p:spPr bwMode="auto">
          <a:xfrm>
            <a:off x="4572000" y="2711450"/>
            <a:ext cx="3346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dog OR fox </a:t>
            </a:r>
            <a:r>
              <a:rPr lang="en-US" altLang="en-US" sz="1600">
                <a:latin typeface="Arial" panose="020B0604020202020204" pitchFamily="34" charset="0"/>
                <a:sym typeface="Symbol" panose="05050102010706020507" pitchFamily="18" charset="2"/>
              </a:rPr>
              <a:t> Doc 3, Doc 5, Doc 7</a:t>
            </a:r>
          </a:p>
        </p:txBody>
      </p:sp>
      <p:sp>
        <p:nvSpPr>
          <p:cNvPr id="55306" name="Text Box 73"/>
          <p:cNvSpPr txBox="1">
            <a:spLocks noChangeArrowheads="1"/>
          </p:cNvSpPr>
          <p:nvPr/>
        </p:nvSpPr>
        <p:spPr bwMode="auto">
          <a:xfrm>
            <a:off x="4572000" y="3168650"/>
            <a:ext cx="22050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dog NOT fox </a:t>
            </a:r>
            <a:r>
              <a:rPr lang="en-US" altLang="en-US" sz="1600">
                <a:latin typeface="Arial" panose="020B0604020202020204" pitchFamily="34" charset="0"/>
                <a:sym typeface="Symbol" panose="05050102010706020507" pitchFamily="18" charset="2"/>
              </a:rPr>
              <a:t> empty</a:t>
            </a:r>
            <a:endParaRPr lang="en-US" altLang="en-US" sz="1600">
              <a:latin typeface="Arial" panose="020B0604020202020204" pitchFamily="34" charset="0"/>
            </a:endParaRPr>
          </a:p>
        </p:txBody>
      </p:sp>
      <p:sp>
        <p:nvSpPr>
          <p:cNvPr id="55307" name="Text Box 74"/>
          <p:cNvSpPr txBox="1">
            <a:spLocks noChangeArrowheads="1"/>
          </p:cNvSpPr>
          <p:nvPr/>
        </p:nvSpPr>
        <p:spPr bwMode="auto">
          <a:xfrm>
            <a:off x="4587875" y="3625850"/>
            <a:ext cx="2181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fox NOT dog </a:t>
            </a:r>
            <a:r>
              <a:rPr lang="en-US" altLang="en-US" sz="1600">
                <a:latin typeface="Arial" panose="020B0604020202020204" pitchFamily="34" charset="0"/>
                <a:sym typeface="Symbol" panose="05050102010706020507" pitchFamily="18" charset="2"/>
              </a:rPr>
              <a:t> Doc 7</a:t>
            </a:r>
          </a:p>
        </p:txBody>
      </p:sp>
      <p:sp>
        <p:nvSpPr>
          <p:cNvPr id="55308" name="Rectangle 75"/>
          <p:cNvSpPr>
            <a:spLocks noChangeArrowheads="1"/>
          </p:cNvSpPr>
          <p:nvPr/>
        </p:nvSpPr>
        <p:spPr bwMode="auto">
          <a:xfrm>
            <a:off x="1600200" y="473710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good</a:t>
            </a:r>
          </a:p>
        </p:txBody>
      </p:sp>
      <p:sp>
        <p:nvSpPr>
          <p:cNvPr id="55309" name="Rectangle 76"/>
          <p:cNvSpPr>
            <a:spLocks noChangeArrowheads="1"/>
          </p:cNvSpPr>
          <p:nvPr/>
        </p:nvSpPr>
        <p:spPr bwMode="auto">
          <a:xfrm>
            <a:off x="1600200" y="496570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party</a:t>
            </a:r>
          </a:p>
        </p:txBody>
      </p:sp>
      <p:sp>
        <p:nvSpPr>
          <p:cNvPr id="55310" name="Rectangle 77"/>
          <p:cNvSpPr>
            <a:spLocks noChangeArrowheads="1"/>
          </p:cNvSpPr>
          <p:nvPr/>
        </p:nvSpPr>
        <p:spPr bwMode="auto">
          <a:xfrm>
            <a:off x="2667000" y="47371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11" name="Rectangle 78"/>
          <p:cNvSpPr>
            <a:spLocks noChangeArrowheads="1"/>
          </p:cNvSpPr>
          <p:nvPr/>
        </p:nvSpPr>
        <p:spPr bwMode="auto">
          <a:xfrm>
            <a:off x="2667000" y="49657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12" name="Rectangle 79"/>
          <p:cNvSpPr>
            <a:spLocks noChangeArrowheads="1"/>
          </p:cNvSpPr>
          <p:nvPr/>
        </p:nvSpPr>
        <p:spPr bwMode="auto">
          <a:xfrm>
            <a:off x="2895600" y="47371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13" name="Rectangle 80"/>
          <p:cNvSpPr>
            <a:spLocks noChangeArrowheads="1"/>
          </p:cNvSpPr>
          <p:nvPr/>
        </p:nvSpPr>
        <p:spPr bwMode="auto">
          <a:xfrm>
            <a:off x="2895600" y="49657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14" name="Rectangle 81"/>
          <p:cNvSpPr>
            <a:spLocks noChangeArrowheads="1"/>
          </p:cNvSpPr>
          <p:nvPr/>
        </p:nvSpPr>
        <p:spPr bwMode="auto">
          <a:xfrm>
            <a:off x="3124200" y="47371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15" name="Rectangle 82"/>
          <p:cNvSpPr>
            <a:spLocks noChangeArrowheads="1"/>
          </p:cNvSpPr>
          <p:nvPr/>
        </p:nvSpPr>
        <p:spPr bwMode="auto">
          <a:xfrm>
            <a:off x="3124200" y="49657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16" name="Rectangle 83"/>
          <p:cNvSpPr>
            <a:spLocks noChangeArrowheads="1"/>
          </p:cNvSpPr>
          <p:nvPr/>
        </p:nvSpPr>
        <p:spPr bwMode="auto">
          <a:xfrm>
            <a:off x="3352800" y="47371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17" name="Rectangle 84"/>
          <p:cNvSpPr>
            <a:spLocks noChangeArrowheads="1"/>
          </p:cNvSpPr>
          <p:nvPr/>
        </p:nvSpPr>
        <p:spPr bwMode="auto">
          <a:xfrm>
            <a:off x="3352800" y="49657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18" name="Rectangle 85"/>
          <p:cNvSpPr>
            <a:spLocks noChangeArrowheads="1"/>
          </p:cNvSpPr>
          <p:nvPr/>
        </p:nvSpPr>
        <p:spPr bwMode="auto">
          <a:xfrm>
            <a:off x="3581400" y="47371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19" name="Rectangle 86"/>
          <p:cNvSpPr>
            <a:spLocks noChangeArrowheads="1"/>
          </p:cNvSpPr>
          <p:nvPr/>
        </p:nvSpPr>
        <p:spPr bwMode="auto">
          <a:xfrm>
            <a:off x="3581400" y="49657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20" name="Rectangle 87"/>
          <p:cNvSpPr>
            <a:spLocks noChangeArrowheads="1"/>
          </p:cNvSpPr>
          <p:nvPr/>
        </p:nvSpPr>
        <p:spPr bwMode="auto">
          <a:xfrm>
            <a:off x="3810000" y="47371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21" name="Rectangle 88"/>
          <p:cNvSpPr>
            <a:spLocks noChangeArrowheads="1"/>
          </p:cNvSpPr>
          <p:nvPr/>
        </p:nvSpPr>
        <p:spPr bwMode="auto">
          <a:xfrm>
            <a:off x="3810000" y="49657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22" name="Rectangle 89"/>
          <p:cNvSpPr>
            <a:spLocks noChangeArrowheads="1"/>
          </p:cNvSpPr>
          <p:nvPr/>
        </p:nvSpPr>
        <p:spPr bwMode="auto">
          <a:xfrm>
            <a:off x="4038600" y="47371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23" name="Rectangle 90"/>
          <p:cNvSpPr>
            <a:spLocks noChangeArrowheads="1"/>
          </p:cNvSpPr>
          <p:nvPr/>
        </p:nvSpPr>
        <p:spPr bwMode="auto">
          <a:xfrm>
            <a:off x="4038600" y="49657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24" name="Rectangle 91"/>
          <p:cNvSpPr>
            <a:spLocks noChangeArrowheads="1"/>
          </p:cNvSpPr>
          <p:nvPr/>
        </p:nvSpPr>
        <p:spPr bwMode="auto">
          <a:xfrm>
            <a:off x="4267200" y="47371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25" name="Rectangle 92"/>
          <p:cNvSpPr>
            <a:spLocks noChangeArrowheads="1"/>
          </p:cNvSpPr>
          <p:nvPr/>
        </p:nvSpPr>
        <p:spPr bwMode="auto">
          <a:xfrm>
            <a:off x="4267200" y="49657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26" name="Rectangle 93"/>
          <p:cNvSpPr>
            <a:spLocks noChangeArrowheads="1"/>
          </p:cNvSpPr>
          <p:nvPr/>
        </p:nvSpPr>
        <p:spPr bwMode="auto">
          <a:xfrm>
            <a:off x="1600200" y="541020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sym typeface="Symbol" panose="05050102010706020507" pitchFamily="18" charset="2"/>
              </a:rPr>
              <a:t>g </a:t>
            </a:r>
            <a:r>
              <a:rPr lang="en-US" altLang="en-US" sz="1400" b="1">
                <a:latin typeface="Arial" panose="020B0604020202020204" pitchFamily="34" charset="0"/>
              </a:rPr>
              <a:t> </a:t>
            </a:r>
            <a:r>
              <a:rPr lang="en-US" altLang="en-US" sz="1400">
                <a:latin typeface="Arial" panose="020B0604020202020204" pitchFamily="34" charset="0"/>
              </a:rPr>
              <a:t>p</a:t>
            </a:r>
          </a:p>
        </p:txBody>
      </p:sp>
      <p:sp>
        <p:nvSpPr>
          <p:cNvPr id="55327" name="Rectangle 94"/>
          <p:cNvSpPr>
            <a:spLocks noChangeArrowheads="1"/>
          </p:cNvSpPr>
          <p:nvPr/>
        </p:nvSpPr>
        <p:spPr bwMode="auto">
          <a:xfrm>
            <a:off x="2667000" y="54102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28" name="Rectangle 95"/>
          <p:cNvSpPr>
            <a:spLocks noChangeArrowheads="1"/>
          </p:cNvSpPr>
          <p:nvPr/>
        </p:nvSpPr>
        <p:spPr bwMode="auto">
          <a:xfrm>
            <a:off x="2895600" y="54102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29" name="Rectangle 96"/>
          <p:cNvSpPr>
            <a:spLocks noChangeArrowheads="1"/>
          </p:cNvSpPr>
          <p:nvPr/>
        </p:nvSpPr>
        <p:spPr bwMode="auto">
          <a:xfrm>
            <a:off x="3124200" y="54102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30" name="Rectangle 97"/>
          <p:cNvSpPr>
            <a:spLocks noChangeArrowheads="1"/>
          </p:cNvSpPr>
          <p:nvPr/>
        </p:nvSpPr>
        <p:spPr bwMode="auto">
          <a:xfrm>
            <a:off x="3352800" y="54102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31" name="Rectangle 98"/>
          <p:cNvSpPr>
            <a:spLocks noChangeArrowheads="1"/>
          </p:cNvSpPr>
          <p:nvPr/>
        </p:nvSpPr>
        <p:spPr bwMode="auto">
          <a:xfrm>
            <a:off x="3581400" y="54102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32" name="Rectangle 99"/>
          <p:cNvSpPr>
            <a:spLocks noChangeArrowheads="1"/>
          </p:cNvSpPr>
          <p:nvPr/>
        </p:nvSpPr>
        <p:spPr bwMode="auto">
          <a:xfrm>
            <a:off x="3810000" y="54102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33" name="Rectangle 100"/>
          <p:cNvSpPr>
            <a:spLocks noChangeArrowheads="1"/>
          </p:cNvSpPr>
          <p:nvPr/>
        </p:nvSpPr>
        <p:spPr bwMode="auto">
          <a:xfrm>
            <a:off x="4038600" y="54102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34" name="Rectangle 101"/>
          <p:cNvSpPr>
            <a:spLocks noChangeArrowheads="1"/>
          </p:cNvSpPr>
          <p:nvPr/>
        </p:nvSpPr>
        <p:spPr bwMode="auto">
          <a:xfrm>
            <a:off x="4267200" y="54102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35" name="Rectangle 102"/>
          <p:cNvSpPr>
            <a:spLocks noChangeArrowheads="1"/>
          </p:cNvSpPr>
          <p:nvPr/>
        </p:nvSpPr>
        <p:spPr bwMode="auto">
          <a:xfrm>
            <a:off x="1600200" y="61404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sym typeface="Symbol" panose="05050102010706020507" pitchFamily="18" charset="2"/>
              </a:rPr>
              <a:t>g </a:t>
            </a:r>
            <a:r>
              <a:rPr lang="en-US" altLang="en-US" sz="1400" b="1">
                <a:latin typeface="Arial" panose="020B0604020202020204" pitchFamily="34" charset="0"/>
              </a:rPr>
              <a:t> </a:t>
            </a:r>
            <a:r>
              <a:rPr lang="en-US" altLang="en-US" sz="1400">
                <a:latin typeface="Arial" panose="020B0604020202020204" pitchFamily="34" charset="0"/>
              </a:rPr>
              <a:t>p </a:t>
            </a:r>
            <a:r>
              <a:rPr lang="en-US" altLang="en-US" sz="1400">
                <a:latin typeface="Arial" panose="020B0604020202020204" pitchFamily="34" charset="0"/>
                <a:sym typeface="Symbol" panose="05050102010706020507" pitchFamily="18" charset="2"/>
              </a:rPr>
              <a:t> o</a:t>
            </a:r>
          </a:p>
        </p:txBody>
      </p:sp>
      <p:sp>
        <p:nvSpPr>
          <p:cNvPr id="55336" name="Rectangle 103"/>
          <p:cNvSpPr>
            <a:spLocks noChangeArrowheads="1"/>
          </p:cNvSpPr>
          <p:nvPr/>
        </p:nvSpPr>
        <p:spPr bwMode="auto">
          <a:xfrm>
            <a:off x="2667000" y="61404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37" name="Rectangle 104"/>
          <p:cNvSpPr>
            <a:spLocks noChangeArrowheads="1"/>
          </p:cNvSpPr>
          <p:nvPr/>
        </p:nvSpPr>
        <p:spPr bwMode="auto">
          <a:xfrm>
            <a:off x="2895600" y="61404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38" name="Rectangle 105"/>
          <p:cNvSpPr>
            <a:spLocks noChangeArrowheads="1"/>
          </p:cNvSpPr>
          <p:nvPr/>
        </p:nvSpPr>
        <p:spPr bwMode="auto">
          <a:xfrm>
            <a:off x="3124200" y="61404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39" name="Rectangle 106"/>
          <p:cNvSpPr>
            <a:spLocks noChangeArrowheads="1"/>
          </p:cNvSpPr>
          <p:nvPr/>
        </p:nvSpPr>
        <p:spPr bwMode="auto">
          <a:xfrm>
            <a:off x="3352800" y="61404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40" name="Rectangle 107"/>
          <p:cNvSpPr>
            <a:spLocks noChangeArrowheads="1"/>
          </p:cNvSpPr>
          <p:nvPr/>
        </p:nvSpPr>
        <p:spPr bwMode="auto">
          <a:xfrm>
            <a:off x="3581400" y="61404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41" name="Rectangle 108"/>
          <p:cNvSpPr>
            <a:spLocks noChangeArrowheads="1"/>
          </p:cNvSpPr>
          <p:nvPr/>
        </p:nvSpPr>
        <p:spPr bwMode="auto">
          <a:xfrm>
            <a:off x="3810000" y="61404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42" name="Rectangle 109"/>
          <p:cNvSpPr>
            <a:spLocks noChangeArrowheads="1"/>
          </p:cNvSpPr>
          <p:nvPr/>
        </p:nvSpPr>
        <p:spPr bwMode="auto">
          <a:xfrm>
            <a:off x="4038600" y="61404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43" name="Rectangle 110"/>
          <p:cNvSpPr>
            <a:spLocks noChangeArrowheads="1"/>
          </p:cNvSpPr>
          <p:nvPr/>
        </p:nvSpPr>
        <p:spPr bwMode="auto">
          <a:xfrm>
            <a:off x="4267200" y="61404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44" name="Text Box 111"/>
          <p:cNvSpPr txBox="1">
            <a:spLocks noChangeArrowheads="1"/>
          </p:cNvSpPr>
          <p:nvPr/>
        </p:nvSpPr>
        <p:spPr bwMode="auto">
          <a:xfrm>
            <a:off x="4572000" y="5378450"/>
            <a:ext cx="31178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good AND party </a:t>
            </a:r>
            <a:r>
              <a:rPr lang="en-US" altLang="en-US" sz="1600">
                <a:latin typeface="Arial" panose="020B0604020202020204" pitchFamily="34" charset="0"/>
                <a:sym typeface="Symbol" panose="05050102010706020507" pitchFamily="18" charset="2"/>
              </a:rPr>
              <a:t> Doc 6, Doc 8</a:t>
            </a:r>
          </a:p>
        </p:txBody>
      </p:sp>
      <p:sp>
        <p:nvSpPr>
          <p:cNvPr id="55345" name="Rectangle 112"/>
          <p:cNvSpPr>
            <a:spLocks noChangeArrowheads="1"/>
          </p:cNvSpPr>
          <p:nvPr/>
        </p:nvSpPr>
        <p:spPr bwMode="auto">
          <a:xfrm>
            <a:off x="1600200" y="563880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over</a:t>
            </a:r>
          </a:p>
        </p:txBody>
      </p:sp>
      <p:sp>
        <p:nvSpPr>
          <p:cNvPr id="55346" name="Rectangle 113"/>
          <p:cNvSpPr>
            <a:spLocks noChangeArrowheads="1"/>
          </p:cNvSpPr>
          <p:nvPr/>
        </p:nvSpPr>
        <p:spPr bwMode="auto">
          <a:xfrm>
            <a:off x="2667000" y="56388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47" name="Rectangle 114"/>
          <p:cNvSpPr>
            <a:spLocks noChangeArrowheads="1"/>
          </p:cNvSpPr>
          <p:nvPr/>
        </p:nvSpPr>
        <p:spPr bwMode="auto">
          <a:xfrm>
            <a:off x="2895600" y="56388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48" name="Rectangle 115"/>
          <p:cNvSpPr>
            <a:spLocks noChangeArrowheads="1"/>
          </p:cNvSpPr>
          <p:nvPr/>
        </p:nvSpPr>
        <p:spPr bwMode="auto">
          <a:xfrm>
            <a:off x="3124200" y="56388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49" name="Rectangle 116"/>
          <p:cNvSpPr>
            <a:spLocks noChangeArrowheads="1"/>
          </p:cNvSpPr>
          <p:nvPr/>
        </p:nvSpPr>
        <p:spPr bwMode="auto">
          <a:xfrm>
            <a:off x="3352800" y="56388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50" name="Rectangle 117"/>
          <p:cNvSpPr>
            <a:spLocks noChangeArrowheads="1"/>
          </p:cNvSpPr>
          <p:nvPr/>
        </p:nvSpPr>
        <p:spPr bwMode="auto">
          <a:xfrm>
            <a:off x="3581400" y="56388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51" name="Rectangle 118"/>
          <p:cNvSpPr>
            <a:spLocks noChangeArrowheads="1"/>
          </p:cNvSpPr>
          <p:nvPr/>
        </p:nvSpPr>
        <p:spPr bwMode="auto">
          <a:xfrm>
            <a:off x="3810000" y="56388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0</a:t>
            </a:r>
          </a:p>
        </p:txBody>
      </p:sp>
      <p:sp>
        <p:nvSpPr>
          <p:cNvPr id="55352" name="Rectangle 119"/>
          <p:cNvSpPr>
            <a:spLocks noChangeArrowheads="1"/>
          </p:cNvSpPr>
          <p:nvPr/>
        </p:nvSpPr>
        <p:spPr bwMode="auto">
          <a:xfrm>
            <a:off x="4038600" y="56388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53" name="Rectangle 120"/>
          <p:cNvSpPr>
            <a:spLocks noChangeArrowheads="1"/>
          </p:cNvSpPr>
          <p:nvPr/>
        </p:nvSpPr>
        <p:spPr bwMode="auto">
          <a:xfrm>
            <a:off x="4267200" y="563880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latin typeface="Arial" panose="020B0604020202020204" pitchFamily="34" charset="0"/>
              </a:rPr>
              <a:t>1</a:t>
            </a:r>
          </a:p>
        </p:txBody>
      </p:sp>
      <p:sp>
        <p:nvSpPr>
          <p:cNvPr id="55354" name="Text Box 121"/>
          <p:cNvSpPr txBox="1">
            <a:spLocks noChangeArrowheads="1"/>
          </p:cNvSpPr>
          <p:nvPr/>
        </p:nvSpPr>
        <p:spPr bwMode="auto">
          <a:xfrm>
            <a:off x="4572000" y="6096000"/>
            <a:ext cx="3411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good AND party NOT over </a:t>
            </a:r>
            <a:r>
              <a:rPr lang="en-US" altLang="en-US" sz="1600">
                <a:latin typeface="Arial" panose="020B0604020202020204" pitchFamily="34" charset="0"/>
                <a:sym typeface="Symbol" panose="05050102010706020507" pitchFamily="18" charset="2"/>
              </a:rPr>
              <a:t> Doc 6</a:t>
            </a:r>
          </a:p>
        </p:txBody>
      </p:sp>
      <p:sp>
        <p:nvSpPr>
          <p:cNvPr id="55355" name="Rectangle 122"/>
          <p:cNvSpPr>
            <a:spLocks noChangeArrowheads="1"/>
          </p:cNvSpPr>
          <p:nvPr/>
        </p:nvSpPr>
        <p:spPr bwMode="auto">
          <a:xfrm>
            <a:off x="1731963" y="4230688"/>
            <a:ext cx="77311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latin typeface="Arial" panose="020B0604020202020204" pitchFamily="34" charset="0"/>
              </a:rPr>
              <a:t>Term</a:t>
            </a:r>
          </a:p>
        </p:txBody>
      </p:sp>
      <p:sp>
        <p:nvSpPr>
          <p:cNvPr id="55356" name="Rectangle 123"/>
          <p:cNvSpPr>
            <a:spLocks noChangeArrowheads="1"/>
          </p:cNvSpPr>
          <p:nvPr/>
        </p:nvSpPr>
        <p:spPr bwMode="auto">
          <a:xfrm rot="-5400000">
            <a:off x="2416175" y="4287838"/>
            <a:ext cx="6445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1</a:t>
            </a:r>
          </a:p>
        </p:txBody>
      </p:sp>
      <p:sp>
        <p:nvSpPr>
          <p:cNvPr id="55357" name="Rectangle 124"/>
          <p:cNvSpPr>
            <a:spLocks noChangeArrowheads="1"/>
          </p:cNvSpPr>
          <p:nvPr/>
        </p:nvSpPr>
        <p:spPr bwMode="auto">
          <a:xfrm rot="-5400000">
            <a:off x="2655888" y="4286250"/>
            <a:ext cx="6445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2</a:t>
            </a:r>
          </a:p>
        </p:txBody>
      </p:sp>
      <p:sp>
        <p:nvSpPr>
          <p:cNvPr id="55358" name="Rectangle 125"/>
          <p:cNvSpPr>
            <a:spLocks noChangeArrowheads="1"/>
          </p:cNvSpPr>
          <p:nvPr/>
        </p:nvSpPr>
        <p:spPr bwMode="auto">
          <a:xfrm rot="-5400000">
            <a:off x="2895600" y="4286250"/>
            <a:ext cx="6445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3</a:t>
            </a:r>
          </a:p>
        </p:txBody>
      </p:sp>
      <p:sp>
        <p:nvSpPr>
          <p:cNvPr id="55359" name="Rectangle 126"/>
          <p:cNvSpPr>
            <a:spLocks noChangeArrowheads="1"/>
          </p:cNvSpPr>
          <p:nvPr/>
        </p:nvSpPr>
        <p:spPr bwMode="auto">
          <a:xfrm rot="-5400000">
            <a:off x="3135313" y="4286250"/>
            <a:ext cx="6445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4</a:t>
            </a:r>
          </a:p>
        </p:txBody>
      </p:sp>
      <p:sp>
        <p:nvSpPr>
          <p:cNvPr id="55360" name="Rectangle 127"/>
          <p:cNvSpPr>
            <a:spLocks noChangeArrowheads="1"/>
          </p:cNvSpPr>
          <p:nvPr/>
        </p:nvSpPr>
        <p:spPr bwMode="auto">
          <a:xfrm rot="-5400000">
            <a:off x="3375025" y="4287838"/>
            <a:ext cx="6445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5</a:t>
            </a:r>
          </a:p>
        </p:txBody>
      </p:sp>
      <p:sp>
        <p:nvSpPr>
          <p:cNvPr id="55361" name="Rectangle 128"/>
          <p:cNvSpPr>
            <a:spLocks noChangeArrowheads="1"/>
          </p:cNvSpPr>
          <p:nvPr/>
        </p:nvSpPr>
        <p:spPr bwMode="auto">
          <a:xfrm rot="-5400000">
            <a:off x="3614738" y="4287838"/>
            <a:ext cx="6445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6</a:t>
            </a:r>
          </a:p>
        </p:txBody>
      </p:sp>
      <p:sp>
        <p:nvSpPr>
          <p:cNvPr id="55362" name="Rectangle 129"/>
          <p:cNvSpPr>
            <a:spLocks noChangeArrowheads="1"/>
          </p:cNvSpPr>
          <p:nvPr/>
        </p:nvSpPr>
        <p:spPr bwMode="auto">
          <a:xfrm rot="-5400000">
            <a:off x="3854450" y="4287838"/>
            <a:ext cx="6445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7</a:t>
            </a:r>
          </a:p>
        </p:txBody>
      </p:sp>
      <p:sp>
        <p:nvSpPr>
          <p:cNvPr id="55363" name="Rectangle 130"/>
          <p:cNvSpPr>
            <a:spLocks noChangeArrowheads="1"/>
          </p:cNvSpPr>
          <p:nvPr/>
        </p:nvSpPr>
        <p:spPr bwMode="auto">
          <a:xfrm rot="-5400000">
            <a:off x="4092575" y="4287838"/>
            <a:ext cx="6445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Doc 8</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632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6324" name="Rectangle 4"/>
          <p:cNvSpPr>
            <a:spLocks noGrp="1" noChangeArrowheads="1"/>
          </p:cNvSpPr>
          <p:nvPr>
            <p:ph type="title"/>
          </p:nvPr>
        </p:nvSpPr>
        <p:spPr>
          <a:noFill/>
        </p:spPr>
        <p:txBody>
          <a:bodyPr/>
          <a:lstStyle/>
          <a:p>
            <a:r>
              <a:rPr lang="en-US" altLang="en-US" smtClean="0"/>
              <a:t>Why Boolean Retrieval Works</a:t>
            </a:r>
          </a:p>
        </p:txBody>
      </p:sp>
      <p:sp>
        <p:nvSpPr>
          <p:cNvPr id="56325" name="Rectangle 5"/>
          <p:cNvSpPr>
            <a:spLocks noGrp="1" noChangeArrowheads="1"/>
          </p:cNvSpPr>
          <p:nvPr>
            <p:ph type="body" idx="1"/>
          </p:nvPr>
        </p:nvSpPr>
        <p:spPr>
          <a:xfrm>
            <a:off x="228600" y="1981200"/>
            <a:ext cx="8839200" cy="4114800"/>
          </a:xfrm>
          <a:noFill/>
        </p:spPr>
        <p:txBody>
          <a:bodyPr/>
          <a:lstStyle/>
          <a:p>
            <a:r>
              <a:rPr lang="en-US" altLang="en-US" smtClean="0"/>
              <a:t>Boolean operators approximate natural language</a:t>
            </a:r>
          </a:p>
          <a:p>
            <a:pPr lvl="1"/>
            <a:r>
              <a:rPr lang="en-US" altLang="en-US" smtClean="0"/>
              <a:t>Find documents about a good party that is not over</a:t>
            </a:r>
          </a:p>
          <a:p>
            <a:r>
              <a:rPr lang="en-US" altLang="en-US" smtClean="0"/>
              <a:t>AND can discover relationships between concepts</a:t>
            </a:r>
          </a:p>
          <a:p>
            <a:pPr lvl="1"/>
            <a:r>
              <a:rPr lang="en-US" altLang="en-US" smtClean="0"/>
              <a:t>good party</a:t>
            </a:r>
          </a:p>
          <a:p>
            <a:r>
              <a:rPr lang="en-US" altLang="en-US" smtClean="0"/>
              <a:t>OR can discover alternate terminology</a:t>
            </a:r>
          </a:p>
          <a:p>
            <a:pPr lvl="1"/>
            <a:r>
              <a:rPr lang="en-US" altLang="en-US" smtClean="0"/>
              <a:t>excellent party</a:t>
            </a:r>
          </a:p>
          <a:p>
            <a:r>
              <a:rPr lang="en-US" altLang="en-US" smtClean="0"/>
              <a:t>NOT can discover alternate meanings</a:t>
            </a:r>
          </a:p>
          <a:p>
            <a:pPr lvl="1"/>
            <a:r>
              <a:rPr lang="en-US" altLang="en-US" smtClean="0"/>
              <a:t>Democratic party</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734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7348" name="Rectangle 4"/>
          <p:cNvSpPr>
            <a:spLocks noGrp="1" noChangeArrowheads="1"/>
          </p:cNvSpPr>
          <p:nvPr>
            <p:ph type="title"/>
          </p:nvPr>
        </p:nvSpPr>
        <p:spPr>
          <a:noFill/>
        </p:spPr>
        <p:txBody>
          <a:bodyPr/>
          <a:lstStyle/>
          <a:p>
            <a:r>
              <a:rPr lang="en-US" altLang="en-US" smtClean="0"/>
              <a:t>Proximity Operators</a:t>
            </a:r>
          </a:p>
        </p:txBody>
      </p:sp>
      <p:sp>
        <p:nvSpPr>
          <p:cNvPr id="57349" name="Rectangle 5"/>
          <p:cNvSpPr>
            <a:spLocks noGrp="1" noChangeArrowheads="1"/>
          </p:cNvSpPr>
          <p:nvPr>
            <p:ph type="body" idx="1"/>
          </p:nvPr>
        </p:nvSpPr>
        <p:spPr>
          <a:xfrm>
            <a:off x="304800" y="1981200"/>
            <a:ext cx="8610600" cy="4114800"/>
          </a:xfrm>
          <a:noFill/>
        </p:spPr>
        <p:txBody>
          <a:bodyPr/>
          <a:lstStyle/>
          <a:p>
            <a:r>
              <a:rPr lang="en-US" altLang="en-US" smtClean="0"/>
              <a:t>More precise versions of AND</a:t>
            </a:r>
          </a:p>
          <a:p>
            <a:pPr lvl="1"/>
            <a:r>
              <a:rPr lang="en-US" altLang="en-US" smtClean="0"/>
              <a:t>“NEAR n” allows at most n-1 intervening terms</a:t>
            </a:r>
          </a:p>
          <a:p>
            <a:pPr lvl="1"/>
            <a:r>
              <a:rPr lang="en-US" altLang="en-US" smtClean="0"/>
              <a:t>“WITH” requires terms to be adjacent and in order</a:t>
            </a:r>
          </a:p>
          <a:p>
            <a:pPr lvl="4"/>
            <a:endParaRPr lang="en-US" altLang="en-US" smtClean="0"/>
          </a:p>
          <a:p>
            <a:r>
              <a:rPr lang="en-US" altLang="en-US" smtClean="0"/>
              <a:t>Easy to implement, but less efficient</a:t>
            </a:r>
          </a:p>
          <a:p>
            <a:pPr lvl="1"/>
            <a:r>
              <a:rPr lang="en-US" altLang="en-US" smtClean="0"/>
              <a:t>Store a list of positions for each word in each doc</a:t>
            </a:r>
          </a:p>
          <a:p>
            <a:pPr lvl="2"/>
            <a:r>
              <a:rPr lang="en-US" altLang="en-US" smtClean="0"/>
              <a:t>Warning: stopwords become important!</a:t>
            </a:r>
          </a:p>
          <a:p>
            <a:pPr lvl="1"/>
            <a:r>
              <a:rPr lang="en-US" altLang="en-US" smtClean="0"/>
              <a:t>Perform normal Boolean computations</a:t>
            </a:r>
          </a:p>
          <a:p>
            <a:pPr lvl="2"/>
            <a:r>
              <a:rPr lang="en-US" altLang="en-US" smtClean="0"/>
              <a:t>Treat WITH and NEAR like AND with an extra constraint</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837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8372" name="Rectangle 4"/>
          <p:cNvSpPr>
            <a:spLocks noGrp="1" noChangeArrowheads="1"/>
          </p:cNvSpPr>
          <p:nvPr>
            <p:ph type="title"/>
          </p:nvPr>
        </p:nvSpPr>
        <p:spPr>
          <a:xfrm>
            <a:off x="457200" y="609600"/>
            <a:ext cx="8229600" cy="1143000"/>
          </a:xfrm>
          <a:noFill/>
        </p:spPr>
        <p:txBody>
          <a:bodyPr/>
          <a:lstStyle/>
          <a:p>
            <a:r>
              <a:rPr lang="en-US" altLang="en-US" smtClean="0"/>
              <a:t>Proximity Operator Example</a:t>
            </a:r>
          </a:p>
        </p:txBody>
      </p:sp>
      <p:sp>
        <p:nvSpPr>
          <p:cNvPr id="58373" name="Rectangle 5"/>
          <p:cNvSpPr>
            <a:spLocks noGrp="1" noChangeArrowheads="1"/>
          </p:cNvSpPr>
          <p:nvPr>
            <p:ph type="body" idx="1"/>
          </p:nvPr>
        </p:nvSpPr>
        <p:spPr>
          <a:xfrm>
            <a:off x="4419600" y="1981200"/>
            <a:ext cx="4038600" cy="4114800"/>
          </a:xfrm>
          <a:noFill/>
        </p:spPr>
        <p:txBody>
          <a:bodyPr/>
          <a:lstStyle/>
          <a:p>
            <a:r>
              <a:rPr lang="en-US" altLang="en-US" smtClean="0"/>
              <a:t>time AND come</a:t>
            </a:r>
          </a:p>
          <a:p>
            <a:pPr lvl="1"/>
            <a:r>
              <a:rPr lang="en-US" altLang="en-US" smtClean="0"/>
              <a:t>Doc 2</a:t>
            </a:r>
          </a:p>
          <a:p>
            <a:r>
              <a:rPr lang="en-US" altLang="en-US" smtClean="0"/>
              <a:t>time (NEAR 2) come</a:t>
            </a:r>
          </a:p>
          <a:p>
            <a:pPr lvl="1"/>
            <a:r>
              <a:rPr lang="en-US" altLang="en-US" smtClean="0"/>
              <a:t>Empty</a:t>
            </a:r>
          </a:p>
          <a:p>
            <a:r>
              <a:rPr lang="en-US" altLang="en-US" smtClean="0"/>
              <a:t>quick (NEAR 2) fox</a:t>
            </a:r>
          </a:p>
          <a:p>
            <a:pPr lvl="1"/>
            <a:r>
              <a:rPr lang="en-US" altLang="en-US" smtClean="0"/>
              <a:t>Doc 1</a:t>
            </a:r>
          </a:p>
          <a:p>
            <a:r>
              <a:rPr lang="en-US" altLang="en-US" smtClean="0"/>
              <a:t>quick WITH fox</a:t>
            </a:r>
          </a:p>
          <a:p>
            <a:pPr lvl="1"/>
            <a:r>
              <a:rPr lang="en-US" altLang="en-US" smtClean="0"/>
              <a:t>Empty</a:t>
            </a:r>
          </a:p>
        </p:txBody>
      </p:sp>
      <p:sp>
        <p:nvSpPr>
          <p:cNvPr id="58374" name="Rectangle 6"/>
          <p:cNvSpPr>
            <a:spLocks noChangeArrowheads="1"/>
          </p:cNvSpPr>
          <p:nvPr/>
        </p:nvSpPr>
        <p:spPr bwMode="auto">
          <a:xfrm>
            <a:off x="692150" y="54927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quick</a:t>
            </a:r>
          </a:p>
        </p:txBody>
      </p:sp>
      <p:sp>
        <p:nvSpPr>
          <p:cNvPr id="58375" name="Rectangle 7"/>
          <p:cNvSpPr>
            <a:spLocks noChangeArrowheads="1"/>
          </p:cNvSpPr>
          <p:nvPr/>
        </p:nvSpPr>
        <p:spPr bwMode="auto">
          <a:xfrm>
            <a:off x="692150" y="29781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brown</a:t>
            </a:r>
          </a:p>
        </p:txBody>
      </p:sp>
      <p:sp>
        <p:nvSpPr>
          <p:cNvPr id="58376" name="Rectangle 8"/>
          <p:cNvSpPr>
            <a:spLocks noChangeArrowheads="1"/>
          </p:cNvSpPr>
          <p:nvPr/>
        </p:nvSpPr>
        <p:spPr bwMode="auto">
          <a:xfrm>
            <a:off x="692150" y="36639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fox</a:t>
            </a:r>
          </a:p>
        </p:txBody>
      </p:sp>
      <p:sp>
        <p:nvSpPr>
          <p:cNvPr id="58377" name="Rectangle 9"/>
          <p:cNvSpPr>
            <a:spLocks noChangeArrowheads="1"/>
          </p:cNvSpPr>
          <p:nvPr/>
        </p:nvSpPr>
        <p:spPr bwMode="auto">
          <a:xfrm>
            <a:off x="692150" y="50355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over</a:t>
            </a:r>
          </a:p>
        </p:txBody>
      </p:sp>
      <p:sp>
        <p:nvSpPr>
          <p:cNvPr id="58378" name="Rectangle 10"/>
          <p:cNvSpPr>
            <a:spLocks noChangeArrowheads="1"/>
          </p:cNvSpPr>
          <p:nvPr/>
        </p:nvSpPr>
        <p:spPr bwMode="auto">
          <a:xfrm>
            <a:off x="692150" y="43497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lazy</a:t>
            </a:r>
          </a:p>
        </p:txBody>
      </p:sp>
      <p:sp>
        <p:nvSpPr>
          <p:cNvPr id="58379" name="Rectangle 11"/>
          <p:cNvSpPr>
            <a:spLocks noChangeArrowheads="1"/>
          </p:cNvSpPr>
          <p:nvPr/>
        </p:nvSpPr>
        <p:spPr bwMode="auto">
          <a:xfrm>
            <a:off x="692150" y="34353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dog</a:t>
            </a:r>
          </a:p>
        </p:txBody>
      </p:sp>
      <p:sp>
        <p:nvSpPr>
          <p:cNvPr id="58380" name="Rectangle 12"/>
          <p:cNvSpPr>
            <a:spLocks noChangeArrowheads="1"/>
          </p:cNvSpPr>
          <p:nvPr/>
        </p:nvSpPr>
        <p:spPr bwMode="auto">
          <a:xfrm>
            <a:off x="692150" y="27495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back</a:t>
            </a:r>
          </a:p>
        </p:txBody>
      </p:sp>
      <p:sp>
        <p:nvSpPr>
          <p:cNvPr id="58381" name="Rectangle 13"/>
          <p:cNvSpPr>
            <a:spLocks noChangeArrowheads="1"/>
          </p:cNvSpPr>
          <p:nvPr/>
        </p:nvSpPr>
        <p:spPr bwMode="auto">
          <a:xfrm>
            <a:off x="692150" y="48069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now</a:t>
            </a:r>
          </a:p>
        </p:txBody>
      </p:sp>
      <p:sp>
        <p:nvSpPr>
          <p:cNvPr id="58382" name="Rectangle 14"/>
          <p:cNvSpPr>
            <a:spLocks noChangeArrowheads="1"/>
          </p:cNvSpPr>
          <p:nvPr/>
        </p:nvSpPr>
        <p:spPr bwMode="auto">
          <a:xfrm>
            <a:off x="692150" y="59499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time</a:t>
            </a:r>
          </a:p>
        </p:txBody>
      </p:sp>
      <p:sp>
        <p:nvSpPr>
          <p:cNvPr id="58383" name="Rectangle 15"/>
          <p:cNvSpPr>
            <a:spLocks noChangeArrowheads="1"/>
          </p:cNvSpPr>
          <p:nvPr/>
        </p:nvSpPr>
        <p:spPr bwMode="auto">
          <a:xfrm>
            <a:off x="692150" y="25209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all</a:t>
            </a:r>
          </a:p>
        </p:txBody>
      </p:sp>
      <p:sp>
        <p:nvSpPr>
          <p:cNvPr id="58384" name="Rectangle 16"/>
          <p:cNvSpPr>
            <a:spLocks noChangeArrowheads="1"/>
          </p:cNvSpPr>
          <p:nvPr/>
        </p:nvSpPr>
        <p:spPr bwMode="auto">
          <a:xfrm>
            <a:off x="692150" y="38925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good</a:t>
            </a:r>
          </a:p>
        </p:txBody>
      </p:sp>
      <p:sp>
        <p:nvSpPr>
          <p:cNvPr id="58385" name="Rectangle 17"/>
          <p:cNvSpPr>
            <a:spLocks noChangeArrowheads="1"/>
          </p:cNvSpPr>
          <p:nvPr/>
        </p:nvSpPr>
        <p:spPr bwMode="auto">
          <a:xfrm>
            <a:off x="692150" y="45783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men</a:t>
            </a:r>
          </a:p>
        </p:txBody>
      </p:sp>
      <p:sp>
        <p:nvSpPr>
          <p:cNvPr id="58386" name="Rectangle 18"/>
          <p:cNvSpPr>
            <a:spLocks noChangeArrowheads="1"/>
          </p:cNvSpPr>
          <p:nvPr/>
        </p:nvSpPr>
        <p:spPr bwMode="auto">
          <a:xfrm>
            <a:off x="692150" y="32067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come</a:t>
            </a:r>
          </a:p>
        </p:txBody>
      </p:sp>
      <p:sp>
        <p:nvSpPr>
          <p:cNvPr id="58387" name="Rectangle 19"/>
          <p:cNvSpPr>
            <a:spLocks noChangeArrowheads="1"/>
          </p:cNvSpPr>
          <p:nvPr/>
        </p:nvSpPr>
        <p:spPr bwMode="auto">
          <a:xfrm>
            <a:off x="692150" y="41211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jump</a:t>
            </a:r>
          </a:p>
        </p:txBody>
      </p:sp>
      <p:sp>
        <p:nvSpPr>
          <p:cNvPr id="58388" name="Rectangle 20"/>
          <p:cNvSpPr>
            <a:spLocks noChangeArrowheads="1"/>
          </p:cNvSpPr>
          <p:nvPr/>
        </p:nvSpPr>
        <p:spPr bwMode="auto">
          <a:xfrm>
            <a:off x="692150" y="22923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aid</a:t>
            </a:r>
          </a:p>
        </p:txBody>
      </p:sp>
      <p:sp>
        <p:nvSpPr>
          <p:cNvPr id="58389" name="Rectangle 21"/>
          <p:cNvSpPr>
            <a:spLocks noChangeArrowheads="1"/>
          </p:cNvSpPr>
          <p:nvPr/>
        </p:nvSpPr>
        <p:spPr bwMode="auto">
          <a:xfrm>
            <a:off x="692150" y="57213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their</a:t>
            </a:r>
          </a:p>
        </p:txBody>
      </p:sp>
      <p:sp>
        <p:nvSpPr>
          <p:cNvPr id="58390" name="Rectangle 22"/>
          <p:cNvSpPr>
            <a:spLocks noChangeArrowheads="1"/>
          </p:cNvSpPr>
          <p:nvPr/>
        </p:nvSpPr>
        <p:spPr bwMode="auto">
          <a:xfrm>
            <a:off x="692150" y="52641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party</a:t>
            </a:r>
          </a:p>
        </p:txBody>
      </p:sp>
      <p:sp>
        <p:nvSpPr>
          <p:cNvPr id="58391" name="Rectangle 23"/>
          <p:cNvSpPr>
            <a:spLocks noChangeArrowheads="1"/>
          </p:cNvSpPr>
          <p:nvPr/>
        </p:nvSpPr>
        <p:spPr bwMode="auto">
          <a:xfrm>
            <a:off x="1758950" y="32067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392" name="Rectangle 24"/>
          <p:cNvSpPr>
            <a:spLocks noChangeArrowheads="1"/>
          </p:cNvSpPr>
          <p:nvPr/>
        </p:nvSpPr>
        <p:spPr bwMode="auto">
          <a:xfrm>
            <a:off x="2292350" y="32067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(9)</a:t>
            </a:r>
          </a:p>
        </p:txBody>
      </p:sp>
      <p:sp>
        <p:nvSpPr>
          <p:cNvPr id="58393" name="Rectangle 25"/>
          <p:cNvSpPr>
            <a:spLocks noChangeArrowheads="1"/>
          </p:cNvSpPr>
          <p:nvPr/>
        </p:nvSpPr>
        <p:spPr bwMode="auto">
          <a:xfrm>
            <a:off x="823913" y="1738313"/>
            <a:ext cx="83978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Term</a:t>
            </a:r>
          </a:p>
        </p:txBody>
      </p:sp>
      <p:sp>
        <p:nvSpPr>
          <p:cNvPr id="58394" name="Rectangle 26"/>
          <p:cNvSpPr>
            <a:spLocks noChangeArrowheads="1"/>
          </p:cNvSpPr>
          <p:nvPr/>
        </p:nvSpPr>
        <p:spPr bwMode="auto">
          <a:xfrm>
            <a:off x="2292350" y="22923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(13)</a:t>
            </a:r>
          </a:p>
        </p:txBody>
      </p:sp>
      <p:sp>
        <p:nvSpPr>
          <p:cNvPr id="58395" name="Rectangle 27"/>
          <p:cNvSpPr>
            <a:spLocks noChangeArrowheads="1"/>
          </p:cNvSpPr>
          <p:nvPr/>
        </p:nvSpPr>
        <p:spPr bwMode="auto">
          <a:xfrm>
            <a:off x="2292350" y="25209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(6)</a:t>
            </a:r>
          </a:p>
        </p:txBody>
      </p:sp>
      <p:sp>
        <p:nvSpPr>
          <p:cNvPr id="58396" name="Rectangle 28"/>
          <p:cNvSpPr>
            <a:spLocks noChangeArrowheads="1"/>
          </p:cNvSpPr>
          <p:nvPr/>
        </p:nvSpPr>
        <p:spPr bwMode="auto">
          <a:xfrm>
            <a:off x="2292350" y="38925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(7)</a:t>
            </a:r>
          </a:p>
        </p:txBody>
      </p:sp>
      <p:sp>
        <p:nvSpPr>
          <p:cNvPr id="58397" name="Rectangle 29"/>
          <p:cNvSpPr>
            <a:spLocks noChangeArrowheads="1"/>
          </p:cNvSpPr>
          <p:nvPr/>
        </p:nvSpPr>
        <p:spPr bwMode="auto">
          <a:xfrm>
            <a:off x="2292350" y="45783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(8)</a:t>
            </a:r>
          </a:p>
        </p:txBody>
      </p:sp>
      <p:sp>
        <p:nvSpPr>
          <p:cNvPr id="58398" name="Rectangle 30"/>
          <p:cNvSpPr>
            <a:spLocks noChangeArrowheads="1"/>
          </p:cNvSpPr>
          <p:nvPr/>
        </p:nvSpPr>
        <p:spPr bwMode="auto">
          <a:xfrm>
            <a:off x="2292350" y="52641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(16)</a:t>
            </a:r>
          </a:p>
        </p:txBody>
      </p:sp>
      <p:sp>
        <p:nvSpPr>
          <p:cNvPr id="58399" name="Rectangle 31"/>
          <p:cNvSpPr>
            <a:spLocks noChangeArrowheads="1"/>
          </p:cNvSpPr>
          <p:nvPr/>
        </p:nvSpPr>
        <p:spPr bwMode="auto">
          <a:xfrm>
            <a:off x="2292350" y="48069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(1)</a:t>
            </a:r>
          </a:p>
        </p:txBody>
      </p:sp>
      <p:sp>
        <p:nvSpPr>
          <p:cNvPr id="58400" name="Rectangle 32"/>
          <p:cNvSpPr>
            <a:spLocks noChangeArrowheads="1"/>
          </p:cNvSpPr>
          <p:nvPr/>
        </p:nvSpPr>
        <p:spPr bwMode="auto">
          <a:xfrm>
            <a:off x="1758950" y="54927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(2)</a:t>
            </a:r>
          </a:p>
        </p:txBody>
      </p:sp>
      <p:sp>
        <p:nvSpPr>
          <p:cNvPr id="58401" name="Rectangle 33"/>
          <p:cNvSpPr>
            <a:spLocks noChangeArrowheads="1"/>
          </p:cNvSpPr>
          <p:nvPr/>
        </p:nvSpPr>
        <p:spPr bwMode="auto">
          <a:xfrm>
            <a:off x="2292350" y="57213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(15)</a:t>
            </a:r>
          </a:p>
        </p:txBody>
      </p:sp>
      <p:sp>
        <p:nvSpPr>
          <p:cNvPr id="58402" name="Rectangle 34"/>
          <p:cNvSpPr>
            <a:spLocks noChangeArrowheads="1"/>
          </p:cNvSpPr>
          <p:nvPr/>
        </p:nvSpPr>
        <p:spPr bwMode="auto">
          <a:xfrm>
            <a:off x="2292350" y="59499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(4)</a:t>
            </a:r>
          </a:p>
        </p:txBody>
      </p:sp>
      <p:sp>
        <p:nvSpPr>
          <p:cNvPr id="58403" name="Rectangle 35"/>
          <p:cNvSpPr>
            <a:spLocks noChangeArrowheads="1"/>
          </p:cNvSpPr>
          <p:nvPr/>
        </p:nvSpPr>
        <p:spPr bwMode="auto">
          <a:xfrm>
            <a:off x="2292350" y="50355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04" name="Rectangle 36"/>
          <p:cNvSpPr>
            <a:spLocks noChangeArrowheads="1"/>
          </p:cNvSpPr>
          <p:nvPr/>
        </p:nvSpPr>
        <p:spPr bwMode="auto">
          <a:xfrm>
            <a:off x="2292350" y="54927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05" name="Rectangle 37"/>
          <p:cNvSpPr>
            <a:spLocks noChangeArrowheads="1"/>
          </p:cNvSpPr>
          <p:nvPr/>
        </p:nvSpPr>
        <p:spPr bwMode="auto">
          <a:xfrm>
            <a:off x="1758950" y="57213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06" name="Rectangle 38"/>
          <p:cNvSpPr>
            <a:spLocks noChangeArrowheads="1"/>
          </p:cNvSpPr>
          <p:nvPr/>
        </p:nvSpPr>
        <p:spPr bwMode="auto">
          <a:xfrm>
            <a:off x="2292350" y="34353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07" name="Rectangle 39"/>
          <p:cNvSpPr>
            <a:spLocks noChangeArrowheads="1"/>
          </p:cNvSpPr>
          <p:nvPr/>
        </p:nvSpPr>
        <p:spPr bwMode="auto">
          <a:xfrm>
            <a:off x="2292350" y="29781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08" name="Rectangle 40"/>
          <p:cNvSpPr>
            <a:spLocks noChangeArrowheads="1"/>
          </p:cNvSpPr>
          <p:nvPr/>
        </p:nvSpPr>
        <p:spPr bwMode="auto">
          <a:xfrm>
            <a:off x="2292350" y="27495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09" name="Rectangle 41"/>
          <p:cNvSpPr>
            <a:spLocks noChangeArrowheads="1"/>
          </p:cNvSpPr>
          <p:nvPr/>
        </p:nvSpPr>
        <p:spPr bwMode="auto">
          <a:xfrm>
            <a:off x="2292350" y="36639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10" name="Rectangle 42"/>
          <p:cNvSpPr>
            <a:spLocks noChangeArrowheads="1"/>
          </p:cNvSpPr>
          <p:nvPr/>
        </p:nvSpPr>
        <p:spPr bwMode="auto">
          <a:xfrm>
            <a:off x="2292350" y="41211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11" name="Rectangle 43"/>
          <p:cNvSpPr>
            <a:spLocks noChangeArrowheads="1"/>
          </p:cNvSpPr>
          <p:nvPr/>
        </p:nvSpPr>
        <p:spPr bwMode="auto">
          <a:xfrm>
            <a:off x="1758950" y="22923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12" name="Rectangle 44"/>
          <p:cNvSpPr>
            <a:spLocks noChangeArrowheads="1"/>
          </p:cNvSpPr>
          <p:nvPr/>
        </p:nvSpPr>
        <p:spPr bwMode="auto">
          <a:xfrm>
            <a:off x="2292350" y="43497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13" name="Rectangle 45"/>
          <p:cNvSpPr>
            <a:spLocks noChangeArrowheads="1"/>
          </p:cNvSpPr>
          <p:nvPr/>
        </p:nvSpPr>
        <p:spPr bwMode="auto">
          <a:xfrm>
            <a:off x="1758950" y="25209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14" name="Rectangle 46"/>
          <p:cNvSpPr>
            <a:spLocks noChangeArrowheads="1"/>
          </p:cNvSpPr>
          <p:nvPr/>
        </p:nvSpPr>
        <p:spPr bwMode="auto">
          <a:xfrm>
            <a:off x="1758950" y="38925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15" name="Rectangle 47"/>
          <p:cNvSpPr>
            <a:spLocks noChangeArrowheads="1"/>
          </p:cNvSpPr>
          <p:nvPr/>
        </p:nvSpPr>
        <p:spPr bwMode="auto">
          <a:xfrm>
            <a:off x="1758950" y="45783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16" name="Rectangle 48"/>
          <p:cNvSpPr>
            <a:spLocks noChangeArrowheads="1"/>
          </p:cNvSpPr>
          <p:nvPr/>
        </p:nvSpPr>
        <p:spPr bwMode="auto">
          <a:xfrm>
            <a:off x="1758950" y="48069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17" name="Rectangle 49"/>
          <p:cNvSpPr>
            <a:spLocks noChangeArrowheads="1"/>
          </p:cNvSpPr>
          <p:nvPr/>
        </p:nvSpPr>
        <p:spPr bwMode="auto">
          <a:xfrm>
            <a:off x="1758950" y="52641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18" name="Rectangle 50"/>
          <p:cNvSpPr>
            <a:spLocks noChangeArrowheads="1"/>
          </p:cNvSpPr>
          <p:nvPr/>
        </p:nvSpPr>
        <p:spPr bwMode="auto">
          <a:xfrm>
            <a:off x="1758950" y="59499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8419" name="Rectangle 51"/>
          <p:cNvSpPr>
            <a:spLocks noChangeArrowheads="1"/>
          </p:cNvSpPr>
          <p:nvPr/>
        </p:nvSpPr>
        <p:spPr bwMode="auto">
          <a:xfrm>
            <a:off x="1758950" y="41211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(5)</a:t>
            </a:r>
          </a:p>
        </p:txBody>
      </p:sp>
      <p:sp>
        <p:nvSpPr>
          <p:cNvPr id="58420" name="Rectangle 52"/>
          <p:cNvSpPr>
            <a:spLocks noChangeArrowheads="1"/>
          </p:cNvSpPr>
          <p:nvPr/>
        </p:nvSpPr>
        <p:spPr bwMode="auto">
          <a:xfrm>
            <a:off x="1758950" y="34353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(9)</a:t>
            </a:r>
          </a:p>
        </p:txBody>
      </p:sp>
      <p:sp>
        <p:nvSpPr>
          <p:cNvPr id="58421" name="Rectangle 53"/>
          <p:cNvSpPr>
            <a:spLocks noChangeArrowheads="1"/>
          </p:cNvSpPr>
          <p:nvPr/>
        </p:nvSpPr>
        <p:spPr bwMode="auto">
          <a:xfrm>
            <a:off x="1758950" y="29781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(3)</a:t>
            </a:r>
          </a:p>
        </p:txBody>
      </p:sp>
      <p:sp>
        <p:nvSpPr>
          <p:cNvPr id="58422" name="Rectangle 54"/>
          <p:cNvSpPr>
            <a:spLocks noChangeArrowheads="1"/>
          </p:cNvSpPr>
          <p:nvPr/>
        </p:nvSpPr>
        <p:spPr bwMode="auto">
          <a:xfrm>
            <a:off x="1758950" y="36639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(4)</a:t>
            </a:r>
          </a:p>
        </p:txBody>
      </p:sp>
      <p:sp>
        <p:nvSpPr>
          <p:cNvPr id="58423" name="Rectangle 55"/>
          <p:cNvSpPr>
            <a:spLocks noChangeArrowheads="1"/>
          </p:cNvSpPr>
          <p:nvPr/>
        </p:nvSpPr>
        <p:spPr bwMode="auto">
          <a:xfrm>
            <a:off x="1758950" y="43497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(8)</a:t>
            </a:r>
          </a:p>
        </p:txBody>
      </p:sp>
      <p:sp>
        <p:nvSpPr>
          <p:cNvPr id="58424" name="Rectangle 56"/>
          <p:cNvSpPr>
            <a:spLocks noChangeArrowheads="1"/>
          </p:cNvSpPr>
          <p:nvPr/>
        </p:nvSpPr>
        <p:spPr bwMode="auto">
          <a:xfrm>
            <a:off x="1758950" y="50355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(6)</a:t>
            </a:r>
          </a:p>
        </p:txBody>
      </p:sp>
      <p:sp>
        <p:nvSpPr>
          <p:cNvPr id="58425" name="Rectangle 57"/>
          <p:cNvSpPr>
            <a:spLocks noChangeArrowheads="1"/>
          </p:cNvSpPr>
          <p:nvPr/>
        </p:nvSpPr>
        <p:spPr bwMode="auto">
          <a:xfrm>
            <a:off x="1758950" y="2749550"/>
            <a:ext cx="5207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 (10)</a:t>
            </a:r>
          </a:p>
        </p:txBody>
      </p:sp>
      <p:sp>
        <p:nvSpPr>
          <p:cNvPr id="58426" name="Rectangle 58"/>
          <p:cNvSpPr>
            <a:spLocks noChangeArrowheads="1"/>
          </p:cNvSpPr>
          <p:nvPr/>
        </p:nvSpPr>
        <p:spPr bwMode="auto">
          <a:xfrm rot="-5400000">
            <a:off x="1662907" y="1767681"/>
            <a:ext cx="67151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t>Doc 1</a:t>
            </a:r>
          </a:p>
        </p:txBody>
      </p:sp>
      <p:sp>
        <p:nvSpPr>
          <p:cNvPr id="58427" name="Rectangle 59"/>
          <p:cNvSpPr>
            <a:spLocks noChangeArrowheads="1"/>
          </p:cNvSpPr>
          <p:nvPr/>
        </p:nvSpPr>
        <p:spPr bwMode="auto">
          <a:xfrm rot="-5400000">
            <a:off x="2196307" y="1767681"/>
            <a:ext cx="67151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t>Doc 2</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270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2708" name="Rectangle 4"/>
          <p:cNvSpPr>
            <a:spLocks noGrp="1" noChangeArrowheads="1"/>
          </p:cNvSpPr>
          <p:nvPr>
            <p:ph type="title"/>
          </p:nvPr>
        </p:nvSpPr>
        <p:spPr>
          <a:noFill/>
        </p:spPr>
        <p:txBody>
          <a:bodyPr/>
          <a:lstStyle/>
          <a:p>
            <a:r>
              <a:rPr lang="en-US" altLang="en-US" dirty="0" smtClean="0"/>
              <a:t>What’s in the Postings File?</a:t>
            </a:r>
          </a:p>
        </p:txBody>
      </p:sp>
      <p:sp>
        <p:nvSpPr>
          <p:cNvPr id="72709" name="Rectangle 5"/>
          <p:cNvSpPr>
            <a:spLocks noGrp="1" noChangeArrowheads="1"/>
          </p:cNvSpPr>
          <p:nvPr>
            <p:ph type="body" idx="1"/>
          </p:nvPr>
        </p:nvSpPr>
        <p:spPr>
          <a:xfrm>
            <a:off x="685800" y="1981200"/>
            <a:ext cx="8077200" cy="4114800"/>
          </a:xfrm>
          <a:noFill/>
        </p:spPr>
        <p:txBody>
          <a:bodyPr/>
          <a:lstStyle/>
          <a:p>
            <a:r>
              <a:rPr lang="en-US" altLang="en-US" smtClean="0"/>
              <a:t>Boolean retrieval</a:t>
            </a:r>
          </a:p>
          <a:p>
            <a:pPr lvl="1"/>
            <a:r>
              <a:rPr lang="en-US" altLang="en-US" smtClean="0"/>
              <a:t>Just the document number</a:t>
            </a:r>
          </a:p>
          <a:p>
            <a:pPr lvl="3"/>
            <a:endParaRPr lang="en-US" altLang="en-US" smtClean="0"/>
          </a:p>
          <a:p>
            <a:r>
              <a:rPr lang="en-US" altLang="en-US" smtClean="0"/>
              <a:t>Proximity operators</a:t>
            </a:r>
          </a:p>
          <a:p>
            <a:pPr lvl="1"/>
            <a:r>
              <a:rPr lang="en-US" altLang="en-US" smtClean="0"/>
              <a:t>Word offsets for each occurrence of the term</a:t>
            </a:r>
          </a:p>
          <a:p>
            <a:pPr lvl="2"/>
            <a:r>
              <a:rPr lang="en-US" altLang="en-US" smtClean="0"/>
              <a:t>Example: Doc 3 (t17, t36), Doc 13 (t3, t45)</a:t>
            </a:r>
          </a:p>
          <a:p>
            <a:pPr lvl="4"/>
            <a:endParaRPr lang="en-US" altLang="en-US" smtClean="0"/>
          </a:p>
          <a:p>
            <a:r>
              <a:rPr lang="en-US" altLang="en-US" smtClean="0"/>
              <a:t>Ranked Retrieval</a:t>
            </a:r>
          </a:p>
          <a:p>
            <a:pPr lvl="1"/>
            <a:r>
              <a:rPr lang="en-US" altLang="en-US" smtClean="0"/>
              <a:t>Document number and term weight</a:t>
            </a: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0963" name="Rectangle 3"/>
          <p:cNvSpPr>
            <a:spLocks noGrp="1" noChangeArrowheads="1"/>
          </p:cNvSpPr>
          <p:nvPr>
            <p:ph type="title"/>
          </p:nvPr>
        </p:nvSpPr>
        <p:spPr>
          <a:noFill/>
        </p:spPr>
        <p:txBody>
          <a:bodyPr/>
          <a:lstStyle/>
          <a:p>
            <a:r>
              <a:rPr lang="en-US" altLang="en-US" smtClean="0"/>
              <a:t>Agenda</a:t>
            </a:r>
          </a:p>
        </p:txBody>
      </p:sp>
      <p:sp>
        <p:nvSpPr>
          <p:cNvPr id="40964" name="Rectangle 4"/>
          <p:cNvSpPr>
            <a:spLocks noGrp="1" noChangeArrowheads="1"/>
          </p:cNvSpPr>
          <p:nvPr>
            <p:ph type="body" idx="1"/>
          </p:nvPr>
        </p:nvSpPr>
        <p:spPr>
          <a:xfrm>
            <a:off x="685800" y="1981200"/>
            <a:ext cx="7772400" cy="4419600"/>
          </a:xfrm>
          <a:noFill/>
        </p:spPr>
        <p:txBody>
          <a:bodyPr/>
          <a:lstStyle/>
          <a:p>
            <a:r>
              <a:rPr lang="en-US" altLang="en-US" dirty="0" smtClean="0"/>
              <a:t>Character sets</a:t>
            </a:r>
          </a:p>
          <a:p>
            <a:endParaRPr lang="en-US" altLang="en-US" dirty="0" smtClean="0"/>
          </a:p>
          <a:p>
            <a:r>
              <a:rPr lang="en-US" altLang="en-US" dirty="0" smtClean="0"/>
              <a:t>Terms </a:t>
            </a:r>
            <a:r>
              <a:rPr lang="en-US" altLang="en-US" dirty="0" smtClean="0"/>
              <a:t>as units of meaning</a:t>
            </a:r>
          </a:p>
          <a:p>
            <a:endParaRPr lang="en-US" altLang="en-US" dirty="0" smtClean="0"/>
          </a:p>
          <a:p>
            <a:r>
              <a:rPr lang="en-US" altLang="en-US" dirty="0" smtClean="0"/>
              <a:t>Boolean </a:t>
            </a:r>
            <a:r>
              <a:rPr lang="en-US" altLang="en-US" dirty="0" smtClean="0"/>
              <a:t>retrieval</a:t>
            </a:r>
          </a:p>
          <a:p>
            <a:pPr>
              <a:buFont typeface="Wingdings" panose="05000000000000000000" pitchFamily="2" charset="2"/>
              <a:buChar char="Ø"/>
            </a:pPr>
            <a:endParaRPr lang="en-US" altLang="en-US" dirty="0" smtClean="0"/>
          </a:p>
          <a:p>
            <a:pPr>
              <a:buFont typeface="Wingdings" panose="05000000000000000000" pitchFamily="2" charset="2"/>
              <a:buChar char="Ø"/>
            </a:pPr>
            <a:r>
              <a:rPr lang="en-US" altLang="en-US" dirty="0" smtClean="0"/>
              <a:t>Building </a:t>
            </a:r>
            <a:r>
              <a:rPr lang="en-US" altLang="en-US" dirty="0" smtClean="0"/>
              <a:t>an </a:t>
            </a:r>
            <a:r>
              <a:rPr lang="en-US" altLang="en-US" dirty="0" smtClean="0"/>
              <a:t>index</a:t>
            </a:r>
            <a:endParaRPr lang="en-US" altLang="en-US" dirty="0" smtClean="0"/>
          </a:p>
        </p:txBody>
      </p:sp>
    </p:spTree>
    <p:extLst>
      <p:ext uri="{BB962C8B-B14F-4D97-AF65-F5344CB8AC3E}">
        <p14:creationId xmlns:p14="http://schemas.microsoft.com/office/powerpoint/2010/main" val="136935352"/>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0963" name="Rectangle 3"/>
          <p:cNvSpPr>
            <a:spLocks noGrp="1" noChangeArrowheads="1"/>
          </p:cNvSpPr>
          <p:nvPr>
            <p:ph type="title"/>
          </p:nvPr>
        </p:nvSpPr>
        <p:spPr>
          <a:noFill/>
        </p:spPr>
        <p:txBody>
          <a:bodyPr/>
          <a:lstStyle/>
          <a:p>
            <a:r>
              <a:rPr lang="en-US" altLang="en-US" smtClean="0"/>
              <a:t>Agenda</a:t>
            </a:r>
          </a:p>
        </p:txBody>
      </p:sp>
      <p:sp>
        <p:nvSpPr>
          <p:cNvPr id="40964" name="Rectangle 4"/>
          <p:cNvSpPr>
            <a:spLocks noGrp="1" noChangeArrowheads="1"/>
          </p:cNvSpPr>
          <p:nvPr>
            <p:ph type="body" idx="1"/>
          </p:nvPr>
        </p:nvSpPr>
        <p:spPr>
          <a:xfrm>
            <a:off x="685800" y="1981200"/>
            <a:ext cx="7772400" cy="4419600"/>
          </a:xfrm>
          <a:noFill/>
        </p:spPr>
        <p:txBody>
          <a:bodyPr/>
          <a:lstStyle/>
          <a:p>
            <a:r>
              <a:rPr lang="en-US" altLang="en-US" dirty="0" smtClean="0"/>
              <a:t>Character sets</a:t>
            </a:r>
          </a:p>
          <a:p>
            <a:endParaRPr lang="en-US" altLang="en-US" dirty="0" smtClean="0"/>
          </a:p>
          <a:p>
            <a:r>
              <a:rPr lang="en-US" altLang="en-US" dirty="0" smtClean="0"/>
              <a:t>Terms </a:t>
            </a:r>
            <a:r>
              <a:rPr lang="en-US" altLang="en-US" dirty="0" smtClean="0"/>
              <a:t>as units of meaning</a:t>
            </a:r>
          </a:p>
          <a:p>
            <a:pPr>
              <a:buFont typeface="Wingdings" panose="05000000000000000000" pitchFamily="2" charset="2"/>
              <a:buChar char="Ø"/>
            </a:pPr>
            <a:endParaRPr lang="en-US" altLang="en-US" dirty="0" smtClean="0"/>
          </a:p>
          <a:p>
            <a:pPr>
              <a:buFont typeface="Wingdings" panose="05000000000000000000" pitchFamily="2" charset="2"/>
              <a:buChar char="Ø"/>
            </a:pPr>
            <a:r>
              <a:rPr lang="en-US" altLang="en-US" dirty="0" smtClean="0"/>
              <a:t>Boolean </a:t>
            </a:r>
            <a:r>
              <a:rPr lang="en-US" altLang="en-US" dirty="0" smtClean="0"/>
              <a:t>Retrieval</a:t>
            </a:r>
          </a:p>
          <a:p>
            <a:endParaRPr lang="en-US" altLang="en-US" smtClean="0"/>
          </a:p>
          <a:p>
            <a:r>
              <a:rPr lang="en-US" altLang="en-US" smtClean="0"/>
              <a:t>Building </a:t>
            </a:r>
            <a:r>
              <a:rPr lang="en-US" altLang="en-US" dirty="0" smtClean="0"/>
              <a:t>an </a:t>
            </a:r>
            <a:r>
              <a:rPr lang="en-US" altLang="en-US" dirty="0" smtClean="0"/>
              <a:t>index</a:t>
            </a:r>
            <a:endParaRPr lang="en-US" altLang="en-US" dirty="0" smtClean="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304800"/>
            <a:ext cx="8153400" cy="1143000"/>
          </a:xfrm>
        </p:spPr>
        <p:txBody>
          <a:bodyPr/>
          <a:lstStyle/>
          <a:p>
            <a:r>
              <a:rPr lang="en-US" altLang="en-US" smtClean="0"/>
              <a:t>Where Indexing Fits</a:t>
            </a:r>
          </a:p>
        </p:txBody>
      </p:sp>
      <p:sp>
        <p:nvSpPr>
          <p:cNvPr id="41987" name="Rectangle 3"/>
          <p:cNvSpPr>
            <a:spLocks noChangeArrowheads="1"/>
          </p:cNvSpPr>
          <p:nvPr/>
        </p:nvSpPr>
        <p:spPr bwMode="auto">
          <a:xfrm>
            <a:off x="381000" y="1752600"/>
            <a:ext cx="1295400" cy="762000"/>
          </a:xfrm>
          <a:prstGeom prst="rect">
            <a:avLst/>
          </a:prstGeom>
          <a:solidFill>
            <a:srgbClr val="66FF66"/>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a:t>Source</a:t>
            </a:r>
          </a:p>
          <a:p>
            <a:pPr algn="ctr" eaLnBrk="1" hangingPunct="1"/>
            <a:r>
              <a:rPr lang="en-US" altLang="en-US" sz="1800"/>
              <a:t>Selection</a:t>
            </a:r>
          </a:p>
        </p:txBody>
      </p:sp>
      <p:grpSp>
        <p:nvGrpSpPr>
          <p:cNvPr id="41988" name="Group 4"/>
          <p:cNvGrpSpPr>
            <a:grpSpLocks/>
          </p:cNvGrpSpPr>
          <p:nvPr/>
        </p:nvGrpSpPr>
        <p:grpSpPr bwMode="auto">
          <a:xfrm>
            <a:off x="3124200" y="2819400"/>
            <a:ext cx="1447800" cy="1295400"/>
            <a:chOff x="1968" y="1776"/>
            <a:chExt cx="912" cy="816"/>
          </a:xfrm>
        </p:grpSpPr>
        <p:sp>
          <p:nvSpPr>
            <p:cNvPr id="42013" name="Rectangle 5"/>
            <p:cNvSpPr>
              <a:spLocks noChangeArrowheads="1"/>
            </p:cNvSpPr>
            <p:nvPr/>
          </p:nvSpPr>
          <p:spPr bwMode="auto">
            <a:xfrm>
              <a:off x="2064" y="2112"/>
              <a:ext cx="816" cy="480"/>
            </a:xfrm>
            <a:prstGeom prst="rect">
              <a:avLst/>
            </a:prstGeom>
            <a:solidFill>
              <a:srgbClr val="FF99CC"/>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a:t>Search</a:t>
              </a:r>
            </a:p>
          </p:txBody>
        </p:sp>
        <p:cxnSp>
          <p:nvCxnSpPr>
            <p:cNvPr id="42014" name="AutoShape 6"/>
            <p:cNvCxnSpPr>
              <a:cxnSpLocks noChangeShapeType="1"/>
              <a:stCxn id="42001" idx="3"/>
              <a:endCxn id="42013" idx="0"/>
            </p:cNvCxnSpPr>
            <p:nvPr/>
          </p:nvCxnSpPr>
          <p:spPr bwMode="auto">
            <a:xfrm>
              <a:off x="1968" y="1872"/>
              <a:ext cx="504" cy="24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2015" name="Text Box 7"/>
            <p:cNvSpPr txBox="1">
              <a:spLocks noChangeArrowheads="1"/>
            </p:cNvSpPr>
            <p:nvPr/>
          </p:nvSpPr>
          <p:spPr bwMode="auto">
            <a:xfrm>
              <a:off x="2304" y="1776"/>
              <a:ext cx="4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a:t>Query</a:t>
              </a:r>
            </a:p>
          </p:txBody>
        </p:sp>
      </p:grpSp>
      <p:grpSp>
        <p:nvGrpSpPr>
          <p:cNvPr id="41989" name="Group 8"/>
          <p:cNvGrpSpPr>
            <a:grpSpLocks/>
          </p:cNvGrpSpPr>
          <p:nvPr/>
        </p:nvGrpSpPr>
        <p:grpSpPr bwMode="auto">
          <a:xfrm>
            <a:off x="4572000" y="3657600"/>
            <a:ext cx="1706563" cy="1295400"/>
            <a:chOff x="2880" y="2304"/>
            <a:chExt cx="1075" cy="816"/>
          </a:xfrm>
        </p:grpSpPr>
        <p:sp>
          <p:nvSpPr>
            <p:cNvPr id="42010" name="Rectangle 9"/>
            <p:cNvSpPr>
              <a:spLocks noChangeArrowheads="1"/>
            </p:cNvSpPr>
            <p:nvPr/>
          </p:nvSpPr>
          <p:spPr bwMode="auto">
            <a:xfrm>
              <a:off x="2976" y="2640"/>
              <a:ext cx="816" cy="480"/>
            </a:xfrm>
            <a:prstGeom prst="rect">
              <a:avLst/>
            </a:prstGeom>
            <a:solidFill>
              <a:srgbClr val="FFFF00"/>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a:t>Selection</a:t>
              </a:r>
            </a:p>
          </p:txBody>
        </p:sp>
        <p:cxnSp>
          <p:nvCxnSpPr>
            <p:cNvPr id="42011" name="AutoShape 10"/>
            <p:cNvCxnSpPr>
              <a:cxnSpLocks noChangeShapeType="1"/>
              <a:stCxn id="42013" idx="3"/>
              <a:endCxn id="42010" idx="0"/>
            </p:cNvCxnSpPr>
            <p:nvPr/>
          </p:nvCxnSpPr>
          <p:spPr bwMode="auto">
            <a:xfrm>
              <a:off x="2880" y="2352"/>
              <a:ext cx="504" cy="288"/>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2012" name="Text Box 11"/>
            <p:cNvSpPr txBox="1">
              <a:spLocks noChangeArrowheads="1"/>
            </p:cNvSpPr>
            <p:nvPr/>
          </p:nvSpPr>
          <p:spPr bwMode="auto">
            <a:xfrm>
              <a:off x="3216" y="2304"/>
              <a:ext cx="73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a:t>Ranked List</a:t>
              </a:r>
            </a:p>
          </p:txBody>
        </p:sp>
      </p:grpSp>
      <p:grpSp>
        <p:nvGrpSpPr>
          <p:cNvPr id="41990" name="Group 12"/>
          <p:cNvGrpSpPr>
            <a:grpSpLocks/>
          </p:cNvGrpSpPr>
          <p:nvPr/>
        </p:nvGrpSpPr>
        <p:grpSpPr bwMode="auto">
          <a:xfrm>
            <a:off x="6019800" y="4419600"/>
            <a:ext cx="1447800" cy="1371600"/>
            <a:chOff x="3792" y="2784"/>
            <a:chExt cx="912" cy="864"/>
          </a:xfrm>
        </p:grpSpPr>
        <p:sp>
          <p:nvSpPr>
            <p:cNvPr id="42007" name="Rectangle 13"/>
            <p:cNvSpPr>
              <a:spLocks noChangeArrowheads="1"/>
            </p:cNvSpPr>
            <p:nvPr/>
          </p:nvSpPr>
          <p:spPr bwMode="auto">
            <a:xfrm>
              <a:off x="3888" y="3168"/>
              <a:ext cx="816" cy="480"/>
            </a:xfrm>
            <a:prstGeom prst="rect">
              <a:avLst/>
            </a:prstGeom>
            <a:solidFill>
              <a:srgbClr val="FFFF00"/>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a:t>Examination</a:t>
              </a:r>
            </a:p>
          </p:txBody>
        </p:sp>
        <p:cxnSp>
          <p:nvCxnSpPr>
            <p:cNvPr id="42008" name="AutoShape 14"/>
            <p:cNvCxnSpPr>
              <a:cxnSpLocks noChangeShapeType="1"/>
              <a:stCxn id="42010" idx="3"/>
              <a:endCxn id="42007" idx="0"/>
            </p:cNvCxnSpPr>
            <p:nvPr/>
          </p:nvCxnSpPr>
          <p:spPr bwMode="auto">
            <a:xfrm>
              <a:off x="3792" y="2880"/>
              <a:ext cx="504" cy="288"/>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2009" name="Text Box 15"/>
            <p:cNvSpPr txBox="1">
              <a:spLocks noChangeArrowheads="1"/>
            </p:cNvSpPr>
            <p:nvPr/>
          </p:nvSpPr>
          <p:spPr bwMode="auto">
            <a:xfrm>
              <a:off x="4032" y="2784"/>
              <a:ext cx="6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a:t>Document</a:t>
              </a:r>
            </a:p>
          </p:txBody>
        </p:sp>
      </p:grpSp>
      <p:grpSp>
        <p:nvGrpSpPr>
          <p:cNvPr id="41991" name="Group 16"/>
          <p:cNvGrpSpPr>
            <a:grpSpLocks/>
          </p:cNvGrpSpPr>
          <p:nvPr/>
        </p:nvGrpSpPr>
        <p:grpSpPr bwMode="auto">
          <a:xfrm>
            <a:off x="7467600" y="5257800"/>
            <a:ext cx="1447800" cy="1371600"/>
            <a:chOff x="4704" y="3312"/>
            <a:chExt cx="912" cy="864"/>
          </a:xfrm>
        </p:grpSpPr>
        <p:sp>
          <p:nvSpPr>
            <p:cNvPr id="42004" name="Rectangle 17"/>
            <p:cNvSpPr>
              <a:spLocks noChangeArrowheads="1"/>
            </p:cNvSpPr>
            <p:nvPr/>
          </p:nvSpPr>
          <p:spPr bwMode="auto">
            <a:xfrm>
              <a:off x="4800" y="3696"/>
              <a:ext cx="816" cy="480"/>
            </a:xfrm>
            <a:prstGeom prst="rect">
              <a:avLst/>
            </a:prstGeom>
            <a:solidFill>
              <a:srgbClr val="66FF66"/>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a:t>Delivery</a:t>
              </a:r>
            </a:p>
          </p:txBody>
        </p:sp>
        <p:cxnSp>
          <p:nvCxnSpPr>
            <p:cNvPr id="42005" name="AutoShape 18"/>
            <p:cNvCxnSpPr>
              <a:cxnSpLocks noChangeShapeType="1"/>
              <a:stCxn id="42007" idx="3"/>
              <a:endCxn id="42004" idx="0"/>
            </p:cNvCxnSpPr>
            <p:nvPr/>
          </p:nvCxnSpPr>
          <p:spPr bwMode="auto">
            <a:xfrm>
              <a:off x="4704" y="3408"/>
              <a:ext cx="504" cy="288"/>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2006" name="Text Box 19"/>
            <p:cNvSpPr txBox="1">
              <a:spLocks noChangeArrowheads="1"/>
            </p:cNvSpPr>
            <p:nvPr/>
          </p:nvSpPr>
          <p:spPr bwMode="auto">
            <a:xfrm>
              <a:off x="4944" y="3312"/>
              <a:ext cx="6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a:t>Document</a:t>
              </a:r>
            </a:p>
          </p:txBody>
        </p:sp>
      </p:grpSp>
      <p:grpSp>
        <p:nvGrpSpPr>
          <p:cNvPr id="41992" name="Group 20"/>
          <p:cNvGrpSpPr>
            <a:grpSpLocks/>
          </p:cNvGrpSpPr>
          <p:nvPr/>
        </p:nvGrpSpPr>
        <p:grpSpPr bwMode="auto">
          <a:xfrm>
            <a:off x="1676400" y="1905000"/>
            <a:ext cx="1447800" cy="1447800"/>
            <a:chOff x="1056" y="1200"/>
            <a:chExt cx="912" cy="912"/>
          </a:xfrm>
        </p:grpSpPr>
        <p:sp>
          <p:nvSpPr>
            <p:cNvPr id="42001" name="Rectangle 21"/>
            <p:cNvSpPr>
              <a:spLocks noChangeArrowheads="1"/>
            </p:cNvSpPr>
            <p:nvPr/>
          </p:nvSpPr>
          <p:spPr bwMode="auto">
            <a:xfrm>
              <a:off x="1152" y="1632"/>
              <a:ext cx="816" cy="480"/>
            </a:xfrm>
            <a:prstGeom prst="rect">
              <a:avLst/>
            </a:prstGeom>
            <a:solidFill>
              <a:srgbClr val="FFFF00"/>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a:t>Query</a:t>
              </a:r>
            </a:p>
            <a:p>
              <a:pPr algn="ctr" eaLnBrk="1" hangingPunct="1"/>
              <a:r>
                <a:rPr lang="en-US" altLang="en-US" sz="1800"/>
                <a:t>Formulation</a:t>
              </a:r>
            </a:p>
          </p:txBody>
        </p:sp>
        <p:cxnSp>
          <p:nvCxnSpPr>
            <p:cNvPr id="42002" name="AutoShape 22"/>
            <p:cNvCxnSpPr>
              <a:cxnSpLocks noChangeShapeType="1"/>
              <a:stCxn id="41987" idx="3"/>
              <a:endCxn id="42001" idx="0"/>
            </p:cNvCxnSpPr>
            <p:nvPr/>
          </p:nvCxnSpPr>
          <p:spPr bwMode="auto">
            <a:xfrm>
              <a:off x="1056" y="1344"/>
              <a:ext cx="504" cy="288"/>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2003" name="Text Box 23"/>
            <p:cNvSpPr txBox="1">
              <a:spLocks noChangeArrowheads="1"/>
            </p:cNvSpPr>
            <p:nvPr/>
          </p:nvSpPr>
          <p:spPr bwMode="auto">
            <a:xfrm>
              <a:off x="1248" y="1200"/>
              <a:ext cx="65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a:t>IR System</a:t>
              </a:r>
            </a:p>
          </p:txBody>
        </p:sp>
      </p:grpSp>
      <p:grpSp>
        <p:nvGrpSpPr>
          <p:cNvPr id="41993" name="Group 24"/>
          <p:cNvGrpSpPr>
            <a:grpSpLocks/>
          </p:cNvGrpSpPr>
          <p:nvPr/>
        </p:nvGrpSpPr>
        <p:grpSpPr bwMode="auto">
          <a:xfrm>
            <a:off x="1905000" y="4114800"/>
            <a:ext cx="2247900" cy="1143000"/>
            <a:chOff x="1200" y="2592"/>
            <a:chExt cx="1416" cy="720"/>
          </a:xfrm>
        </p:grpSpPr>
        <p:sp>
          <p:nvSpPr>
            <p:cNvPr id="41998" name="Rectangle 25"/>
            <p:cNvSpPr>
              <a:spLocks noChangeArrowheads="1"/>
            </p:cNvSpPr>
            <p:nvPr/>
          </p:nvSpPr>
          <p:spPr bwMode="auto">
            <a:xfrm>
              <a:off x="1200" y="2832"/>
              <a:ext cx="816" cy="480"/>
            </a:xfrm>
            <a:prstGeom prst="rect">
              <a:avLst/>
            </a:prstGeom>
            <a:solidFill>
              <a:srgbClr val="FF99CC"/>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a:t>Indexing</a:t>
              </a:r>
            </a:p>
          </p:txBody>
        </p:sp>
        <p:sp>
          <p:nvSpPr>
            <p:cNvPr id="41999" name="Text Box 26"/>
            <p:cNvSpPr txBox="1">
              <a:spLocks noChangeArrowheads="1"/>
            </p:cNvSpPr>
            <p:nvPr/>
          </p:nvSpPr>
          <p:spPr bwMode="auto">
            <a:xfrm>
              <a:off x="2208" y="2976"/>
              <a:ext cx="40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a:t>Index</a:t>
              </a:r>
            </a:p>
          </p:txBody>
        </p:sp>
        <p:cxnSp>
          <p:nvCxnSpPr>
            <p:cNvPr id="42000" name="AutoShape 27"/>
            <p:cNvCxnSpPr>
              <a:cxnSpLocks noChangeShapeType="1"/>
              <a:stCxn id="41998" idx="3"/>
              <a:endCxn id="42013" idx="2"/>
            </p:cNvCxnSpPr>
            <p:nvPr/>
          </p:nvCxnSpPr>
          <p:spPr bwMode="auto">
            <a:xfrm flipV="1">
              <a:off x="2016" y="2592"/>
              <a:ext cx="456" cy="480"/>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grpSp>
      <p:grpSp>
        <p:nvGrpSpPr>
          <p:cNvPr id="41994" name="Group 28"/>
          <p:cNvGrpSpPr>
            <a:grpSpLocks/>
          </p:cNvGrpSpPr>
          <p:nvPr/>
        </p:nvGrpSpPr>
        <p:grpSpPr bwMode="auto">
          <a:xfrm>
            <a:off x="457200" y="5257800"/>
            <a:ext cx="2709863" cy="914400"/>
            <a:chOff x="288" y="3312"/>
            <a:chExt cx="1707" cy="576"/>
          </a:xfrm>
        </p:grpSpPr>
        <p:sp>
          <p:nvSpPr>
            <p:cNvPr id="41995" name="Rectangle 29"/>
            <p:cNvSpPr>
              <a:spLocks noChangeArrowheads="1"/>
            </p:cNvSpPr>
            <p:nvPr/>
          </p:nvSpPr>
          <p:spPr bwMode="auto">
            <a:xfrm>
              <a:off x="288" y="3408"/>
              <a:ext cx="816" cy="480"/>
            </a:xfrm>
            <a:prstGeom prst="rect">
              <a:avLst/>
            </a:prstGeom>
            <a:solidFill>
              <a:srgbClr val="66FF66"/>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a:t>Acquisition</a:t>
              </a:r>
            </a:p>
          </p:txBody>
        </p:sp>
        <p:cxnSp>
          <p:nvCxnSpPr>
            <p:cNvPr id="41996" name="AutoShape 30"/>
            <p:cNvCxnSpPr>
              <a:cxnSpLocks noChangeShapeType="1"/>
              <a:stCxn id="41995" idx="3"/>
              <a:endCxn id="41998" idx="2"/>
            </p:cNvCxnSpPr>
            <p:nvPr/>
          </p:nvCxnSpPr>
          <p:spPr bwMode="auto">
            <a:xfrm flipV="1">
              <a:off x="1104" y="3312"/>
              <a:ext cx="504" cy="336"/>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1997" name="Text Box 31"/>
            <p:cNvSpPr txBox="1">
              <a:spLocks noChangeArrowheads="1"/>
            </p:cNvSpPr>
            <p:nvPr/>
          </p:nvSpPr>
          <p:spPr bwMode="auto">
            <a:xfrm>
              <a:off x="1344" y="3552"/>
              <a:ext cx="65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a:t>Collection</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smtClean="0"/>
              <a:t>Desirable Index Characteristics</a:t>
            </a:r>
          </a:p>
        </p:txBody>
      </p:sp>
      <p:sp>
        <p:nvSpPr>
          <p:cNvPr id="46083" name="Rectangle 3"/>
          <p:cNvSpPr>
            <a:spLocks noGrp="1" noChangeArrowheads="1"/>
          </p:cNvSpPr>
          <p:nvPr>
            <p:ph type="body" idx="1"/>
          </p:nvPr>
        </p:nvSpPr>
        <p:spPr/>
        <p:txBody>
          <a:bodyPr/>
          <a:lstStyle/>
          <a:p>
            <a:r>
              <a:rPr lang="en-US" altLang="en-US" u="sng" smtClean="0"/>
              <a:t>Very</a:t>
            </a:r>
            <a:r>
              <a:rPr lang="en-US" altLang="en-US" smtClean="0"/>
              <a:t> rapid search</a:t>
            </a:r>
          </a:p>
          <a:p>
            <a:pPr lvl="1"/>
            <a:r>
              <a:rPr lang="en-US" altLang="en-US" smtClean="0"/>
              <a:t>Less than ~100ms is typically imperceivable</a:t>
            </a:r>
          </a:p>
          <a:p>
            <a:pPr lvl="4"/>
            <a:endParaRPr lang="en-US" altLang="en-US" smtClean="0"/>
          </a:p>
          <a:p>
            <a:r>
              <a:rPr lang="en-US" altLang="en-US" smtClean="0"/>
              <a:t>Reasonable hardware requirements</a:t>
            </a:r>
          </a:p>
          <a:p>
            <a:pPr lvl="1"/>
            <a:r>
              <a:rPr lang="en-US" altLang="en-US" smtClean="0"/>
              <a:t>Processor speed, disk size, main memory size</a:t>
            </a:r>
          </a:p>
          <a:p>
            <a:pPr lvl="4"/>
            <a:endParaRPr lang="en-US" altLang="en-US" smtClean="0"/>
          </a:p>
          <a:p>
            <a:r>
              <a:rPr lang="en-US" altLang="en-US" smtClean="0"/>
              <a:t>“Fast enough” creation and updates</a:t>
            </a:r>
          </a:p>
          <a:p>
            <a:pPr lvl="1"/>
            <a:r>
              <a:rPr lang="en-US" altLang="en-US" smtClean="0"/>
              <a:t>Every couple of weeks may suffice for the Web</a:t>
            </a:r>
          </a:p>
          <a:p>
            <a:pPr lvl="1"/>
            <a:r>
              <a:rPr lang="en-US" altLang="en-US" smtClean="0"/>
              <a:t>Every couple of minutes is needed for news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sz="half" idx="1"/>
          </p:nvPr>
        </p:nvSpPr>
        <p:spPr>
          <a:xfrm>
            <a:off x="152400" y="152400"/>
            <a:ext cx="4191000" cy="4114800"/>
          </a:xfrm>
        </p:spPr>
        <p:txBody>
          <a:bodyPr/>
          <a:lstStyle/>
          <a:p>
            <a:pPr marL="0" indent="0">
              <a:lnSpc>
                <a:spcPct val="90000"/>
              </a:lnSpc>
              <a:buFontTx/>
              <a:buNone/>
            </a:pPr>
            <a:r>
              <a:rPr lang="en-US" altLang="en-US" sz="2400" b="1" smtClean="0"/>
              <a:t>McDonald's slims down spuds</a:t>
            </a:r>
          </a:p>
          <a:p>
            <a:pPr marL="0" indent="0">
              <a:lnSpc>
                <a:spcPct val="90000"/>
              </a:lnSpc>
              <a:buFontTx/>
              <a:buNone/>
            </a:pPr>
            <a:r>
              <a:rPr lang="en-US" altLang="en-US" sz="1800" smtClean="0"/>
              <a:t>Fast-food chain to reduce certain types of fat in its french fries with new cooking oil.</a:t>
            </a:r>
          </a:p>
          <a:p>
            <a:pPr marL="0" indent="0">
              <a:lnSpc>
                <a:spcPct val="90000"/>
              </a:lnSpc>
              <a:buFontTx/>
              <a:buNone/>
            </a:pPr>
            <a:r>
              <a:rPr lang="en-US" altLang="en-US" sz="1600" smtClean="0"/>
              <a:t>NEW YORK (CNN/Money) - McDonald's Corp. is cutting the amount of "bad" fat in its french fries nearly in half, the fast-food chain said Tuesday as it moves to make all its fried menu items healthier.</a:t>
            </a:r>
          </a:p>
          <a:p>
            <a:pPr marL="0" indent="0">
              <a:lnSpc>
                <a:spcPct val="90000"/>
              </a:lnSpc>
              <a:buFontTx/>
              <a:buNone/>
            </a:pPr>
            <a:r>
              <a:rPr lang="en-US" altLang="en-US" sz="1600" smtClean="0"/>
              <a:t>But does that mean the popular shoestring fries won't taste the same? The company says no. "It's a win-win for our customers because they are getting the same great french-fry taste along with an even healthier nutrition profile," said Mike Roberts, president of McDonald's USA.</a:t>
            </a:r>
          </a:p>
          <a:p>
            <a:pPr marL="0" indent="0">
              <a:lnSpc>
                <a:spcPct val="90000"/>
              </a:lnSpc>
              <a:buFontTx/>
              <a:buNone/>
            </a:pPr>
            <a:r>
              <a:rPr lang="en-US" altLang="en-US" sz="1600" smtClean="0"/>
              <a:t>But others are not so sure. McDonald's will not specifically discuss the kind of oil it plans to use, but at least one nutrition expert says playing with the formula could mean a different taste.</a:t>
            </a:r>
          </a:p>
          <a:p>
            <a:pPr marL="0" indent="0">
              <a:lnSpc>
                <a:spcPct val="90000"/>
              </a:lnSpc>
              <a:buFontTx/>
              <a:buNone/>
            </a:pPr>
            <a:r>
              <a:rPr lang="en-US" altLang="en-US" sz="1600" smtClean="0"/>
              <a:t>Shares of Oak Brook, Ill.-based McDonald's (MCD: down $0.54 to $23.22, Research, Estimates) were lower Tuesday afternoon. It was unclear Tuesday whether competitors Burger King and Wendy's International (WEN: down $0.80 to $34.91, Research, Estimates) would follow suit. Neither company could immediately be reached for comment.</a:t>
            </a:r>
          </a:p>
          <a:p>
            <a:pPr marL="0" indent="0">
              <a:lnSpc>
                <a:spcPct val="90000"/>
              </a:lnSpc>
              <a:buFontTx/>
              <a:buNone/>
            </a:pPr>
            <a:r>
              <a:rPr lang="en-US" altLang="en-US" sz="1600" smtClean="0"/>
              <a:t>…</a:t>
            </a:r>
          </a:p>
        </p:txBody>
      </p:sp>
      <p:sp>
        <p:nvSpPr>
          <p:cNvPr id="47107" name="Rectangle 4"/>
          <p:cNvSpPr>
            <a:spLocks noGrp="1" noChangeArrowheads="1"/>
          </p:cNvSpPr>
          <p:nvPr>
            <p:ph type="body" sz="half" idx="2"/>
          </p:nvPr>
        </p:nvSpPr>
        <p:spPr>
          <a:xfrm>
            <a:off x="4419600" y="838200"/>
            <a:ext cx="4724400" cy="4114800"/>
          </a:xfrm>
        </p:spPr>
        <p:txBody>
          <a:bodyPr/>
          <a:lstStyle/>
          <a:p>
            <a:pPr>
              <a:buFontTx/>
              <a:buNone/>
            </a:pPr>
            <a:r>
              <a:rPr lang="en-US" altLang="en-US" smtClean="0"/>
              <a:t>16 × said </a:t>
            </a:r>
          </a:p>
          <a:p>
            <a:pPr>
              <a:buFontTx/>
              <a:buNone/>
            </a:pPr>
            <a:r>
              <a:rPr lang="en-US" altLang="en-US" smtClean="0"/>
              <a:t>14 × McDonalds</a:t>
            </a:r>
          </a:p>
          <a:p>
            <a:pPr>
              <a:buFontTx/>
              <a:buNone/>
            </a:pPr>
            <a:r>
              <a:rPr lang="en-US" altLang="en-US" smtClean="0"/>
              <a:t>12 × fat</a:t>
            </a:r>
          </a:p>
          <a:p>
            <a:pPr>
              <a:buFontTx/>
              <a:buNone/>
            </a:pPr>
            <a:r>
              <a:rPr lang="en-US" altLang="en-US" smtClean="0"/>
              <a:t>11 × fries</a:t>
            </a:r>
          </a:p>
          <a:p>
            <a:pPr>
              <a:buFontTx/>
              <a:buNone/>
            </a:pPr>
            <a:r>
              <a:rPr lang="en-US" altLang="en-US" smtClean="0"/>
              <a:t>8 × new</a:t>
            </a:r>
          </a:p>
          <a:p>
            <a:pPr>
              <a:buFontTx/>
              <a:buNone/>
            </a:pPr>
            <a:r>
              <a:rPr lang="en-US" altLang="en-US" smtClean="0"/>
              <a:t>6 × company, french, nutrition</a:t>
            </a:r>
          </a:p>
          <a:p>
            <a:pPr>
              <a:buFontTx/>
              <a:buNone/>
            </a:pPr>
            <a:r>
              <a:rPr lang="en-US" altLang="en-US" smtClean="0"/>
              <a:t>5 × food, oil, percent, reduce,    </a:t>
            </a:r>
          </a:p>
          <a:p>
            <a:pPr>
              <a:buFontTx/>
              <a:buNone/>
            </a:pPr>
            <a:r>
              <a:rPr lang="en-US" altLang="en-US" smtClean="0"/>
              <a:t>      taste, Tuesday</a:t>
            </a:r>
          </a:p>
          <a:p>
            <a:pPr>
              <a:buFontTx/>
              <a:buNone/>
            </a:pPr>
            <a:r>
              <a:rPr lang="en-US" altLang="en-US" smtClean="0"/>
              <a:t>…</a:t>
            </a:r>
          </a:p>
          <a:p>
            <a:pPr>
              <a:buFontTx/>
              <a:buNone/>
            </a:pPr>
            <a:endParaRPr lang="en-US" altLang="en-US" smtClean="0"/>
          </a:p>
        </p:txBody>
      </p:sp>
      <p:sp>
        <p:nvSpPr>
          <p:cNvPr id="47108" name="AutoShape 5"/>
          <p:cNvSpPr>
            <a:spLocks noChangeArrowheads="1"/>
          </p:cNvSpPr>
          <p:nvPr/>
        </p:nvSpPr>
        <p:spPr bwMode="auto">
          <a:xfrm>
            <a:off x="5181600" y="5334000"/>
            <a:ext cx="838200" cy="720725"/>
          </a:xfrm>
          <a:custGeom>
            <a:avLst/>
            <a:gdLst>
              <a:gd name="T0" fmla="*/ 23234090 w 21600"/>
              <a:gd name="T1" fmla="*/ 0 h 21600"/>
              <a:gd name="T2" fmla="*/ 13939848 w 21600"/>
              <a:gd name="T3" fmla="*/ 8016130 h 21600"/>
              <a:gd name="T4" fmla="*/ 0 w 21600"/>
              <a:gd name="T5" fmla="*/ 20041428 h 21600"/>
              <a:gd name="T6" fmla="*/ 13939848 w 21600"/>
              <a:gd name="T7" fmla="*/ 24048357 h 21600"/>
              <a:gd name="T8" fmla="*/ 27879696 w 21600"/>
              <a:gd name="T9" fmla="*/ 16700231 h 21600"/>
              <a:gd name="T10" fmla="*/ 32526815 w 21600"/>
              <a:gd name="T11" fmla="*/ 801613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47109" name="Text Box 6"/>
          <p:cNvSpPr txBox="1">
            <a:spLocks noChangeArrowheads="1"/>
          </p:cNvSpPr>
          <p:nvPr/>
        </p:nvSpPr>
        <p:spPr bwMode="auto">
          <a:xfrm>
            <a:off x="6096000" y="5622925"/>
            <a:ext cx="2089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b="1">
                <a:latin typeface="Arial" panose="020B0604020202020204" pitchFamily="34" charset="0"/>
              </a:rPr>
              <a:t>“Bag of Words”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813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8132" name="Rectangle 4"/>
          <p:cNvSpPr>
            <a:spLocks noGrp="1" noChangeArrowheads="1"/>
          </p:cNvSpPr>
          <p:nvPr>
            <p:ph type="title"/>
          </p:nvPr>
        </p:nvSpPr>
        <p:spPr>
          <a:noFill/>
        </p:spPr>
        <p:txBody>
          <a:bodyPr/>
          <a:lstStyle/>
          <a:p>
            <a:r>
              <a:rPr lang="en-US" altLang="en-US" smtClean="0"/>
              <a:t>“Bag of </a:t>
            </a:r>
            <a:r>
              <a:rPr lang="en-US" altLang="en-US" b="1" u="sng" smtClean="0"/>
              <a:t>Terms</a:t>
            </a:r>
            <a:r>
              <a:rPr lang="en-US" altLang="en-US" smtClean="0"/>
              <a:t>” Representation</a:t>
            </a:r>
          </a:p>
        </p:txBody>
      </p:sp>
      <p:sp>
        <p:nvSpPr>
          <p:cNvPr id="158725" name="Rectangle 5"/>
          <p:cNvSpPr>
            <a:spLocks noGrp="1" noChangeArrowheads="1"/>
          </p:cNvSpPr>
          <p:nvPr>
            <p:ph type="body" idx="1"/>
          </p:nvPr>
        </p:nvSpPr>
        <p:spPr>
          <a:xfrm>
            <a:off x="304800" y="1905000"/>
            <a:ext cx="8839200" cy="3962400"/>
          </a:xfrm>
          <a:noFill/>
        </p:spPr>
        <p:txBody>
          <a:bodyPr/>
          <a:lstStyle/>
          <a:p>
            <a:r>
              <a:rPr lang="en-US" altLang="en-US" sz="2800" smtClean="0"/>
              <a:t>Bag = a “set” that can contain duplicates</a:t>
            </a:r>
            <a:endParaRPr lang="en-US" altLang="en-US" sz="2800" i="1" smtClean="0"/>
          </a:p>
          <a:p>
            <a:pPr lvl="1">
              <a:buFont typeface="Wingdings" panose="05000000000000000000" pitchFamily="2" charset="2"/>
              <a:buChar char="Ø"/>
            </a:pPr>
            <a:r>
              <a:rPr lang="en-US" altLang="en-US" sz="2400" smtClean="0"/>
              <a:t>“The quick brown fox jumped over the lazy dog’s back” </a:t>
            </a:r>
            <a:r>
              <a:rPr lang="en-US" altLang="en-US" sz="2400" smtClean="0">
                <a:sym typeface="Symbol" panose="05050102010706020507" pitchFamily="18" charset="2"/>
              </a:rPr>
              <a:t></a:t>
            </a:r>
            <a:endParaRPr lang="en-US" altLang="en-US" sz="2400" smtClean="0"/>
          </a:p>
          <a:p>
            <a:pPr>
              <a:buFontTx/>
              <a:buNone/>
            </a:pPr>
            <a:r>
              <a:rPr lang="en-US" altLang="en-US" sz="2800" i="1" smtClean="0"/>
              <a:t>   		</a:t>
            </a:r>
            <a:r>
              <a:rPr lang="en-US" altLang="en-US" sz="2400" i="1" smtClean="0"/>
              <a:t>{back, brown, dog, fox, jump, lazy, over, quick, the, the}</a:t>
            </a:r>
          </a:p>
          <a:p>
            <a:endParaRPr lang="en-US" altLang="en-US" sz="2400" smtClean="0"/>
          </a:p>
          <a:p>
            <a:r>
              <a:rPr lang="en-US" altLang="en-US" sz="2800" smtClean="0"/>
              <a:t>Vector = values recorded in any consistent order</a:t>
            </a:r>
          </a:p>
          <a:p>
            <a:pPr lvl="1">
              <a:buFont typeface="Wingdings" panose="05000000000000000000" pitchFamily="2" charset="2"/>
              <a:buChar char="Ø"/>
            </a:pPr>
            <a:r>
              <a:rPr lang="en-US" altLang="en-US" sz="2400" i="1" smtClean="0"/>
              <a:t>{back, brown, dog, fox, jump, lazy, over, quick, the, the} </a:t>
            </a:r>
            <a:r>
              <a:rPr lang="en-US" altLang="en-US" sz="2400" smtClean="0">
                <a:sym typeface="Symbol" panose="05050102010706020507" pitchFamily="18" charset="2"/>
              </a:rPr>
              <a:t></a:t>
            </a:r>
            <a:endParaRPr lang="en-US" altLang="en-US" sz="2400" i="1" smtClean="0"/>
          </a:p>
          <a:p>
            <a:pPr lvl="1">
              <a:buFontTx/>
              <a:buNone/>
            </a:pPr>
            <a:r>
              <a:rPr lang="en-US" altLang="en-US" sz="2400" smtClean="0"/>
              <a:t>	[1 1 1 1 1 1 1 1 2]</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872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58725">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499"/>
                                          </p:stCondLst>
                                        </p:cTn>
                                        <p:tgtEl>
                                          <p:spTgt spid="15872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58725">
                                            <p:txEl>
                                              <p:pRg st="1" end="1"/>
                                            </p:txEl>
                                          </p:spTgt>
                                        </p:tgtEl>
                                        <p:attrNameLst>
                                          <p:attrName>ppt_c</p:attrName>
                                        </p:attrNameLst>
                                      </p:cBhvr>
                                      <p:to>
                                        <a:schemeClr val="bg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5872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58725">
                                            <p:txEl>
                                              <p:pRg st="2" end="2"/>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499"/>
                                          </p:stCondLst>
                                        </p:cTn>
                                        <p:tgtEl>
                                          <p:spTgt spid="15872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58725">
                                            <p:txEl>
                                              <p:pRg st="4" end="4"/>
                                            </p:txEl>
                                          </p:spTgt>
                                        </p:tgtEl>
                                        <p:attrNameLst>
                                          <p:attrName>ppt_c</p:attrName>
                                        </p:attrNameLst>
                                      </p:cBhvr>
                                      <p:to>
                                        <a:schemeClr val="bg2"/>
                                      </p:to>
                                    </p:animClr>
                                  </p:subTnLst>
                                </p:cTn>
                              </p:par>
                              <p:par>
                                <p:cTn id="15" presetID="1" presetClass="entr" presetSubtype="0" fill="hold" grpId="0" nodeType="withEffect">
                                  <p:stCondLst>
                                    <p:cond delay="0"/>
                                  </p:stCondLst>
                                  <p:childTnLst>
                                    <p:set>
                                      <p:cBhvr>
                                        <p:cTn id="16" dur="1" fill="hold">
                                          <p:stCondLst>
                                            <p:cond delay="499"/>
                                          </p:stCondLst>
                                        </p:cTn>
                                        <p:tgtEl>
                                          <p:spTgt spid="15872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58725">
                                            <p:txEl>
                                              <p:pRg st="5" end="5"/>
                                            </p:txEl>
                                          </p:spTgt>
                                        </p:tgtEl>
                                        <p:attrNameLst>
                                          <p:attrName>ppt_c</p:attrName>
                                        </p:attrNameLst>
                                      </p:cBhvr>
                                      <p:to>
                                        <a:schemeClr val="bg2"/>
                                      </p:to>
                                    </p:animClr>
                                  </p:subTnLst>
                                </p:cTn>
                              </p:par>
                              <p:par>
                                <p:cTn id="17" presetID="1" presetClass="entr" presetSubtype="0" fill="hold" grpId="0" nodeType="withEffect">
                                  <p:stCondLst>
                                    <p:cond delay="0"/>
                                  </p:stCondLst>
                                  <p:childTnLst>
                                    <p:set>
                                      <p:cBhvr>
                                        <p:cTn id="18" dur="1" fill="hold">
                                          <p:stCondLst>
                                            <p:cond delay="499"/>
                                          </p:stCondLst>
                                        </p:cTn>
                                        <p:tgtEl>
                                          <p:spTgt spid="158725">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58725">
                                            <p:txEl>
                                              <p:pRg st="6" end="6"/>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81000" y="609600"/>
            <a:ext cx="8305800" cy="1143000"/>
          </a:xfrm>
        </p:spPr>
        <p:txBody>
          <a:bodyPr/>
          <a:lstStyle/>
          <a:p>
            <a:r>
              <a:rPr lang="en-US" altLang="en-US" smtClean="0"/>
              <a:t>Why Does “Bag of Terms” Work?</a:t>
            </a:r>
          </a:p>
        </p:txBody>
      </p:sp>
      <p:sp>
        <p:nvSpPr>
          <p:cNvPr id="290819" name="Rectangle 3"/>
          <p:cNvSpPr>
            <a:spLocks noGrp="1" noChangeArrowheads="1"/>
          </p:cNvSpPr>
          <p:nvPr>
            <p:ph type="body" idx="1"/>
          </p:nvPr>
        </p:nvSpPr>
        <p:spPr/>
        <p:txBody>
          <a:bodyPr/>
          <a:lstStyle/>
          <a:p>
            <a:r>
              <a:rPr lang="en-US" altLang="en-US" smtClean="0"/>
              <a:t>Words alone tell us a lot about content</a:t>
            </a:r>
          </a:p>
          <a:p>
            <a:endParaRPr lang="en-US" altLang="en-US" smtClean="0"/>
          </a:p>
          <a:p>
            <a:endParaRPr lang="en-US" altLang="en-US" smtClean="0"/>
          </a:p>
          <a:p>
            <a:endParaRPr lang="en-US" altLang="en-US" smtClean="0"/>
          </a:p>
          <a:p>
            <a:endParaRPr lang="en-US" altLang="en-US" smtClean="0"/>
          </a:p>
          <a:p>
            <a:r>
              <a:rPr lang="en-US" altLang="en-US" smtClean="0"/>
              <a:t>It is relatively easy to come up with words that describe an information need</a:t>
            </a:r>
          </a:p>
          <a:p>
            <a:endParaRPr lang="en-US" altLang="en-US" smtClean="0"/>
          </a:p>
          <a:p>
            <a:endParaRPr lang="en-US" altLang="en-US" smtClean="0"/>
          </a:p>
          <a:p>
            <a:endParaRPr lang="en-US" altLang="en-US" smtClean="0"/>
          </a:p>
        </p:txBody>
      </p:sp>
      <p:sp>
        <p:nvSpPr>
          <p:cNvPr id="290820" name="Text Box 4"/>
          <p:cNvSpPr txBox="1">
            <a:spLocks noChangeArrowheads="1"/>
          </p:cNvSpPr>
          <p:nvPr/>
        </p:nvSpPr>
        <p:spPr bwMode="auto">
          <a:xfrm>
            <a:off x="1676400" y="2819400"/>
            <a:ext cx="573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b="1">
                <a:latin typeface="Arial" panose="020B0604020202020204" pitchFamily="34" charset="0"/>
              </a:rPr>
              <a:t>Random:</a:t>
            </a:r>
            <a:r>
              <a:rPr lang="en-US" altLang="en-US" sz="1800">
                <a:latin typeface="Arial" panose="020B0604020202020204" pitchFamily="34" charset="0"/>
              </a:rPr>
              <a:t> beating takes points falling another Dow 355</a:t>
            </a:r>
          </a:p>
        </p:txBody>
      </p:sp>
      <p:sp>
        <p:nvSpPr>
          <p:cNvPr id="290821" name="Text Box 5"/>
          <p:cNvSpPr txBox="1">
            <a:spLocks noChangeArrowheads="1"/>
          </p:cNvSpPr>
          <p:nvPr/>
        </p:nvSpPr>
        <p:spPr bwMode="auto">
          <a:xfrm>
            <a:off x="1676400" y="3251200"/>
            <a:ext cx="5568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b="1">
                <a:latin typeface="Arial" panose="020B0604020202020204" pitchFamily="34" charset="0"/>
              </a:rPr>
              <a:t>Alphabetical:</a:t>
            </a:r>
            <a:r>
              <a:rPr lang="en-US" altLang="en-US" sz="1800">
                <a:latin typeface="Arial" panose="020B0604020202020204" pitchFamily="34" charset="0"/>
              </a:rPr>
              <a:t> 355 another beating Dow falling points</a:t>
            </a:r>
          </a:p>
        </p:txBody>
      </p:sp>
      <p:sp>
        <p:nvSpPr>
          <p:cNvPr id="290823" name="Text Box 7"/>
          <p:cNvSpPr txBox="1">
            <a:spLocks noChangeArrowheads="1"/>
          </p:cNvSpPr>
          <p:nvPr/>
        </p:nvSpPr>
        <p:spPr bwMode="auto">
          <a:xfrm>
            <a:off x="1676400" y="3657600"/>
            <a:ext cx="5581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b="1">
                <a:latin typeface="Arial" panose="020B0604020202020204" pitchFamily="34" charset="0"/>
              </a:rPr>
              <a:t>Actual:</a:t>
            </a:r>
            <a:r>
              <a:rPr lang="en-US" altLang="en-US" sz="1800">
                <a:latin typeface="Arial" panose="020B0604020202020204" pitchFamily="34" charset="0"/>
              </a:rPr>
              <a:t> Dow takes another beating, falling 355 points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0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08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08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08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08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p:bldP spid="290820" grpId="0"/>
      <p:bldP spid="290821" grpId="0"/>
      <p:bldP spid="2908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017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0180" name="Rectangle 4"/>
          <p:cNvSpPr>
            <a:spLocks noGrp="1" noChangeArrowheads="1"/>
          </p:cNvSpPr>
          <p:nvPr>
            <p:ph type="title"/>
          </p:nvPr>
        </p:nvSpPr>
        <p:spPr>
          <a:xfrm>
            <a:off x="609600" y="304800"/>
            <a:ext cx="7772400" cy="1143000"/>
          </a:xfrm>
          <a:noFill/>
        </p:spPr>
        <p:txBody>
          <a:bodyPr/>
          <a:lstStyle/>
          <a:p>
            <a:r>
              <a:rPr lang="en-US" altLang="en-US" smtClean="0"/>
              <a:t>Bag of Terms Example</a:t>
            </a:r>
          </a:p>
        </p:txBody>
      </p:sp>
      <p:sp>
        <p:nvSpPr>
          <p:cNvPr id="50181" name="Rectangle 5"/>
          <p:cNvSpPr>
            <a:spLocks noChangeArrowheads="1"/>
          </p:cNvSpPr>
          <p:nvPr/>
        </p:nvSpPr>
        <p:spPr bwMode="auto">
          <a:xfrm>
            <a:off x="768350" y="2139950"/>
            <a:ext cx="1511300" cy="1739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0182" name="Rectangle 6"/>
          <p:cNvSpPr>
            <a:spLocks noChangeArrowheads="1"/>
          </p:cNvSpPr>
          <p:nvPr/>
        </p:nvSpPr>
        <p:spPr bwMode="auto">
          <a:xfrm>
            <a:off x="747713" y="2209800"/>
            <a:ext cx="1620837"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t>The quick brown </a:t>
            </a:r>
          </a:p>
          <a:p>
            <a:r>
              <a:rPr lang="en-US" altLang="en-US" sz="1600"/>
              <a:t>fox jumped over </a:t>
            </a:r>
          </a:p>
          <a:p>
            <a:r>
              <a:rPr lang="en-US" altLang="en-US" sz="1600"/>
              <a:t>the lazy dog’s </a:t>
            </a:r>
          </a:p>
          <a:p>
            <a:r>
              <a:rPr lang="en-US" altLang="en-US" sz="1600"/>
              <a:t>back. </a:t>
            </a:r>
          </a:p>
        </p:txBody>
      </p:sp>
      <p:sp>
        <p:nvSpPr>
          <p:cNvPr id="50183" name="Rectangle 7"/>
          <p:cNvSpPr>
            <a:spLocks noChangeArrowheads="1"/>
          </p:cNvSpPr>
          <p:nvPr/>
        </p:nvSpPr>
        <p:spPr bwMode="auto">
          <a:xfrm>
            <a:off x="671513" y="1585913"/>
            <a:ext cx="167798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Document 1</a:t>
            </a:r>
          </a:p>
        </p:txBody>
      </p:sp>
      <p:sp>
        <p:nvSpPr>
          <p:cNvPr id="50184" name="Rectangle 8"/>
          <p:cNvSpPr>
            <a:spLocks noChangeArrowheads="1"/>
          </p:cNvSpPr>
          <p:nvPr/>
        </p:nvSpPr>
        <p:spPr bwMode="auto">
          <a:xfrm>
            <a:off x="768350" y="4730750"/>
            <a:ext cx="1511300" cy="1739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0185" name="Rectangle 9"/>
          <p:cNvSpPr>
            <a:spLocks noChangeArrowheads="1"/>
          </p:cNvSpPr>
          <p:nvPr/>
        </p:nvSpPr>
        <p:spPr bwMode="auto">
          <a:xfrm>
            <a:off x="671513" y="4176713"/>
            <a:ext cx="1677987"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Document 2</a:t>
            </a:r>
          </a:p>
        </p:txBody>
      </p:sp>
      <p:sp>
        <p:nvSpPr>
          <p:cNvPr id="50186" name="Rectangle 10"/>
          <p:cNvSpPr>
            <a:spLocks noChangeArrowheads="1"/>
          </p:cNvSpPr>
          <p:nvPr/>
        </p:nvSpPr>
        <p:spPr bwMode="auto">
          <a:xfrm>
            <a:off x="747713" y="4800600"/>
            <a:ext cx="15970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t>Now is the time </a:t>
            </a:r>
          </a:p>
          <a:p>
            <a:r>
              <a:rPr lang="en-US" altLang="en-US" sz="1600"/>
              <a:t>for all good men </a:t>
            </a:r>
          </a:p>
          <a:p>
            <a:r>
              <a:rPr lang="en-US" altLang="en-US" sz="1600"/>
              <a:t>to come to the </a:t>
            </a:r>
          </a:p>
          <a:p>
            <a:r>
              <a:rPr lang="en-US" altLang="en-US" sz="1600"/>
              <a:t>aid of their party.</a:t>
            </a:r>
          </a:p>
        </p:txBody>
      </p:sp>
      <p:sp>
        <p:nvSpPr>
          <p:cNvPr id="50187" name="Rectangle 11"/>
          <p:cNvSpPr>
            <a:spLocks noChangeArrowheads="1"/>
          </p:cNvSpPr>
          <p:nvPr/>
        </p:nvSpPr>
        <p:spPr bwMode="auto">
          <a:xfrm>
            <a:off x="6324600" y="327660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the</a:t>
            </a:r>
          </a:p>
        </p:txBody>
      </p:sp>
      <p:sp>
        <p:nvSpPr>
          <p:cNvPr id="50188" name="Rectangle 12"/>
          <p:cNvSpPr>
            <a:spLocks noChangeArrowheads="1"/>
          </p:cNvSpPr>
          <p:nvPr/>
        </p:nvSpPr>
        <p:spPr bwMode="auto">
          <a:xfrm>
            <a:off x="3740150" y="57975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quick</a:t>
            </a:r>
          </a:p>
        </p:txBody>
      </p:sp>
      <p:sp>
        <p:nvSpPr>
          <p:cNvPr id="50189" name="Rectangle 13"/>
          <p:cNvSpPr>
            <a:spLocks noChangeArrowheads="1"/>
          </p:cNvSpPr>
          <p:nvPr/>
        </p:nvSpPr>
        <p:spPr bwMode="auto">
          <a:xfrm>
            <a:off x="3740150" y="32829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brown</a:t>
            </a:r>
          </a:p>
        </p:txBody>
      </p:sp>
      <p:sp>
        <p:nvSpPr>
          <p:cNvPr id="50190" name="Rectangle 14"/>
          <p:cNvSpPr>
            <a:spLocks noChangeArrowheads="1"/>
          </p:cNvSpPr>
          <p:nvPr/>
        </p:nvSpPr>
        <p:spPr bwMode="auto">
          <a:xfrm>
            <a:off x="3740150" y="39687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fox</a:t>
            </a:r>
          </a:p>
        </p:txBody>
      </p:sp>
      <p:sp>
        <p:nvSpPr>
          <p:cNvPr id="50191" name="Rectangle 15"/>
          <p:cNvSpPr>
            <a:spLocks noChangeArrowheads="1"/>
          </p:cNvSpPr>
          <p:nvPr/>
        </p:nvSpPr>
        <p:spPr bwMode="auto">
          <a:xfrm>
            <a:off x="3740150" y="53403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over</a:t>
            </a:r>
          </a:p>
        </p:txBody>
      </p:sp>
      <p:sp>
        <p:nvSpPr>
          <p:cNvPr id="50192" name="Rectangle 16"/>
          <p:cNvSpPr>
            <a:spLocks noChangeArrowheads="1"/>
          </p:cNvSpPr>
          <p:nvPr/>
        </p:nvSpPr>
        <p:spPr bwMode="auto">
          <a:xfrm>
            <a:off x="3740150" y="46545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lazy</a:t>
            </a:r>
          </a:p>
        </p:txBody>
      </p:sp>
      <p:sp>
        <p:nvSpPr>
          <p:cNvPr id="50193" name="Rectangle 17"/>
          <p:cNvSpPr>
            <a:spLocks noChangeArrowheads="1"/>
          </p:cNvSpPr>
          <p:nvPr/>
        </p:nvSpPr>
        <p:spPr bwMode="auto">
          <a:xfrm>
            <a:off x="3740150" y="37401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dog</a:t>
            </a:r>
          </a:p>
        </p:txBody>
      </p:sp>
      <p:sp>
        <p:nvSpPr>
          <p:cNvPr id="50194" name="Rectangle 18"/>
          <p:cNvSpPr>
            <a:spLocks noChangeArrowheads="1"/>
          </p:cNvSpPr>
          <p:nvPr/>
        </p:nvSpPr>
        <p:spPr bwMode="auto">
          <a:xfrm>
            <a:off x="3740150" y="30543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back</a:t>
            </a:r>
          </a:p>
        </p:txBody>
      </p:sp>
      <p:sp>
        <p:nvSpPr>
          <p:cNvPr id="50195" name="Rectangle 19"/>
          <p:cNvSpPr>
            <a:spLocks noChangeArrowheads="1"/>
          </p:cNvSpPr>
          <p:nvPr/>
        </p:nvSpPr>
        <p:spPr bwMode="auto">
          <a:xfrm>
            <a:off x="3740150" y="51117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now</a:t>
            </a:r>
          </a:p>
        </p:txBody>
      </p:sp>
      <p:sp>
        <p:nvSpPr>
          <p:cNvPr id="50196" name="Rectangle 20"/>
          <p:cNvSpPr>
            <a:spLocks noChangeArrowheads="1"/>
          </p:cNvSpPr>
          <p:nvPr/>
        </p:nvSpPr>
        <p:spPr bwMode="auto">
          <a:xfrm>
            <a:off x="6324600" y="281940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is</a:t>
            </a:r>
          </a:p>
        </p:txBody>
      </p:sp>
      <p:sp>
        <p:nvSpPr>
          <p:cNvPr id="50197" name="Rectangle 21"/>
          <p:cNvSpPr>
            <a:spLocks noChangeArrowheads="1"/>
          </p:cNvSpPr>
          <p:nvPr/>
        </p:nvSpPr>
        <p:spPr bwMode="auto">
          <a:xfrm>
            <a:off x="3740150" y="62547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time</a:t>
            </a:r>
          </a:p>
        </p:txBody>
      </p:sp>
      <p:sp>
        <p:nvSpPr>
          <p:cNvPr id="50198" name="Rectangle 22"/>
          <p:cNvSpPr>
            <a:spLocks noChangeArrowheads="1"/>
          </p:cNvSpPr>
          <p:nvPr/>
        </p:nvSpPr>
        <p:spPr bwMode="auto">
          <a:xfrm>
            <a:off x="6324600" y="259080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for</a:t>
            </a:r>
          </a:p>
        </p:txBody>
      </p:sp>
      <p:sp>
        <p:nvSpPr>
          <p:cNvPr id="50199" name="Rectangle 23"/>
          <p:cNvSpPr>
            <a:spLocks noChangeArrowheads="1"/>
          </p:cNvSpPr>
          <p:nvPr/>
        </p:nvSpPr>
        <p:spPr bwMode="auto">
          <a:xfrm>
            <a:off x="3740150" y="28257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all</a:t>
            </a:r>
          </a:p>
        </p:txBody>
      </p:sp>
      <p:sp>
        <p:nvSpPr>
          <p:cNvPr id="50200" name="Rectangle 24"/>
          <p:cNvSpPr>
            <a:spLocks noChangeArrowheads="1"/>
          </p:cNvSpPr>
          <p:nvPr/>
        </p:nvSpPr>
        <p:spPr bwMode="auto">
          <a:xfrm>
            <a:off x="3740150" y="41973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good</a:t>
            </a:r>
          </a:p>
        </p:txBody>
      </p:sp>
      <p:sp>
        <p:nvSpPr>
          <p:cNvPr id="50201" name="Rectangle 25"/>
          <p:cNvSpPr>
            <a:spLocks noChangeArrowheads="1"/>
          </p:cNvSpPr>
          <p:nvPr/>
        </p:nvSpPr>
        <p:spPr bwMode="auto">
          <a:xfrm>
            <a:off x="3740150" y="48831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men</a:t>
            </a:r>
          </a:p>
        </p:txBody>
      </p:sp>
      <p:sp>
        <p:nvSpPr>
          <p:cNvPr id="50202" name="Rectangle 26"/>
          <p:cNvSpPr>
            <a:spLocks noChangeArrowheads="1"/>
          </p:cNvSpPr>
          <p:nvPr/>
        </p:nvSpPr>
        <p:spPr bwMode="auto">
          <a:xfrm>
            <a:off x="6324600" y="350520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to</a:t>
            </a:r>
          </a:p>
        </p:txBody>
      </p:sp>
      <p:sp>
        <p:nvSpPr>
          <p:cNvPr id="50203" name="Rectangle 27"/>
          <p:cNvSpPr>
            <a:spLocks noChangeArrowheads="1"/>
          </p:cNvSpPr>
          <p:nvPr/>
        </p:nvSpPr>
        <p:spPr bwMode="auto">
          <a:xfrm>
            <a:off x="3740150" y="35115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come</a:t>
            </a:r>
          </a:p>
        </p:txBody>
      </p:sp>
      <p:sp>
        <p:nvSpPr>
          <p:cNvPr id="50204" name="Rectangle 28"/>
          <p:cNvSpPr>
            <a:spLocks noChangeArrowheads="1"/>
          </p:cNvSpPr>
          <p:nvPr/>
        </p:nvSpPr>
        <p:spPr bwMode="auto">
          <a:xfrm>
            <a:off x="3740150" y="44259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jump</a:t>
            </a:r>
          </a:p>
        </p:txBody>
      </p:sp>
      <p:sp>
        <p:nvSpPr>
          <p:cNvPr id="50205" name="Rectangle 29"/>
          <p:cNvSpPr>
            <a:spLocks noChangeArrowheads="1"/>
          </p:cNvSpPr>
          <p:nvPr/>
        </p:nvSpPr>
        <p:spPr bwMode="auto">
          <a:xfrm>
            <a:off x="3740150" y="25971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aid</a:t>
            </a:r>
          </a:p>
        </p:txBody>
      </p:sp>
      <p:sp>
        <p:nvSpPr>
          <p:cNvPr id="50206" name="Rectangle 30"/>
          <p:cNvSpPr>
            <a:spLocks noChangeArrowheads="1"/>
          </p:cNvSpPr>
          <p:nvPr/>
        </p:nvSpPr>
        <p:spPr bwMode="auto">
          <a:xfrm>
            <a:off x="6324600" y="304800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of</a:t>
            </a:r>
          </a:p>
        </p:txBody>
      </p:sp>
      <p:sp>
        <p:nvSpPr>
          <p:cNvPr id="50207" name="Rectangle 31"/>
          <p:cNvSpPr>
            <a:spLocks noChangeArrowheads="1"/>
          </p:cNvSpPr>
          <p:nvPr/>
        </p:nvSpPr>
        <p:spPr bwMode="auto">
          <a:xfrm>
            <a:off x="3740150" y="60261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their</a:t>
            </a:r>
          </a:p>
        </p:txBody>
      </p:sp>
      <p:sp>
        <p:nvSpPr>
          <p:cNvPr id="50208" name="Rectangle 32"/>
          <p:cNvSpPr>
            <a:spLocks noChangeArrowheads="1"/>
          </p:cNvSpPr>
          <p:nvPr/>
        </p:nvSpPr>
        <p:spPr bwMode="auto">
          <a:xfrm>
            <a:off x="3740150" y="5568950"/>
            <a:ext cx="10541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party</a:t>
            </a:r>
          </a:p>
        </p:txBody>
      </p:sp>
      <p:sp>
        <p:nvSpPr>
          <p:cNvPr id="50209" name="Rectangle 33"/>
          <p:cNvSpPr>
            <a:spLocks noChangeArrowheads="1"/>
          </p:cNvSpPr>
          <p:nvPr/>
        </p:nvSpPr>
        <p:spPr bwMode="auto">
          <a:xfrm>
            <a:off x="4806950" y="25971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10" name="Rectangle 34"/>
          <p:cNvSpPr>
            <a:spLocks noChangeArrowheads="1"/>
          </p:cNvSpPr>
          <p:nvPr/>
        </p:nvSpPr>
        <p:spPr bwMode="auto">
          <a:xfrm>
            <a:off x="4806950" y="28257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11" name="Rectangle 35"/>
          <p:cNvSpPr>
            <a:spLocks noChangeArrowheads="1"/>
          </p:cNvSpPr>
          <p:nvPr/>
        </p:nvSpPr>
        <p:spPr bwMode="auto">
          <a:xfrm>
            <a:off x="4806950" y="30543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12" name="Rectangle 36"/>
          <p:cNvSpPr>
            <a:spLocks noChangeArrowheads="1"/>
          </p:cNvSpPr>
          <p:nvPr/>
        </p:nvSpPr>
        <p:spPr bwMode="auto">
          <a:xfrm>
            <a:off x="4806950" y="32829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13" name="Rectangle 37"/>
          <p:cNvSpPr>
            <a:spLocks noChangeArrowheads="1"/>
          </p:cNvSpPr>
          <p:nvPr/>
        </p:nvSpPr>
        <p:spPr bwMode="auto">
          <a:xfrm>
            <a:off x="4806950" y="35115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14" name="Rectangle 38"/>
          <p:cNvSpPr>
            <a:spLocks noChangeArrowheads="1"/>
          </p:cNvSpPr>
          <p:nvPr/>
        </p:nvSpPr>
        <p:spPr bwMode="auto">
          <a:xfrm>
            <a:off x="4806950" y="37401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15" name="Rectangle 39"/>
          <p:cNvSpPr>
            <a:spLocks noChangeArrowheads="1"/>
          </p:cNvSpPr>
          <p:nvPr/>
        </p:nvSpPr>
        <p:spPr bwMode="auto">
          <a:xfrm>
            <a:off x="4806950" y="39687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16" name="Rectangle 40"/>
          <p:cNvSpPr>
            <a:spLocks noChangeArrowheads="1"/>
          </p:cNvSpPr>
          <p:nvPr/>
        </p:nvSpPr>
        <p:spPr bwMode="auto">
          <a:xfrm>
            <a:off x="4806950" y="41973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17" name="Rectangle 41"/>
          <p:cNvSpPr>
            <a:spLocks noChangeArrowheads="1"/>
          </p:cNvSpPr>
          <p:nvPr/>
        </p:nvSpPr>
        <p:spPr bwMode="auto">
          <a:xfrm>
            <a:off x="4806950" y="44259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18" name="Rectangle 42"/>
          <p:cNvSpPr>
            <a:spLocks noChangeArrowheads="1"/>
          </p:cNvSpPr>
          <p:nvPr/>
        </p:nvSpPr>
        <p:spPr bwMode="auto">
          <a:xfrm>
            <a:off x="4806950" y="46545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19" name="Rectangle 43"/>
          <p:cNvSpPr>
            <a:spLocks noChangeArrowheads="1"/>
          </p:cNvSpPr>
          <p:nvPr/>
        </p:nvSpPr>
        <p:spPr bwMode="auto">
          <a:xfrm>
            <a:off x="4806950" y="48831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20" name="Rectangle 44"/>
          <p:cNvSpPr>
            <a:spLocks noChangeArrowheads="1"/>
          </p:cNvSpPr>
          <p:nvPr/>
        </p:nvSpPr>
        <p:spPr bwMode="auto">
          <a:xfrm>
            <a:off x="4806950" y="51117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21" name="Rectangle 45"/>
          <p:cNvSpPr>
            <a:spLocks noChangeArrowheads="1"/>
          </p:cNvSpPr>
          <p:nvPr/>
        </p:nvSpPr>
        <p:spPr bwMode="auto">
          <a:xfrm>
            <a:off x="4806950" y="53403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22" name="Rectangle 46"/>
          <p:cNvSpPr>
            <a:spLocks noChangeArrowheads="1"/>
          </p:cNvSpPr>
          <p:nvPr/>
        </p:nvSpPr>
        <p:spPr bwMode="auto">
          <a:xfrm>
            <a:off x="4806950" y="55689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23" name="Rectangle 47"/>
          <p:cNvSpPr>
            <a:spLocks noChangeArrowheads="1"/>
          </p:cNvSpPr>
          <p:nvPr/>
        </p:nvSpPr>
        <p:spPr bwMode="auto">
          <a:xfrm>
            <a:off x="4806950" y="57975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24" name="Rectangle 48"/>
          <p:cNvSpPr>
            <a:spLocks noChangeArrowheads="1"/>
          </p:cNvSpPr>
          <p:nvPr/>
        </p:nvSpPr>
        <p:spPr bwMode="auto">
          <a:xfrm>
            <a:off x="4806950" y="60261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25" name="Rectangle 49"/>
          <p:cNvSpPr>
            <a:spLocks noChangeArrowheads="1"/>
          </p:cNvSpPr>
          <p:nvPr/>
        </p:nvSpPr>
        <p:spPr bwMode="auto">
          <a:xfrm>
            <a:off x="4806950" y="62547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26" name="Rectangle 50"/>
          <p:cNvSpPr>
            <a:spLocks noChangeArrowheads="1"/>
          </p:cNvSpPr>
          <p:nvPr/>
        </p:nvSpPr>
        <p:spPr bwMode="auto">
          <a:xfrm>
            <a:off x="5035550" y="25971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27" name="Rectangle 51"/>
          <p:cNvSpPr>
            <a:spLocks noChangeArrowheads="1"/>
          </p:cNvSpPr>
          <p:nvPr/>
        </p:nvSpPr>
        <p:spPr bwMode="auto">
          <a:xfrm>
            <a:off x="5035550" y="28257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28" name="Rectangle 52"/>
          <p:cNvSpPr>
            <a:spLocks noChangeArrowheads="1"/>
          </p:cNvSpPr>
          <p:nvPr/>
        </p:nvSpPr>
        <p:spPr bwMode="auto">
          <a:xfrm>
            <a:off x="5035550" y="30543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29" name="Rectangle 53"/>
          <p:cNvSpPr>
            <a:spLocks noChangeArrowheads="1"/>
          </p:cNvSpPr>
          <p:nvPr/>
        </p:nvSpPr>
        <p:spPr bwMode="auto">
          <a:xfrm>
            <a:off x="5035550" y="32829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30" name="Rectangle 54"/>
          <p:cNvSpPr>
            <a:spLocks noChangeArrowheads="1"/>
          </p:cNvSpPr>
          <p:nvPr/>
        </p:nvSpPr>
        <p:spPr bwMode="auto">
          <a:xfrm>
            <a:off x="5035550" y="35115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31" name="Rectangle 55"/>
          <p:cNvSpPr>
            <a:spLocks noChangeArrowheads="1"/>
          </p:cNvSpPr>
          <p:nvPr/>
        </p:nvSpPr>
        <p:spPr bwMode="auto">
          <a:xfrm>
            <a:off x="5035550" y="37401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32" name="Rectangle 56"/>
          <p:cNvSpPr>
            <a:spLocks noChangeArrowheads="1"/>
          </p:cNvSpPr>
          <p:nvPr/>
        </p:nvSpPr>
        <p:spPr bwMode="auto">
          <a:xfrm>
            <a:off x="5035550" y="39687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33" name="Rectangle 57"/>
          <p:cNvSpPr>
            <a:spLocks noChangeArrowheads="1"/>
          </p:cNvSpPr>
          <p:nvPr/>
        </p:nvSpPr>
        <p:spPr bwMode="auto">
          <a:xfrm>
            <a:off x="5035550" y="41973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34" name="Rectangle 58"/>
          <p:cNvSpPr>
            <a:spLocks noChangeArrowheads="1"/>
          </p:cNvSpPr>
          <p:nvPr/>
        </p:nvSpPr>
        <p:spPr bwMode="auto">
          <a:xfrm>
            <a:off x="5035550" y="44259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35" name="Rectangle 59"/>
          <p:cNvSpPr>
            <a:spLocks noChangeArrowheads="1"/>
          </p:cNvSpPr>
          <p:nvPr/>
        </p:nvSpPr>
        <p:spPr bwMode="auto">
          <a:xfrm>
            <a:off x="5035550" y="46545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36" name="Rectangle 60"/>
          <p:cNvSpPr>
            <a:spLocks noChangeArrowheads="1"/>
          </p:cNvSpPr>
          <p:nvPr/>
        </p:nvSpPr>
        <p:spPr bwMode="auto">
          <a:xfrm>
            <a:off x="5035550" y="48831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37" name="Rectangle 61"/>
          <p:cNvSpPr>
            <a:spLocks noChangeArrowheads="1"/>
          </p:cNvSpPr>
          <p:nvPr/>
        </p:nvSpPr>
        <p:spPr bwMode="auto">
          <a:xfrm>
            <a:off x="5035550" y="51117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38" name="Rectangle 62"/>
          <p:cNvSpPr>
            <a:spLocks noChangeArrowheads="1"/>
          </p:cNvSpPr>
          <p:nvPr/>
        </p:nvSpPr>
        <p:spPr bwMode="auto">
          <a:xfrm>
            <a:off x="5035550" y="53403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39" name="Rectangle 63"/>
          <p:cNvSpPr>
            <a:spLocks noChangeArrowheads="1"/>
          </p:cNvSpPr>
          <p:nvPr/>
        </p:nvSpPr>
        <p:spPr bwMode="auto">
          <a:xfrm>
            <a:off x="5035550" y="55689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40" name="Rectangle 64"/>
          <p:cNvSpPr>
            <a:spLocks noChangeArrowheads="1"/>
          </p:cNvSpPr>
          <p:nvPr/>
        </p:nvSpPr>
        <p:spPr bwMode="auto">
          <a:xfrm>
            <a:off x="5035550" y="57975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0</a:t>
            </a:r>
          </a:p>
        </p:txBody>
      </p:sp>
      <p:sp>
        <p:nvSpPr>
          <p:cNvPr id="50241" name="Rectangle 65"/>
          <p:cNvSpPr>
            <a:spLocks noChangeArrowheads="1"/>
          </p:cNvSpPr>
          <p:nvPr/>
        </p:nvSpPr>
        <p:spPr bwMode="auto">
          <a:xfrm>
            <a:off x="5035550" y="60261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42" name="Rectangle 66"/>
          <p:cNvSpPr>
            <a:spLocks noChangeArrowheads="1"/>
          </p:cNvSpPr>
          <p:nvPr/>
        </p:nvSpPr>
        <p:spPr bwMode="auto">
          <a:xfrm>
            <a:off x="5035550" y="6254750"/>
            <a:ext cx="215900" cy="215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t>1</a:t>
            </a:r>
          </a:p>
        </p:txBody>
      </p:sp>
      <p:sp>
        <p:nvSpPr>
          <p:cNvPr id="50243" name="Rectangle 67"/>
          <p:cNvSpPr>
            <a:spLocks noChangeArrowheads="1"/>
          </p:cNvSpPr>
          <p:nvPr/>
        </p:nvSpPr>
        <p:spPr bwMode="auto">
          <a:xfrm>
            <a:off x="3643313" y="1814513"/>
            <a:ext cx="992187"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a:p>
            <a:r>
              <a:rPr lang="en-US" altLang="en-US"/>
              <a:t>  Term</a:t>
            </a:r>
          </a:p>
        </p:txBody>
      </p:sp>
      <p:sp>
        <p:nvSpPr>
          <p:cNvPr id="50244" name="Rectangle 68"/>
          <p:cNvSpPr>
            <a:spLocks noChangeArrowheads="1"/>
          </p:cNvSpPr>
          <p:nvPr/>
        </p:nvSpPr>
        <p:spPr bwMode="auto">
          <a:xfrm rot="-5400000">
            <a:off x="4305301" y="1819275"/>
            <a:ext cx="11811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t>Document 1</a:t>
            </a:r>
          </a:p>
        </p:txBody>
      </p:sp>
      <p:sp>
        <p:nvSpPr>
          <p:cNvPr id="50245" name="Rectangle 69"/>
          <p:cNvSpPr>
            <a:spLocks noChangeArrowheads="1"/>
          </p:cNvSpPr>
          <p:nvPr/>
        </p:nvSpPr>
        <p:spPr bwMode="auto">
          <a:xfrm rot="-5400000">
            <a:off x="4608513" y="1819275"/>
            <a:ext cx="11811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t>Document 2</a:t>
            </a:r>
          </a:p>
        </p:txBody>
      </p:sp>
      <p:sp>
        <p:nvSpPr>
          <p:cNvPr id="50246" name="Rectangle 70"/>
          <p:cNvSpPr>
            <a:spLocks noChangeArrowheads="1"/>
          </p:cNvSpPr>
          <p:nvPr/>
        </p:nvSpPr>
        <p:spPr bwMode="auto">
          <a:xfrm>
            <a:off x="6157913" y="1738313"/>
            <a:ext cx="1366837"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Stopword</a:t>
            </a:r>
          </a:p>
          <a:p>
            <a:r>
              <a:rPr lang="en-US" altLang="en-US"/>
              <a:t>     List</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20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204" name="Rectangle 4"/>
          <p:cNvSpPr>
            <a:spLocks noGrp="1" noChangeArrowheads="1"/>
          </p:cNvSpPr>
          <p:nvPr>
            <p:ph type="title"/>
          </p:nvPr>
        </p:nvSpPr>
        <p:spPr>
          <a:noFill/>
        </p:spPr>
        <p:txBody>
          <a:bodyPr/>
          <a:lstStyle/>
          <a:p>
            <a:r>
              <a:rPr lang="en-US" altLang="en-US" smtClean="0"/>
              <a:t>Boolean “Free Text” Retrieval</a:t>
            </a:r>
          </a:p>
        </p:txBody>
      </p:sp>
      <p:sp>
        <p:nvSpPr>
          <p:cNvPr id="51205" name="Rectangle 5"/>
          <p:cNvSpPr>
            <a:spLocks noGrp="1" noChangeArrowheads="1"/>
          </p:cNvSpPr>
          <p:nvPr>
            <p:ph type="body" idx="1"/>
          </p:nvPr>
        </p:nvSpPr>
        <p:spPr>
          <a:xfrm>
            <a:off x="228600" y="1981200"/>
            <a:ext cx="8610600" cy="4114800"/>
          </a:xfrm>
          <a:noFill/>
        </p:spPr>
        <p:txBody>
          <a:bodyPr/>
          <a:lstStyle/>
          <a:p>
            <a:r>
              <a:rPr lang="en-US" altLang="en-US" smtClean="0"/>
              <a:t>Limit the bag of words to “absent” and “present”</a:t>
            </a:r>
          </a:p>
          <a:p>
            <a:pPr lvl="1"/>
            <a:r>
              <a:rPr lang="en-US" altLang="en-US" smtClean="0"/>
              <a:t>“Boolean” values, represented as 0 and 1</a:t>
            </a:r>
          </a:p>
          <a:p>
            <a:r>
              <a:rPr lang="en-US" altLang="en-US" smtClean="0"/>
              <a:t>Represent terms as a “bag of documents”</a:t>
            </a:r>
          </a:p>
          <a:p>
            <a:pPr lvl="1"/>
            <a:r>
              <a:rPr lang="en-US" altLang="en-US" smtClean="0"/>
              <a:t>Same representation, but </a:t>
            </a:r>
            <a:r>
              <a:rPr lang="en-US" altLang="en-US" u="sng" smtClean="0"/>
              <a:t>rows rather than columns</a:t>
            </a:r>
            <a:endParaRPr lang="en-US" altLang="en-US" smtClean="0"/>
          </a:p>
          <a:p>
            <a:r>
              <a:rPr lang="en-US" altLang="en-US" smtClean="0"/>
              <a:t>Combine the rows using “Boolean operators”</a:t>
            </a:r>
          </a:p>
          <a:p>
            <a:pPr lvl="1"/>
            <a:r>
              <a:rPr lang="en-US" altLang="en-US" smtClean="0"/>
              <a:t>AND, OR, NOT</a:t>
            </a:r>
          </a:p>
          <a:p>
            <a:r>
              <a:rPr lang="en-US" altLang="en-US" smtClean="0"/>
              <a:t>Result set: every document with a 1 remaining</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46300398</TotalTime>
  <Words>1479</Words>
  <Application>Microsoft Office PowerPoint</Application>
  <PresentationFormat>On-screen Show (4:3)</PresentationFormat>
  <Paragraphs>623</Paragraphs>
  <Slides>18</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Symbol</vt:lpstr>
      <vt:lpstr>Times New Roman</vt:lpstr>
      <vt:lpstr>Wingdings</vt:lpstr>
      <vt:lpstr>Blank Presentation</vt:lpstr>
      <vt:lpstr>Evidence from Content</vt:lpstr>
      <vt:lpstr>Agenda</vt:lpstr>
      <vt:lpstr>Where Indexing Fits</vt:lpstr>
      <vt:lpstr>Desirable Index Characteristics</vt:lpstr>
      <vt:lpstr>PowerPoint Presentation</vt:lpstr>
      <vt:lpstr>“Bag of Terms” Representation</vt:lpstr>
      <vt:lpstr>Why Does “Bag of Terms” Work?</vt:lpstr>
      <vt:lpstr>Bag of Terms Example</vt:lpstr>
      <vt:lpstr>Boolean “Free Text” Retrieval</vt:lpstr>
      <vt:lpstr>AND/OR/NOT</vt:lpstr>
      <vt:lpstr>Boolean Operators</vt:lpstr>
      <vt:lpstr>Boolean View of a Collection</vt:lpstr>
      <vt:lpstr>Sample Queries</vt:lpstr>
      <vt:lpstr>Why Boolean Retrieval Works</vt:lpstr>
      <vt:lpstr>Proximity Operators</vt:lpstr>
      <vt:lpstr>Proximity Operator Example</vt:lpstr>
      <vt:lpstr>What’s in the Postings File?</vt:lpstr>
      <vt:lpstr>Agenda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 Retrieval Issues</dc:title>
  <dc:creator>Preferred Customer</dc:creator>
  <cp:lastModifiedBy>mm</cp:lastModifiedBy>
  <cp:revision>158</cp:revision>
  <cp:lastPrinted>1998-04-27T02:28:06Z</cp:lastPrinted>
  <dcterms:created xsi:type="dcterms:W3CDTF">1998-04-26T18:13:33Z</dcterms:created>
  <dcterms:modified xsi:type="dcterms:W3CDTF">2014-07-28T09:27:23Z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2</vt:i4>
  </property>
  <property fmtid="{D5CDD505-2E9C-101B-9397-08002B2CF9AE}" pid="4" name="Compression">
    <vt:i4>80</vt:i4>
  </property>
  <property fmtid="{D5CDD505-2E9C-101B-9397-08002B2CF9AE}" pid="5" name="ScreenSize">
    <vt:i4>2</vt:i4>
  </property>
  <property fmtid="{D5CDD505-2E9C-101B-9397-08002B2CF9AE}" pid="6" name="ScreenUsage">
    <vt:i4>2</vt:i4>
  </property>
  <property fmtid="{D5CDD505-2E9C-101B-9397-08002B2CF9AE}" pid="7" name="MailAddress">
    <vt:lpwstr>oard@glue.umd.edu</vt:lpwstr>
  </property>
  <property fmtid="{D5CDD505-2E9C-101B-9397-08002B2CF9AE}" pid="8" name="HomePage">
    <vt:lpwstr>http://www.clis.umd.edu/courses/708a/</vt:lpwstr>
  </property>
  <property fmtid="{D5CDD505-2E9C-101B-9397-08002B2CF9AE}" pid="9" name="Other">
    <vt:lpwstr/>
  </property>
  <property fmtid="{D5CDD505-2E9C-101B-9397-08002B2CF9AE}" pid="10" name="DownloadOriginal">
    <vt:bool>true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