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2" r:id="rId3"/>
    <p:sldId id="270" r:id="rId4"/>
    <p:sldId id="296" r:id="rId5"/>
    <p:sldId id="297" r:id="rId6"/>
    <p:sldId id="298" r:id="rId7"/>
    <p:sldId id="271" r:id="rId8"/>
    <p:sldId id="272" r:id="rId9"/>
    <p:sldId id="285" r:id="rId10"/>
    <p:sldId id="295" r:id="rId11"/>
    <p:sldId id="278" r:id="rId12"/>
    <p:sldId id="277" r:id="rId13"/>
    <p:sldId id="300" r:id="rId14"/>
    <p:sldId id="599" r:id="rId15"/>
    <p:sldId id="282" r:id="rId16"/>
    <p:sldId id="323" r:id="rId1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92" autoAdjust="0"/>
    <p:restoredTop sz="94910" autoAdjust="0"/>
  </p:normalViewPr>
  <p:slideViewPr>
    <p:cSldViewPr>
      <p:cViewPr varScale="1">
        <p:scale>
          <a:sx n="81" d="100"/>
          <a:sy n="81" d="100"/>
        </p:scale>
        <p:origin x="8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1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170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3727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3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03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95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1095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773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05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05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45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16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16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16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932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17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5083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23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36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36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371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22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77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77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1237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27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08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08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9124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59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18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1218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870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8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984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5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118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313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799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Content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2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Generic Segmentation</a:t>
            </a:r>
            <a:r>
              <a:rPr lang="en-US" altLang="en-US" dirty="0">
                <a:sym typeface="Wingdings" panose="05000000000000000000" pitchFamily="2" charset="2"/>
              </a:rPr>
              <a:t>: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br>
              <a:rPr lang="en-US" altLang="en-US" dirty="0" smtClean="0">
                <a:sym typeface="Wingdings" panose="05000000000000000000" pitchFamily="2" charset="2"/>
              </a:rPr>
            </a:br>
            <a:r>
              <a:rPr lang="en-US" altLang="en-US" dirty="0" smtClean="0"/>
              <a:t>N-gram Indexing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648200"/>
          </a:xfrm>
        </p:spPr>
        <p:txBody>
          <a:bodyPr/>
          <a:lstStyle/>
          <a:p>
            <a:r>
              <a:rPr lang="en-US" altLang="en-US" dirty="0" smtClean="0"/>
              <a:t>Consider a Chinese document   c</a:t>
            </a:r>
            <a:r>
              <a:rPr lang="en-US" altLang="en-US" b="1" baseline="-25000" dirty="0" smtClean="0"/>
              <a:t>1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2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3 </a:t>
            </a:r>
            <a:r>
              <a:rPr lang="en-US" altLang="en-US" dirty="0" smtClean="0"/>
              <a:t>…</a:t>
            </a:r>
            <a:r>
              <a:rPr lang="en-US" altLang="en-US" b="1" baseline="-25000" dirty="0" smtClean="0"/>
              <a:t> </a:t>
            </a:r>
            <a:r>
              <a:rPr lang="en-US" altLang="en-US" dirty="0" err="1" smtClean="0"/>
              <a:t>c</a:t>
            </a:r>
            <a:r>
              <a:rPr lang="en-US" altLang="en-US" b="1" baseline="-25000" dirty="0" err="1" smtClean="0"/>
              <a:t>n</a:t>
            </a:r>
            <a:endParaRPr lang="en-US" altLang="en-US" b="1" baseline="-25000" dirty="0"/>
          </a:p>
          <a:p>
            <a:pPr lvl="1"/>
            <a:r>
              <a:rPr lang="en-US" altLang="en-US" dirty="0" smtClean="0"/>
              <a:t>Don’t commit to any single segmentation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Instead, treat </a:t>
            </a:r>
            <a:r>
              <a:rPr lang="en-US" altLang="en-US" i="1" dirty="0" smtClean="0"/>
              <a:t>every</a:t>
            </a:r>
            <a:r>
              <a:rPr lang="en-US" altLang="en-US" dirty="0" smtClean="0"/>
              <a:t> character bigram as a term</a:t>
            </a:r>
          </a:p>
          <a:p>
            <a:pPr lvl="1">
              <a:buFontTx/>
              <a:buNone/>
            </a:pPr>
            <a:r>
              <a:rPr lang="en-US" altLang="en-US" dirty="0" smtClean="0"/>
              <a:t>c</a:t>
            </a:r>
            <a:r>
              <a:rPr lang="en-US" altLang="en-US" b="1" baseline="-25000" dirty="0" smtClean="0"/>
              <a:t>1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2 </a:t>
            </a:r>
            <a:r>
              <a:rPr lang="en-US" altLang="en-US" dirty="0" smtClean="0"/>
              <a:t>,</a:t>
            </a:r>
            <a:r>
              <a:rPr lang="en-US" altLang="en-US" b="1" baseline="-25000" dirty="0" smtClean="0"/>
              <a:t>  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2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3 </a:t>
            </a:r>
            <a:r>
              <a:rPr lang="en-US" altLang="en-US" dirty="0" smtClean="0"/>
              <a:t>,</a:t>
            </a:r>
            <a:r>
              <a:rPr lang="en-US" altLang="en-US" b="1" baseline="-25000" dirty="0" smtClean="0"/>
              <a:t>  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3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4 </a:t>
            </a:r>
            <a:r>
              <a:rPr lang="en-US" altLang="en-US" dirty="0" smtClean="0"/>
              <a:t>,</a:t>
            </a:r>
            <a:r>
              <a:rPr lang="en-US" altLang="en-US" b="1" baseline="-25000" dirty="0" smtClean="0"/>
              <a:t> </a:t>
            </a:r>
            <a:r>
              <a:rPr lang="en-US" altLang="en-US" dirty="0" smtClean="0"/>
              <a:t>…   , </a:t>
            </a:r>
            <a:r>
              <a:rPr lang="en-US" altLang="en-US" b="1" baseline="-25000" dirty="0" smtClean="0"/>
              <a:t>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n-1 </a:t>
            </a:r>
            <a:r>
              <a:rPr lang="en-US" altLang="en-US" dirty="0" err="1" smtClean="0"/>
              <a:t>c</a:t>
            </a:r>
            <a:r>
              <a:rPr lang="en-US" altLang="en-US" b="1" baseline="-25000" dirty="0" err="1" smtClean="0"/>
              <a:t>n</a:t>
            </a:r>
            <a:endParaRPr lang="en-US" altLang="en-US" b="1" baseline="-25000" dirty="0" smtClean="0"/>
          </a:p>
          <a:p>
            <a:pPr lvl="1">
              <a:buFontTx/>
              <a:buNone/>
            </a:pPr>
            <a:endParaRPr lang="en-US" altLang="en-US" b="1" baseline="-25000" dirty="0" smtClean="0"/>
          </a:p>
          <a:p>
            <a:r>
              <a:rPr lang="en-US" altLang="en-US" dirty="0" smtClean="0"/>
              <a:t>Break up queries the same way</a:t>
            </a:r>
          </a:p>
          <a:p>
            <a:pPr lvl="4"/>
            <a:endParaRPr lang="en-US" altLang="en-US" dirty="0"/>
          </a:p>
          <a:p>
            <a:r>
              <a:rPr lang="en-US" altLang="en-US" dirty="0"/>
              <a:t>B</a:t>
            </a:r>
            <a:r>
              <a:rPr lang="en-US" altLang="en-US" dirty="0" smtClean="0"/>
              <a:t>ad matches will happen, but rarely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Relating Words and Concepts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72000"/>
          </a:xfrm>
          <a:noFill/>
        </p:spPr>
        <p:txBody>
          <a:bodyPr/>
          <a:lstStyle/>
          <a:p>
            <a:r>
              <a:rPr lang="en-US" altLang="en-US" smtClean="0"/>
              <a:t>Homonymy: </a:t>
            </a:r>
            <a:r>
              <a:rPr lang="en-US" altLang="en-US" i="1" smtClean="0"/>
              <a:t>bank</a:t>
            </a:r>
            <a:r>
              <a:rPr lang="en-US" altLang="en-US" smtClean="0"/>
              <a:t> (river) vs. </a:t>
            </a:r>
            <a:r>
              <a:rPr lang="en-US" altLang="en-US" i="1" smtClean="0"/>
              <a:t>bank</a:t>
            </a:r>
            <a:r>
              <a:rPr lang="en-US" altLang="en-US" smtClean="0"/>
              <a:t> (financial)</a:t>
            </a:r>
          </a:p>
          <a:p>
            <a:pPr lvl="1"/>
            <a:r>
              <a:rPr lang="en-US" altLang="en-US" b="1" u="sng" smtClean="0"/>
              <a:t>Different</a:t>
            </a:r>
            <a:r>
              <a:rPr lang="en-US" altLang="en-US" smtClean="0"/>
              <a:t> words are written the same way</a:t>
            </a:r>
          </a:p>
          <a:p>
            <a:pPr lvl="1"/>
            <a:r>
              <a:rPr lang="en-US" altLang="en-US" smtClean="0"/>
              <a:t>We’d like to work with word </a:t>
            </a:r>
            <a:r>
              <a:rPr lang="en-US" altLang="en-US" b="1" u="sng" smtClean="0"/>
              <a:t>senses</a:t>
            </a:r>
            <a:r>
              <a:rPr lang="en-US" altLang="en-US" smtClean="0"/>
              <a:t> rather than words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Polysemy: </a:t>
            </a:r>
            <a:r>
              <a:rPr lang="en-US" altLang="en-US" i="1" smtClean="0"/>
              <a:t>fly</a:t>
            </a:r>
            <a:r>
              <a:rPr lang="en-US" altLang="en-US" smtClean="0"/>
              <a:t> (pilot) vs. </a:t>
            </a:r>
            <a:r>
              <a:rPr lang="en-US" altLang="en-US" i="1" smtClean="0"/>
              <a:t>fly</a:t>
            </a:r>
            <a:r>
              <a:rPr lang="en-US" altLang="en-US" smtClean="0"/>
              <a:t> (passenger)</a:t>
            </a:r>
          </a:p>
          <a:p>
            <a:pPr lvl="1"/>
            <a:r>
              <a:rPr lang="en-US" altLang="en-US" smtClean="0"/>
              <a:t>A word can have different “shades of meaning”</a:t>
            </a:r>
          </a:p>
          <a:p>
            <a:pPr lvl="1"/>
            <a:r>
              <a:rPr lang="en-US" altLang="en-US" smtClean="0"/>
              <a:t>Not bad for IR: often helps more than it hurts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Synonymy: </a:t>
            </a:r>
            <a:r>
              <a:rPr lang="en-US" altLang="en-US" i="1" smtClean="0"/>
              <a:t>class</a:t>
            </a:r>
            <a:r>
              <a:rPr lang="en-US" altLang="en-US" smtClean="0"/>
              <a:t> vs. </a:t>
            </a:r>
            <a:r>
              <a:rPr lang="en-US" altLang="en-US" i="1" smtClean="0"/>
              <a:t>course</a:t>
            </a:r>
            <a:endParaRPr lang="en-US" altLang="en-US" smtClean="0"/>
          </a:p>
          <a:p>
            <a:pPr lvl="1"/>
            <a:r>
              <a:rPr lang="en-US" altLang="en-US" smtClean="0"/>
              <a:t>Causes search failures … well address this next week!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0886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Phrases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6987" y="1141021"/>
            <a:ext cx="8839200" cy="4724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Phrases can yield more precise queries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“University of Maryland”, “solar eclipse”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We would not usually</a:t>
            </a:r>
            <a:r>
              <a:rPr lang="en-US" altLang="en-US" dirty="0" smtClean="0"/>
              <a:t> index </a:t>
            </a:r>
            <a:r>
              <a:rPr lang="en-US" altLang="en-US" u="sng" dirty="0" smtClean="0"/>
              <a:t>only</a:t>
            </a:r>
            <a:r>
              <a:rPr lang="en-US" altLang="en-US" dirty="0" smtClean="0"/>
              <a:t> phrases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Because people might search for parts of a phrase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Positional indexes allow query-time phrase match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 the cost of a larger index and slower queries</a:t>
            </a:r>
            <a:endParaRPr lang="en-US" altLang="en-US" dirty="0" smtClean="0"/>
          </a:p>
          <a:p>
            <a:pPr lvl="5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IR </a:t>
            </a:r>
            <a:r>
              <a:rPr lang="en-US" altLang="en-US" dirty="0" smtClean="0"/>
              <a:t>systems are good at evidence combination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Better evidence combination </a:t>
            </a:r>
            <a:r>
              <a:rPr lang="en-US" altLang="en-US" dirty="0" smtClean="0">
                <a:sym typeface="Symbol" panose="05050102010706020507" pitchFamily="18" charset="2"/>
              </a:rPr>
              <a:t> </a:t>
            </a:r>
            <a:r>
              <a:rPr lang="en-US" altLang="en-US" dirty="0" smtClean="0"/>
              <a:t>less help from phrases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mtClean="0"/>
              <a:t>“Named Entity” Tagging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610600" cy="4648200"/>
          </a:xfrm>
        </p:spPr>
        <p:txBody>
          <a:bodyPr/>
          <a:lstStyle/>
          <a:p>
            <a:r>
              <a:rPr lang="en-US" altLang="en-US" dirty="0" smtClean="0"/>
              <a:t>Automatically assign “types” to words or phrases</a:t>
            </a:r>
          </a:p>
          <a:p>
            <a:pPr lvl="1"/>
            <a:r>
              <a:rPr lang="en-US" altLang="en-US" dirty="0" smtClean="0"/>
              <a:t>Person, organization, location, date, money, …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More rapid and robust than parsing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Best algorithms use supervised learning</a:t>
            </a:r>
          </a:p>
          <a:p>
            <a:pPr lvl="1"/>
            <a:r>
              <a:rPr lang="en-US" altLang="en-US" dirty="0" smtClean="0"/>
              <a:t>Annotate a corpus identifying entities and types</a:t>
            </a:r>
          </a:p>
          <a:p>
            <a:pPr lvl="1"/>
            <a:r>
              <a:rPr lang="en-US" altLang="en-US" dirty="0" smtClean="0"/>
              <a:t>Train a probabilistic model</a:t>
            </a:r>
          </a:p>
          <a:p>
            <a:pPr lvl="1"/>
            <a:r>
              <a:rPr lang="en-US" altLang="en-US" dirty="0" smtClean="0"/>
              <a:t>Apply the model to new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“Term” is Whatever You Index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Word sense</a:t>
            </a:r>
          </a:p>
          <a:p>
            <a:r>
              <a:rPr lang="en-US" altLang="en-US" smtClean="0"/>
              <a:t>Token</a:t>
            </a:r>
          </a:p>
          <a:p>
            <a:r>
              <a:rPr lang="en-US" altLang="en-US" smtClean="0"/>
              <a:t>Word</a:t>
            </a:r>
          </a:p>
          <a:p>
            <a:r>
              <a:rPr lang="en-US" altLang="en-US" smtClean="0"/>
              <a:t>Stem</a:t>
            </a:r>
          </a:p>
          <a:p>
            <a:r>
              <a:rPr lang="en-US" altLang="en-US" smtClean="0"/>
              <a:t>Character n-gram</a:t>
            </a:r>
          </a:p>
          <a:p>
            <a:r>
              <a:rPr lang="en-US" altLang="en-US" smtClean="0"/>
              <a:t>Phrase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181600"/>
          </a:xfrm>
          <a:noFill/>
        </p:spPr>
        <p:txBody>
          <a:bodyPr/>
          <a:lstStyle/>
          <a:p>
            <a:r>
              <a:rPr lang="en-US" altLang="en-US" dirty="0" smtClean="0"/>
              <a:t>The key is to index the right kind of terms</a:t>
            </a:r>
          </a:p>
          <a:p>
            <a:r>
              <a:rPr lang="en-US" altLang="en-US" dirty="0" smtClean="0"/>
              <a:t>Start by finding fundamental features</a:t>
            </a:r>
          </a:p>
          <a:p>
            <a:pPr lvl="1"/>
            <a:r>
              <a:rPr lang="en-US" altLang="en-US" dirty="0" smtClean="0"/>
              <a:t>So far all we have talked about are character codes</a:t>
            </a:r>
          </a:p>
          <a:p>
            <a:pPr lvl="1"/>
            <a:r>
              <a:rPr lang="en-US" altLang="en-US" dirty="0" smtClean="0"/>
              <a:t>Same ideas apply to handwriting, OCR, and speech</a:t>
            </a:r>
          </a:p>
          <a:p>
            <a:r>
              <a:rPr lang="en-US" altLang="en-US" dirty="0" smtClean="0"/>
              <a:t>Combine them into easily recognized units</a:t>
            </a:r>
          </a:p>
          <a:p>
            <a:pPr lvl="1"/>
            <a:r>
              <a:rPr lang="en-US" altLang="en-US" dirty="0" smtClean="0"/>
              <a:t>Words where possible, character n-grams otherwise</a:t>
            </a:r>
          </a:p>
          <a:p>
            <a:r>
              <a:rPr lang="en-US" altLang="en-US" dirty="0" smtClean="0"/>
              <a:t>Apply further processing to optimize the system</a:t>
            </a:r>
          </a:p>
          <a:p>
            <a:pPr lvl="1"/>
            <a:r>
              <a:rPr lang="en-US" altLang="en-US" dirty="0" smtClean="0"/>
              <a:t>Stemming is the most commonly used technique</a:t>
            </a:r>
          </a:p>
          <a:p>
            <a:pPr lvl="1"/>
            <a:r>
              <a:rPr lang="en-US" altLang="en-US" dirty="0" smtClean="0"/>
              <a:t>Some “good ideas” don’t pan out that way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r>
              <a:rPr lang="en-US" altLang="en-US" dirty="0" smtClean="0"/>
              <a:t>Character sets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Terms as units of meaning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Boolean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Building </a:t>
            </a:r>
            <a:r>
              <a:rPr lang="en-US" altLang="en-US" smtClean="0"/>
              <a:t>an index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r>
              <a:rPr lang="en-US" altLang="en-US" dirty="0" smtClean="0"/>
              <a:t>Character sets</a:t>
            </a:r>
          </a:p>
          <a:p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Terms as units of meaning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Boolean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Building an index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Segmentation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5334000"/>
          </a:xfrm>
          <a:noFill/>
        </p:spPr>
        <p:txBody>
          <a:bodyPr/>
          <a:lstStyle/>
          <a:p>
            <a:r>
              <a:rPr lang="en-US" altLang="en-US" dirty="0" smtClean="0"/>
              <a:t>Retrieval is (often) a search for concepts</a:t>
            </a:r>
          </a:p>
          <a:p>
            <a:pPr lvl="1"/>
            <a:r>
              <a:rPr lang="en-US" altLang="en-US" dirty="0" smtClean="0"/>
              <a:t>But what we actually search are character strings</a:t>
            </a:r>
          </a:p>
          <a:p>
            <a:r>
              <a:rPr lang="en-US" altLang="en-US" dirty="0" smtClean="0"/>
              <a:t>What strings best represent concepts?</a:t>
            </a:r>
          </a:p>
          <a:p>
            <a:pPr lvl="1"/>
            <a:r>
              <a:rPr lang="en-US" altLang="en-US" dirty="0" smtClean="0"/>
              <a:t>In English, words are often a good choice</a:t>
            </a:r>
          </a:p>
          <a:p>
            <a:pPr lvl="2"/>
            <a:r>
              <a:rPr lang="en-US" altLang="en-US" dirty="0" smtClean="0"/>
              <a:t>But well-chosen phrases might also be helpful</a:t>
            </a:r>
          </a:p>
          <a:p>
            <a:pPr lvl="1"/>
            <a:r>
              <a:rPr lang="en-US" altLang="en-US" dirty="0" smtClean="0"/>
              <a:t>In German, compounds may need to be split</a:t>
            </a:r>
          </a:p>
          <a:p>
            <a:pPr lvl="2"/>
            <a:r>
              <a:rPr lang="en-US" altLang="en-US" dirty="0" smtClean="0"/>
              <a:t>Otherwise queries using constituent words would fail</a:t>
            </a:r>
          </a:p>
          <a:p>
            <a:pPr lvl="1"/>
            <a:r>
              <a:rPr lang="en-US" altLang="en-US" dirty="0" smtClean="0"/>
              <a:t>In Chinese, word boundaries are not marked</a:t>
            </a:r>
          </a:p>
          <a:p>
            <a:pPr lvl="2"/>
            <a:r>
              <a:rPr lang="en-US" altLang="en-US" dirty="0" err="1" smtClean="0"/>
              <a:t>Thissegmentationproblemissimilartothatofspeech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mtClean="0"/>
              <a:t>Tokenization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Words (from linguistics):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Morphemes are the units of meaning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Combined to make words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Anti (disestablishmentarian) ism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Tokens (from computer </a:t>
            </a:r>
            <a:r>
              <a:rPr lang="en-US" altLang="en-US" dirty="0"/>
              <a:t>s</a:t>
            </a:r>
            <a:r>
              <a:rPr lang="en-US" altLang="en-US" dirty="0" smtClean="0"/>
              <a:t>cience)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Doug ’s running late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n-US" smtClean="0"/>
              <a:t>Morphology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altLang="en-US" sz="2800" smtClean="0"/>
              <a:t>Inflectional morphology</a:t>
            </a:r>
          </a:p>
          <a:p>
            <a:pPr lvl="1"/>
            <a:r>
              <a:rPr lang="en-US" altLang="en-US" sz="2400" smtClean="0"/>
              <a:t>Preserves part of speech</a:t>
            </a:r>
          </a:p>
          <a:p>
            <a:pPr lvl="1"/>
            <a:r>
              <a:rPr lang="en-US" altLang="en-US" sz="2400" smtClean="0">
                <a:solidFill>
                  <a:schemeClr val="accent2"/>
                </a:solidFill>
              </a:rPr>
              <a:t>Destructions</a:t>
            </a:r>
            <a:r>
              <a:rPr lang="en-US" altLang="en-US" sz="2400" smtClean="0"/>
              <a:t> = </a:t>
            </a:r>
            <a:r>
              <a:rPr lang="en-US" altLang="en-US" sz="2400" smtClean="0">
                <a:solidFill>
                  <a:schemeClr val="accent2"/>
                </a:solidFill>
              </a:rPr>
              <a:t>Destruction</a:t>
            </a:r>
            <a:r>
              <a:rPr lang="en-US" altLang="en-US" sz="2400" smtClean="0"/>
              <a:t>+PLURAL</a:t>
            </a:r>
          </a:p>
          <a:p>
            <a:pPr lvl="1"/>
            <a:r>
              <a:rPr lang="en-US" altLang="en-US" sz="2400" smtClean="0">
                <a:solidFill>
                  <a:srgbClr val="FF0000"/>
                </a:solidFill>
              </a:rPr>
              <a:t>Destroyed</a:t>
            </a:r>
            <a:r>
              <a:rPr lang="en-US" altLang="en-US" sz="2400" smtClean="0"/>
              <a:t>     = </a:t>
            </a:r>
            <a:r>
              <a:rPr lang="en-US" altLang="en-US" sz="2400" smtClean="0">
                <a:solidFill>
                  <a:srgbClr val="FF0000"/>
                </a:solidFill>
              </a:rPr>
              <a:t>Destroy</a:t>
            </a:r>
            <a:r>
              <a:rPr lang="en-US" altLang="en-US" sz="2400" smtClean="0"/>
              <a:t>+PAST</a:t>
            </a:r>
          </a:p>
          <a:p>
            <a:endParaRPr lang="en-US" altLang="en-US" sz="2800" smtClean="0"/>
          </a:p>
          <a:p>
            <a:r>
              <a:rPr lang="en-US" altLang="en-US" sz="2800" smtClean="0"/>
              <a:t>Derivational morphology</a:t>
            </a:r>
          </a:p>
          <a:p>
            <a:pPr lvl="1"/>
            <a:r>
              <a:rPr lang="en-US" altLang="en-US" sz="2400" smtClean="0"/>
              <a:t>Relates parts of speech</a:t>
            </a:r>
          </a:p>
          <a:p>
            <a:pPr lvl="1"/>
            <a:r>
              <a:rPr lang="en-US" altLang="en-US" sz="2400" smtClean="0">
                <a:solidFill>
                  <a:schemeClr val="accent2"/>
                </a:solidFill>
              </a:rPr>
              <a:t>Destructor</a:t>
            </a:r>
            <a:r>
              <a:rPr lang="en-US" altLang="en-US" sz="2400" smtClean="0"/>
              <a:t>    = </a:t>
            </a:r>
            <a:r>
              <a:rPr lang="en-US" altLang="en-US" sz="2400" smtClean="0">
                <a:solidFill>
                  <a:schemeClr val="accent2"/>
                </a:solidFill>
              </a:rPr>
              <a:t>AGENTIVE</a:t>
            </a:r>
            <a:r>
              <a:rPr lang="en-US" altLang="en-US" sz="2400" smtClean="0"/>
              <a:t>(</a:t>
            </a:r>
            <a:r>
              <a:rPr lang="en-US" altLang="en-US" sz="2400" smtClean="0">
                <a:solidFill>
                  <a:srgbClr val="FF0000"/>
                </a:solidFill>
              </a:rPr>
              <a:t>destroy</a:t>
            </a:r>
            <a:r>
              <a:rPr lang="en-US" altLang="en-US" sz="24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Stemming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Conflates words, </a:t>
            </a:r>
            <a:r>
              <a:rPr lang="en-US" altLang="en-US" u="sng" dirty="0" smtClean="0"/>
              <a:t>usually</a:t>
            </a:r>
            <a:r>
              <a:rPr lang="en-US" altLang="en-US" dirty="0" smtClean="0"/>
              <a:t> preserving meaning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Rule-based suffix-stripping helps for English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{destroy, destroyed, destruction}: </a:t>
            </a:r>
            <a:r>
              <a:rPr lang="en-US" altLang="en-US" i="1" dirty="0" err="1" smtClean="0"/>
              <a:t>destr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Prefix-stripping is needed in some languages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Arabic: {</a:t>
            </a:r>
            <a:r>
              <a:rPr lang="en-US" altLang="en-US" dirty="0" err="1" smtClean="0"/>
              <a:t>alselam</a:t>
            </a:r>
            <a:r>
              <a:rPr lang="en-US" altLang="en-US" dirty="0" smtClean="0"/>
              <a:t>}: </a:t>
            </a:r>
            <a:r>
              <a:rPr lang="en-US" altLang="en-US" i="1" dirty="0" err="1" smtClean="0"/>
              <a:t>selam</a:t>
            </a:r>
            <a:r>
              <a:rPr lang="en-US" altLang="en-US" dirty="0" smtClean="0"/>
              <a:t> [Root: SLM (peace)]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Imperfect, but goal is to </a:t>
            </a:r>
            <a:r>
              <a:rPr lang="en-US" altLang="en-US" u="sng" dirty="0" smtClean="0"/>
              <a:t>usually</a:t>
            </a:r>
            <a:r>
              <a:rPr lang="en-US" altLang="en-US" dirty="0" smtClean="0"/>
              <a:t> be helpful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Overstemming</a:t>
            </a:r>
            <a:endParaRPr lang="en-US" altLang="en-US" dirty="0" smtClean="0"/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{</a:t>
            </a:r>
            <a:r>
              <a:rPr lang="en-US" altLang="en-US" dirty="0" err="1" smtClean="0"/>
              <a:t>centennial,century,center</a:t>
            </a:r>
            <a:r>
              <a:rPr lang="en-US" altLang="en-US" dirty="0" smtClean="0"/>
              <a:t>}: </a:t>
            </a:r>
            <a:r>
              <a:rPr lang="en-US" altLang="en-US" i="1" dirty="0" smtClean="0"/>
              <a:t>cent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Understemming</a:t>
            </a:r>
            <a:r>
              <a:rPr lang="en-US" altLang="en-US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{</a:t>
            </a:r>
            <a:r>
              <a:rPr lang="en-US" altLang="en-US" dirty="0" err="1" smtClean="0"/>
              <a:t>acquire,acquiring,acquired</a:t>
            </a:r>
            <a:r>
              <a:rPr lang="en-US" altLang="en-US" dirty="0" smtClean="0"/>
              <a:t>}: </a:t>
            </a:r>
            <a:r>
              <a:rPr lang="en-US" altLang="en-US" i="1" dirty="0" err="1" smtClean="0"/>
              <a:t>acquir</a:t>
            </a:r>
            <a:endParaRPr lang="en-US" altLang="en-US" i="1" dirty="0" smtClean="0"/>
          </a:p>
          <a:p>
            <a:pPr lvl="2">
              <a:lnSpc>
                <a:spcPct val="90000"/>
              </a:lnSpc>
            </a:pPr>
            <a:r>
              <a:rPr lang="en-US" altLang="en-US" i="1" dirty="0" smtClean="0"/>
              <a:t>                         </a:t>
            </a:r>
            <a:r>
              <a:rPr lang="en-US" altLang="en-US" dirty="0" smtClean="0"/>
              <a:t>{acquisition}: </a:t>
            </a:r>
            <a:r>
              <a:rPr lang="en-US" altLang="en-US" i="1" dirty="0" err="1" smtClean="0"/>
              <a:t>acquis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Segmentation Option 1:</a:t>
            </a:r>
            <a:br>
              <a:rPr lang="en-US" altLang="en-US" dirty="0" smtClean="0"/>
            </a:br>
            <a:r>
              <a:rPr lang="en-US" altLang="en-US" dirty="0" smtClean="0"/>
              <a:t>Longest Substring Segmentation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7325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Greedy algorithm based on a lexicon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Start with a list of every possible term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For each </a:t>
            </a:r>
            <a:r>
              <a:rPr lang="en-US" altLang="en-US" dirty="0" err="1" smtClean="0"/>
              <a:t>unsegmented</a:t>
            </a:r>
            <a:r>
              <a:rPr lang="en-US" altLang="en-US" dirty="0" smtClean="0"/>
              <a:t> string</a:t>
            </a:r>
          </a:p>
          <a:p>
            <a:pPr lvl="1"/>
            <a:r>
              <a:rPr lang="en-US" altLang="en-US" dirty="0" smtClean="0"/>
              <a:t>Remove the longest single substring in the list</a:t>
            </a:r>
          </a:p>
          <a:p>
            <a:pPr lvl="1"/>
            <a:r>
              <a:rPr lang="en-US" altLang="en-US" dirty="0" smtClean="0"/>
              <a:t>Repeat until no substrings are found in the list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Longest Substring Example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  <a:noFill/>
        </p:spPr>
        <p:txBody>
          <a:bodyPr/>
          <a:lstStyle/>
          <a:p>
            <a:r>
              <a:rPr lang="en-US" altLang="en-US" smtClean="0"/>
              <a:t>Possible German compound term: </a:t>
            </a:r>
          </a:p>
          <a:p>
            <a:pPr lvl="1"/>
            <a:r>
              <a:rPr lang="en-US" altLang="en-US" smtClean="0"/>
              <a:t>washington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List of German words:</a:t>
            </a:r>
          </a:p>
          <a:p>
            <a:pPr lvl="1"/>
            <a:r>
              <a:rPr lang="en-US" altLang="en-US" smtClean="0"/>
              <a:t>ach, hin, hing, sei, ton, was, wasch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Longest substring segmentation</a:t>
            </a:r>
          </a:p>
          <a:p>
            <a:pPr lvl="1"/>
            <a:r>
              <a:rPr lang="en-US" altLang="en-US" smtClean="0"/>
              <a:t>was-hing-ton</a:t>
            </a:r>
          </a:p>
          <a:p>
            <a:pPr lvl="1"/>
            <a:r>
              <a:rPr lang="en-US" altLang="en-US" smtClean="0"/>
              <a:t>Roughly translates as “What tone is attached?”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Segmentation Option 2:</a:t>
            </a:r>
            <a:br>
              <a:rPr lang="en-US" altLang="en-US" dirty="0" smtClean="0"/>
            </a:br>
            <a:r>
              <a:rPr lang="en-US" altLang="en-US" dirty="0" smtClean="0"/>
              <a:t>Most Likely Segmentation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4876800"/>
          </a:xfrm>
        </p:spPr>
        <p:txBody>
          <a:bodyPr/>
          <a:lstStyle/>
          <a:p>
            <a:r>
              <a:rPr lang="en-US" altLang="en-US" dirty="0" smtClean="0"/>
              <a:t>Given an input word  c</a:t>
            </a:r>
            <a:r>
              <a:rPr lang="en-US" altLang="en-US" b="1" baseline="-25000" dirty="0" smtClean="0"/>
              <a:t>1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2 </a:t>
            </a:r>
            <a:r>
              <a:rPr lang="en-US" altLang="en-US" dirty="0" smtClean="0"/>
              <a:t>c</a:t>
            </a:r>
            <a:r>
              <a:rPr lang="en-US" altLang="en-US" b="1" baseline="-25000" dirty="0" smtClean="0"/>
              <a:t>3 </a:t>
            </a:r>
            <a:r>
              <a:rPr lang="en-US" altLang="en-US" dirty="0" smtClean="0"/>
              <a:t>…</a:t>
            </a:r>
            <a:r>
              <a:rPr lang="en-US" altLang="en-US" b="1" baseline="-25000" dirty="0" smtClean="0"/>
              <a:t> </a:t>
            </a:r>
            <a:r>
              <a:rPr lang="en-US" altLang="en-US" dirty="0" err="1" smtClean="0"/>
              <a:t>c</a:t>
            </a:r>
            <a:r>
              <a:rPr lang="en-US" altLang="en-US" b="1" baseline="-25000" dirty="0" err="1" smtClean="0"/>
              <a:t>n</a:t>
            </a:r>
            <a:endParaRPr lang="en-US" altLang="en-US" dirty="0" smtClean="0"/>
          </a:p>
          <a:p>
            <a:r>
              <a:rPr lang="en-US" altLang="en-US" dirty="0" smtClean="0"/>
              <a:t>Try all possible partitions into </a:t>
            </a:r>
            <a:r>
              <a:rPr lang="en-US" altLang="en-US" dirty="0" smtClean="0">
                <a:solidFill>
                  <a:srgbClr val="FF0000"/>
                </a:solidFill>
              </a:rPr>
              <a:t>w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altLang="en-US" dirty="0" smtClean="0">
                <a:solidFill>
                  <a:schemeClr val="accent2"/>
                </a:solidFill>
              </a:rPr>
              <a:t>w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009900"/>
                </a:solidFill>
              </a:rPr>
              <a:t>w</a:t>
            </a:r>
            <a:r>
              <a:rPr lang="en-US" altLang="en-US" b="1" baseline="-25000" dirty="0" smtClean="0">
                <a:solidFill>
                  <a:srgbClr val="009900"/>
                </a:solidFill>
              </a:rPr>
              <a:t>3 </a:t>
            </a:r>
            <a:r>
              <a:rPr lang="en-US" altLang="en-US" dirty="0" smtClean="0"/>
              <a:t>…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en-US" b="1" baseline="-25000" dirty="0" smtClean="0"/>
              <a:t>      </a:t>
            </a:r>
            <a:r>
              <a:rPr lang="en-US" altLang="en-US" dirty="0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altLang="en-US" dirty="0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3 </a:t>
            </a:r>
            <a:r>
              <a:rPr lang="en-US" altLang="en-US" dirty="0" smtClean="0">
                <a:solidFill>
                  <a:schemeClr val="accent2"/>
                </a:solidFill>
              </a:rPr>
              <a:t>…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err="1" smtClean="0">
                <a:solidFill>
                  <a:schemeClr val="accent2"/>
                </a:solidFill>
              </a:rPr>
              <a:t>n</a:t>
            </a:r>
            <a:endParaRPr lang="en-US" altLang="en-US" b="1" baseline="-25000" dirty="0" smtClean="0">
              <a:solidFill>
                <a:schemeClr val="accent2"/>
              </a:solidFill>
            </a:endParaRP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en-US" b="1" baseline="-25000" dirty="0" smtClean="0"/>
              <a:t>     </a:t>
            </a:r>
            <a:r>
              <a:rPr lang="en-US" altLang="en-US" dirty="0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altLang="en-US" dirty="0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3    </a:t>
            </a:r>
            <a:r>
              <a:rPr lang="en-US" altLang="en-US" b="1" baseline="-25000" dirty="0" smtClean="0">
                <a:solidFill>
                  <a:srgbClr val="00FF00"/>
                </a:solidFill>
              </a:rPr>
              <a:t> </a:t>
            </a:r>
            <a:r>
              <a:rPr lang="en-US" altLang="en-US" dirty="0" err="1" smtClean="0">
                <a:solidFill>
                  <a:srgbClr val="009900"/>
                </a:solidFill>
              </a:rPr>
              <a:t>c</a:t>
            </a:r>
            <a:r>
              <a:rPr lang="en-US" altLang="en-US" b="1" baseline="-25000" dirty="0" err="1" smtClean="0">
                <a:solidFill>
                  <a:srgbClr val="009900"/>
                </a:solidFill>
              </a:rPr>
              <a:t>3</a:t>
            </a:r>
            <a:r>
              <a:rPr lang="en-US" altLang="en-US" b="1" baseline="-25000" dirty="0" smtClean="0">
                <a:solidFill>
                  <a:srgbClr val="009900"/>
                </a:solidFill>
              </a:rPr>
              <a:t> </a:t>
            </a:r>
            <a:r>
              <a:rPr lang="en-US" altLang="en-US" dirty="0" smtClean="0">
                <a:solidFill>
                  <a:srgbClr val="009900"/>
                </a:solidFill>
              </a:rPr>
              <a:t>…</a:t>
            </a:r>
            <a:r>
              <a:rPr lang="en-US" altLang="en-US" b="1" baseline="-25000" dirty="0" smtClean="0">
                <a:solidFill>
                  <a:srgbClr val="009900"/>
                </a:solidFill>
              </a:rPr>
              <a:t> </a:t>
            </a:r>
            <a:r>
              <a:rPr lang="en-US" altLang="en-US" dirty="0" err="1" smtClean="0">
                <a:solidFill>
                  <a:srgbClr val="009900"/>
                </a:solidFill>
              </a:rPr>
              <a:t>c</a:t>
            </a:r>
            <a:r>
              <a:rPr lang="en-US" altLang="en-US" b="1" baseline="-25000" dirty="0" err="1" smtClean="0">
                <a:solidFill>
                  <a:srgbClr val="009900"/>
                </a:solidFill>
              </a:rPr>
              <a:t>n</a:t>
            </a:r>
            <a:endParaRPr lang="en-US" altLang="en-US" b="1" baseline="-25000" dirty="0" smtClean="0">
              <a:solidFill>
                <a:srgbClr val="0099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altLang="en-US" dirty="0" smtClean="0">
                <a:solidFill>
                  <a:srgbClr val="FF0000"/>
                </a:solidFill>
              </a:rPr>
              <a:t>c</a:t>
            </a:r>
            <a:r>
              <a:rPr lang="en-US" altLang="en-US" b="1" baseline="-25000" dirty="0" smtClean="0">
                <a:solidFill>
                  <a:srgbClr val="FF0000"/>
                </a:solidFill>
              </a:rPr>
              <a:t>2 </a:t>
            </a:r>
            <a:r>
              <a:rPr lang="en-US" altLang="en-US" b="1" baseline="-25000" dirty="0" smtClean="0"/>
              <a:t>     </a:t>
            </a:r>
            <a:r>
              <a:rPr lang="en-US" altLang="en-US" dirty="0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3 </a:t>
            </a:r>
            <a:r>
              <a:rPr lang="en-US" altLang="en-US" dirty="0" smtClean="0">
                <a:solidFill>
                  <a:schemeClr val="accent2"/>
                </a:solidFill>
              </a:rPr>
              <a:t>…</a:t>
            </a:r>
            <a:r>
              <a:rPr lang="en-US" altLang="en-US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</a:rPr>
              <a:t>c</a:t>
            </a:r>
            <a:r>
              <a:rPr lang="en-US" altLang="en-US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en-US" b="1" baseline="-25000" dirty="0" smtClean="0"/>
              <a:t>                                  </a:t>
            </a:r>
          </a:p>
          <a:p>
            <a:pPr lvl="1"/>
            <a:r>
              <a:rPr lang="en-US" altLang="en-US" dirty="0" smtClean="0"/>
              <a:t>…</a:t>
            </a:r>
          </a:p>
          <a:p>
            <a:r>
              <a:rPr lang="en-US" altLang="en-US" dirty="0" smtClean="0"/>
              <a:t>Choose the highest probability partition</a:t>
            </a:r>
          </a:p>
          <a:p>
            <a:pPr lvl="1"/>
            <a:r>
              <a:rPr lang="en-US" altLang="en-US" dirty="0" smtClean="0"/>
              <a:t>Based on word combinations seen in segmented text (we will call this a “language model” next week)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46300402</TotalTime>
  <Words>712</Words>
  <Application>Microsoft Office PowerPoint</Application>
  <PresentationFormat>On-screen Show (4:3)</PresentationFormat>
  <Paragraphs>156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Symbol</vt:lpstr>
      <vt:lpstr>Times New Roman</vt:lpstr>
      <vt:lpstr>Wingdings</vt:lpstr>
      <vt:lpstr>Blank Presentation</vt:lpstr>
      <vt:lpstr>Evidence from Content</vt:lpstr>
      <vt:lpstr>Agenda</vt:lpstr>
      <vt:lpstr>Segmentation</vt:lpstr>
      <vt:lpstr>Tokenization</vt:lpstr>
      <vt:lpstr>Morphology</vt:lpstr>
      <vt:lpstr>Stemming</vt:lpstr>
      <vt:lpstr>Segmentation Option 1: Longest Substring Segmentation</vt:lpstr>
      <vt:lpstr>Longest Substring Example</vt:lpstr>
      <vt:lpstr>Segmentation Option 2: Most Likely Segmentation</vt:lpstr>
      <vt:lpstr>Generic Segmentation:  N-gram Indexing</vt:lpstr>
      <vt:lpstr>Relating Words and Concepts</vt:lpstr>
      <vt:lpstr>Phrases</vt:lpstr>
      <vt:lpstr>“Named Entity” Tagging</vt:lpstr>
      <vt:lpstr>A “Term” is Whatever You Index</vt:lpstr>
      <vt:lpstr>Summary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159</cp:revision>
  <cp:lastPrinted>1998-04-27T02:28:06Z</cp:lastPrinted>
  <dcterms:created xsi:type="dcterms:W3CDTF">1998-04-26T18:13:33Z</dcterms:created>
  <dcterms:modified xsi:type="dcterms:W3CDTF">2014-07-29T07:04:20Z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