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1" r:id="rId3"/>
    <p:sldId id="601" r:id="rId4"/>
    <p:sldId id="294" r:id="rId5"/>
    <p:sldId id="262" r:id="rId6"/>
    <p:sldId id="263" r:id="rId7"/>
    <p:sldId id="264" r:id="rId8"/>
    <p:sldId id="265" r:id="rId9"/>
    <p:sldId id="266" r:id="rId10"/>
    <p:sldId id="267" r:id="rId11"/>
    <p:sldId id="322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292" autoAdjust="0"/>
    <p:restoredTop sz="94910" autoAdjust="0"/>
  </p:normalViewPr>
  <p:slideViewPr>
    <p:cSldViewPr>
      <p:cViewPr varScale="1">
        <p:scale>
          <a:sx n="81" d="100"/>
          <a:sy n="81" d="100"/>
        </p:scale>
        <p:origin x="8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1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6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170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372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03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1024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01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7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34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412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8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44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7353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9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54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0274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10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5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7137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11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5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75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6424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12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8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0145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1095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773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8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984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5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118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13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799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Content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2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Limitations of Unicode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  <a:noFill/>
        </p:spPr>
        <p:txBody>
          <a:bodyPr/>
          <a:lstStyle/>
          <a:p>
            <a:r>
              <a:rPr lang="en-US" altLang="en-US" smtClean="0"/>
              <a:t>Produces larger files than Latin-1</a:t>
            </a:r>
          </a:p>
          <a:p>
            <a:r>
              <a:rPr lang="en-US" altLang="en-US" smtClean="0"/>
              <a:t>Fonts may be hard to obtain for some characters</a:t>
            </a:r>
          </a:p>
          <a:p>
            <a:r>
              <a:rPr lang="en-US" altLang="en-US" smtClean="0"/>
              <a:t>Some characters have multiple representations</a:t>
            </a:r>
          </a:p>
          <a:p>
            <a:pPr lvl="1"/>
            <a:r>
              <a:rPr lang="en-US" altLang="en-US" smtClean="0"/>
              <a:t>e.g., accents can be part of a character or separate</a:t>
            </a:r>
          </a:p>
          <a:p>
            <a:r>
              <a:rPr lang="en-US" altLang="en-US" smtClean="0"/>
              <a:t>Some characters look identical when printed</a:t>
            </a:r>
          </a:p>
          <a:p>
            <a:pPr lvl="1"/>
            <a:r>
              <a:rPr lang="en-US" altLang="en-US" smtClean="0"/>
              <a:t>But they come from unrelated languages</a:t>
            </a:r>
          </a:p>
          <a:p>
            <a:r>
              <a:rPr lang="en-US" altLang="en-US" smtClean="0"/>
              <a:t>Encoding does not define the “sort order”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r>
              <a:rPr lang="en-US" altLang="en-US" dirty="0" smtClean="0"/>
              <a:t>Character sets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Terms as units of meaning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Boolean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Building </a:t>
            </a:r>
            <a:r>
              <a:rPr lang="en-US" altLang="en-US" smtClean="0"/>
              <a:t>an index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Character sets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r>
              <a:rPr lang="en-US" altLang="en-US" dirty="0" smtClean="0"/>
              <a:t>Terms as units of meaning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Boolean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Building an index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Where Representation Fits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6172200" y="1143000"/>
            <a:ext cx="19050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Documents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382838" y="1295400"/>
            <a:ext cx="1371600" cy="533400"/>
          </a:xfrm>
          <a:prstGeom prst="flowChartInputOutpu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209800" y="5562600"/>
            <a:ext cx="16764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Arial" panose="020B0604020202020204" pitchFamily="34" charset="0"/>
              </a:rPr>
              <a:t>Hits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20980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0395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905000" y="3352800"/>
            <a:ext cx="2306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Query Representation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670550" y="3352800"/>
            <a:ext cx="271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Document Representation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209800" y="42672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Comparison</a:t>
            </a:r>
          </a:p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704215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6356350" y="4038600"/>
            <a:ext cx="1371600" cy="1066800"/>
          </a:xfrm>
          <a:prstGeom prst="ca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latin typeface="Arial" panose="020B0604020202020204" pitchFamily="34" charset="0"/>
              </a:rPr>
              <a:t>Index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04215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068638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10400" y="190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3886200" y="4648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30480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0480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character ‘A’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altLang="en-US" sz="2800" smtClean="0"/>
              <a:t>ASCII encoding: 7 bits used per character</a:t>
            </a:r>
          </a:p>
          <a:p>
            <a:pPr lvl="1"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</a:rPr>
              <a:t>0</a:t>
            </a:r>
            <a:r>
              <a:rPr lang="en-US" altLang="en-US" sz="2400" smtClean="0"/>
              <a:t> 1 0 0 0 0 0 1       = 65 (decimal)</a:t>
            </a:r>
          </a:p>
          <a:p>
            <a:pPr lvl="1"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</a:rPr>
              <a:t>0</a:t>
            </a:r>
            <a:r>
              <a:rPr lang="en-US" altLang="en-US" sz="2400" smtClean="0"/>
              <a:t> 1 0 0  0 0 0 1      = 41 (hexadecimal)</a:t>
            </a:r>
          </a:p>
          <a:p>
            <a:pPr lvl="1"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</a:rPr>
              <a:t>0</a:t>
            </a:r>
            <a:r>
              <a:rPr lang="en-US" altLang="en-US" sz="2400" smtClean="0"/>
              <a:t> 1  0 0 0  0 0 1     = 101 (octal)</a:t>
            </a:r>
          </a:p>
          <a:p>
            <a:pPr lvl="1">
              <a:buFontTx/>
              <a:buNone/>
            </a:pPr>
            <a:endParaRPr lang="en-US" altLang="en-US" sz="2400" smtClean="0"/>
          </a:p>
          <a:p>
            <a:r>
              <a:rPr lang="en-US" altLang="en-US" sz="2800" smtClean="0"/>
              <a:t>Number of representable character codes:</a:t>
            </a:r>
          </a:p>
          <a:p>
            <a:pPr lvl="1">
              <a:buFontTx/>
              <a:buNone/>
            </a:pPr>
            <a:r>
              <a:rPr lang="en-US" altLang="en-US" sz="2400" smtClean="0"/>
              <a:t>2</a:t>
            </a:r>
            <a:r>
              <a:rPr lang="en-US" altLang="en-US" sz="2400" b="1" baseline="30000" smtClean="0"/>
              <a:t>7</a:t>
            </a:r>
            <a:r>
              <a:rPr lang="en-US" altLang="en-US" sz="2400" smtClean="0"/>
              <a:t> = 128</a:t>
            </a:r>
          </a:p>
          <a:p>
            <a:pPr lvl="1">
              <a:buFontTx/>
              <a:buNone/>
            </a:pPr>
            <a:endParaRPr lang="en-US" altLang="en-US" sz="2400" smtClean="0"/>
          </a:p>
          <a:p>
            <a:r>
              <a:rPr lang="en-US" altLang="en-US" sz="2800" smtClean="0"/>
              <a:t>Some codes are used as “control characters”</a:t>
            </a:r>
          </a:p>
          <a:p>
            <a:pPr lvl="1">
              <a:buFontTx/>
              <a:buNone/>
            </a:pPr>
            <a:r>
              <a:rPr lang="en-US" altLang="en-US" sz="2400" smtClean="0"/>
              <a:t>e.g.  7 (decimal) rings a “bell” (these days, a beep) (“^G”)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3352800" cy="1143000"/>
          </a:xfrm>
          <a:noFill/>
        </p:spPr>
        <p:txBody>
          <a:bodyPr/>
          <a:lstStyle/>
          <a:p>
            <a:r>
              <a:rPr lang="en-US" altLang="en-US" smtClean="0"/>
              <a:t>ASCII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4495800" cy="2819400"/>
          </a:xfrm>
          <a:noFill/>
        </p:spPr>
        <p:txBody>
          <a:bodyPr/>
          <a:lstStyle/>
          <a:p>
            <a:r>
              <a:rPr lang="en-US" altLang="en-US" dirty="0" smtClean="0"/>
              <a:t>Widely used for English </a:t>
            </a:r>
          </a:p>
          <a:p>
            <a:pPr lvl="1"/>
            <a:r>
              <a:rPr lang="en-US" altLang="en-US" dirty="0" smtClean="0"/>
              <a:t>American Standard Code for Information Interchange</a:t>
            </a:r>
          </a:p>
          <a:p>
            <a:pPr lvl="1"/>
            <a:r>
              <a:rPr lang="en-US" altLang="en-US" dirty="0" smtClean="0"/>
              <a:t>ANSI X3.4-1968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9788" y="1588"/>
            <a:ext cx="42227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latin typeface="Courier New" panose="02070309020205020404" pitchFamily="49" charset="0"/>
              </a:rPr>
              <a:t>|  0 NUL | 32 SPACE | 64 @ |  96 `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1 SOH | 33 !     | </a:t>
            </a:r>
            <a:r>
              <a:rPr lang="en-US" altLang="en-US" sz="1400" b="1">
                <a:solidFill>
                  <a:srgbClr val="FF0000"/>
                </a:solidFill>
                <a:latin typeface="Courier New" panose="02070309020205020404" pitchFamily="49" charset="0"/>
              </a:rPr>
              <a:t>65 A</a:t>
            </a:r>
            <a:r>
              <a:rPr lang="en-US" altLang="en-US" sz="1400" b="1">
                <a:latin typeface="Courier New" panose="02070309020205020404" pitchFamily="49" charset="0"/>
              </a:rPr>
              <a:t> |  97 a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2 STX | 34 "     | 66 B |  98 b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3 ETX | 35 #     | 67 C |  99 c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4 EOT | 36 $     | 68 D | 100 d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5 ENQ | 37 %     | 69 E | 101 e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6 ACK | 38 &amp;     | 70 F | 102 f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7 BEL | 39 '     | 71 G | 103 g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8 BS  | 40 (     | 72 H | 104 h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 9 HT  | 41 )     | 73 I | 105 i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10 LF  | 42 *     | 74 J | 106 j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11 VT  | 43 +     | 75 K | 107 k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12 FF  | 44 ,     | 76 L | 108 l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13 CR  | 45 -     | 77 M | 109 m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14 SO  | 46 .     | 78 N | 110 n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15 SI  | 47 /     | 79 O | 111 o   |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649788" y="3363913"/>
            <a:ext cx="42989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latin typeface="Courier New" panose="02070309020205020404" pitchFamily="49" charset="0"/>
              </a:rPr>
              <a:t>| 16 DLE | 48 0     | 80 P | 112 p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17 DC1 | 49 1     | 81 Q | 113 q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18 DC2 | 50 2     | 82 R | 114 r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19 DC3 | 51 3     | 83 S | 115 s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20 DC4 | 52 4     | 84 T | 116 t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21 NAK | 53 5     | 85 U | 117 u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22 SYN | 54 6     | 86 V | 118 v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23 ETB | 55 7     | 87 W | 119 w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24 CAN | 56 8     | 88 X | 120 x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25 EM  | 57 9     | 89 Y | 121 y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26 SUB | 58 :     | 90 Z | 122 z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27 ESC | 59 ;     | 91 [ | 123 {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28 FS  | 60 &lt;     | 92 \ | 124 |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29 GS  | 61 =     | 93 ] | 125 }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30 RS  | 62 &gt;     | 94 ^ | 126 ~   |</a:t>
            </a:r>
          </a:p>
          <a:p>
            <a:r>
              <a:rPr lang="en-US" altLang="en-US" sz="1400" b="1">
                <a:latin typeface="Courier New" panose="02070309020205020404" pitchFamily="49" charset="0"/>
              </a:rPr>
              <a:t>| 31 US  | 64 ?     | 95 _ | 127 DEL |</a:t>
            </a:r>
            <a:r>
              <a:rPr lang="en-US" altLang="en-US" sz="1000" b="1">
                <a:latin typeface="Courier New" panose="02070309020205020404" pitchFamily="49" charset="0"/>
              </a:rPr>
              <a:t> </a:t>
            </a:r>
          </a:p>
        </p:txBody>
      </p:sp>
      <p:pic>
        <p:nvPicPr>
          <p:cNvPr id="11272" name="Picture 8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3898900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Latin-1 Character Set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1905000"/>
          </a:xfrm>
          <a:noFill/>
        </p:spPr>
        <p:txBody>
          <a:bodyPr/>
          <a:lstStyle/>
          <a:p>
            <a:r>
              <a:rPr lang="en-US" altLang="en-US" smtClean="0"/>
              <a:t>ISO 8859-1 8-bit characters for Western Europe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smtClean="0"/>
              <a:t>French, Spanish, Catalan, Galician, Basque, Portuguese, Italian, Albanian, Afrikaans, Dutch, German, Danish, Swedish, Norwegian, Finnish, Faroese, Icelandic, Irish, Scottish, and English</a:t>
            </a:r>
          </a:p>
        </p:txBody>
      </p:sp>
      <p:pic>
        <p:nvPicPr>
          <p:cNvPr id="13318" name="Picture 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953000"/>
            <a:ext cx="43561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953000"/>
            <a:ext cx="43561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588" y="4573588"/>
            <a:ext cx="3241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Printable Characters, 7-bit ASCII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725988" y="4573588"/>
            <a:ext cx="41751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Additional Defined Characters, ISO 8859-1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  <a:noFill/>
        </p:spPr>
        <p:txBody>
          <a:bodyPr/>
          <a:lstStyle/>
          <a:p>
            <a:r>
              <a:rPr lang="en-US" altLang="en-US" smtClean="0"/>
              <a:t>Other ISO-8859 Character Sets</a:t>
            </a:r>
          </a:p>
        </p:txBody>
      </p:sp>
      <p:pic>
        <p:nvPicPr>
          <p:cNvPr id="14341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419725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838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362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1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86200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2"/>
          <p:cNvPicPr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419725"/>
            <a:ext cx="36798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153988" y="12969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-2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53988" y="28971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-3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153988" y="43449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-4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153988" y="59451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-5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878388" y="28209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-7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878388" y="13731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-6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4878388" y="58689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-9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878388" y="4344988"/>
            <a:ext cx="434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-8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</p:spPr>
        <p:txBody>
          <a:bodyPr/>
          <a:lstStyle/>
          <a:p>
            <a:r>
              <a:rPr lang="en-US" altLang="en-US" smtClean="0"/>
              <a:t>East Asian Character Sets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4114800"/>
          </a:xfrm>
          <a:noFill/>
        </p:spPr>
        <p:txBody>
          <a:bodyPr/>
          <a:lstStyle/>
          <a:p>
            <a:r>
              <a:rPr lang="en-US" altLang="en-US" dirty="0" smtClean="0"/>
              <a:t>More than 256 characters are needed</a:t>
            </a:r>
          </a:p>
          <a:p>
            <a:pPr lvl="1"/>
            <a:r>
              <a:rPr lang="en-US" altLang="en-US" dirty="0" smtClean="0"/>
              <a:t>Two-byte encoding schemes (e.g., EUC) are used </a:t>
            </a:r>
          </a:p>
          <a:p>
            <a:r>
              <a:rPr lang="en-US" altLang="en-US" dirty="0" smtClean="0"/>
              <a:t>Several countries have unique character sets</a:t>
            </a:r>
          </a:p>
          <a:p>
            <a:pPr lvl="1"/>
            <a:r>
              <a:rPr lang="en-US" altLang="en-US" dirty="0" smtClean="0"/>
              <a:t>GB: China, BIG5: Taiwan, JIS: Japan, KS: Korea, TCVN: Vietnam</a:t>
            </a:r>
          </a:p>
          <a:p>
            <a:r>
              <a:rPr lang="en-US" altLang="en-US" dirty="0" smtClean="0"/>
              <a:t>Many characters appear in several languages</a:t>
            </a:r>
          </a:p>
          <a:p>
            <a:pPr lvl="1"/>
            <a:r>
              <a:rPr lang="en-US" altLang="en-US" dirty="0" smtClean="0"/>
              <a:t>Research Libraries Group developed EACC as a</a:t>
            </a:r>
            <a:r>
              <a:rPr lang="en-US" altLang="en-US" dirty="0"/>
              <a:t> u</a:t>
            </a:r>
            <a:r>
              <a:rPr lang="en-US" altLang="en-US" dirty="0" smtClean="0"/>
              <a:t>nified “CJK” character set for USMARC records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Unicode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noFill/>
        </p:spPr>
        <p:txBody>
          <a:bodyPr/>
          <a:lstStyle/>
          <a:p>
            <a:r>
              <a:rPr lang="en-US" altLang="en-US" smtClean="0"/>
              <a:t>Single code for all the world’s characters</a:t>
            </a:r>
          </a:p>
          <a:p>
            <a:pPr lvl="1"/>
            <a:r>
              <a:rPr lang="en-US" altLang="en-US" smtClean="0"/>
              <a:t>ISO Standard 10646</a:t>
            </a:r>
          </a:p>
          <a:p>
            <a:r>
              <a:rPr lang="en-US" altLang="en-US" smtClean="0"/>
              <a:t>Separates “code space” from “encoding”</a:t>
            </a:r>
          </a:p>
          <a:p>
            <a:pPr lvl="1"/>
            <a:r>
              <a:rPr lang="en-US" altLang="en-US" smtClean="0"/>
              <a:t>Code space extends Latin-1</a:t>
            </a:r>
          </a:p>
          <a:p>
            <a:pPr lvl="2"/>
            <a:r>
              <a:rPr lang="en-US" altLang="en-US" smtClean="0"/>
              <a:t>The first 256 positions are identical</a:t>
            </a:r>
          </a:p>
          <a:p>
            <a:pPr lvl="1"/>
            <a:r>
              <a:rPr lang="en-US" altLang="en-US" smtClean="0"/>
              <a:t>UTF-7 encoding will pass through email</a:t>
            </a:r>
          </a:p>
          <a:p>
            <a:pPr lvl="2"/>
            <a:r>
              <a:rPr lang="en-US" altLang="en-US" smtClean="0"/>
              <a:t>Uses only the 64 printable ASCII characters</a:t>
            </a:r>
          </a:p>
          <a:p>
            <a:pPr lvl="1"/>
            <a:r>
              <a:rPr lang="en-US" altLang="en-US" smtClean="0"/>
              <a:t>UTF-8 encoding is designed for disk file systems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46300399</TotalTime>
  <Words>835</Words>
  <Application>Microsoft Office PowerPoint</Application>
  <PresentationFormat>On-screen Show (4:3)</PresentationFormat>
  <Paragraphs>127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Blank Presentation</vt:lpstr>
      <vt:lpstr>Evidence from Content</vt:lpstr>
      <vt:lpstr>Agenda</vt:lpstr>
      <vt:lpstr>Where Representation Fits</vt:lpstr>
      <vt:lpstr>The character ‘A’</vt:lpstr>
      <vt:lpstr>ASCII</vt:lpstr>
      <vt:lpstr>The Latin-1 Character Set</vt:lpstr>
      <vt:lpstr>Other ISO-8859 Character Sets</vt:lpstr>
      <vt:lpstr>East Asian Character Sets</vt:lpstr>
      <vt:lpstr>Unicode</vt:lpstr>
      <vt:lpstr>Limitations of Unicode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159</cp:revision>
  <cp:lastPrinted>1998-04-27T02:28:06Z</cp:lastPrinted>
  <dcterms:created xsi:type="dcterms:W3CDTF">1998-04-26T18:13:33Z</dcterms:created>
  <dcterms:modified xsi:type="dcterms:W3CDTF">2014-07-29T06:44:00Z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