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3" r:id="rId2"/>
    <p:sldMasterId id="2147483957" r:id="rId3"/>
    <p:sldMasterId id="2147483959" r:id="rId4"/>
    <p:sldMasterId id="2147483965" r:id="rId5"/>
    <p:sldMasterId id="2147483967" r:id="rId6"/>
    <p:sldMasterId id="2147483969" r:id="rId7"/>
    <p:sldMasterId id="2147483971" r:id="rId8"/>
    <p:sldMasterId id="2147483973" r:id="rId9"/>
    <p:sldMasterId id="2147483975" r:id="rId10"/>
    <p:sldMasterId id="2147483977" r:id="rId11"/>
    <p:sldMasterId id="2147483979" r:id="rId12"/>
    <p:sldMasterId id="2147483981" r:id="rId13"/>
    <p:sldMasterId id="2147483985" r:id="rId14"/>
    <p:sldMasterId id="2147483987" r:id="rId15"/>
  </p:sldMasterIdLst>
  <p:notesMasterIdLst>
    <p:notesMasterId r:id="rId33"/>
  </p:notesMasterIdLst>
  <p:sldIdLst>
    <p:sldId id="945" r:id="rId16"/>
    <p:sldId id="946" r:id="rId17"/>
    <p:sldId id="951" r:id="rId18"/>
    <p:sldId id="949" r:id="rId19"/>
    <p:sldId id="966" r:id="rId20"/>
    <p:sldId id="956" r:id="rId21"/>
    <p:sldId id="957" r:id="rId22"/>
    <p:sldId id="958" r:id="rId23"/>
    <p:sldId id="959" r:id="rId24"/>
    <p:sldId id="960" r:id="rId25"/>
    <p:sldId id="952" r:id="rId26"/>
    <p:sldId id="961" r:id="rId27"/>
    <p:sldId id="962" r:id="rId28"/>
    <p:sldId id="963" r:id="rId29"/>
    <p:sldId id="955" r:id="rId30"/>
    <p:sldId id="965" r:id="rId31"/>
    <p:sldId id="948" r:id="rId3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FFFF"/>
    <a:srgbClr val="66FF99"/>
    <a:srgbClr val="00CC99"/>
    <a:srgbClr val="006600"/>
    <a:srgbClr val="FF0000"/>
    <a:srgbClr val="F5A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9819" autoAdjust="0"/>
  </p:normalViewPr>
  <p:slideViewPr>
    <p:cSldViewPr>
      <p:cViewPr varScale="1">
        <p:scale>
          <a:sx n="110" d="100"/>
          <a:sy n="110" d="100"/>
        </p:scale>
        <p:origin x="7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304</c:v>
          </c:tx>
          <c:spPr>
            <a:ln w="28575">
              <a:noFill/>
            </a:ln>
          </c:spPr>
          <c:marker>
            <c:symbol val="circle"/>
            <c:size val="20"/>
            <c:spPr>
              <a:solidFill>
                <a:schemeClr val="tx2">
                  <a:lumMod val="60000"/>
                  <a:lumOff val="40000"/>
                </a:schemeClr>
              </a:solidFill>
            </c:spPr>
          </c:marker>
          <c:xVal>
            <c:numRef>
              <c:f>int2010final!$Q$20:$Q$24</c:f>
              <c:numCache>
                <c:formatCode>0.000</c:formatCode>
                <c:ptCount val="5"/>
                <c:pt idx="0">
                  <c:v>0.63300000000000001</c:v>
                </c:pt>
                <c:pt idx="1">
                  <c:v>0.71499999999999997</c:v>
                </c:pt>
                <c:pt idx="2">
                  <c:v>0.27100000000000002</c:v>
                </c:pt>
                <c:pt idx="3">
                  <c:v>0.20100000000000001</c:v>
                </c:pt>
                <c:pt idx="4">
                  <c:v>7.1999999999999995E-2</c:v>
                </c:pt>
              </c:numCache>
            </c:numRef>
          </c:xVal>
          <c:yVal>
            <c:numRef>
              <c:f>int2010final!$R$20:$R$24</c:f>
              <c:numCache>
                <c:formatCode>0.000</c:formatCode>
                <c:ptCount val="5"/>
                <c:pt idx="0">
                  <c:v>0.30199999999999999</c:v>
                </c:pt>
                <c:pt idx="1">
                  <c:v>0.26400000000000001</c:v>
                </c:pt>
                <c:pt idx="2">
                  <c:v>0.40200000000000002</c:v>
                </c:pt>
                <c:pt idx="3">
                  <c:v>0.32700000000000001</c:v>
                </c:pt>
                <c:pt idx="4">
                  <c:v>0.49399999999999999</c:v>
                </c:pt>
              </c:numCache>
            </c:numRef>
          </c:yVal>
          <c:smooth val="0"/>
        </c:ser>
        <c:dLbls>
          <c:showLegendKey val="0"/>
          <c:showVal val="0"/>
          <c:showCatName val="0"/>
          <c:showSerName val="0"/>
          <c:showPercent val="0"/>
          <c:showBubbleSize val="0"/>
        </c:dLbls>
        <c:axId val="-2087876208"/>
        <c:axId val="-2087886000"/>
      </c:scatterChart>
      <c:valAx>
        <c:axId val="-2087876208"/>
        <c:scaling>
          <c:orientation val="minMax"/>
          <c:max val="1"/>
          <c:min val="0"/>
        </c:scaling>
        <c:delete val="0"/>
        <c:axPos val="b"/>
        <c:title>
          <c:tx>
            <c:rich>
              <a:bodyPr/>
              <a:lstStyle/>
              <a:p>
                <a:pPr>
                  <a:defRPr sz="2400" baseline="0"/>
                </a:pPr>
                <a:r>
                  <a:rPr lang="en-US" sz="2400" baseline="0"/>
                  <a:t>Recall</a:t>
                </a:r>
              </a:p>
            </c:rich>
          </c:tx>
          <c:layout/>
          <c:overlay val="0"/>
        </c:title>
        <c:numFmt formatCode="0.0" sourceLinked="0"/>
        <c:majorTickMark val="out"/>
        <c:minorTickMark val="none"/>
        <c:tickLblPos val="nextTo"/>
        <c:crossAx val="-2087886000"/>
        <c:crosses val="autoZero"/>
        <c:crossBetween val="midCat"/>
        <c:majorUnit val="0.2"/>
      </c:valAx>
      <c:valAx>
        <c:axId val="-2087886000"/>
        <c:scaling>
          <c:orientation val="minMax"/>
          <c:max val="1"/>
          <c:min val="0"/>
        </c:scaling>
        <c:delete val="0"/>
        <c:axPos val="l"/>
        <c:majorGridlines/>
        <c:title>
          <c:tx>
            <c:rich>
              <a:bodyPr rot="-5400000" vert="horz"/>
              <a:lstStyle/>
              <a:p>
                <a:pPr>
                  <a:defRPr sz="2400" baseline="0"/>
                </a:pPr>
                <a:r>
                  <a:rPr lang="en-US" sz="2400" baseline="0"/>
                  <a:t>Precision</a:t>
                </a:r>
              </a:p>
            </c:rich>
          </c:tx>
          <c:layout/>
          <c:overlay val="0"/>
        </c:title>
        <c:numFmt formatCode="0.0" sourceLinked="0"/>
        <c:majorTickMark val="out"/>
        <c:minorTickMark val="none"/>
        <c:tickLblPos val="nextTo"/>
        <c:crossAx val="-2087876208"/>
        <c:crosses val="autoZero"/>
        <c:crossBetween val="midCat"/>
        <c:majorUnit val="0.2"/>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B65FF57-8016-4085-9999-6893667DDB0B}" type="slidenum">
              <a:rPr lang="en-US"/>
              <a:pPr>
                <a:defRPr/>
              </a:pPr>
              <a:t>‹#›</a:t>
            </a:fld>
            <a:endParaRPr lang="en-US"/>
          </a:p>
        </p:txBody>
      </p:sp>
    </p:spTree>
    <p:extLst>
      <p:ext uri="{BB962C8B-B14F-4D97-AF65-F5344CB8AC3E}">
        <p14:creationId xmlns:p14="http://schemas.microsoft.com/office/powerpoint/2010/main" val="103138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096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2" tIns="46038" rIns="93662" bIns="46038" anchor="b"/>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200"/>
              <a:t>1</a:t>
            </a:r>
          </a:p>
        </p:txBody>
      </p:sp>
      <p:sp>
        <p:nvSpPr>
          <p:cNvPr id="409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0965"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0966" name="Rectangle 6"/>
          <p:cNvSpPr>
            <a:spLocks noGrp="1" noRot="1" noChangeAspect="1" noChangeArrowheads="1" noTextEdit="1"/>
          </p:cNvSpPr>
          <p:nvPr>
            <p:ph type="sldImg"/>
          </p:nvPr>
        </p:nvSpPr>
        <p:spPr>
          <a:xfrm>
            <a:off x="1150938" y="692150"/>
            <a:ext cx="4556125" cy="3416300"/>
          </a:xfrm>
          <a:ln cap="flat"/>
        </p:spPr>
      </p:sp>
      <p:sp>
        <p:nvSpPr>
          <p:cNvPr id="409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36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9CBB-2BEE-4C4B-973B-435CA0E03D6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3783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B9E520-8583-4EA3-B690-D6595A9190B6}" type="slidenum">
              <a:rPr lang="en-US" smtClean="0">
                <a:solidFill>
                  <a:prstClr val="black"/>
                </a:solidFill>
              </a:rPr>
              <a:pPr eaLnBrk="1" hangingPunct="1"/>
              <a:t>9</a:t>
            </a:fld>
            <a:endParaRPr lang="en-US" smtClean="0">
              <a:solidFill>
                <a:prstClr val="black"/>
              </a:solidFill>
            </a:endParaRP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fld id="{C611CEDE-CEEE-41D5-9EFF-5D9E3356EE36}" type="slidenum">
              <a:rPr lang="en-US" sz="1200">
                <a:solidFill>
                  <a:prstClr val="black"/>
                </a:solidFill>
                <a:cs typeface="+mn-cs"/>
              </a:rPr>
              <a:pPr algn="r" eaLnBrk="1" fontAlgn="auto" hangingPunct="1">
                <a:spcBef>
                  <a:spcPts val="0"/>
                </a:spcBef>
                <a:spcAft>
                  <a:spcPts val="0"/>
                </a:spcAft>
              </a:pPr>
              <a:t>9</a:t>
            </a:fld>
            <a:endParaRPr lang="en-US" sz="1200">
              <a:solidFill>
                <a:prstClr val="black"/>
              </a:solidFill>
              <a:cs typeface="+mn-cs"/>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lnSpc>
                <a:spcPct val="80000"/>
              </a:lnSpc>
            </a:pPr>
            <a:endParaRPr lang="en-US" sz="800" smtClean="0"/>
          </a:p>
        </p:txBody>
      </p:sp>
    </p:spTree>
    <p:extLst>
      <p:ext uri="{BB962C8B-B14F-4D97-AF65-F5344CB8AC3E}">
        <p14:creationId xmlns:p14="http://schemas.microsoft.com/office/powerpoint/2010/main" val="69767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E33FF6-D7C7-430A-823F-DF8A543D7BD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220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6" name="Rectangle 6"/>
          <p:cNvSpPr>
            <a:spLocks noGrp="1" noChangeArrowheads="1"/>
          </p:cNvSpPr>
          <p:nvPr>
            <p:ph type="sldNum" sz="quarter" idx="12"/>
          </p:nvPr>
        </p:nvSpPr>
        <p:spPr>
          <a:ln/>
        </p:spPr>
        <p:txBody>
          <a:bodyPr/>
          <a:lstStyle>
            <a:lvl1pPr>
              <a:defRPr/>
            </a:lvl1pPr>
          </a:lstStyle>
          <a:p>
            <a:pPr>
              <a:defRPr/>
            </a:pPr>
            <a:fld id="{DC32161F-9DD0-449A-8472-408AEA7727A4}" type="slidenum">
              <a:rPr lang="en-US"/>
              <a:pPr>
                <a:defRPr/>
              </a:pPr>
              <a:t>‹#›</a:t>
            </a:fld>
            <a:endParaRPr lang="en-US"/>
          </a:p>
        </p:txBody>
      </p:sp>
    </p:spTree>
    <p:extLst>
      <p:ext uri="{BB962C8B-B14F-4D97-AF65-F5344CB8AC3E}">
        <p14:creationId xmlns:p14="http://schemas.microsoft.com/office/powerpoint/2010/main" val="190070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6" name="Rectangle 6"/>
          <p:cNvSpPr>
            <a:spLocks noGrp="1" noChangeArrowheads="1"/>
          </p:cNvSpPr>
          <p:nvPr>
            <p:ph type="sldNum" sz="quarter" idx="12"/>
          </p:nvPr>
        </p:nvSpPr>
        <p:spPr>
          <a:ln/>
        </p:spPr>
        <p:txBody>
          <a:bodyPr/>
          <a:lstStyle>
            <a:lvl1pPr>
              <a:defRPr/>
            </a:lvl1pPr>
          </a:lstStyle>
          <a:p>
            <a:pPr>
              <a:defRPr/>
            </a:pPr>
            <a:fld id="{9E33AB4C-C5BD-41A1-903B-BFCA63E7301C}" type="slidenum">
              <a:rPr lang="en-US"/>
              <a:pPr>
                <a:defRPr/>
              </a:pPr>
              <a:t>‹#›</a:t>
            </a:fld>
            <a:endParaRPr lang="en-US"/>
          </a:p>
        </p:txBody>
      </p:sp>
    </p:spTree>
    <p:extLst>
      <p:ext uri="{BB962C8B-B14F-4D97-AF65-F5344CB8AC3E}">
        <p14:creationId xmlns:p14="http://schemas.microsoft.com/office/powerpoint/2010/main" val="368341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6" name="Rectangle 6"/>
          <p:cNvSpPr>
            <a:spLocks noGrp="1" noChangeArrowheads="1"/>
          </p:cNvSpPr>
          <p:nvPr>
            <p:ph type="sldNum" sz="quarter" idx="12"/>
          </p:nvPr>
        </p:nvSpPr>
        <p:spPr>
          <a:ln/>
        </p:spPr>
        <p:txBody>
          <a:bodyPr/>
          <a:lstStyle>
            <a:lvl1pPr>
              <a:defRPr/>
            </a:lvl1pPr>
          </a:lstStyle>
          <a:p>
            <a:pPr>
              <a:defRPr/>
            </a:pPr>
            <a:fld id="{EB996768-21F4-4E63-9119-3DC74701B267}" type="slidenum">
              <a:rPr lang="en-US"/>
              <a:pPr>
                <a:defRPr/>
              </a:pPr>
              <a:t>‹#›</a:t>
            </a:fld>
            <a:endParaRPr lang="en-US"/>
          </a:p>
        </p:txBody>
      </p:sp>
    </p:spTree>
    <p:extLst>
      <p:ext uri="{BB962C8B-B14F-4D97-AF65-F5344CB8AC3E}">
        <p14:creationId xmlns:p14="http://schemas.microsoft.com/office/powerpoint/2010/main" val="98556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6" name="Rectangle 6"/>
          <p:cNvSpPr>
            <a:spLocks noGrp="1" noChangeArrowheads="1"/>
          </p:cNvSpPr>
          <p:nvPr>
            <p:ph type="sldNum" sz="quarter" idx="12"/>
          </p:nvPr>
        </p:nvSpPr>
        <p:spPr>
          <a:ln/>
        </p:spPr>
        <p:txBody>
          <a:bodyPr/>
          <a:lstStyle>
            <a:lvl1pPr>
              <a:defRPr/>
            </a:lvl1pPr>
          </a:lstStyle>
          <a:p>
            <a:pPr>
              <a:defRPr/>
            </a:pPr>
            <a:fld id="{FA2437E5-9309-4F58-B92D-A52B81CBE070}" type="slidenum">
              <a:rPr lang="en-US"/>
              <a:pPr>
                <a:defRPr/>
              </a:pPr>
              <a:t>‹#›</a:t>
            </a:fld>
            <a:endParaRPr lang="en-US"/>
          </a:p>
        </p:txBody>
      </p:sp>
    </p:spTree>
    <p:extLst>
      <p:ext uri="{BB962C8B-B14F-4D97-AF65-F5344CB8AC3E}">
        <p14:creationId xmlns:p14="http://schemas.microsoft.com/office/powerpoint/2010/main" val="1166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93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4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21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70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23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54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8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6" name="Rectangle 6"/>
          <p:cNvSpPr>
            <a:spLocks noGrp="1" noChangeArrowheads="1"/>
          </p:cNvSpPr>
          <p:nvPr>
            <p:ph type="sldNum" sz="quarter" idx="12"/>
          </p:nvPr>
        </p:nvSpPr>
        <p:spPr>
          <a:ln/>
        </p:spPr>
        <p:txBody>
          <a:bodyPr/>
          <a:lstStyle>
            <a:lvl1pPr>
              <a:defRPr/>
            </a:lvl1pPr>
          </a:lstStyle>
          <a:p>
            <a:pPr>
              <a:defRPr/>
            </a:pPr>
            <a:fld id="{29A20403-180E-44A7-9484-35448DF75063}" type="slidenum">
              <a:rPr lang="en-US"/>
              <a:pPr>
                <a:defRPr/>
              </a:pPr>
              <a:t>‹#›</a:t>
            </a:fld>
            <a:endParaRPr lang="en-US"/>
          </a:p>
        </p:txBody>
      </p:sp>
    </p:spTree>
    <p:extLst>
      <p:ext uri="{BB962C8B-B14F-4D97-AF65-F5344CB8AC3E}">
        <p14:creationId xmlns:p14="http://schemas.microsoft.com/office/powerpoint/2010/main" val="3742128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459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0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21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0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493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76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FA735-445B-42A1-ADD0-1ED8AAC4FD0C}" type="datetimeFigureOut">
              <a:rPr lang="en-US" smtClean="0">
                <a:solidFill>
                  <a:prstClr val="black">
                    <a:tint val="75000"/>
                  </a:prstClr>
                </a:solidFill>
              </a:rPr>
              <a:pPr/>
              <a:t>12/5/2014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4DB88-2A55-462A-B090-EC895AC58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50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6" name="Rectangle 6"/>
          <p:cNvSpPr>
            <a:spLocks noGrp="1" noChangeArrowheads="1"/>
          </p:cNvSpPr>
          <p:nvPr>
            <p:ph type="sldNum" sz="quarter" idx="12"/>
          </p:nvPr>
        </p:nvSpPr>
        <p:spPr>
          <a:ln/>
        </p:spPr>
        <p:txBody>
          <a:bodyPr/>
          <a:lstStyle>
            <a:lvl1pPr>
              <a:defRPr/>
            </a:lvl1pPr>
          </a:lstStyle>
          <a:p>
            <a:pPr>
              <a:defRPr/>
            </a:pPr>
            <a:fld id="{4474AD52-F6D5-4DE0-9C6F-14F7E782E190}" type="slidenum">
              <a:rPr lang="en-US"/>
              <a:pPr>
                <a:defRPr/>
              </a:pPr>
              <a:t>‹#›</a:t>
            </a:fld>
            <a:endParaRPr lang="en-US"/>
          </a:p>
        </p:txBody>
      </p:sp>
    </p:spTree>
    <p:extLst>
      <p:ext uri="{BB962C8B-B14F-4D97-AF65-F5344CB8AC3E}">
        <p14:creationId xmlns:p14="http://schemas.microsoft.com/office/powerpoint/2010/main" val="7427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7" name="Rectangle 6"/>
          <p:cNvSpPr>
            <a:spLocks noGrp="1" noChangeArrowheads="1"/>
          </p:cNvSpPr>
          <p:nvPr>
            <p:ph type="sldNum" sz="quarter" idx="12"/>
          </p:nvPr>
        </p:nvSpPr>
        <p:spPr>
          <a:ln/>
        </p:spPr>
        <p:txBody>
          <a:bodyPr/>
          <a:lstStyle>
            <a:lvl1pPr>
              <a:defRPr/>
            </a:lvl1pPr>
          </a:lstStyle>
          <a:p>
            <a:pPr>
              <a:defRPr/>
            </a:pPr>
            <a:fld id="{6B828539-567D-435A-B95C-1C0F8FBB5BB5}" type="slidenum">
              <a:rPr lang="en-US"/>
              <a:pPr>
                <a:defRPr/>
              </a:pPr>
              <a:t>‹#›</a:t>
            </a:fld>
            <a:endParaRPr lang="en-US"/>
          </a:p>
        </p:txBody>
      </p:sp>
    </p:spTree>
    <p:extLst>
      <p:ext uri="{BB962C8B-B14F-4D97-AF65-F5344CB8AC3E}">
        <p14:creationId xmlns:p14="http://schemas.microsoft.com/office/powerpoint/2010/main" val="429450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9" name="Rectangle 6"/>
          <p:cNvSpPr>
            <a:spLocks noGrp="1" noChangeArrowheads="1"/>
          </p:cNvSpPr>
          <p:nvPr>
            <p:ph type="sldNum" sz="quarter" idx="12"/>
          </p:nvPr>
        </p:nvSpPr>
        <p:spPr>
          <a:ln/>
        </p:spPr>
        <p:txBody>
          <a:bodyPr/>
          <a:lstStyle>
            <a:lvl1pPr>
              <a:defRPr/>
            </a:lvl1pPr>
          </a:lstStyle>
          <a:p>
            <a:pPr>
              <a:defRPr/>
            </a:pPr>
            <a:fld id="{F18E38A5-B2EF-4F74-B3AD-D8C8F92FD878}" type="slidenum">
              <a:rPr lang="en-US"/>
              <a:pPr>
                <a:defRPr/>
              </a:pPr>
              <a:t>‹#›</a:t>
            </a:fld>
            <a:endParaRPr lang="en-US"/>
          </a:p>
        </p:txBody>
      </p:sp>
    </p:spTree>
    <p:extLst>
      <p:ext uri="{BB962C8B-B14F-4D97-AF65-F5344CB8AC3E}">
        <p14:creationId xmlns:p14="http://schemas.microsoft.com/office/powerpoint/2010/main" val="282686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5" name="Rectangle 6"/>
          <p:cNvSpPr>
            <a:spLocks noGrp="1" noChangeArrowheads="1"/>
          </p:cNvSpPr>
          <p:nvPr>
            <p:ph type="sldNum" sz="quarter" idx="12"/>
          </p:nvPr>
        </p:nvSpPr>
        <p:spPr>
          <a:ln/>
        </p:spPr>
        <p:txBody>
          <a:bodyPr/>
          <a:lstStyle>
            <a:lvl1pPr>
              <a:defRPr/>
            </a:lvl1pPr>
          </a:lstStyle>
          <a:p>
            <a:pPr>
              <a:defRPr/>
            </a:pPr>
            <a:fld id="{3A9AE92F-CE79-45AF-84BE-C8C8F43C7EB6}" type="slidenum">
              <a:rPr lang="en-US"/>
              <a:pPr>
                <a:defRPr/>
              </a:pPr>
              <a:t>‹#›</a:t>
            </a:fld>
            <a:endParaRPr lang="en-US"/>
          </a:p>
        </p:txBody>
      </p:sp>
    </p:spTree>
    <p:extLst>
      <p:ext uri="{BB962C8B-B14F-4D97-AF65-F5344CB8AC3E}">
        <p14:creationId xmlns:p14="http://schemas.microsoft.com/office/powerpoint/2010/main" val="277269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4" name="Rectangle 6"/>
          <p:cNvSpPr>
            <a:spLocks noGrp="1" noChangeArrowheads="1"/>
          </p:cNvSpPr>
          <p:nvPr>
            <p:ph type="sldNum" sz="quarter" idx="12"/>
          </p:nvPr>
        </p:nvSpPr>
        <p:spPr>
          <a:ln/>
        </p:spPr>
        <p:txBody>
          <a:bodyPr/>
          <a:lstStyle>
            <a:lvl1pPr>
              <a:defRPr/>
            </a:lvl1pPr>
          </a:lstStyle>
          <a:p>
            <a:pPr>
              <a:defRPr/>
            </a:pPr>
            <a:fld id="{CEB20F57-D674-4EEF-8275-6B586012CBB6}" type="slidenum">
              <a:rPr lang="en-US"/>
              <a:pPr>
                <a:defRPr/>
              </a:pPr>
              <a:t>‹#›</a:t>
            </a:fld>
            <a:endParaRPr lang="en-US"/>
          </a:p>
        </p:txBody>
      </p:sp>
    </p:spTree>
    <p:extLst>
      <p:ext uri="{BB962C8B-B14F-4D97-AF65-F5344CB8AC3E}">
        <p14:creationId xmlns:p14="http://schemas.microsoft.com/office/powerpoint/2010/main" val="190323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7" name="Rectangle 6"/>
          <p:cNvSpPr>
            <a:spLocks noGrp="1" noChangeArrowheads="1"/>
          </p:cNvSpPr>
          <p:nvPr>
            <p:ph type="sldNum" sz="quarter" idx="12"/>
          </p:nvPr>
        </p:nvSpPr>
        <p:spPr>
          <a:ln/>
        </p:spPr>
        <p:txBody>
          <a:bodyPr/>
          <a:lstStyle>
            <a:lvl1pPr>
              <a:defRPr/>
            </a:lvl1pPr>
          </a:lstStyle>
          <a:p>
            <a:pPr>
              <a:defRPr/>
            </a:pPr>
            <a:fld id="{8A0BC3CD-F971-4A2C-8C57-7458B8FF37BE}" type="slidenum">
              <a:rPr lang="en-US"/>
              <a:pPr>
                <a:defRPr/>
              </a:pPr>
              <a:t>‹#›</a:t>
            </a:fld>
            <a:endParaRPr lang="en-US"/>
          </a:p>
        </p:txBody>
      </p:sp>
    </p:spTree>
    <p:extLst>
      <p:ext uri="{BB962C8B-B14F-4D97-AF65-F5344CB8AC3E}">
        <p14:creationId xmlns:p14="http://schemas.microsoft.com/office/powerpoint/2010/main" val="69812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 2005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ASIS&amp;T</a:t>
            </a:r>
          </a:p>
        </p:txBody>
      </p:sp>
      <p:sp>
        <p:nvSpPr>
          <p:cNvPr id="7" name="Rectangle 6"/>
          <p:cNvSpPr>
            <a:spLocks noGrp="1" noChangeArrowheads="1"/>
          </p:cNvSpPr>
          <p:nvPr>
            <p:ph type="sldNum" sz="quarter" idx="12"/>
          </p:nvPr>
        </p:nvSpPr>
        <p:spPr>
          <a:ln/>
        </p:spPr>
        <p:txBody>
          <a:bodyPr/>
          <a:lstStyle>
            <a:lvl1pPr>
              <a:defRPr/>
            </a:lvl1pPr>
          </a:lstStyle>
          <a:p>
            <a:pPr>
              <a:defRPr/>
            </a:pPr>
            <a:fld id="{620E7FA8-2A99-4186-BE92-A20E81CC4087}" type="slidenum">
              <a:rPr lang="en-US"/>
              <a:pPr>
                <a:defRPr/>
              </a:pPr>
              <a:t>‹#›</a:t>
            </a:fld>
            <a:endParaRPr lang="en-US"/>
          </a:p>
        </p:txBody>
      </p:sp>
    </p:spTree>
    <p:extLst>
      <p:ext uri="{BB962C8B-B14F-4D97-AF65-F5344CB8AC3E}">
        <p14:creationId xmlns:p14="http://schemas.microsoft.com/office/powerpoint/2010/main" val="271745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US"/>
              <a:t>November 2, 2005</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n-US"/>
              <a:t>ASIS&amp;T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A71A623-E4B3-4EEC-B5E8-C769DF4972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67842147"/>
      </p:ext>
    </p:extLst>
  </p:cSld>
  <p:clrMap bg1="lt1" tx1="dk1" bg2="lt2" tx2="dk2" accent1="accent1" accent2="accent2" accent3="accent3" accent4="accent4" accent5="accent5" accent6="accent6" hlink="hlink" folHlink="folHlink"/>
  <p:sldLayoutIdLst>
    <p:sldLayoutId id="21474839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42975594"/>
      </p:ext>
    </p:extLst>
  </p:cSld>
  <p:clrMap bg1="lt1" tx1="dk1" bg2="lt2" tx2="dk2" accent1="accent1" accent2="accent2" accent3="accent3" accent4="accent4" accent5="accent5" accent6="accent6" hlink="hlink" folHlink="folHlink"/>
  <p:sldLayoutIdLst>
    <p:sldLayoutId id="21474839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46279887"/>
      </p:ext>
    </p:extLst>
  </p:cSld>
  <p:clrMap bg1="lt1" tx1="dk1" bg2="lt2" tx2="dk2" accent1="accent1" accent2="accent2" accent3="accent3" accent4="accent4" accent5="accent5" accent6="accent6" hlink="hlink" folHlink="folHlink"/>
  <p:sldLayoutIdLst>
    <p:sldLayoutId id="21474839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87097256"/>
      </p:ext>
    </p:extLst>
  </p:cSld>
  <p:clrMap bg1="lt1" tx1="dk1" bg2="lt2" tx2="dk2" accent1="accent1" accent2="accent2" accent3="accent3" accent4="accent4" accent5="accent5" accent6="accent6" hlink="hlink" folHlink="folHlink"/>
  <p:sldLayoutIdLst>
    <p:sldLayoutId id="21474839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47216230"/>
      </p:ext>
    </p:extLst>
  </p:cSld>
  <p:clrMap bg1="lt1" tx1="dk1" bg2="lt2" tx2="dk2" accent1="accent1" accent2="accent2" accent3="accent3" accent4="accent4" accent5="accent5" accent6="accent6" hlink="hlink" folHlink="folHlink"/>
  <p:sldLayoutIdLst>
    <p:sldLayoutId id="21474839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31753648"/>
      </p:ext>
    </p:extLst>
  </p:cSld>
  <p:clrMap bg1="lt1" tx1="dk1" bg2="lt2" tx2="dk2" accent1="accent1" accent2="accent2" accent3="accent3" accent4="accent4" accent5="accent5" accent6="accent6" hlink="hlink" folHlink="folHlink"/>
  <p:sldLayoutIdLst>
    <p:sldLayoutId id="21474839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29556706"/>
      </p:ext>
    </p:extLst>
  </p:cSld>
  <p:clrMap bg1="lt1" tx1="dk1" bg2="lt2" tx2="dk2" accent1="accent1" accent2="accent2" accent3="accent3" accent4="accent4" accent5="accent5" accent6="accent6" hlink="hlink" folHlink="folHlink"/>
  <p:sldLayoutIdLst>
    <p:sldLayoutId id="21474839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10019325"/>
      </p:ext>
    </p:extLst>
  </p:cSld>
  <p:clrMap bg1="lt1" tx1="dk1" bg2="lt2" tx2="dk2" accent1="accent1" accent2="accent2" accent3="accent3" accent4="accent4" accent5="accent5" accent6="accent6" hlink="hlink" folHlink="folHlink"/>
  <p:sldLayoutIdLst>
    <p:sldLayoutId id="21474839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17576857"/>
      </p:ext>
    </p:extLst>
  </p:cSld>
  <p:clrMap bg1="lt1" tx1="dk1" bg2="lt2" tx2="dk2" accent1="accent1" accent2="accent2" accent3="accent3" accent4="accent4" accent5="accent5" accent6="accent6" hlink="hlink" folHlink="folHlink"/>
  <p:sldLayoutIdLst>
    <p:sldLayoutId id="21474839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5446206"/>
      </p:ext>
    </p:extLst>
  </p:cSld>
  <p:clrMap bg1="lt1" tx1="dk1" bg2="lt2" tx2="dk2" accent1="accent1" accent2="accent2" accent3="accent3" accent4="accent4" accent5="accent5" accent6="accent6" hlink="hlink" folHlink="folHlink"/>
  <p:sldLayoutIdLst>
    <p:sldLayoutId id="21474839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57442771"/>
      </p:ext>
    </p:extLst>
  </p:cSld>
  <p:clrMap bg1="lt1" tx1="dk1" bg2="lt2" tx2="dk2" accent1="accent1" accent2="accent2" accent3="accent3" accent4="accent4" accent5="accent5" accent6="accent6" hlink="hlink" folHlink="folHlink"/>
  <p:sldLayoutIdLst>
    <p:sldLayoutId id="21474839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852218070"/>
      </p:ext>
    </p:extLst>
  </p:cSld>
  <p:clrMap bg1="lt1" tx1="dk1" bg2="lt2" tx2="dk2" accent1="accent1" accent2="accent2" accent3="accent3" accent4="accent4" accent5="accent5" accent6="accent6" hlink="hlink" folHlink="folHlink"/>
  <p:sldLayoutIdLst>
    <p:sldLayoutId id="21474839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269487423"/>
      </p:ext>
    </p:extLst>
  </p:cSld>
  <p:clrMap bg1="lt1" tx1="dk1" bg2="lt2" tx2="dk2" accent1="accent1" accent2="accent2" accent3="accent3" accent4="accent4" accent5="accent5" accent6="accent6" hlink="hlink" folHlink="folHlink"/>
  <p:sldLayoutIdLst>
    <p:sldLayoutId id="21474839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4FA735-445B-42A1-ADD0-1ED8AAC4FD0C}" type="datetimeFigureOut">
              <a:rPr lang="en-US" smtClean="0">
                <a:solidFill>
                  <a:prstClr val="black">
                    <a:tint val="75000"/>
                  </a:prstClr>
                </a:solidFill>
                <a:latin typeface="Calibri"/>
                <a:cs typeface="+mn-cs"/>
              </a:rPr>
              <a:pPr fontAlgn="auto">
                <a:spcBef>
                  <a:spcPts val="0"/>
                </a:spcBef>
                <a:spcAft>
                  <a:spcPts val="0"/>
                </a:spcAft>
              </a:pPr>
              <a:t>12/5/2014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E4DB88-2A55-462A-B090-EC895AC5867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76506060"/>
      </p:ext>
    </p:extLst>
  </p:cSld>
  <p:clrMap bg1="lt1" tx1="dk1" bg2="lt2" tx2="dk2" accent1="accent1" accent2="accent2" accent3="accent3" accent4="accent4" accent5="accent5" accent6="accent6" hlink="hlink" folHlink="folHlink"/>
  <p:sldLayoutIdLst>
    <p:sldLayoutId id="21474839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www.foia.cia.gov/submission_tips.asp"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76" name="Rectangle 4"/>
          <p:cNvSpPr>
            <a:spLocks noGrp="1" noChangeArrowheads="1"/>
          </p:cNvSpPr>
          <p:nvPr>
            <p:ph type="ctrTitle"/>
          </p:nvPr>
        </p:nvSpPr>
        <p:spPr>
          <a:xfrm>
            <a:off x="685800" y="2286000"/>
            <a:ext cx="7772400" cy="1143000"/>
          </a:xfrm>
          <a:noFill/>
        </p:spPr>
        <p:txBody>
          <a:bodyPr/>
          <a:lstStyle/>
          <a:p>
            <a:r>
              <a:rPr lang="en-US" altLang="en-US" dirty="0" smtClean="0"/>
              <a:t>The Future of IR</a:t>
            </a:r>
          </a:p>
        </p:txBody>
      </p:sp>
      <p:sp>
        <p:nvSpPr>
          <p:cNvPr id="3077" name="Rectangle 5"/>
          <p:cNvSpPr>
            <a:spLocks noGrp="1" noChangeArrowheads="1"/>
          </p:cNvSpPr>
          <p:nvPr>
            <p:ph type="subTitle" idx="1"/>
          </p:nvPr>
        </p:nvSpPr>
        <p:spPr>
          <a:noFill/>
        </p:spPr>
        <p:txBody>
          <a:bodyPr/>
          <a:lstStyle/>
          <a:p>
            <a:r>
              <a:rPr lang="en-US" altLang="en-US" dirty="0" smtClean="0"/>
              <a:t>INST 734</a:t>
            </a:r>
          </a:p>
          <a:p>
            <a:r>
              <a:rPr lang="en-US" altLang="en-US" dirty="0" smtClean="0"/>
              <a:t>Module 14</a:t>
            </a:r>
          </a:p>
          <a:p>
            <a:r>
              <a:rPr lang="en-US" altLang="en-US" dirty="0" smtClean="0"/>
              <a:t>Doug </a:t>
            </a:r>
            <a:r>
              <a:rPr lang="en-US" altLang="en-US" dirty="0" err="1" smtClean="0"/>
              <a:t>Oard</a:t>
            </a:r>
            <a:endParaRPr lang="en-US" alt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TREC Legal Track Batch Privilege Review</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383669475"/>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228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lstStyle/>
          <a:p>
            <a:r>
              <a:rPr lang="en-US" dirty="0" smtClean="0"/>
              <a:t>Different Errors Have Different Costs</a:t>
            </a:r>
            <a:endParaRPr lang="en-US"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smtClean="0"/>
              <a:t>Incorrect withholding results in foregone value</a:t>
            </a:r>
          </a:p>
          <a:p>
            <a:pPr lvl="3"/>
            <a:endParaRPr lang="en-US" dirty="0" smtClean="0"/>
          </a:p>
          <a:p>
            <a:r>
              <a:rPr lang="en-US" dirty="0" smtClean="0"/>
              <a:t>Incorrect disclosure can be the greater disaster</a:t>
            </a:r>
          </a:p>
          <a:p>
            <a:pPr lvl="3"/>
            <a:endParaRPr lang="en-US" dirty="0"/>
          </a:p>
          <a:p>
            <a:r>
              <a:rPr lang="en-US" dirty="0" smtClean="0"/>
              <a:t>Result: we withhold collections </a:t>
            </a:r>
            <a:r>
              <a:rPr lang="en-US" b="1" u="sng" dirty="0" smtClean="0"/>
              <a:t>because</a:t>
            </a:r>
            <a:r>
              <a:rPr lang="en-US" dirty="0" smtClean="0"/>
              <a:t> we lack sufficient confidence that we can prevent:</a:t>
            </a:r>
          </a:p>
          <a:p>
            <a:pPr lvl="1"/>
            <a:r>
              <a:rPr lang="en-US" dirty="0" smtClean="0"/>
              <a:t>Potentially harmful </a:t>
            </a:r>
            <a:r>
              <a:rPr lang="en-US" u="sng" dirty="0" smtClean="0"/>
              <a:t>disclosure</a:t>
            </a:r>
            <a:r>
              <a:rPr lang="en-US" dirty="0" smtClean="0"/>
              <a:t> of items, or of specific types of elements in those items</a:t>
            </a:r>
          </a:p>
          <a:p>
            <a:pPr lvl="1"/>
            <a:r>
              <a:rPr lang="en-US" dirty="0" smtClean="0"/>
              <a:t>Potentially harmful </a:t>
            </a:r>
            <a:r>
              <a:rPr lang="en-US" u="sng" dirty="0" smtClean="0"/>
              <a:t>inferences</a:t>
            </a:r>
            <a:r>
              <a:rPr lang="en-US" dirty="0" smtClean="0"/>
              <a:t> at the collection, item, or element level </a:t>
            </a:r>
          </a:p>
          <a:p>
            <a:endParaRPr lang="en-US" dirty="0" smtClean="0"/>
          </a:p>
          <a:p>
            <a:endParaRPr lang="en-US" dirty="0"/>
          </a:p>
        </p:txBody>
      </p:sp>
    </p:spTree>
    <p:extLst>
      <p:ext uri="{BB962C8B-B14F-4D97-AF65-F5344CB8AC3E}">
        <p14:creationId xmlns:p14="http://schemas.microsoft.com/office/powerpoint/2010/main" val="268580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FOIA Guidance</a:t>
            </a:r>
          </a:p>
        </p:txBody>
      </p:sp>
      <p:sp>
        <p:nvSpPr>
          <p:cNvPr id="17411" name="Content Placeholder 2"/>
          <p:cNvSpPr>
            <a:spLocks noGrp="1"/>
          </p:cNvSpPr>
          <p:nvPr>
            <p:ph idx="1"/>
          </p:nvPr>
        </p:nvSpPr>
        <p:spPr>
          <a:xfrm>
            <a:off x="457200" y="1600200"/>
            <a:ext cx="8077200" cy="4525963"/>
          </a:xfrm>
        </p:spPr>
        <p:txBody>
          <a:bodyPr>
            <a:normAutofit/>
          </a:bodyPr>
          <a:lstStyle/>
          <a:p>
            <a:pPr marL="0" indent="0" eaLnBrk="1" hangingPunct="1">
              <a:buNone/>
            </a:pPr>
            <a:r>
              <a:rPr lang="en-US" altLang="en-US" sz="4000" b="1" dirty="0" smtClean="0"/>
              <a:t>“[</a:t>
            </a:r>
            <a:r>
              <a:rPr lang="en-US" altLang="en-US" sz="4000" b="1" dirty="0" smtClean="0">
                <a:hlinkClick r:id="rId2" action="ppaction://hlinkfile"/>
              </a:rPr>
              <a:t>identify the subject(s) or record(s)</a:t>
            </a:r>
            <a:r>
              <a:rPr lang="en-US" altLang="en-US" sz="4000" b="1" dirty="0" smtClean="0"/>
              <a:t> as clearly and specifically as possible </a:t>
            </a:r>
            <a:r>
              <a:rPr lang="en-US" altLang="en-US" sz="4000" b="1" dirty="0"/>
              <a:t>-</a:t>
            </a:r>
            <a:r>
              <a:rPr lang="en-US" altLang="en-US" sz="4000" b="1" dirty="0" smtClean="0"/>
              <a:t>- for example, all previously released National Intelligence Estimates (NIEs) on the former Soviet Union's space program].”</a:t>
            </a:r>
            <a:endParaRPr lang="en-US" altLang="en-US" sz="4000" dirty="0" smtClean="0"/>
          </a:p>
        </p:txBody>
      </p:sp>
      <p:sp>
        <p:nvSpPr>
          <p:cNvPr id="17412" name="TextBox 3"/>
          <p:cNvSpPr txBox="1">
            <a:spLocks noChangeArrowheads="1"/>
          </p:cNvSpPr>
          <p:nvPr/>
        </p:nvSpPr>
        <p:spPr bwMode="auto">
          <a:xfrm>
            <a:off x="4038600" y="6324600"/>
            <a:ext cx="499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en-US" sz="1800">
                <a:solidFill>
                  <a:prstClr val="black"/>
                </a:solidFill>
                <a:latin typeface="Calibri" pitchFamily="34" charset="0"/>
              </a:rPr>
              <a:t>http://www.foia.cia.gov/sample_request_letter.asp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solidFill>
                  <a:schemeClr val="tx1"/>
                </a:solidFill>
              </a:rPr>
              <a:t>ePADD Collection Overview</a:t>
            </a:r>
          </a:p>
        </p:txBody>
      </p:sp>
      <p:pic>
        <p:nvPicPr>
          <p:cNvPr id="32771" name="Content Placeholder 3" descr="Screen Shot 2013-02-21 at 2.07.33 AM.png"/>
          <p:cNvPicPr>
            <a:picLocks noGrp="1" noChangeAspect="1"/>
          </p:cNvPicPr>
          <p:nvPr>
            <p:ph idx="1"/>
          </p:nvPr>
        </p:nvPicPr>
        <p:blipFill>
          <a:blip r:embed="rId2">
            <a:extLst>
              <a:ext uri="{28A0092B-C50C-407E-A947-70E740481C1C}">
                <a14:useLocalDpi xmlns:a14="http://schemas.microsoft.com/office/drawing/2010/main" val="0"/>
              </a:ext>
            </a:extLst>
          </a:blip>
          <a:srcRect l="160" r="160"/>
          <a:stretch>
            <a:fillRect/>
          </a:stretch>
        </p:blipFill>
        <p:spPr>
          <a:xfrm>
            <a:off x="304800" y="1524000"/>
            <a:ext cx="8513763" cy="4681538"/>
          </a:xfrm>
        </p:spPr>
      </p:pic>
      <p:sp>
        <p:nvSpPr>
          <p:cNvPr id="32772" name="Rectangle 2"/>
          <p:cNvSpPr>
            <a:spLocks noChangeArrowheads="1"/>
          </p:cNvSpPr>
          <p:nvPr/>
        </p:nvSpPr>
        <p:spPr bwMode="auto">
          <a:xfrm>
            <a:off x="1730375" y="6343650"/>
            <a:ext cx="7413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spcBef>
                <a:spcPts val="0"/>
              </a:spcBef>
              <a:spcAft>
                <a:spcPts val="0"/>
              </a:spcAft>
            </a:pPr>
            <a:r>
              <a:rPr lang="en-US" altLang="en-US" sz="1400" dirty="0" err="1">
                <a:solidFill>
                  <a:prstClr val="black"/>
                </a:solidFill>
              </a:rPr>
              <a:t>Sudheendra</a:t>
            </a:r>
            <a:r>
              <a:rPr lang="en-US" altLang="en-US" sz="1400" dirty="0">
                <a:solidFill>
                  <a:prstClr val="black"/>
                </a:solidFill>
              </a:rPr>
              <a:t> </a:t>
            </a:r>
            <a:r>
              <a:rPr lang="en-US" altLang="en-US" sz="1400" dirty="0" err="1">
                <a:solidFill>
                  <a:prstClr val="black"/>
                </a:solidFill>
              </a:rPr>
              <a:t>Hangal</a:t>
            </a:r>
            <a:r>
              <a:rPr lang="en-US" altLang="en-US" sz="1400" dirty="0">
                <a:solidFill>
                  <a:prstClr val="black"/>
                </a:solidFill>
              </a:rPr>
              <a:t>, Providing Access to Historical Email Archives for Historical Research, </a:t>
            </a:r>
          </a:p>
          <a:p>
            <a:pPr algn="r" eaLnBrk="1" fontAlgn="auto" hangingPunct="1">
              <a:spcBef>
                <a:spcPts val="0"/>
              </a:spcBef>
              <a:spcAft>
                <a:spcPts val="0"/>
              </a:spcAft>
            </a:pPr>
            <a:r>
              <a:rPr lang="en-US" altLang="en-US" sz="1400" i="1" dirty="0">
                <a:solidFill>
                  <a:prstClr val="black"/>
                </a:solidFill>
              </a:rPr>
              <a:t>Personal Digital Archiving,</a:t>
            </a:r>
            <a:r>
              <a:rPr lang="en-US" altLang="en-US" sz="1400" dirty="0">
                <a:solidFill>
                  <a:prstClr val="black"/>
                </a:solidFill>
              </a:rPr>
              <a:t> 2013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1143000"/>
          </a:xfrm>
        </p:spPr>
        <p:txBody>
          <a:bodyPr/>
          <a:lstStyle/>
          <a:p>
            <a:r>
              <a:rPr lang="en-US" altLang="en-US" dirty="0" err="1" smtClean="0"/>
              <a:t>ePADD</a:t>
            </a:r>
            <a:r>
              <a:rPr lang="en-US" altLang="en-US" dirty="0" smtClean="0"/>
              <a:t> Partial Message View</a:t>
            </a:r>
          </a:p>
        </p:txBody>
      </p:sp>
      <p:pic>
        <p:nvPicPr>
          <p:cNvPr id="34819" name="Content Placeholder 3" descr="Screen Shot 2013-02-21 at 8.23.43 AM.png"/>
          <p:cNvPicPr>
            <a:picLocks noGrp="1" noChangeAspect="1"/>
          </p:cNvPicPr>
          <p:nvPr>
            <p:ph idx="1"/>
          </p:nvPr>
        </p:nvPicPr>
        <p:blipFill>
          <a:blip r:embed="rId2">
            <a:extLst>
              <a:ext uri="{28A0092B-C50C-407E-A947-70E740481C1C}">
                <a14:useLocalDpi xmlns:a14="http://schemas.microsoft.com/office/drawing/2010/main" val="0"/>
              </a:ext>
            </a:extLst>
          </a:blip>
          <a:srcRect t="4144" b="4144"/>
          <a:stretch>
            <a:fillRect/>
          </a:stretch>
        </p:blipFill>
        <p:spPr>
          <a:xfrm>
            <a:off x="0" y="1447800"/>
            <a:ext cx="9144000" cy="5029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76" t="19729" r="18112" b="2867"/>
          <a:stretch/>
        </p:blipFill>
        <p:spPr bwMode="auto">
          <a:xfrm>
            <a:off x="0" y="0"/>
            <a:ext cx="9144000" cy="650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6509288"/>
            <a:ext cx="7998280"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Rush, The Redaction Archive, 2013 http</a:t>
            </a:r>
            <a:r>
              <a:rPr lang="en-US" sz="1800" dirty="0">
                <a:solidFill>
                  <a:prstClr val="black"/>
                </a:solidFill>
                <a:latin typeface="Calibri"/>
                <a:cs typeface="+mn-cs"/>
              </a:rPr>
              <a:t>://declassification-engine.org/redactions/#/</a:t>
            </a:r>
          </a:p>
        </p:txBody>
      </p:sp>
    </p:spTree>
    <p:extLst>
      <p:ext uri="{BB962C8B-B14F-4D97-AF65-F5344CB8AC3E}">
        <p14:creationId xmlns:p14="http://schemas.microsoft.com/office/powerpoint/2010/main" val="1022469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Withheld?</a:t>
            </a:r>
            <a:endParaRPr lang="en-US" dirty="0"/>
          </a:p>
        </p:txBody>
      </p:sp>
      <p:sp>
        <p:nvSpPr>
          <p:cNvPr id="3" name="Content Placeholder 2"/>
          <p:cNvSpPr>
            <a:spLocks noGrp="1"/>
          </p:cNvSpPr>
          <p:nvPr>
            <p:ph idx="1"/>
          </p:nvPr>
        </p:nvSpPr>
        <p:spPr/>
        <p:txBody>
          <a:bodyPr/>
          <a:lstStyle/>
          <a:p>
            <a:r>
              <a:rPr lang="en-US" dirty="0" smtClean="0"/>
              <a:t>Some specific items</a:t>
            </a:r>
          </a:p>
          <a:p>
            <a:pPr lvl="1"/>
            <a:r>
              <a:rPr lang="en-US" dirty="0" smtClean="0"/>
              <a:t>e.g., privileged documents in e-discovery</a:t>
            </a:r>
          </a:p>
          <a:p>
            <a:r>
              <a:rPr lang="en-US" dirty="0" smtClean="0"/>
              <a:t>Some specific types of elements </a:t>
            </a:r>
          </a:p>
          <a:p>
            <a:pPr lvl="1"/>
            <a:r>
              <a:rPr lang="en-US" dirty="0" smtClean="0"/>
              <a:t>e.g., PII in medical records</a:t>
            </a:r>
          </a:p>
          <a:p>
            <a:r>
              <a:rPr lang="en-US" dirty="0" smtClean="0"/>
              <a:t>Some types of inference </a:t>
            </a:r>
          </a:p>
          <a:p>
            <a:pPr lvl="1"/>
            <a:r>
              <a:rPr lang="en-US" dirty="0" smtClean="0"/>
              <a:t>e.g., in declassification</a:t>
            </a:r>
            <a:endParaRPr lang="en-US" dirty="0"/>
          </a:p>
          <a:p>
            <a:r>
              <a:rPr lang="en-US" dirty="0" smtClean="0"/>
              <a:t>The location of the last copy</a:t>
            </a:r>
          </a:p>
          <a:p>
            <a:pPr lvl="1"/>
            <a:r>
              <a:rPr lang="en-US" dirty="0" smtClean="0"/>
              <a:t>If your goal is to prevent </a:t>
            </a:r>
            <a:r>
              <a:rPr lang="en-US" u="sng" dirty="0" smtClean="0"/>
              <a:t>authorized</a:t>
            </a:r>
            <a:r>
              <a:rPr lang="en-US" dirty="0" smtClean="0"/>
              <a:t> destruction</a:t>
            </a:r>
          </a:p>
        </p:txBody>
      </p:sp>
    </p:spTree>
    <p:extLst>
      <p:ext uri="{BB962C8B-B14F-4D97-AF65-F5344CB8AC3E}">
        <p14:creationId xmlns:p14="http://schemas.microsoft.com/office/powerpoint/2010/main" val="4180364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Search </a:t>
            </a:r>
            <a:r>
              <a:rPr lang="en-US" dirty="0" smtClean="0"/>
              <a:t>among secrets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Preparing for the final exam</a:t>
            </a:r>
          </a:p>
        </p:txBody>
      </p:sp>
    </p:spTree>
    <p:extLst>
      <p:ext uri="{BB962C8B-B14F-4D97-AF65-F5344CB8AC3E}">
        <p14:creationId xmlns:p14="http://schemas.microsoft.com/office/powerpoint/2010/main" val="186244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Search </a:t>
            </a:r>
            <a:r>
              <a:rPr lang="en-US" dirty="0" smtClean="0"/>
              <a:t>among secrets</a:t>
            </a:r>
          </a:p>
          <a:p>
            <a:pPr>
              <a:buFont typeface="Wingdings" panose="05000000000000000000" pitchFamily="2" charset="2"/>
              <a:buChar char="Ø"/>
            </a:pPr>
            <a:endParaRPr lang="en-US" dirty="0"/>
          </a:p>
          <a:p>
            <a:pPr>
              <a:buFont typeface="Arial" panose="020B0604020202020204" pitchFamily="34" charset="0"/>
              <a:buChar char="•"/>
            </a:pPr>
            <a:r>
              <a:rPr lang="en-US" dirty="0" smtClean="0"/>
              <a:t>Preparing for the final exam</a:t>
            </a:r>
          </a:p>
        </p:txBody>
      </p:sp>
    </p:spTree>
    <p:extLst>
      <p:ext uri="{BB962C8B-B14F-4D97-AF65-F5344CB8AC3E}">
        <p14:creationId xmlns:p14="http://schemas.microsoft.com/office/powerpoint/2010/main" val="92523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Content</a:t>
            </a:r>
            <a:endParaRPr lang="en-US" dirty="0"/>
          </a:p>
        </p:txBody>
      </p:sp>
      <p:sp>
        <p:nvSpPr>
          <p:cNvPr id="3" name="Content Placeholder 2"/>
          <p:cNvSpPr>
            <a:spLocks noGrp="1"/>
          </p:cNvSpPr>
          <p:nvPr>
            <p:ph idx="1"/>
          </p:nvPr>
        </p:nvSpPr>
        <p:spPr/>
        <p:txBody>
          <a:bodyPr/>
          <a:lstStyle/>
          <a:p>
            <a:r>
              <a:rPr lang="en-US" dirty="0" smtClean="0"/>
              <a:t>Privacy-sensitive personal interactions</a:t>
            </a:r>
          </a:p>
          <a:p>
            <a:pPr lvl="1"/>
            <a:r>
              <a:rPr lang="en-US" dirty="0" smtClean="0"/>
              <a:t>Phone, email, SMS, …</a:t>
            </a:r>
          </a:p>
          <a:p>
            <a:pPr lvl="5"/>
            <a:endParaRPr lang="en-US" dirty="0" smtClean="0"/>
          </a:p>
          <a:p>
            <a:r>
              <a:rPr lang="en-US" dirty="0" smtClean="0"/>
              <a:t>Legally protected information</a:t>
            </a:r>
          </a:p>
          <a:p>
            <a:pPr lvl="1"/>
            <a:r>
              <a:rPr lang="en-US" dirty="0" smtClean="0"/>
              <a:t>Doctor-Patient, Attorney-Client, Trade secret, …</a:t>
            </a:r>
          </a:p>
          <a:p>
            <a:pPr lvl="1"/>
            <a:endParaRPr lang="en-US" dirty="0"/>
          </a:p>
          <a:p>
            <a:r>
              <a:rPr lang="en-US" dirty="0"/>
              <a:t>National </a:t>
            </a:r>
            <a:r>
              <a:rPr lang="en-US" dirty="0" smtClean="0"/>
              <a:t>security</a:t>
            </a:r>
          </a:p>
          <a:p>
            <a:pPr lvl="5"/>
            <a:endParaRPr lang="en-US" dirty="0"/>
          </a:p>
        </p:txBody>
      </p:sp>
    </p:spTree>
    <p:extLst>
      <p:ext uri="{BB962C8B-B14F-4D97-AF65-F5344CB8AC3E}">
        <p14:creationId xmlns:p14="http://schemas.microsoft.com/office/powerpoint/2010/main" val="3091248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18" t="7292" r="14912" b="29799"/>
          <a:stretch/>
        </p:blipFill>
        <p:spPr>
          <a:xfrm>
            <a:off x="10274" y="304800"/>
            <a:ext cx="9133726" cy="4343400"/>
          </a:xfrm>
          <a:prstGeom prst="rect">
            <a:avLst/>
          </a:prstGeom>
        </p:spPr>
      </p:pic>
      <p:sp>
        <p:nvSpPr>
          <p:cNvPr id="2" name="Rectangle 1"/>
          <p:cNvSpPr/>
          <p:nvPr/>
        </p:nvSpPr>
        <p:spPr>
          <a:xfrm>
            <a:off x="6172200" y="3048000"/>
            <a:ext cx="29718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Rectangle 2"/>
          <p:cNvSpPr/>
          <p:nvPr/>
        </p:nvSpPr>
        <p:spPr>
          <a:xfrm>
            <a:off x="5181600" y="2133600"/>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 name="Rectangle 4"/>
          <p:cNvSpPr/>
          <p:nvPr/>
        </p:nvSpPr>
        <p:spPr>
          <a:xfrm>
            <a:off x="7924800" y="0"/>
            <a:ext cx="1219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6" name="Picture 5"/>
          <p:cNvPicPr>
            <a:picLocks noChangeAspect="1"/>
          </p:cNvPicPr>
          <p:nvPr/>
        </p:nvPicPr>
        <p:blipFill rotWithShape="1">
          <a:blip r:embed="rId3"/>
          <a:srcRect l="11989" t="38540" r="41228" b="46820"/>
          <a:stretch/>
        </p:blipFill>
        <p:spPr>
          <a:xfrm>
            <a:off x="152399" y="4679595"/>
            <a:ext cx="5715000" cy="1003952"/>
          </a:xfrm>
          <a:prstGeom prst="rect">
            <a:avLst/>
          </a:prstGeom>
          <a:ln>
            <a:solidFill>
              <a:schemeClr val="tx1"/>
            </a:solidFill>
          </a:ln>
        </p:spPr>
      </p:pic>
      <p:pic>
        <p:nvPicPr>
          <p:cNvPr id="7" name="Picture 6"/>
          <p:cNvPicPr>
            <a:picLocks noChangeAspect="1"/>
          </p:cNvPicPr>
          <p:nvPr/>
        </p:nvPicPr>
        <p:blipFill rotWithShape="1">
          <a:blip r:embed="rId4"/>
          <a:srcRect l="12573" t="15625" r="41814" b="70588"/>
          <a:stretch/>
        </p:blipFill>
        <p:spPr>
          <a:xfrm>
            <a:off x="152400" y="5732166"/>
            <a:ext cx="5715000" cy="973434"/>
          </a:xfrm>
          <a:prstGeom prst="rect">
            <a:avLst/>
          </a:prstGeom>
          <a:ln>
            <a:solidFill>
              <a:schemeClr val="tx1"/>
            </a:solidFill>
          </a:ln>
        </p:spPr>
      </p:pic>
    </p:spTree>
    <p:extLst>
      <p:ext uri="{BB962C8B-B14F-4D97-AF65-F5344CB8AC3E}">
        <p14:creationId xmlns:p14="http://schemas.microsoft.com/office/powerpoint/2010/main" val="418524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228600"/>
            <a:ext cx="8229600" cy="1143000"/>
          </a:xfrm>
        </p:spPr>
        <p:txBody>
          <a:bodyPr/>
          <a:lstStyle/>
          <a:p>
            <a:pPr eaLnBrk="1" hangingPunct="1"/>
            <a:r>
              <a:rPr lang="en-US" altLang="en-US" smtClean="0"/>
              <a:t>Open Government</a:t>
            </a:r>
          </a:p>
        </p:txBody>
      </p:sp>
      <p:sp>
        <p:nvSpPr>
          <p:cNvPr id="13315" name="Rectangle 4"/>
          <p:cNvSpPr>
            <a:spLocks noChangeArrowheads="1"/>
          </p:cNvSpPr>
          <p:nvPr/>
        </p:nvSpPr>
        <p:spPr bwMode="auto">
          <a:xfrm>
            <a:off x="381000" y="2209800"/>
            <a:ext cx="800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en-US" sz="3200">
                <a:solidFill>
                  <a:prstClr val="black"/>
                </a:solidFill>
              </a:rPr>
              <a:t>“Information maintained by the Federal Government is a national asset. My Administration will take appropriate action, consistent with law and policy, to disclose information rapidly in forms that the public can readily find and use.”</a:t>
            </a:r>
          </a:p>
        </p:txBody>
      </p:sp>
      <p:sp>
        <p:nvSpPr>
          <p:cNvPr id="13316" name="TextBox 5"/>
          <p:cNvSpPr txBox="1">
            <a:spLocks noChangeArrowheads="1"/>
          </p:cNvSpPr>
          <p:nvPr/>
        </p:nvSpPr>
        <p:spPr bwMode="auto">
          <a:xfrm>
            <a:off x="4114800" y="6248400"/>
            <a:ext cx="478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en-US" sz="1800">
                <a:solidFill>
                  <a:prstClr val="black"/>
                </a:solidFill>
              </a:rPr>
              <a:t>Presidential Memorandum, January 21, 2009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26250" t="13683" r="23750" b="2615"/>
          <a:stretch>
            <a:fillRect/>
          </a:stretch>
        </p:blipFill>
        <p:spPr bwMode="auto">
          <a:xfrm>
            <a:off x="0" y="0"/>
            <a:ext cx="5275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5334000" y="304800"/>
            <a:ext cx="3810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en-US" sz="2800" b="1">
                <a:solidFill>
                  <a:prstClr val="black"/>
                </a:solidFill>
                <a:latin typeface="Calibri" pitchFamily="34" charset="0"/>
              </a:rPr>
              <a:t>ISSUE NO. 2:</a:t>
            </a:r>
          </a:p>
          <a:p>
            <a:pPr eaLnBrk="1" fontAlgn="auto" hangingPunct="1">
              <a:spcBef>
                <a:spcPts val="0"/>
              </a:spcBef>
              <a:spcAft>
                <a:spcPts val="0"/>
              </a:spcAft>
            </a:pPr>
            <a:r>
              <a:rPr lang="en-US" altLang="en-US" sz="2800" b="1">
                <a:solidFill>
                  <a:prstClr val="black"/>
                </a:solidFill>
                <a:latin typeface="Calibri" pitchFamily="34" charset="0"/>
              </a:rPr>
              <a:t>Prioritizing the Declassification Review of Historically Significant Information. </a:t>
            </a:r>
          </a:p>
          <a:p>
            <a:pPr eaLnBrk="1" fontAlgn="auto" hangingPunct="1">
              <a:spcBef>
                <a:spcPts val="0"/>
              </a:spcBef>
              <a:spcAft>
                <a:spcPts val="0"/>
              </a:spcAft>
            </a:pPr>
            <a:r>
              <a:rPr lang="en-US" altLang="en-US" sz="2400">
                <a:solidFill>
                  <a:prstClr val="black"/>
                </a:solidFill>
                <a:latin typeface="Calibri" pitchFamily="34" charset="0"/>
              </a:rPr>
              <a:t>There is no satisfactory means at present of identifying historically significant information within the vast body of information that is being reviewed and declassified. Accordingly, no priority is given to the declassification and release to the public of such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Value Estimation</a:t>
            </a:r>
          </a:p>
        </p:txBody>
      </p:sp>
      <p:sp>
        <p:nvSpPr>
          <p:cNvPr id="23555" name="Content Placeholder 2"/>
          <p:cNvSpPr>
            <a:spLocks noGrp="1"/>
          </p:cNvSpPr>
          <p:nvPr>
            <p:ph idx="1"/>
          </p:nvPr>
        </p:nvSpPr>
        <p:spPr/>
        <p:txBody>
          <a:bodyPr>
            <a:normAutofit lnSpcReduction="10000"/>
          </a:bodyPr>
          <a:lstStyle/>
          <a:p>
            <a:pPr eaLnBrk="1" hangingPunct="1"/>
            <a:r>
              <a:rPr lang="en-US" altLang="en-US" smtClean="0"/>
              <a:t>Evidence for scholarly interest</a:t>
            </a:r>
          </a:p>
          <a:p>
            <a:pPr lvl="1" eaLnBrk="1" hangingPunct="1"/>
            <a:r>
              <a:rPr lang="en-US" altLang="en-US" smtClean="0"/>
              <a:t>Scholar-specified criteria</a:t>
            </a:r>
          </a:p>
          <a:p>
            <a:pPr lvl="1" eaLnBrk="1" hangingPunct="1"/>
            <a:r>
              <a:rPr lang="en-US" altLang="en-US" smtClean="0"/>
              <a:t>Scholarly literature</a:t>
            </a:r>
          </a:p>
          <a:p>
            <a:pPr lvl="1" eaLnBrk="1" hangingPunct="1"/>
            <a:r>
              <a:rPr lang="en-US" altLang="en-US" smtClean="0"/>
              <a:t>FOIA and Mandatory Declassification requests</a:t>
            </a:r>
          </a:p>
          <a:p>
            <a:pPr lvl="2" eaLnBrk="1" hangingPunct="1"/>
            <a:r>
              <a:rPr lang="en-US" altLang="en-US" smtClean="0"/>
              <a:t>Both the requests and the requested materials</a:t>
            </a:r>
          </a:p>
          <a:p>
            <a:pPr lvl="4" eaLnBrk="1" hangingPunct="1"/>
            <a:endParaRPr lang="en-US" altLang="en-US" smtClean="0"/>
          </a:p>
          <a:p>
            <a:pPr eaLnBrk="1" hangingPunct="1"/>
            <a:r>
              <a:rPr lang="en-US" altLang="en-US" smtClean="0"/>
              <a:t>Evidence for gaps in the scholarly record</a:t>
            </a:r>
          </a:p>
          <a:p>
            <a:pPr lvl="1" eaLnBrk="1" hangingPunct="1"/>
            <a:r>
              <a:rPr lang="en-US" altLang="en-US" smtClean="0"/>
              <a:t>Passage-level novelty</a:t>
            </a:r>
          </a:p>
          <a:p>
            <a:pPr lvl="1" eaLnBrk="1" hangingPunct="1"/>
            <a:r>
              <a:rPr lang="en-US" altLang="en-US" smtClean="0"/>
              <a:t>Contradiction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Releasability Estimation</a:t>
            </a:r>
          </a:p>
        </p:txBody>
      </p:sp>
      <p:sp>
        <p:nvSpPr>
          <p:cNvPr id="28675" name="Content Placeholder 2"/>
          <p:cNvSpPr>
            <a:spLocks noGrp="1"/>
          </p:cNvSpPr>
          <p:nvPr>
            <p:ph idx="1"/>
          </p:nvPr>
        </p:nvSpPr>
        <p:spPr>
          <a:xfrm>
            <a:off x="457200" y="1600200"/>
            <a:ext cx="8382000" cy="4525963"/>
          </a:xfrm>
        </p:spPr>
        <p:txBody>
          <a:bodyPr/>
          <a:lstStyle/>
          <a:p>
            <a:pPr eaLnBrk="1" hangingPunct="1"/>
            <a:r>
              <a:rPr lang="en-US" altLang="en-US" smtClean="0"/>
              <a:t>Declassification guidance</a:t>
            </a:r>
          </a:p>
          <a:p>
            <a:pPr lvl="1" eaLnBrk="1" hangingPunct="1"/>
            <a:r>
              <a:rPr lang="en-US" altLang="en-US" smtClean="0"/>
              <a:t>Content</a:t>
            </a:r>
          </a:p>
          <a:p>
            <a:pPr lvl="1" eaLnBrk="1" hangingPunct="1"/>
            <a:r>
              <a:rPr lang="en-US" altLang="en-US" smtClean="0"/>
              <a:t>Classification markings</a:t>
            </a:r>
          </a:p>
          <a:p>
            <a:pPr eaLnBrk="1" hangingPunct="1"/>
            <a:endParaRPr lang="en-US" altLang="en-US" smtClean="0"/>
          </a:p>
          <a:p>
            <a:pPr eaLnBrk="1" hangingPunct="1"/>
            <a:r>
              <a:rPr lang="en-US" altLang="en-US" smtClean="0"/>
              <a:t>Evidence from relationships</a:t>
            </a:r>
          </a:p>
          <a:p>
            <a:pPr lvl="1" eaLnBrk="1" hangingPunct="1"/>
            <a:r>
              <a:rPr lang="en-US" altLang="en-US" smtClean="0"/>
              <a:t>Decisions on other versions of the same document</a:t>
            </a:r>
          </a:p>
          <a:p>
            <a:pPr lvl="1" eaLnBrk="1" hangingPunct="1"/>
            <a:r>
              <a:rPr lang="en-US" altLang="en-US" smtClean="0"/>
              <a:t>Decisions on quoted content</a:t>
            </a:r>
          </a:p>
          <a:p>
            <a:pPr lvl="1" eaLnBrk="1" hangingPunct="1"/>
            <a:r>
              <a:rPr lang="en-US" altLang="en-US" smtClean="0"/>
              <a:t>Decisions on similar documents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5"/>
          <p:cNvSpPr>
            <a:spLocks noGrp="1" noChangeArrowheads="1"/>
          </p:cNvSpPr>
          <p:nvPr>
            <p:ph type="title" sz="quarter" idx="4294967295"/>
          </p:nvPr>
        </p:nvSpPr>
        <p:spPr>
          <a:xfrm>
            <a:off x="457200" y="241300"/>
            <a:ext cx="8229600" cy="758825"/>
          </a:xfrm>
        </p:spPr>
        <p:txBody>
          <a:bodyPr/>
          <a:lstStyle/>
          <a:p>
            <a:pPr eaLnBrk="1" hangingPunct="1"/>
            <a:r>
              <a:rPr lang="en-US" sz="4000" dirty="0" smtClean="0"/>
              <a:t>E-Discovery</a:t>
            </a:r>
          </a:p>
        </p:txBody>
      </p:sp>
      <p:pic>
        <p:nvPicPr>
          <p:cNvPr id="108595" name="Picture 51" descr="j0292020"/>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3417888" y="5540375"/>
            <a:ext cx="871537" cy="828675"/>
          </a:xfrm>
          <a:noFill/>
        </p:spPr>
      </p:pic>
      <p:grpSp>
        <p:nvGrpSpPr>
          <p:cNvPr id="15364" name="Group 90"/>
          <p:cNvGrpSpPr>
            <a:grpSpLocks/>
          </p:cNvGrpSpPr>
          <p:nvPr/>
        </p:nvGrpSpPr>
        <p:grpSpPr bwMode="auto">
          <a:xfrm>
            <a:off x="3205163" y="2219325"/>
            <a:ext cx="2241550" cy="1916113"/>
            <a:chOff x="1313" y="2436"/>
            <a:chExt cx="1412" cy="1207"/>
          </a:xfrm>
        </p:grpSpPr>
        <p:pic>
          <p:nvPicPr>
            <p:cNvPr id="15401" name="Picture 36" descr="archives1-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 y="2436"/>
              <a:ext cx="1400"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71" name="Text Box 27"/>
            <p:cNvSpPr txBox="1">
              <a:spLocks noChangeArrowheads="1"/>
            </p:cNvSpPr>
            <p:nvPr/>
          </p:nvSpPr>
          <p:spPr bwMode="auto">
            <a:xfrm>
              <a:off x="1327" y="3412"/>
              <a:ext cx="1398"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800">
                  <a:solidFill>
                    <a:srgbClr val="333399"/>
                  </a:solidFill>
                  <a:effectLst>
                    <a:outerShdw blurRad="38100" dist="38100" dir="2700000" algn="tl">
                      <a:srgbClr val="C0C0C0"/>
                    </a:outerShdw>
                  </a:effectLst>
                  <a:latin typeface="Calibri"/>
                  <a:cs typeface="+mn-cs"/>
                </a:rPr>
                <a:t>National Archives</a:t>
              </a:r>
            </a:p>
          </p:txBody>
        </p:sp>
      </p:grpSp>
      <p:sp>
        <p:nvSpPr>
          <p:cNvPr id="108582" name="Text Box 38"/>
          <p:cNvSpPr txBox="1">
            <a:spLocks noChangeArrowheads="1"/>
          </p:cNvSpPr>
          <p:nvPr/>
        </p:nvSpPr>
        <p:spPr bwMode="auto">
          <a:xfrm>
            <a:off x="350838" y="1274763"/>
            <a:ext cx="1901825" cy="70167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000">
                <a:solidFill>
                  <a:srgbClr val="333399"/>
                </a:solidFill>
                <a:effectLst>
                  <a:outerShdw blurRad="38100" dist="38100" dir="2700000" algn="tl">
                    <a:srgbClr val="C0C0C0"/>
                  </a:outerShdw>
                </a:effectLst>
                <a:latin typeface="Calibri"/>
                <a:cs typeface="+mn-cs"/>
              </a:rPr>
              <a:t>Clinton </a:t>
            </a:r>
            <a:br>
              <a:rPr lang="en-US" sz="2000">
                <a:solidFill>
                  <a:srgbClr val="333399"/>
                </a:solidFill>
                <a:effectLst>
                  <a:outerShdw blurRad="38100" dist="38100" dir="2700000" algn="tl">
                    <a:srgbClr val="C0C0C0"/>
                  </a:outerShdw>
                </a:effectLst>
                <a:latin typeface="Calibri"/>
                <a:cs typeface="+mn-cs"/>
              </a:rPr>
            </a:br>
            <a:r>
              <a:rPr lang="en-US" sz="2000">
                <a:solidFill>
                  <a:srgbClr val="333399"/>
                </a:solidFill>
                <a:effectLst>
                  <a:outerShdw blurRad="38100" dist="38100" dir="2700000" algn="tl">
                    <a:srgbClr val="C0C0C0"/>
                  </a:outerShdw>
                </a:effectLst>
                <a:latin typeface="Calibri"/>
                <a:cs typeface="+mn-cs"/>
              </a:rPr>
              <a:t>White House</a:t>
            </a:r>
          </a:p>
        </p:txBody>
      </p:sp>
      <p:sp>
        <p:nvSpPr>
          <p:cNvPr id="108586" name="Text Box 42"/>
          <p:cNvSpPr txBox="1">
            <a:spLocks noChangeArrowheads="1"/>
          </p:cNvSpPr>
          <p:nvPr/>
        </p:nvSpPr>
        <p:spPr bwMode="auto">
          <a:xfrm>
            <a:off x="7583488" y="1875895"/>
            <a:ext cx="1511300" cy="549275"/>
          </a:xfrm>
          <a:prstGeom prst="rect">
            <a:avLst/>
          </a:prstGeom>
          <a:noFill/>
          <a:ln w="9525">
            <a:noFill/>
            <a:miter lim="800000"/>
            <a:headEnd/>
            <a:tailEnd/>
          </a:ln>
          <a:effectLst/>
        </p:spPr>
        <p:txBody>
          <a:bodyPr lIns="0" tIns="0" rIns="0" bIns="0">
            <a:spAutoFit/>
          </a:bodyPr>
          <a:lstStyle/>
          <a:p>
            <a:pPr algn="ctr" fontAlgn="auto">
              <a:spcBef>
                <a:spcPct val="50000"/>
              </a:spcBef>
              <a:spcAft>
                <a:spcPts val="0"/>
              </a:spcAft>
              <a:defRPr/>
            </a:pPr>
            <a:r>
              <a:rPr lang="en-US" sz="1800" dirty="0">
                <a:solidFill>
                  <a:srgbClr val="333399"/>
                </a:solidFill>
                <a:effectLst>
                  <a:outerShdw blurRad="38100" dist="38100" dir="2700000" algn="tl">
                    <a:srgbClr val="C0C0C0"/>
                  </a:outerShdw>
                </a:effectLst>
                <a:latin typeface="Calibri"/>
                <a:cs typeface="+mn-cs"/>
              </a:rPr>
              <a:t>Tobacco Policy</a:t>
            </a:r>
          </a:p>
        </p:txBody>
      </p:sp>
      <p:pic>
        <p:nvPicPr>
          <p:cNvPr id="108598" name="Picture 54" descr="j0300840"/>
          <p:cNvPicPr>
            <a:picLocks noGrp="1" noChangeAspect="1" noChangeArrowheads="1"/>
          </p:cNvPicPr>
          <p:nvPr>
            <p:ph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6848475" y="1152525"/>
            <a:ext cx="950913" cy="801688"/>
          </a:xfrm>
          <a:noFill/>
        </p:spPr>
      </p:pic>
      <p:pic>
        <p:nvPicPr>
          <p:cNvPr id="108601" name="Picture 57" descr="j01953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3550" y="5648325"/>
            <a:ext cx="787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AutoShape 78"/>
          <p:cNvSpPr>
            <a:spLocks noChangeArrowheads="1"/>
          </p:cNvSpPr>
          <p:nvPr/>
        </p:nvSpPr>
        <p:spPr bwMode="auto">
          <a:xfrm rot="2612987">
            <a:off x="1743075" y="2298700"/>
            <a:ext cx="1403350" cy="250825"/>
          </a:xfrm>
          <a:prstGeom prst="rightArrow">
            <a:avLst>
              <a:gd name="adj1" fmla="val 50000"/>
              <a:gd name="adj2" fmla="val 139873"/>
            </a:avLst>
          </a:prstGeom>
          <a:solidFill>
            <a:schemeClr val="bg2"/>
          </a:solidFill>
          <a:ln w="9525">
            <a:solidFill>
              <a:schemeClr val="tx1"/>
            </a:solidFill>
            <a:miter lim="800000"/>
            <a:headEnd/>
            <a:tailEnd/>
          </a:ln>
        </p:spPr>
        <p:txBody>
          <a:bodyPr wrap="none" anchor="ctr"/>
          <a:lstStyle/>
          <a:p>
            <a:pPr algn="ctr" fontAlgn="auto">
              <a:spcBef>
                <a:spcPts val="0"/>
              </a:spcBef>
              <a:spcAft>
                <a:spcPts val="0"/>
              </a:spcAft>
            </a:pPr>
            <a:endParaRPr lang="en-US" sz="1800">
              <a:solidFill>
                <a:prstClr val="black"/>
              </a:solidFill>
              <a:latin typeface="Calibri"/>
              <a:cs typeface="+mn-cs"/>
            </a:endParaRPr>
          </a:p>
        </p:txBody>
      </p:sp>
      <p:sp>
        <p:nvSpPr>
          <p:cNvPr id="108623" name="AutoShape 79"/>
          <p:cNvSpPr>
            <a:spLocks noChangeArrowheads="1"/>
          </p:cNvSpPr>
          <p:nvPr/>
        </p:nvSpPr>
        <p:spPr bwMode="auto">
          <a:xfrm rot="5400000">
            <a:off x="3686175" y="4673600"/>
            <a:ext cx="1230313" cy="265113"/>
          </a:xfrm>
          <a:prstGeom prst="rightArrow">
            <a:avLst>
              <a:gd name="adj1" fmla="val 50000"/>
              <a:gd name="adj2" fmla="val 116018"/>
            </a:avLst>
          </a:prstGeom>
          <a:solidFill>
            <a:schemeClr val="bg2"/>
          </a:solidFill>
          <a:ln w="9525">
            <a:solidFill>
              <a:schemeClr val="tx1"/>
            </a:solidFill>
            <a:miter lim="800000"/>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08628" name="Text Box 84"/>
          <p:cNvSpPr txBox="1">
            <a:spLocks noChangeArrowheads="1"/>
          </p:cNvSpPr>
          <p:nvPr/>
        </p:nvSpPr>
        <p:spPr bwMode="auto">
          <a:xfrm>
            <a:off x="5238750" y="1590675"/>
            <a:ext cx="1136650" cy="549275"/>
          </a:xfrm>
          <a:prstGeom prst="rect">
            <a:avLst/>
          </a:prstGeom>
          <a:noFill/>
          <a:ln w="9525">
            <a:noFill/>
            <a:miter lim="800000"/>
            <a:headEnd/>
            <a:tailEnd/>
          </a:ln>
          <a:effectLst/>
        </p:spPr>
        <p:txBody>
          <a:bodyPr lIns="0" tIns="0" rIns="0" bIns="0">
            <a:spAutoFit/>
          </a:bodyPr>
          <a:lstStyle/>
          <a:p>
            <a:pPr algn="ctr" fontAlgn="auto">
              <a:spcBef>
                <a:spcPct val="50000"/>
              </a:spcBef>
              <a:spcAft>
                <a:spcPts val="0"/>
              </a:spcAft>
              <a:defRPr/>
            </a:pPr>
            <a:r>
              <a:rPr lang="en-US" sz="1800">
                <a:solidFill>
                  <a:prstClr val="black"/>
                </a:solidFill>
                <a:effectLst>
                  <a:outerShdw blurRad="38100" dist="38100" dir="2700000" algn="tl">
                    <a:srgbClr val="C0C0C0"/>
                  </a:outerShdw>
                </a:effectLst>
                <a:latin typeface="Calibri"/>
                <a:cs typeface="+mn-cs"/>
              </a:rPr>
              <a:t>search request</a:t>
            </a:r>
          </a:p>
        </p:txBody>
      </p:sp>
      <p:sp>
        <p:nvSpPr>
          <p:cNvPr id="108631" name="Text Box 87"/>
          <p:cNvSpPr txBox="1">
            <a:spLocks noChangeArrowheads="1"/>
          </p:cNvSpPr>
          <p:nvPr/>
        </p:nvSpPr>
        <p:spPr bwMode="auto">
          <a:xfrm>
            <a:off x="2944813" y="4476750"/>
            <a:ext cx="1106487" cy="549275"/>
          </a:xfrm>
          <a:prstGeom prst="rect">
            <a:avLst/>
          </a:prstGeom>
          <a:noFill/>
          <a:ln w="9525">
            <a:noFill/>
            <a:miter lim="800000"/>
            <a:headEnd/>
            <a:tailEnd/>
          </a:ln>
          <a:effectLst/>
        </p:spPr>
        <p:txBody>
          <a:bodyPr lIns="0" tIns="0" rIns="0" bIns="0">
            <a:spAutoFit/>
          </a:bodyPr>
          <a:lstStyle/>
          <a:p>
            <a:pPr algn="ctr" fontAlgn="auto">
              <a:spcBef>
                <a:spcPct val="50000"/>
              </a:spcBef>
              <a:spcAft>
                <a:spcPts val="0"/>
              </a:spcAft>
              <a:defRPr/>
            </a:pPr>
            <a:r>
              <a:rPr lang="en-US" sz="1800">
                <a:solidFill>
                  <a:prstClr val="black"/>
                </a:solidFill>
                <a:effectLst>
                  <a:outerShdw blurRad="38100" dist="38100" dir="2700000" algn="tl">
                    <a:srgbClr val="C0C0C0"/>
                  </a:outerShdw>
                </a:effectLst>
                <a:latin typeface="Calibri"/>
                <a:cs typeface="+mn-cs"/>
              </a:rPr>
              <a:t>hired 25 persons</a:t>
            </a:r>
          </a:p>
        </p:txBody>
      </p:sp>
      <p:sp>
        <p:nvSpPr>
          <p:cNvPr id="108635" name="AutoShape 91"/>
          <p:cNvSpPr>
            <a:spLocks noChangeArrowheads="1"/>
          </p:cNvSpPr>
          <p:nvPr/>
        </p:nvSpPr>
        <p:spPr bwMode="auto">
          <a:xfrm rot="7924860">
            <a:off x="5456238" y="2328862"/>
            <a:ext cx="1403350" cy="250825"/>
          </a:xfrm>
          <a:prstGeom prst="rightArrow">
            <a:avLst>
              <a:gd name="adj1" fmla="val 50000"/>
              <a:gd name="adj2" fmla="val 139873"/>
            </a:avLst>
          </a:prstGeom>
          <a:solidFill>
            <a:schemeClr val="bg2"/>
          </a:solidFill>
          <a:ln w="9525">
            <a:solidFill>
              <a:schemeClr val="tx1"/>
            </a:solidFill>
            <a:miter lim="800000"/>
            <a:headEnd/>
            <a:tailEnd/>
          </a:ln>
        </p:spPr>
        <p:txBody>
          <a:bodyPr rot="10800000" vert="eaVert" wrap="none" anchor="ctr"/>
          <a:lstStyle/>
          <a:p>
            <a:pPr algn="ctr" fontAlgn="auto">
              <a:spcBef>
                <a:spcPts val="0"/>
              </a:spcBef>
              <a:spcAft>
                <a:spcPts val="0"/>
              </a:spcAft>
            </a:pPr>
            <a:endParaRPr lang="en-US" sz="1800">
              <a:solidFill>
                <a:prstClr val="black"/>
              </a:solidFill>
              <a:latin typeface="Calibri"/>
              <a:cs typeface="+mn-cs"/>
            </a:endParaRPr>
          </a:p>
        </p:txBody>
      </p:sp>
      <p:sp>
        <p:nvSpPr>
          <p:cNvPr id="108636" name="AutoShape 92"/>
          <p:cNvSpPr>
            <a:spLocks noChangeArrowheads="1"/>
          </p:cNvSpPr>
          <p:nvPr/>
        </p:nvSpPr>
        <p:spPr bwMode="auto">
          <a:xfrm rot="-2918654">
            <a:off x="5894388" y="2709862"/>
            <a:ext cx="1403350" cy="250825"/>
          </a:xfrm>
          <a:prstGeom prst="rightArrow">
            <a:avLst>
              <a:gd name="adj1" fmla="val 50000"/>
              <a:gd name="adj2" fmla="val 139873"/>
            </a:avLst>
          </a:prstGeom>
          <a:solidFill>
            <a:schemeClr val="bg2"/>
          </a:solidFill>
          <a:ln w="9525">
            <a:solidFill>
              <a:schemeClr val="tx1"/>
            </a:solidFill>
            <a:miter lim="800000"/>
            <a:headEnd/>
            <a:tailEnd/>
          </a:ln>
        </p:spPr>
        <p:txBody>
          <a:bodyPr vert="eaVert" wrap="none" anchor="ctr"/>
          <a:lstStyle/>
          <a:p>
            <a:pPr algn="ctr" fontAlgn="auto">
              <a:spcBef>
                <a:spcPts val="0"/>
              </a:spcBef>
              <a:spcAft>
                <a:spcPts val="0"/>
              </a:spcAft>
            </a:pPr>
            <a:endParaRPr lang="en-US" sz="1800">
              <a:solidFill>
                <a:prstClr val="black"/>
              </a:solidFill>
              <a:latin typeface="Calibri"/>
              <a:cs typeface="+mn-cs"/>
            </a:endParaRPr>
          </a:p>
        </p:txBody>
      </p:sp>
      <p:grpSp>
        <p:nvGrpSpPr>
          <p:cNvPr id="3" name="Group 117"/>
          <p:cNvGrpSpPr>
            <a:grpSpLocks/>
          </p:cNvGrpSpPr>
          <p:nvPr/>
        </p:nvGrpSpPr>
        <p:grpSpPr bwMode="auto">
          <a:xfrm>
            <a:off x="5454650" y="5761038"/>
            <a:ext cx="569913" cy="669925"/>
            <a:chOff x="3193" y="2861"/>
            <a:chExt cx="359" cy="422"/>
          </a:xfrm>
        </p:grpSpPr>
        <p:sp>
          <p:nvSpPr>
            <p:cNvPr id="15397" name="AutoShape 100"/>
            <p:cNvSpPr>
              <a:spLocks noChangeArrowheads="1"/>
            </p:cNvSpPr>
            <p:nvPr/>
          </p:nvSpPr>
          <p:spPr bwMode="auto">
            <a:xfrm>
              <a:off x="3193" y="2861"/>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8" name="AutoShape 101"/>
            <p:cNvSpPr>
              <a:spLocks noChangeArrowheads="1"/>
            </p:cNvSpPr>
            <p:nvPr/>
          </p:nvSpPr>
          <p:spPr bwMode="auto">
            <a:xfrm>
              <a:off x="3231" y="2897"/>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9" name="AutoShape 102"/>
            <p:cNvSpPr>
              <a:spLocks noChangeArrowheads="1"/>
            </p:cNvSpPr>
            <p:nvPr/>
          </p:nvSpPr>
          <p:spPr bwMode="auto">
            <a:xfrm>
              <a:off x="3270" y="2934"/>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400" name="Text Box 103"/>
            <p:cNvSpPr txBox="1">
              <a:spLocks noChangeArrowheads="1"/>
            </p:cNvSpPr>
            <p:nvPr/>
          </p:nvSpPr>
          <p:spPr bwMode="auto">
            <a:xfrm>
              <a:off x="3307" y="2962"/>
              <a:ext cx="234" cy="29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600">
                  <a:solidFill>
                    <a:prstClr val="black"/>
                  </a:solidFill>
                  <a:cs typeface="+mn-cs"/>
                </a:rPr>
                <a:t>~~~~~~~~~~~~~~~~~~~~~~~~~~~~~~~~~~~~~~~~</a:t>
              </a:r>
            </a:p>
          </p:txBody>
        </p:sp>
      </p:grpSp>
      <p:grpSp>
        <p:nvGrpSpPr>
          <p:cNvPr id="4" name="Group 118"/>
          <p:cNvGrpSpPr>
            <a:grpSpLocks/>
          </p:cNvGrpSpPr>
          <p:nvPr/>
        </p:nvGrpSpPr>
        <p:grpSpPr bwMode="auto">
          <a:xfrm>
            <a:off x="6907213" y="2981325"/>
            <a:ext cx="447675" cy="554038"/>
            <a:chOff x="4423" y="1878"/>
            <a:chExt cx="282" cy="349"/>
          </a:xfrm>
        </p:grpSpPr>
        <p:sp>
          <p:nvSpPr>
            <p:cNvPr id="15395" name="AutoShape 109"/>
            <p:cNvSpPr>
              <a:spLocks noChangeArrowheads="1"/>
            </p:cNvSpPr>
            <p:nvPr/>
          </p:nvSpPr>
          <p:spPr bwMode="auto">
            <a:xfrm>
              <a:off x="4423" y="1878"/>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6" name="Text Box 110"/>
            <p:cNvSpPr txBox="1">
              <a:spLocks noChangeArrowheads="1"/>
            </p:cNvSpPr>
            <p:nvPr/>
          </p:nvSpPr>
          <p:spPr bwMode="auto">
            <a:xfrm>
              <a:off x="4452" y="1906"/>
              <a:ext cx="234" cy="29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600">
                  <a:solidFill>
                    <a:prstClr val="black"/>
                  </a:solidFill>
                  <a:cs typeface="+mn-cs"/>
                </a:rPr>
                <a:t>~~~~~~~~~~~~~~~~~~~~~~~~~~~~~~~~~~~~~~~~</a:t>
              </a:r>
            </a:p>
          </p:txBody>
        </p:sp>
      </p:grpSp>
      <p:grpSp>
        <p:nvGrpSpPr>
          <p:cNvPr id="15377" name="Group 115"/>
          <p:cNvGrpSpPr>
            <a:grpSpLocks/>
          </p:cNvGrpSpPr>
          <p:nvPr/>
        </p:nvGrpSpPr>
        <p:grpSpPr bwMode="auto">
          <a:xfrm>
            <a:off x="1401763" y="2120900"/>
            <a:ext cx="1111250" cy="1217613"/>
            <a:chOff x="460" y="2277"/>
            <a:chExt cx="700" cy="767"/>
          </a:xfrm>
        </p:grpSpPr>
        <p:sp>
          <p:nvSpPr>
            <p:cNvPr id="15382" name="AutoShape 4"/>
            <p:cNvSpPr>
              <a:spLocks noChangeArrowheads="1"/>
            </p:cNvSpPr>
            <p:nvPr/>
          </p:nvSpPr>
          <p:spPr bwMode="auto">
            <a:xfrm>
              <a:off x="460" y="2277"/>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3" name="AutoShape 9"/>
            <p:cNvSpPr>
              <a:spLocks noChangeArrowheads="1"/>
            </p:cNvSpPr>
            <p:nvPr/>
          </p:nvSpPr>
          <p:spPr bwMode="auto">
            <a:xfrm>
              <a:off x="499" y="2314"/>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4" name="AutoShape 10"/>
            <p:cNvSpPr>
              <a:spLocks noChangeArrowheads="1"/>
            </p:cNvSpPr>
            <p:nvPr/>
          </p:nvSpPr>
          <p:spPr bwMode="auto">
            <a:xfrm>
              <a:off x="537" y="2350"/>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5" name="AutoShape 11"/>
            <p:cNvSpPr>
              <a:spLocks noChangeArrowheads="1"/>
            </p:cNvSpPr>
            <p:nvPr/>
          </p:nvSpPr>
          <p:spPr bwMode="auto">
            <a:xfrm>
              <a:off x="576" y="2387"/>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6" name="AutoShape 12"/>
            <p:cNvSpPr>
              <a:spLocks noChangeArrowheads="1"/>
            </p:cNvSpPr>
            <p:nvPr/>
          </p:nvSpPr>
          <p:spPr bwMode="auto">
            <a:xfrm>
              <a:off x="614" y="2423"/>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7" name="AutoShape 13"/>
            <p:cNvSpPr>
              <a:spLocks noChangeArrowheads="1"/>
            </p:cNvSpPr>
            <p:nvPr/>
          </p:nvSpPr>
          <p:spPr bwMode="auto">
            <a:xfrm>
              <a:off x="653" y="2460"/>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8" name="AutoShape 14"/>
            <p:cNvSpPr>
              <a:spLocks noChangeArrowheads="1"/>
            </p:cNvSpPr>
            <p:nvPr/>
          </p:nvSpPr>
          <p:spPr bwMode="auto">
            <a:xfrm>
              <a:off x="691" y="2496"/>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89" name="AutoShape 15"/>
            <p:cNvSpPr>
              <a:spLocks noChangeArrowheads="1"/>
            </p:cNvSpPr>
            <p:nvPr/>
          </p:nvSpPr>
          <p:spPr bwMode="auto">
            <a:xfrm>
              <a:off x="730" y="2533"/>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0" name="AutoShape 111"/>
            <p:cNvSpPr>
              <a:spLocks noChangeArrowheads="1"/>
            </p:cNvSpPr>
            <p:nvPr/>
          </p:nvSpPr>
          <p:spPr bwMode="auto">
            <a:xfrm>
              <a:off x="767" y="2572"/>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1" name="AutoShape 112"/>
            <p:cNvSpPr>
              <a:spLocks noChangeArrowheads="1"/>
            </p:cNvSpPr>
            <p:nvPr/>
          </p:nvSpPr>
          <p:spPr bwMode="auto">
            <a:xfrm>
              <a:off x="803" y="2608"/>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2" name="AutoShape 113"/>
            <p:cNvSpPr>
              <a:spLocks noChangeArrowheads="1"/>
            </p:cNvSpPr>
            <p:nvPr/>
          </p:nvSpPr>
          <p:spPr bwMode="auto">
            <a:xfrm>
              <a:off x="839" y="2656"/>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3" name="AutoShape 114"/>
            <p:cNvSpPr>
              <a:spLocks noChangeArrowheads="1"/>
            </p:cNvSpPr>
            <p:nvPr/>
          </p:nvSpPr>
          <p:spPr bwMode="auto">
            <a:xfrm>
              <a:off x="878" y="2695"/>
              <a:ext cx="282" cy="349"/>
            </a:xfrm>
            <a:prstGeom prst="foldedCorner">
              <a:avLst>
                <a:gd name="adj" fmla="val 12500"/>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en-US" sz="1800">
                <a:solidFill>
                  <a:prstClr val="black"/>
                </a:solidFill>
                <a:latin typeface="Calibri"/>
                <a:cs typeface="+mn-cs"/>
              </a:endParaRPr>
            </a:p>
          </p:txBody>
        </p:sp>
        <p:sp>
          <p:nvSpPr>
            <p:cNvPr id="15394" name="Text Box 39"/>
            <p:cNvSpPr txBox="1">
              <a:spLocks noChangeArrowheads="1"/>
            </p:cNvSpPr>
            <p:nvPr/>
          </p:nvSpPr>
          <p:spPr bwMode="auto">
            <a:xfrm>
              <a:off x="918" y="2716"/>
              <a:ext cx="234" cy="29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600">
                  <a:solidFill>
                    <a:prstClr val="black"/>
                  </a:solidFill>
                  <a:cs typeface="+mn-cs"/>
                </a:rPr>
                <a:t>~~~~~~~~~~~~~~~~~~~~~~~~~~~~~~~~~~~~~~~~</a:t>
              </a:r>
            </a:p>
          </p:txBody>
        </p:sp>
      </p:grpSp>
      <p:sp>
        <p:nvSpPr>
          <p:cNvPr id="15378" name="Text Box 120"/>
          <p:cNvSpPr txBox="1">
            <a:spLocks noChangeArrowheads="1"/>
          </p:cNvSpPr>
          <p:nvPr/>
        </p:nvSpPr>
        <p:spPr bwMode="auto">
          <a:xfrm>
            <a:off x="576263" y="2949575"/>
            <a:ext cx="1381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pPr>
            <a:r>
              <a:rPr lang="en-US" sz="1800">
                <a:solidFill>
                  <a:prstClr val="black"/>
                </a:solidFill>
                <a:cs typeface="+mn-cs"/>
              </a:rPr>
              <a:t>32 million emails</a:t>
            </a:r>
          </a:p>
        </p:txBody>
      </p:sp>
      <p:sp>
        <p:nvSpPr>
          <p:cNvPr id="108665" name="Text Box 121"/>
          <p:cNvSpPr txBox="1">
            <a:spLocks noChangeArrowheads="1"/>
          </p:cNvSpPr>
          <p:nvPr/>
        </p:nvSpPr>
        <p:spPr bwMode="auto">
          <a:xfrm>
            <a:off x="5976938" y="5926138"/>
            <a:ext cx="1176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pPr>
            <a:r>
              <a:rPr lang="en-US" sz="1800">
                <a:solidFill>
                  <a:prstClr val="black"/>
                </a:solidFill>
                <a:cs typeface="+mn-cs"/>
              </a:rPr>
              <a:t>200,000</a:t>
            </a:r>
          </a:p>
        </p:txBody>
      </p:sp>
      <p:sp>
        <p:nvSpPr>
          <p:cNvPr id="108666" name="Text Box 122"/>
          <p:cNvSpPr txBox="1">
            <a:spLocks noChangeArrowheads="1"/>
          </p:cNvSpPr>
          <p:nvPr/>
        </p:nvSpPr>
        <p:spPr bwMode="auto">
          <a:xfrm>
            <a:off x="7380288" y="306705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pPr>
            <a:r>
              <a:rPr lang="en-US" sz="1800">
                <a:solidFill>
                  <a:prstClr val="black"/>
                </a:solidFill>
                <a:cs typeface="+mn-cs"/>
              </a:rPr>
              <a:t>80,000</a:t>
            </a:r>
          </a:p>
        </p:txBody>
      </p:sp>
      <p:sp>
        <p:nvSpPr>
          <p:cNvPr id="108667" name="Text Box 123"/>
          <p:cNvSpPr txBox="1">
            <a:spLocks noChangeArrowheads="1"/>
          </p:cNvSpPr>
          <p:nvPr/>
        </p:nvSpPr>
        <p:spPr bwMode="auto">
          <a:xfrm>
            <a:off x="5026025" y="5381625"/>
            <a:ext cx="1919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pPr>
            <a:r>
              <a:rPr lang="en-US" sz="1800">
                <a:solidFill>
                  <a:prstClr val="black"/>
                </a:solidFill>
                <a:cs typeface="+mn-cs"/>
              </a:rPr>
              <a:t>for 6 months …</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6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6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6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6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66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6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6" grpId="0"/>
      <p:bldP spid="108623" grpId="0" animBg="1"/>
      <p:bldP spid="108628" grpId="0"/>
      <p:bldP spid="108631" grpId="0"/>
      <p:bldP spid="108635" grpId="0" animBg="1"/>
      <p:bldP spid="108636" grpId="0" animBg="1"/>
      <p:bldP spid="108665" grpId="0"/>
      <p:bldP spid="108666" grpId="0"/>
      <p:bldP spid="10866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4|7.|13.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20099</TotalTime>
  <Words>402</Words>
  <Application>Microsoft Office PowerPoint</Application>
  <PresentationFormat>On-screen Show (4:3)</PresentationFormat>
  <Paragraphs>91</Paragraphs>
  <Slides>17</Slides>
  <Notes>4</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17</vt:i4>
      </vt:variant>
    </vt:vector>
  </HeadingPairs>
  <TitlesOfParts>
    <vt:vector size="36" baseType="lpstr">
      <vt:lpstr>Arial</vt:lpstr>
      <vt:lpstr>Calibri</vt:lpstr>
      <vt:lpstr>Times New Roman</vt:lpstr>
      <vt:lpstr>Wingdings</vt:lpstr>
      <vt:lpstr>Default Design</vt:lpstr>
      <vt:lpstr>Office Theme</vt:lpstr>
      <vt:lpstr>2_Office Theme</vt:lpstr>
      <vt:lpstr>3_Office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16_Office Theme</vt:lpstr>
      <vt:lpstr>4_Office Theme</vt:lpstr>
      <vt:lpstr>The Future of IR</vt:lpstr>
      <vt:lpstr>Agenda</vt:lpstr>
      <vt:lpstr>Sensitive Content</vt:lpstr>
      <vt:lpstr>PowerPoint Presentation</vt:lpstr>
      <vt:lpstr>Open Government</vt:lpstr>
      <vt:lpstr>PowerPoint Presentation</vt:lpstr>
      <vt:lpstr>Value Estimation</vt:lpstr>
      <vt:lpstr>Releasability Estimation</vt:lpstr>
      <vt:lpstr>E-Discovery</vt:lpstr>
      <vt:lpstr>TREC Legal Track Batch Privilege Review</vt:lpstr>
      <vt:lpstr>Different Errors Have Different Costs</vt:lpstr>
      <vt:lpstr>FOIA Guidance</vt:lpstr>
      <vt:lpstr>ePADD Collection Overview</vt:lpstr>
      <vt:lpstr>ePADD Partial Message View</vt:lpstr>
      <vt:lpstr>PowerPoint Presentation</vt:lpstr>
      <vt:lpstr>What Needs to be Withheld?</vt:lpstr>
      <vt:lpstr>Agenda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BIG: The MALACH IR Test Collection</dc:title>
  <dc:creator>jj</dc:creator>
  <cp:lastModifiedBy>gg</cp:lastModifiedBy>
  <cp:revision>378</cp:revision>
  <dcterms:created xsi:type="dcterms:W3CDTF">2004-01-27T22:02:45Z</dcterms:created>
  <dcterms:modified xsi:type="dcterms:W3CDTF">2014-12-06T03:52:44Z</dcterms:modified>
</cp:coreProperties>
</file>