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16" r:id="rId3"/>
    <p:sldId id="260" r:id="rId4"/>
    <p:sldId id="261" r:id="rId5"/>
    <p:sldId id="268" r:id="rId6"/>
    <p:sldId id="269" r:id="rId7"/>
    <p:sldId id="320" r:id="rId8"/>
    <p:sldId id="271" r:id="rId9"/>
    <p:sldId id="274" r:id="rId10"/>
    <p:sldId id="275" r:id="rId11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94" d="100"/>
          <a:sy n="94" d="100"/>
        </p:scale>
        <p:origin x="96" y="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33302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1813"/>
            <a:ext cx="5027613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854748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1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5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325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323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2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7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427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5466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5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30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530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8560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6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632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632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0888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13</a:t>
            </a: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349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349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2951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4515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14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451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451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1408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16</a:t>
            </a:r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656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656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5667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19</a:t>
            </a: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963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963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4508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20</a:t>
            </a:r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066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066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883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874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161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318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514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5497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203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389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078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1729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609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4828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33400" y="2286000"/>
            <a:ext cx="8077200" cy="1143000"/>
          </a:xfrm>
          <a:noFill/>
        </p:spPr>
        <p:txBody>
          <a:bodyPr/>
          <a:lstStyle/>
          <a:p>
            <a:r>
              <a:rPr lang="en-US" altLang="en-US" smtClean="0"/>
              <a:t>Image and Video Retrieval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INST 734</a:t>
            </a:r>
            <a:endParaRPr lang="en-US" altLang="en-US" dirty="0"/>
          </a:p>
          <a:p>
            <a:r>
              <a:rPr lang="en-US" altLang="en-US" dirty="0" smtClean="0"/>
              <a:t>Doug </a:t>
            </a:r>
            <a:r>
              <a:rPr lang="en-US" altLang="en-US" dirty="0" err="1" smtClean="0"/>
              <a:t>Oard</a:t>
            </a:r>
            <a:endParaRPr lang="en-US" altLang="en-US" dirty="0" smtClean="0"/>
          </a:p>
          <a:p>
            <a:r>
              <a:rPr lang="en-US" altLang="en-US" dirty="0" smtClean="0"/>
              <a:t>Module 13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75260"/>
            <a:ext cx="7772400" cy="1143000"/>
          </a:xfrm>
          <a:noFill/>
        </p:spPr>
        <p:txBody>
          <a:bodyPr/>
          <a:lstStyle/>
          <a:p>
            <a:r>
              <a:rPr lang="en-US" altLang="en-US" dirty="0" smtClean="0"/>
              <a:t>Summary</a:t>
            </a: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318260"/>
            <a:ext cx="8077200" cy="4114800"/>
          </a:xfrm>
          <a:noFill/>
        </p:spPr>
        <p:txBody>
          <a:bodyPr/>
          <a:lstStyle/>
          <a:p>
            <a:r>
              <a:rPr lang="en-US" altLang="en-US" dirty="0" smtClean="0"/>
              <a:t>Multimedia retrieval builds on all we know</a:t>
            </a:r>
          </a:p>
          <a:p>
            <a:pPr lvl="1"/>
            <a:r>
              <a:rPr lang="en-US" altLang="en-US" dirty="0" smtClean="0"/>
              <a:t>Controlled vocabulary retrieval &amp; social filtering</a:t>
            </a:r>
          </a:p>
          <a:p>
            <a:pPr lvl="1"/>
            <a:r>
              <a:rPr lang="en-US" altLang="en-US" dirty="0" smtClean="0"/>
              <a:t>Text, image, speech and music retrieval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New sources of evidence are </a:t>
            </a:r>
            <a:r>
              <a:rPr lang="en-US" altLang="en-US" dirty="0" smtClean="0"/>
              <a:t>added</a:t>
            </a:r>
          </a:p>
          <a:p>
            <a:pPr lvl="1"/>
            <a:r>
              <a:rPr lang="en-US" altLang="en-US" dirty="0" smtClean="0"/>
              <a:t>Video structure, closed &amp; on-screen captions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Cross-modal </a:t>
            </a:r>
            <a:r>
              <a:rPr lang="en-US" altLang="en-US" dirty="0" smtClean="0"/>
              <a:t>alignment adds new possibilities</a:t>
            </a:r>
          </a:p>
          <a:p>
            <a:pPr lvl="1"/>
            <a:r>
              <a:rPr lang="en-US" altLang="en-US" dirty="0" smtClean="0"/>
              <a:t>One modality can make another more informative</a:t>
            </a:r>
          </a:p>
          <a:p>
            <a:pPr lvl="1"/>
            <a:r>
              <a:rPr lang="en-US" altLang="en-US" dirty="0" smtClean="0"/>
              <a:t>One modality can make another more precise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Agenda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Image retrieval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Video retrieval</a:t>
            </a:r>
          </a:p>
          <a:p>
            <a:endParaRPr lang="en-US" alt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dirty="0" smtClean="0"/>
              <a:t>Multimedia retrieval</a:t>
            </a:r>
          </a:p>
        </p:txBody>
      </p:sp>
    </p:spTree>
    <p:extLst>
      <p:ext uri="{BB962C8B-B14F-4D97-AF65-F5344CB8AC3E}">
        <p14:creationId xmlns:p14="http://schemas.microsoft.com/office/powerpoint/2010/main" val="29384845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Multimedia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A set of time-synchronized modalities</a:t>
            </a:r>
          </a:p>
          <a:p>
            <a:pPr lvl="1"/>
            <a:r>
              <a:rPr lang="en-US" altLang="en-US" smtClean="0"/>
              <a:t>Video</a:t>
            </a:r>
          </a:p>
          <a:p>
            <a:pPr lvl="2"/>
            <a:r>
              <a:rPr lang="en-US" altLang="en-US" smtClean="0"/>
              <a:t>Images, object motion, camera motion, scenes</a:t>
            </a:r>
          </a:p>
          <a:p>
            <a:pPr lvl="1"/>
            <a:r>
              <a:rPr lang="en-US" altLang="en-US" smtClean="0"/>
              <a:t>Audio</a:t>
            </a:r>
          </a:p>
          <a:p>
            <a:pPr lvl="2"/>
            <a:r>
              <a:rPr lang="en-US" altLang="en-US" smtClean="0"/>
              <a:t>Speech, music, other sounds</a:t>
            </a:r>
          </a:p>
          <a:p>
            <a:pPr lvl="1"/>
            <a:r>
              <a:rPr lang="en-US" altLang="en-US" smtClean="0"/>
              <a:t>Text</a:t>
            </a:r>
          </a:p>
          <a:p>
            <a:pPr lvl="2"/>
            <a:r>
              <a:rPr lang="en-US" altLang="en-US" smtClean="0"/>
              <a:t>Closed captioning, on-screen captions, signs, …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Multimedia Genres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  <a:noFill/>
        </p:spPr>
        <p:txBody>
          <a:bodyPr/>
          <a:lstStyle/>
          <a:p>
            <a:r>
              <a:rPr lang="en-US" altLang="en-US" dirty="0" smtClean="0"/>
              <a:t>Television programs</a:t>
            </a:r>
          </a:p>
          <a:p>
            <a:pPr lvl="1"/>
            <a:r>
              <a:rPr lang="en-US" altLang="en-US" dirty="0" smtClean="0"/>
              <a:t>News, sports, documentary, talk show, …</a:t>
            </a:r>
          </a:p>
          <a:p>
            <a:r>
              <a:rPr lang="en-US" altLang="en-US" dirty="0" smtClean="0"/>
              <a:t>Movies</a:t>
            </a:r>
          </a:p>
          <a:p>
            <a:pPr lvl="1"/>
            <a:r>
              <a:rPr lang="en-US" altLang="en-US" dirty="0" smtClean="0"/>
              <a:t>Drama, comedy, mystery, …</a:t>
            </a:r>
          </a:p>
          <a:p>
            <a:r>
              <a:rPr lang="en-US" altLang="en-US" dirty="0" smtClean="0"/>
              <a:t>Meeting records</a:t>
            </a:r>
          </a:p>
          <a:p>
            <a:pPr lvl="1"/>
            <a:r>
              <a:rPr lang="en-US" altLang="en-US" dirty="0" smtClean="0"/>
              <a:t>Conference, video teleconference, …</a:t>
            </a:r>
          </a:p>
          <a:p>
            <a:r>
              <a:rPr lang="en-US" altLang="en-US" dirty="0" smtClean="0"/>
              <a:t>Others</a:t>
            </a:r>
          </a:p>
          <a:p>
            <a:pPr lvl="1"/>
            <a:r>
              <a:rPr lang="en-US" altLang="en-US" dirty="0" err="1" smtClean="0"/>
              <a:t>Lifelogging</a:t>
            </a:r>
            <a:r>
              <a:rPr lang="en-US" altLang="en-US" dirty="0" smtClean="0"/>
              <a:t>, surveillance cameras, …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Story Segmentation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229600" cy="4114800"/>
          </a:xfrm>
          <a:noFill/>
        </p:spPr>
        <p:txBody>
          <a:bodyPr/>
          <a:lstStyle/>
          <a:p>
            <a:r>
              <a:rPr lang="en-US" altLang="en-US" smtClean="0"/>
              <a:t>Video often lacks easily detected boundaries</a:t>
            </a:r>
          </a:p>
          <a:p>
            <a:pPr lvl="1"/>
            <a:r>
              <a:rPr lang="en-US" altLang="en-US" smtClean="0"/>
              <a:t>Between programs, news stories, etc.</a:t>
            </a:r>
          </a:p>
          <a:p>
            <a:r>
              <a:rPr lang="en-US" altLang="en-US" smtClean="0"/>
              <a:t>Accurate segmentation improves utility</a:t>
            </a:r>
          </a:p>
          <a:p>
            <a:pPr lvl="1"/>
            <a:r>
              <a:rPr lang="en-US" altLang="en-US" smtClean="0"/>
              <a:t>Too large hurts effectiveness, to small is unnatural</a:t>
            </a:r>
          </a:p>
          <a:p>
            <a:r>
              <a:rPr lang="en-US" altLang="en-US" smtClean="0"/>
              <a:t>Multiple segmentation cues are available</a:t>
            </a:r>
          </a:p>
          <a:p>
            <a:pPr lvl="1"/>
            <a:r>
              <a:rPr lang="en-US" altLang="en-US" smtClean="0"/>
              <a:t>Genre shift in shot-to-shot structure</a:t>
            </a:r>
          </a:p>
          <a:p>
            <a:pPr lvl="1"/>
            <a:r>
              <a:rPr lang="en-US" altLang="en-US" smtClean="0"/>
              <a:t>Vocabulary shift in closed captions</a:t>
            </a:r>
          </a:p>
          <a:p>
            <a:pPr lvl="1"/>
            <a:r>
              <a:rPr lang="en-US" altLang="en-US" smtClean="0"/>
              <a:t>Intrusive on-screen text</a:t>
            </a:r>
          </a:p>
          <a:p>
            <a:pPr lvl="1"/>
            <a:r>
              <a:rPr lang="en-US" altLang="en-US" smtClean="0"/>
              <a:t>Musical segues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602974"/>
            <a:ext cx="7772400" cy="1143000"/>
          </a:xfrm>
          <a:noFill/>
        </p:spPr>
        <p:txBody>
          <a:bodyPr/>
          <a:lstStyle/>
          <a:p>
            <a:r>
              <a:rPr lang="en-US" altLang="en-US" dirty="0" smtClean="0"/>
              <a:t>Closed Captions</a:t>
            </a: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42900" y="2305878"/>
            <a:ext cx="8458200" cy="4114800"/>
          </a:xfrm>
          <a:noFill/>
        </p:spPr>
        <p:txBody>
          <a:bodyPr/>
          <a:lstStyle/>
          <a:p>
            <a:r>
              <a:rPr lang="en-US" altLang="en-US" dirty="0" smtClean="0"/>
              <a:t>Designed for hearing-impaired viewers</a:t>
            </a:r>
          </a:p>
          <a:p>
            <a:pPr lvl="1"/>
            <a:r>
              <a:rPr lang="en-US" altLang="en-US" dirty="0" smtClean="0"/>
              <a:t>Pre-processed, live stenography, automatic</a:t>
            </a:r>
          </a:p>
          <a:p>
            <a:pPr lvl="1"/>
            <a:r>
              <a:rPr lang="en-US" altLang="en-US" dirty="0" smtClean="0"/>
              <a:t>Speech content, speaker id, non-speech audio</a:t>
            </a:r>
          </a:p>
          <a:p>
            <a:r>
              <a:rPr lang="en-US" altLang="en-US" dirty="0" smtClean="0"/>
              <a:t>Complementary to speech recognition</a:t>
            </a:r>
            <a:endParaRPr lang="en-US" altLang="en-US" dirty="0"/>
          </a:p>
          <a:p>
            <a:pPr lvl="1"/>
            <a:r>
              <a:rPr lang="en-US" altLang="en-US" dirty="0"/>
              <a:t>Each contains different types of errors</a:t>
            </a:r>
          </a:p>
          <a:p>
            <a:pPr lvl="1"/>
            <a:r>
              <a:rPr lang="en-US" altLang="en-US" dirty="0"/>
              <a:t>Each provides unique information</a:t>
            </a:r>
          </a:p>
          <a:p>
            <a:r>
              <a:rPr lang="en-US" altLang="en-US" dirty="0" smtClean="0"/>
              <a:t>Weakly synchronized with the video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145774"/>
            <a:ext cx="2560320" cy="16002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11" b="12322"/>
          <a:stretch/>
        </p:blipFill>
        <p:spPr>
          <a:xfrm>
            <a:off x="-14909" y="304800"/>
            <a:ext cx="2609022" cy="144780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28657" t="14307" r="32778" b="33703"/>
          <a:stretch/>
        </p:blipFill>
        <p:spPr>
          <a:xfrm>
            <a:off x="-7257" y="-76200"/>
            <a:ext cx="9144000" cy="693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9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On-Screen Captions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  <a:noFill/>
        </p:spPr>
        <p:txBody>
          <a:bodyPr/>
          <a:lstStyle/>
          <a:p>
            <a:r>
              <a:rPr lang="en-US" altLang="en-US" dirty="0" smtClean="0"/>
              <a:t>Useful</a:t>
            </a:r>
          </a:p>
          <a:p>
            <a:pPr lvl="1"/>
            <a:r>
              <a:rPr lang="en-US" altLang="en-US" dirty="0" smtClean="0"/>
              <a:t>Speaker names, event names, program titles, …</a:t>
            </a:r>
          </a:p>
          <a:p>
            <a:pPr lvl="3"/>
            <a:endParaRPr lang="en-US" altLang="en-US" dirty="0" smtClean="0"/>
          </a:p>
          <a:p>
            <a:r>
              <a:rPr lang="en-US" altLang="en-US" dirty="0" smtClean="0"/>
              <a:t>Challenging</a:t>
            </a:r>
          </a:p>
          <a:p>
            <a:pPr lvl="1"/>
            <a:r>
              <a:rPr lang="en-US" altLang="en-US" dirty="0" smtClean="0"/>
              <a:t>Low resolution, variable background</a:t>
            </a:r>
          </a:p>
          <a:p>
            <a:pPr lvl="3"/>
            <a:endParaRPr lang="en-US" altLang="en-US" dirty="0" smtClean="0"/>
          </a:p>
          <a:p>
            <a:r>
              <a:rPr lang="en-US" altLang="en-US" dirty="0" smtClean="0"/>
              <a:t>Possible</a:t>
            </a:r>
          </a:p>
          <a:p>
            <a:pPr lvl="1"/>
            <a:r>
              <a:rPr lang="en-US" altLang="en-US" dirty="0" smtClean="0"/>
              <a:t>Absolutely stable over multiple frames</a:t>
            </a:r>
          </a:p>
          <a:p>
            <a:pPr lvl="1"/>
            <a:r>
              <a:rPr lang="en-US" altLang="en-US" dirty="0" smtClean="0"/>
              <a:t>Standard locations and orientations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Identity-Based Retrieval</a:t>
            </a:r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  <a:noFill/>
        </p:spPr>
        <p:txBody>
          <a:bodyPr/>
          <a:lstStyle/>
          <a:p>
            <a:r>
              <a:rPr lang="en-US" altLang="en-US" dirty="0" smtClean="0"/>
              <a:t>Face recognition and speaker identification</a:t>
            </a:r>
          </a:p>
          <a:p>
            <a:pPr lvl="1"/>
            <a:r>
              <a:rPr lang="en-US" altLang="en-US" dirty="0" smtClean="0"/>
              <a:t>Both exploit information that is usually present</a:t>
            </a:r>
          </a:p>
          <a:p>
            <a:pPr lvl="3"/>
            <a:endParaRPr lang="en-US" altLang="en-US" dirty="0" smtClean="0"/>
          </a:p>
          <a:p>
            <a:r>
              <a:rPr lang="en-US" altLang="en-US" dirty="0" smtClean="0"/>
              <a:t>On-screen </a:t>
            </a:r>
            <a:r>
              <a:rPr lang="en-US" altLang="en-US" dirty="0" smtClean="0"/>
              <a:t>captions provide useful cues</a:t>
            </a:r>
          </a:p>
          <a:p>
            <a:pPr lvl="1"/>
            <a:r>
              <a:rPr lang="en-US" altLang="en-US" dirty="0" smtClean="0"/>
              <a:t>Confounded by OCR errors and varied spelling</a:t>
            </a:r>
          </a:p>
          <a:p>
            <a:pPr lvl="3"/>
            <a:endParaRPr lang="en-US" altLang="en-US" dirty="0" smtClean="0"/>
          </a:p>
          <a:p>
            <a:r>
              <a:rPr lang="en-US" altLang="en-US" dirty="0" smtClean="0"/>
              <a:t>Closed </a:t>
            </a:r>
            <a:r>
              <a:rPr lang="en-US" altLang="en-US" dirty="0" smtClean="0"/>
              <a:t>captions and speech retrieval help too</a:t>
            </a:r>
          </a:p>
          <a:p>
            <a:pPr lvl="1"/>
            <a:r>
              <a:rPr lang="en-US" altLang="en-US" dirty="0"/>
              <a:t>A</a:t>
            </a:r>
            <a:r>
              <a:rPr lang="en-US" altLang="en-US" dirty="0" smtClean="0"/>
              <a:t>nnouncers often </a:t>
            </a:r>
            <a:r>
              <a:rPr lang="en-US" altLang="en-US" dirty="0" smtClean="0"/>
              <a:t>introduce speakers </a:t>
            </a:r>
            <a:r>
              <a:rPr lang="en-US" altLang="en-US" u="sng" dirty="0" smtClean="0"/>
              <a:t>before</a:t>
            </a:r>
            <a:r>
              <a:rPr lang="en-US" altLang="en-US" dirty="0" smtClean="0"/>
              <a:t> cuts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46299507</TotalTime>
  <Words>306</Words>
  <Application>Microsoft Office PowerPoint</Application>
  <PresentationFormat>On-screen Show (4:3)</PresentationFormat>
  <Paragraphs>84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Times New Roman</vt:lpstr>
      <vt:lpstr>Wingdings</vt:lpstr>
      <vt:lpstr>Default Design</vt:lpstr>
      <vt:lpstr>Image and Video Retrieval</vt:lpstr>
      <vt:lpstr>Agenda</vt:lpstr>
      <vt:lpstr>Multimedia</vt:lpstr>
      <vt:lpstr>Multimedia Genres</vt:lpstr>
      <vt:lpstr>Story Segmentation</vt:lpstr>
      <vt:lpstr>Closed Captions</vt:lpstr>
      <vt:lpstr>PowerPoint Presentation</vt:lpstr>
      <vt:lpstr>On-Screen Captions</vt:lpstr>
      <vt:lpstr>Identity-Based Retrieval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Image and Sound Retrieval</dc:title>
  <dc:creator>Douglas W. Oard</dc:creator>
  <cp:lastModifiedBy>gg</cp:lastModifiedBy>
  <cp:revision>39</cp:revision>
  <cp:lastPrinted>1998-04-20T06:26:49Z</cp:lastPrinted>
  <dcterms:created xsi:type="dcterms:W3CDTF">1998-04-11T15:19:19Z</dcterms:created>
  <dcterms:modified xsi:type="dcterms:W3CDTF">2014-11-23T19:19:33Z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2</vt:i4>
  </property>
  <property fmtid="{D5CDD505-2E9C-101B-9397-08002B2CF9AE}" pid="4" name="Compression">
    <vt:i4>80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oard@glue.umd.edu</vt:lpwstr>
  </property>
  <property fmtid="{D5CDD505-2E9C-101B-9397-08002B2CF9AE}" pid="8" name="HomePage">
    <vt:lpwstr>http://www.clis.umd.edu/courses/708a/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