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5" r:id="rId3"/>
    <p:sldId id="262" r:id="rId4"/>
    <p:sldId id="265" r:id="rId5"/>
    <p:sldId id="266" r:id="rId6"/>
    <p:sldId id="263" r:id="rId7"/>
    <p:sldId id="264" r:id="rId8"/>
    <p:sldId id="318" r:id="rId9"/>
    <p:sldId id="290" r:id="rId10"/>
    <p:sldId id="277" r:id="rId11"/>
    <p:sldId id="282" r:id="rId12"/>
    <p:sldId id="279" r:id="rId13"/>
    <p:sldId id="316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94" d="100"/>
          <a:sy n="94" d="100"/>
        </p:scale>
        <p:origin x="9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330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5474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23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24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47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671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46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49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7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775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10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61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11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26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8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193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9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566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22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27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82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27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78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78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0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6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1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1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49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8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7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72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60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82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077200" cy="1143000"/>
          </a:xfrm>
          <a:noFill/>
        </p:spPr>
        <p:txBody>
          <a:bodyPr/>
          <a:lstStyle/>
          <a:p>
            <a:r>
              <a:rPr lang="en-US" altLang="en-US" smtClean="0"/>
              <a:t>Image and Video Retrieval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  <a:endParaRPr lang="en-US" altLang="en-US" dirty="0"/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13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Key Frame Extraction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5960" y="14478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First frame of a shot is easy to select</a:t>
            </a:r>
          </a:p>
          <a:p>
            <a:pPr lvl="1"/>
            <a:r>
              <a:rPr lang="en-US" altLang="en-US" dirty="0" smtClean="0"/>
              <a:t>But it may not be the best choice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Genre-specific </a:t>
            </a:r>
            <a:r>
              <a:rPr lang="en-US" altLang="en-US" dirty="0" smtClean="0"/>
              <a:t>cues may be helpful</a:t>
            </a:r>
          </a:p>
          <a:p>
            <a:pPr lvl="1"/>
            <a:r>
              <a:rPr lang="en-US" altLang="en-US" dirty="0" smtClean="0"/>
              <a:t>Minimum optical flow for director’s emphasis</a:t>
            </a:r>
          </a:p>
          <a:p>
            <a:pPr lvl="1"/>
            <a:r>
              <a:rPr lang="en-US" altLang="en-US" dirty="0" smtClean="0"/>
              <a:t>Face detection for interviews</a:t>
            </a:r>
          </a:p>
          <a:p>
            <a:pPr lvl="1"/>
            <a:r>
              <a:rPr lang="en-US" altLang="en-US" dirty="0" smtClean="0"/>
              <a:t>Presence of on-screen captions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This </a:t>
            </a:r>
            <a:r>
              <a:rPr lang="en-US" altLang="en-US" dirty="0" smtClean="0"/>
              <a:t>may produce too many frames</a:t>
            </a:r>
          </a:p>
          <a:p>
            <a:pPr lvl="1"/>
            <a:r>
              <a:rPr lang="en-US" altLang="en-US" dirty="0" smtClean="0"/>
              <a:t>Color histogram clusters can reveal duplicates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Full Motion Extracts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Extracted shots, joined by cuts</a:t>
            </a:r>
          </a:p>
          <a:p>
            <a:pPr lvl="1"/>
            <a:r>
              <a:rPr lang="en-US" altLang="en-US" smtClean="0"/>
              <a:t>The technique used in movie advertisements</a:t>
            </a:r>
          </a:p>
          <a:p>
            <a:endParaRPr lang="en-US" altLang="en-US" smtClean="0"/>
          </a:p>
          <a:p>
            <a:r>
              <a:rPr lang="en-US" altLang="en-US" smtClean="0"/>
              <a:t>Conveys more information using motion</a:t>
            </a:r>
          </a:p>
          <a:p>
            <a:pPr lvl="1"/>
            <a:r>
              <a:rPr lang="en-US" altLang="en-US" smtClean="0"/>
              <a:t>Optionally aligned with extracted sound as well</a:t>
            </a:r>
          </a:p>
          <a:p>
            <a:endParaRPr lang="en-US" altLang="en-US" smtClean="0"/>
          </a:p>
          <a:p>
            <a:r>
              <a:rPr lang="en-US" altLang="en-US" smtClean="0"/>
              <a:t>Hard to build a </a:t>
            </a:r>
            <a:r>
              <a:rPr lang="en-US" altLang="en-US" u="sng" smtClean="0"/>
              <a:t>coherent</a:t>
            </a:r>
            <a:r>
              <a:rPr lang="en-US" altLang="en-US" smtClean="0"/>
              <a:t> extract</a:t>
            </a:r>
          </a:p>
          <a:p>
            <a:pPr lvl="1"/>
            <a:r>
              <a:rPr lang="en-US" altLang="en-US" smtClean="0"/>
              <a:t>Movie ads are constructed by hand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43012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272" y="1358900"/>
            <a:ext cx="3697288" cy="534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160"/>
            <a:ext cx="8686800" cy="1143000"/>
          </a:xfrm>
        </p:spPr>
        <p:txBody>
          <a:bodyPr/>
          <a:lstStyle/>
          <a:p>
            <a:r>
              <a:rPr lang="en-US" dirty="0" smtClean="0"/>
              <a:t>“Salient Stills” Abstractive Summary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Image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Video retrieval</a:t>
            </a:r>
          </a:p>
          <a:p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Multimedia retrieval</a:t>
            </a:r>
          </a:p>
        </p:txBody>
      </p:sp>
    </p:spTree>
    <p:extLst>
      <p:ext uri="{BB962C8B-B14F-4D97-AF65-F5344CB8AC3E}">
        <p14:creationId xmlns:p14="http://schemas.microsoft.com/office/powerpoint/2010/main" val="293848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Image retrieval</a:t>
            </a:r>
          </a:p>
          <a:p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Video retrieval</a:t>
            </a:r>
          </a:p>
          <a:p>
            <a:endParaRPr lang="en-US" altLang="en-US" dirty="0"/>
          </a:p>
          <a:p>
            <a:r>
              <a:rPr lang="en-US" altLang="en-US" dirty="0" smtClean="0"/>
              <a:t>Multimedia retrieval</a:t>
            </a:r>
          </a:p>
        </p:txBody>
      </p:sp>
    </p:spTree>
    <p:extLst>
      <p:ext uri="{BB962C8B-B14F-4D97-AF65-F5344CB8AC3E}">
        <p14:creationId xmlns:p14="http://schemas.microsoft.com/office/powerpoint/2010/main" val="37469521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Video Structures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Image structure</a:t>
            </a:r>
          </a:p>
          <a:p>
            <a:pPr lvl="1"/>
            <a:r>
              <a:rPr lang="en-US" altLang="en-US" smtClean="0"/>
              <a:t>Absolute positioning, relative positioning</a:t>
            </a:r>
          </a:p>
          <a:p>
            <a:r>
              <a:rPr lang="en-US" altLang="en-US" smtClean="0"/>
              <a:t>Object motion</a:t>
            </a:r>
          </a:p>
          <a:p>
            <a:pPr lvl="1"/>
            <a:r>
              <a:rPr lang="en-US" altLang="en-US" smtClean="0"/>
              <a:t>Translation, rotation</a:t>
            </a:r>
          </a:p>
          <a:p>
            <a:r>
              <a:rPr lang="en-US" altLang="en-US" smtClean="0"/>
              <a:t>Camera motion</a:t>
            </a:r>
          </a:p>
          <a:p>
            <a:pPr lvl="1"/>
            <a:r>
              <a:rPr lang="en-US" altLang="en-US" smtClean="0"/>
              <a:t>Pan, zoom, perspective change</a:t>
            </a:r>
          </a:p>
          <a:p>
            <a:r>
              <a:rPr lang="en-US" altLang="en-US" smtClean="0"/>
              <a:t>Shot transitions</a:t>
            </a:r>
          </a:p>
          <a:p>
            <a:pPr lvl="1"/>
            <a:r>
              <a:rPr lang="en-US" altLang="en-US" smtClean="0"/>
              <a:t>Cut, fade, dissolve,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Shot Boundary Detection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4114800"/>
          </a:xfrm>
          <a:noFill/>
        </p:spPr>
        <p:txBody>
          <a:bodyPr/>
          <a:lstStyle/>
          <a:p>
            <a:r>
              <a:rPr lang="en-US" altLang="en-US" smtClean="0"/>
              <a:t>Create a color histogram for each image</a:t>
            </a:r>
          </a:p>
          <a:p>
            <a:endParaRPr lang="en-US" altLang="en-US" smtClean="0"/>
          </a:p>
          <a:p>
            <a:r>
              <a:rPr lang="en-US" altLang="en-US" smtClean="0"/>
              <a:t>Segment at discontinuities (cuts)</a:t>
            </a:r>
          </a:p>
          <a:p>
            <a:pPr lvl="1"/>
            <a:r>
              <a:rPr lang="en-US" altLang="en-US" smtClean="0"/>
              <a:t>Cuts are easy, other transitions are also detectable</a:t>
            </a:r>
          </a:p>
          <a:p>
            <a:endParaRPr lang="en-US" altLang="en-US" smtClean="0"/>
          </a:p>
          <a:p>
            <a:r>
              <a:rPr lang="en-US" altLang="en-US" smtClean="0"/>
              <a:t>Cluster representative histograms for each shot</a:t>
            </a:r>
          </a:p>
          <a:p>
            <a:pPr lvl="1"/>
            <a:r>
              <a:rPr lang="en-US" altLang="en-US" smtClean="0"/>
              <a:t>Identifies cuts back to a prior shot</a:t>
            </a:r>
          </a:p>
          <a:p>
            <a:endParaRPr lang="en-US" altLang="en-US" smtClean="0"/>
          </a:p>
          <a:p>
            <a:r>
              <a:rPr lang="en-US" altLang="en-US" smtClean="0"/>
              <a:t>Build a time-labeled transition graph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Shot Classification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1200" y="16002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Shot-to-shot structure correlates with genre</a:t>
            </a:r>
          </a:p>
          <a:p>
            <a:pPr lvl="1"/>
            <a:r>
              <a:rPr lang="en-US" altLang="en-US" dirty="0" smtClean="0"/>
              <a:t>Reflects accepted editorial </a:t>
            </a:r>
            <a:r>
              <a:rPr lang="en-US" altLang="en-US" dirty="0" smtClean="0"/>
              <a:t>conventions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Some substructures are informative</a:t>
            </a:r>
          </a:p>
          <a:p>
            <a:pPr lvl="1"/>
            <a:r>
              <a:rPr lang="en-US" altLang="en-US" dirty="0" smtClean="0"/>
              <a:t>Frequent cuts to and from announcers</a:t>
            </a:r>
          </a:p>
          <a:p>
            <a:pPr lvl="1"/>
            <a:r>
              <a:rPr lang="en-US" altLang="en-US" dirty="0" smtClean="0"/>
              <a:t>Periodic cuts between talk show participants</a:t>
            </a:r>
          </a:p>
          <a:p>
            <a:pPr lvl="1"/>
            <a:r>
              <a:rPr lang="en-US" altLang="en-US" dirty="0" smtClean="0"/>
              <a:t>Wide-narrow cuts in sports programming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Simple </a:t>
            </a:r>
            <a:r>
              <a:rPr lang="en-US" altLang="en-US" dirty="0" smtClean="0"/>
              <a:t>image features can reinforce this</a:t>
            </a:r>
          </a:p>
          <a:p>
            <a:pPr lvl="1"/>
            <a:r>
              <a:rPr lang="en-US" altLang="en-US" dirty="0" smtClean="0"/>
              <a:t>Head-and-shoulders, object size,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6554" y="3048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Object Motion Detection</a:t>
            </a:r>
          </a:p>
        </p:txBody>
      </p:sp>
      <p:sp>
        <p:nvSpPr>
          <p:cNvPr id="2560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Hypothesize objects as in image retrieval</a:t>
            </a:r>
          </a:p>
          <a:p>
            <a:pPr lvl="1"/>
            <a:r>
              <a:rPr lang="en-US" altLang="en-US" dirty="0" smtClean="0"/>
              <a:t>Segment based on color and texture</a:t>
            </a:r>
          </a:p>
          <a:p>
            <a:r>
              <a:rPr lang="en-US" altLang="en-US" dirty="0" smtClean="0"/>
              <a:t>Examine frame-to-frame pixel changes</a:t>
            </a:r>
          </a:p>
          <a:p>
            <a:r>
              <a:rPr lang="en-US" altLang="en-US" dirty="0" smtClean="0"/>
              <a:t>Classify motion</a:t>
            </a:r>
          </a:p>
          <a:p>
            <a:pPr lvl="1"/>
            <a:r>
              <a:rPr lang="en-US" altLang="en-US" dirty="0" smtClean="0"/>
              <a:t>Translation</a:t>
            </a:r>
          </a:p>
          <a:p>
            <a:pPr lvl="2"/>
            <a:r>
              <a:rPr lang="en-US" altLang="en-US" dirty="0" smtClean="0"/>
              <a:t>Linear transforms model </a:t>
            </a:r>
            <a:r>
              <a:rPr lang="en-US" altLang="en-US" dirty="0" err="1" smtClean="0"/>
              <a:t>unaccelerated</a:t>
            </a:r>
            <a:r>
              <a:rPr lang="en-US" altLang="en-US" dirty="0" smtClean="0"/>
              <a:t> motion</a:t>
            </a:r>
          </a:p>
          <a:p>
            <a:pPr lvl="1"/>
            <a:r>
              <a:rPr lang="en-US" altLang="en-US" dirty="0" smtClean="0"/>
              <a:t>Rotation </a:t>
            </a:r>
          </a:p>
          <a:p>
            <a:pPr lvl="2"/>
            <a:r>
              <a:rPr lang="en-US" altLang="en-US" dirty="0" smtClean="0"/>
              <a:t>Creation &amp; destruction, elongation &amp; compression</a:t>
            </a:r>
          </a:p>
          <a:p>
            <a:pPr lvl="1"/>
            <a:r>
              <a:rPr lang="en-US" altLang="en-US" dirty="0" smtClean="0"/>
              <a:t>Merge or split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Camera Motion Detection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Do global frame-to-frame pixel analysis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Classify the resulting patterns</a:t>
            </a:r>
          </a:p>
          <a:p>
            <a:pPr lvl="1"/>
            <a:r>
              <a:rPr lang="en-US" altLang="en-US" dirty="0" smtClean="0"/>
              <a:t>Central tendency -&gt; zoom out</a:t>
            </a:r>
          </a:p>
          <a:p>
            <a:pPr lvl="1"/>
            <a:r>
              <a:rPr lang="en-US" altLang="en-US" dirty="0" smtClean="0"/>
              <a:t>Balanced exterior destruction -&gt; zoom in</a:t>
            </a:r>
          </a:p>
          <a:p>
            <a:pPr lvl="1"/>
            <a:r>
              <a:rPr lang="en-US" altLang="en-US" dirty="0" smtClean="0"/>
              <a:t>Selective exterior destruction -&gt; pan</a:t>
            </a:r>
          </a:p>
          <a:p>
            <a:pPr lvl="1"/>
            <a:r>
              <a:rPr lang="en-US" altLang="en-US" dirty="0" smtClean="0"/>
              <a:t>Coupled rotation and translation -&gt; perspective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609600"/>
          </a:xfrm>
        </p:spPr>
        <p:txBody>
          <a:bodyPr/>
          <a:lstStyle/>
          <a:p>
            <a:r>
              <a:rPr lang="en-US" dirty="0" smtClean="0"/>
              <a:t>Some Concept Detectors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12913"/>
            <a:ext cx="8153400" cy="4114800"/>
          </a:xfrm>
        </p:spPr>
        <p:txBody>
          <a:bodyPr/>
          <a:lstStyle/>
          <a:p>
            <a:r>
              <a:rPr lang="en-US" dirty="0" smtClean="0"/>
              <a:t>Outdoor</a:t>
            </a:r>
          </a:p>
          <a:p>
            <a:pPr lvl="1"/>
            <a:r>
              <a:rPr lang="en-US" dirty="0" smtClean="0"/>
              <a:t>Road-&gt;Cul-de-Sac</a:t>
            </a:r>
          </a:p>
          <a:p>
            <a:r>
              <a:rPr lang="en-US" dirty="0" smtClean="0"/>
              <a:t>Vehicle</a:t>
            </a:r>
          </a:p>
          <a:p>
            <a:pPr lvl="1"/>
            <a:r>
              <a:rPr lang="en-US" dirty="0" smtClean="0"/>
              <a:t>Airplane-&gt;Airplane Flying-&gt;Airplane Landing</a:t>
            </a:r>
          </a:p>
          <a:p>
            <a:r>
              <a:rPr lang="en-US" dirty="0" smtClean="0"/>
              <a:t>Person</a:t>
            </a:r>
          </a:p>
          <a:p>
            <a:pPr lvl="1"/>
            <a:r>
              <a:rPr lang="en-US" dirty="0" smtClean="0"/>
              <a:t>Politicians-&gt;Tony Blair</a:t>
            </a:r>
          </a:p>
          <a:p>
            <a:pPr lvl="1"/>
            <a:r>
              <a:rPr lang="en-US" dirty="0" err="1" smtClean="0"/>
              <a:t>Person_Using_ATM</a:t>
            </a:r>
            <a:endParaRPr lang="en-US" dirty="0" smtClean="0"/>
          </a:p>
          <a:p>
            <a:r>
              <a:rPr lang="en-US" dirty="0" err="1" smtClean="0"/>
              <a:t>Election_Campaign</a:t>
            </a:r>
            <a:endParaRPr lang="en-US" dirty="0" smtClean="0"/>
          </a:p>
          <a:p>
            <a:pPr lvl="1"/>
            <a:r>
              <a:rPr lang="en-US" dirty="0" err="1" smtClean="0"/>
              <a:t>Election_Campaign_Greeting</a:t>
            </a:r>
            <a:endParaRPr lang="en-US" dirty="0" smtClean="0"/>
          </a:p>
          <a:p>
            <a:r>
              <a:rPr lang="en-US" dirty="0" smtClean="0"/>
              <a:t>Animal</a:t>
            </a:r>
          </a:p>
          <a:p>
            <a:pPr lvl="1"/>
            <a:r>
              <a:rPr lang="en-US" dirty="0" smtClean="0"/>
              <a:t>Arthropod-&gt;Crustacean-&gt;Lobster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" y="6557810"/>
            <a:ext cx="3543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http://www-nlpir.nist.gov/projects/tv2014/tv2014.html</a:t>
            </a:r>
          </a:p>
        </p:txBody>
      </p:sp>
    </p:spTree>
    <p:extLst>
      <p:ext uri="{BB962C8B-B14F-4D97-AF65-F5344CB8AC3E}">
        <p14:creationId xmlns:p14="http://schemas.microsoft.com/office/powerpoint/2010/main" val="166860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46299515</TotalTime>
  <Words>353</Words>
  <Application>Microsoft Office PowerPoint</Application>
  <PresentationFormat>On-screen Show (4:3)</PresentationFormat>
  <Paragraphs>109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Wingdings</vt:lpstr>
      <vt:lpstr>Default Design</vt:lpstr>
      <vt:lpstr>Image and Video Retrieval</vt:lpstr>
      <vt:lpstr>Agenda</vt:lpstr>
      <vt:lpstr>Video Structures</vt:lpstr>
      <vt:lpstr>Shot Boundary Detection</vt:lpstr>
      <vt:lpstr>Shot Classification</vt:lpstr>
      <vt:lpstr>Object Motion Detection</vt:lpstr>
      <vt:lpstr>Camera Motion Detection</vt:lpstr>
      <vt:lpstr>Some Concept Detectors</vt:lpstr>
      <vt:lpstr>PowerPoint Presentation</vt:lpstr>
      <vt:lpstr>Key Frame Extraction</vt:lpstr>
      <vt:lpstr>Full Motion Extracts</vt:lpstr>
      <vt:lpstr>“Salient Stills” Abstractive Summary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and Sound Retrieval</dc:title>
  <dc:creator>Douglas W. Oard</dc:creator>
  <cp:lastModifiedBy>gg</cp:lastModifiedBy>
  <cp:revision>39</cp:revision>
  <cp:lastPrinted>1998-04-20T06:26:49Z</cp:lastPrinted>
  <dcterms:created xsi:type="dcterms:W3CDTF">1998-04-11T15:19:19Z</dcterms:created>
  <dcterms:modified xsi:type="dcterms:W3CDTF">2014-11-23T18:48:19Z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