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5" r:id="rId4"/>
    <p:sldId id="300" r:id="rId5"/>
    <p:sldId id="301" r:id="rId6"/>
    <p:sldId id="299" r:id="rId7"/>
    <p:sldId id="303" r:id="rId8"/>
    <p:sldId id="302" r:id="rId9"/>
    <p:sldId id="306" r:id="rId10"/>
    <p:sldId id="307" r:id="rId11"/>
    <p:sldId id="304" r:id="rId12"/>
    <p:sldId id="317" r:id="rId13"/>
    <p:sldId id="273" r:id="rId14"/>
    <p:sldId id="319" r:id="rId15"/>
    <p:sldId id="308" r:id="rId16"/>
    <p:sldId id="315" r:id="rId1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4" d="100"/>
          <a:sy n="94" d="100"/>
        </p:scale>
        <p:origin x="9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33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474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2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5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18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9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2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4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7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49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2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cs.berkeley.edu/photos/blobworl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ney.ctr.columbia.edu/WebSEEk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lib.cs.berkeley.edu/photos/blobworld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077200" cy="1143000"/>
          </a:xfrm>
          <a:noFill/>
        </p:spPr>
        <p:txBody>
          <a:bodyPr/>
          <a:lstStyle/>
          <a:p>
            <a:r>
              <a:rPr lang="en-US" altLang="en-US" smtClean="0"/>
              <a:t>Image and Video Retrieval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INST 734</a:t>
            </a:r>
            <a:endParaRPr lang="en-US" altLang="en-US" dirty="0"/>
          </a:p>
          <a:p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  <a:p>
            <a:r>
              <a:rPr lang="en-US" altLang="en-US" dirty="0" smtClean="0"/>
              <a:t>Module 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9231" r="3488" b="7692"/>
          <a:stretch>
            <a:fillRect/>
          </a:stretch>
        </p:blipFill>
        <p:spPr bwMode="auto">
          <a:xfrm>
            <a:off x="0" y="1447800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Berkeley Blobworld</a:t>
            </a:r>
            <a:endParaRPr lang="en-US" altLang="en-US" sz="4400">
              <a:solidFill>
                <a:schemeClr val="tx2"/>
              </a:solidFill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Image Segmentation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14800"/>
          </a:xfrm>
        </p:spPr>
        <p:txBody>
          <a:bodyPr/>
          <a:lstStyle/>
          <a:p>
            <a:r>
              <a:rPr lang="en-US" altLang="en-US" smtClean="0"/>
              <a:t>Global techniques alone yield low precision</a:t>
            </a:r>
          </a:p>
          <a:p>
            <a:pPr lvl="1"/>
            <a:r>
              <a:rPr lang="en-US" altLang="en-US" smtClean="0"/>
              <a:t>Color &amp; texture characterize </a:t>
            </a:r>
            <a:r>
              <a:rPr lang="en-US" altLang="en-US" u="sng" smtClean="0"/>
              <a:t>objects</a:t>
            </a:r>
            <a:r>
              <a:rPr lang="en-US" altLang="en-US" smtClean="0"/>
              <a:t>, not images</a:t>
            </a:r>
          </a:p>
          <a:p>
            <a:r>
              <a:rPr lang="en-US" altLang="en-US" smtClean="0"/>
              <a:t>Segment at color and texture discontinuities</a:t>
            </a:r>
          </a:p>
          <a:p>
            <a:pPr lvl="1"/>
            <a:r>
              <a:rPr lang="en-US" altLang="en-US" smtClean="0"/>
              <a:t>Like “flood fill” in Photoshop</a:t>
            </a:r>
          </a:p>
          <a:p>
            <a:r>
              <a:rPr lang="en-US" altLang="en-US" smtClean="0"/>
              <a:t>Represent size shape &amp; orientation of objects</a:t>
            </a:r>
          </a:p>
          <a:p>
            <a:pPr lvl="1"/>
            <a:r>
              <a:rPr lang="en-US" altLang="en-US" smtClean="0"/>
              <a:t>e.g., Berkeley’s “Blobworld” uses ellipses</a:t>
            </a:r>
          </a:p>
          <a:p>
            <a:r>
              <a:rPr lang="en-US" altLang="en-US" smtClean="0"/>
              <a:t>Represent relative positions of objects</a:t>
            </a:r>
          </a:p>
          <a:p>
            <a:pPr lvl="1"/>
            <a:r>
              <a:rPr lang="en-US" altLang="en-US" smtClean="0"/>
              <a:t>e.g., angles between lines joining the centers</a:t>
            </a:r>
          </a:p>
          <a:p>
            <a:r>
              <a:rPr lang="en-US" altLang="en-US" smtClean="0"/>
              <a:t>Perform rotation- and scale-invariant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33" t="30741" r="43333" b="18889"/>
          <a:stretch/>
        </p:blipFill>
        <p:spPr>
          <a:xfrm>
            <a:off x="228600" y="1676400"/>
            <a:ext cx="40386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000" t="15926" r="46250" b="21852"/>
          <a:stretch/>
        </p:blipFill>
        <p:spPr>
          <a:xfrm>
            <a:off x="4419600" y="1676400"/>
            <a:ext cx="3205843" cy="4724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Picasa Face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Face Recognition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114800"/>
          </a:xfrm>
          <a:noFill/>
        </p:spPr>
        <p:txBody>
          <a:bodyPr/>
          <a:lstStyle/>
          <a:p>
            <a:r>
              <a:rPr lang="en-US" altLang="en-US" dirty="0" smtClean="0"/>
              <a:t>Segment from images based on shape</a:t>
            </a:r>
          </a:p>
          <a:p>
            <a:pPr lvl="1"/>
            <a:r>
              <a:rPr lang="en-US" altLang="en-US" dirty="0" smtClean="0"/>
              <a:t>Head, shoulders, and hair provide strong cues</a:t>
            </a:r>
          </a:p>
          <a:p>
            <a:pPr lvl="5"/>
            <a:endParaRPr lang="en-US" altLang="en-US" dirty="0" smtClean="0"/>
          </a:p>
          <a:p>
            <a:r>
              <a:rPr lang="en-US" altLang="en-US" dirty="0" smtClean="0"/>
              <a:t>Select </a:t>
            </a:r>
            <a:r>
              <a:rPr lang="en-US" altLang="en-US" dirty="0"/>
              <a:t>the most directly frontal view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v</a:t>
            </a:r>
            <a:r>
              <a:rPr lang="en-US" altLang="en-US" dirty="0" smtClean="0"/>
              <a:t>ideo, select best frame (e.g., based </a:t>
            </a:r>
            <a:r>
              <a:rPr lang="en-US" altLang="en-US" dirty="0" smtClean="0"/>
              <a:t>on </a:t>
            </a:r>
            <a:r>
              <a:rPr lang="en-US" altLang="en-US" dirty="0" err="1" smtClean="0"/>
              <a:t>eyes+cheeks</a:t>
            </a:r>
            <a:r>
              <a:rPr lang="en-US" altLang="en-US" dirty="0" smtClean="0"/>
              <a:t>)</a:t>
            </a:r>
            <a:endParaRPr lang="en-US" altLang="en-US" dirty="0" smtClean="0"/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Construct </a:t>
            </a:r>
            <a:r>
              <a:rPr lang="en-US" altLang="en-US" dirty="0" smtClean="0"/>
              <a:t>feature vectors</a:t>
            </a:r>
          </a:p>
          <a:p>
            <a:pPr lvl="1"/>
            <a:r>
              <a:rPr lang="en-US" altLang="en-US" dirty="0" smtClean="0"/>
              <a:t>“</a:t>
            </a:r>
            <a:r>
              <a:rPr lang="en-US" altLang="en-US" dirty="0" err="1" smtClean="0"/>
              <a:t>Eigenface</a:t>
            </a:r>
            <a:r>
              <a:rPr lang="en-US" altLang="en-US" dirty="0" smtClean="0"/>
              <a:t>” produces 16-element vectors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Perform </a:t>
            </a:r>
            <a:r>
              <a:rPr lang="en-US" altLang="en-US" dirty="0" smtClean="0"/>
              <a:t>similarity matching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Georeferencing</a:t>
            </a:r>
            <a:endParaRPr lang="en-US" dirty="0"/>
          </a:p>
        </p:txBody>
      </p:sp>
      <p:pic>
        <p:nvPicPr>
          <p:cNvPr id="2050" name="Picture 2" descr="http://graphics.cs.cmu.edu/projects/im2gps/results/0046_Tanzania_00019_1292210091_693ea74b7a_1088_15274769@N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2895600"/>
            <a:ext cx="9146458" cy="18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http://graphics.cs.cmu.edu/projects/im2gps/</a:t>
            </a:r>
          </a:p>
        </p:txBody>
      </p:sp>
    </p:spTree>
    <p:extLst>
      <p:ext uri="{BB962C8B-B14F-4D97-AF65-F5344CB8AC3E}">
        <p14:creationId xmlns:p14="http://schemas.microsoft.com/office/powerpoint/2010/main" val="20340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Image Retrieval 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Query</a:t>
            </a:r>
          </a:p>
          <a:p>
            <a:pPr lvl="1"/>
            <a:r>
              <a:rPr lang="en-US" altLang="en-US" dirty="0" smtClean="0"/>
              <a:t>Keywords, example, sketch</a:t>
            </a:r>
          </a:p>
          <a:p>
            <a:r>
              <a:rPr lang="en-US" altLang="en-US" dirty="0" smtClean="0"/>
              <a:t>Matching</a:t>
            </a:r>
          </a:p>
          <a:p>
            <a:pPr lvl="1"/>
            <a:r>
              <a:rPr lang="en-US" altLang="en-US" dirty="0" smtClean="0"/>
              <a:t>Caption text</a:t>
            </a:r>
          </a:p>
          <a:p>
            <a:pPr lvl="1"/>
            <a:r>
              <a:rPr lang="en-US" altLang="en-US" dirty="0" smtClean="0"/>
              <a:t>Segmentation</a:t>
            </a:r>
          </a:p>
          <a:p>
            <a:pPr lvl="1"/>
            <a:r>
              <a:rPr lang="en-US" altLang="en-US" dirty="0" smtClean="0"/>
              <a:t>Similarity (color, texture, shape)</a:t>
            </a:r>
          </a:p>
          <a:p>
            <a:pPr lvl="1"/>
            <a:r>
              <a:rPr lang="en-US" altLang="en-US" dirty="0" smtClean="0"/>
              <a:t>Spatial arrangement (orientation, position)</a:t>
            </a:r>
          </a:p>
          <a:p>
            <a:pPr lvl="1"/>
            <a:r>
              <a:rPr lang="en-US" altLang="en-US" dirty="0" smtClean="0"/>
              <a:t>Specialized techniques (e.g., face recognition)</a:t>
            </a:r>
          </a:p>
          <a:p>
            <a:r>
              <a:rPr lang="en-US" altLang="en-US" dirty="0" smtClean="0"/>
              <a:t>Selection</a:t>
            </a:r>
          </a:p>
          <a:p>
            <a:pPr lvl="1"/>
            <a:r>
              <a:rPr lang="en-US" altLang="en-US" dirty="0" smtClean="0"/>
              <a:t>Thumbnails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Image retrieval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Video retrieval</a:t>
            </a:r>
          </a:p>
          <a:p>
            <a:endParaRPr lang="en-US" altLang="en-US" dirty="0"/>
          </a:p>
          <a:p>
            <a:r>
              <a:rPr lang="en-US" altLang="en-US" dirty="0" smtClean="0"/>
              <a:t>Multimedia retrieval</a:t>
            </a:r>
          </a:p>
        </p:txBody>
      </p:sp>
    </p:spTree>
    <p:extLst>
      <p:ext uri="{BB962C8B-B14F-4D97-AF65-F5344CB8AC3E}">
        <p14:creationId xmlns:p14="http://schemas.microsoft.com/office/powerpoint/2010/main" val="3746952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Image retrieval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Video retrieval</a:t>
            </a:r>
          </a:p>
          <a:p>
            <a:endParaRPr lang="en-US" altLang="en-US" dirty="0"/>
          </a:p>
          <a:p>
            <a:r>
              <a:rPr lang="en-US" altLang="en-US" dirty="0" smtClean="0"/>
              <a:t>Multimedia retrieval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Image Retrieval Applications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Retrospective retrieval applications</a:t>
            </a:r>
          </a:p>
          <a:p>
            <a:pPr lvl="1"/>
            <a:r>
              <a:rPr lang="en-US" altLang="en-US" dirty="0" smtClean="0"/>
              <a:t>Manage stock photo archives</a:t>
            </a:r>
          </a:p>
          <a:p>
            <a:pPr lvl="1"/>
            <a:r>
              <a:rPr lang="en-US" altLang="en-US" dirty="0" smtClean="0"/>
              <a:t>Index images on the Web</a:t>
            </a:r>
          </a:p>
          <a:p>
            <a:pPr lvl="1"/>
            <a:r>
              <a:rPr lang="en-US" altLang="en-US" dirty="0" smtClean="0"/>
              <a:t>Organize materials for art history courses</a:t>
            </a:r>
          </a:p>
          <a:p>
            <a:r>
              <a:rPr lang="en-US" altLang="en-US" dirty="0" smtClean="0"/>
              <a:t>Information filtering applications</a:t>
            </a:r>
          </a:p>
          <a:p>
            <a:pPr lvl="1"/>
            <a:r>
              <a:rPr lang="en-US" altLang="en-US" dirty="0" smtClean="0"/>
              <a:t>Earth resources satellite image triage</a:t>
            </a:r>
          </a:p>
          <a:p>
            <a:pPr lvl="1"/>
            <a:r>
              <a:rPr lang="en-US" altLang="en-US" dirty="0" smtClean="0"/>
              <a:t>News bureau </a:t>
            </a:r>
            <a:r>
              <a:rPr lang="en-US" altLang="en-US" dirty="0" err="1" smtClean="0"/>
              <a:t>wirephoto</a:t>
            </a:r>
            <a:r>
              <a:rPr lang="en-US" altLang="en-US" dirty="0" smtClean="0"/>
              <a:t> routing</a:t>
            </a:r>
          </a:p>
          <a:p>
            <a:pPr lvl="1"/>
            <a:r>
              <a:rPr lang="en-US" altLang="en-US" dirty="0" smtClean="0"/>
              <a:t>Law enforcement at immigration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8361" r="4204" b="5933"/>
          <a:stretch>
            <a:fillRect/>
          </a:stretch>
        </p:blipFill>
        <p:spPr bwMode="auto">
          <a:xfrm>
            <a:off x="1348736" y="152399"/>
            <a:ext cx="6333177" cy="64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78" y="65810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http://www.ee.columbia.edu/ln/dvmm/researchProjects/MultimediaIndexing/WebSEEK/WebSEEK.htm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56491" r="7066" b="12677"/>
          <a:stretch>
            <a:fillRect/>
          </a:stretch>
        </p:blipFill>
        <p:spPr bwMode="auto">
          <a:xfrm>
            <a:off x="2286000" y="1752600"/>
            <a:ext cx="6705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33772" r="64058" b="60223"/>
          <a:stretch>
            <a:fillRect/>
          </a:stretch>
        </p:blipFill>
        <p:spPr bwMode="auto">
          <a:xfrm>
            <a:off x="0" y="24384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59737" r="7066" b="8316"/>
          <a:stretch>
            <a:fillRect/>
          </a:stretch>
        </p:blipFill>
        <p:spPr bwMode="auto">
          <a:xfrm>
            <a:off x="2286000" y="4343400"/>
            <a:ext cx="6705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30588" r="66592" b="50061"/>
          <a:stretch>
            <a:fillRect/>
          </a:stretch>
        </p:blipFill>
        <p:spPr bwMode="auto">
          <a:xfrm>
            <a:off x="203200" y="4343400"/>
            <a:ext cx="185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  <a:noFill/>
        </p:spPr>
        <p:txBody>
          <a:bodyPr/>
          <a:lstStyle/>
          <a:p>
            <a:r>
              <a:rPr lang="en-US" altLang="en-US" smtClean="0"/>
              <a:t>Color Histogram Example</a:t>
            </a:r>
            <a:endParaRPr lang="en-US" altLang="en-US" smtClean="0"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Histogram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 smtClean="0"/>
              <a:t>Represent image as a rectangular pixel raster</a:t>
            </a:r>
          </a:p>
          <a:p>
            <a:pPr lvl="1"/>
            <a:r>
              <a:rPr lang="en-US" altLang="en-US" smtClean="0"/>
              <a:t>e.g., 1024 columns and 768 rows</a:t>
            </a:r>
          </a:p>
          <a:p>
            <a:r>
              <a:rPr lang="en-US" altLang="en-US" smtClean="0"/>
              <a:t>Represent each pixel as a </a:t>
            </a:r>
            <a:r>
              <a:rPr lang="en-US" altLang="en-US" u="sng" smtClean="0"/>
              <a:t>quantized</a:t>
            </a:r>
            <a:r>
              <a:rPr lang="en-US" altLang="en-US" smtClean="0"/>
              <a:t> color</a:t>
            </a:r>
          </a:p>
          <a:p>
            <a:pPr lvl="1"/>
            <a:r>
              <a:rPr lang="en-US" altLang="en-US" smtClean="0"/>
              <a:t>e.g., 256 colors ranging from red through violet</a:t>
            </a:r>
          </a:p>
          <a:p>
            <a:r>
              <a:rPr lang="en-US" altLang="en-US" smtClean="0"/>
              <a:t>Count the number of pixels in each color bin</a:t>
            </a:r>
          </a:p>
          <a:p>
            <a:pPr lvl="1"/>
            <a:r>
              <a:rPr lang="en-US" altLang="en-US" smtClean="0"/>
              <a:t>Produces vector representations</a:t>
            </a:r>
          </a:p>
          <a:p>
            <a:r>
              <a:rPr lang="en-US" altLang="en-US" smtClean="0"/>
              <a:t>Compute vector similarity</a:t>
            </a:r>
          </a:p>
          <a:p>
            <a:pPr lvl="1"/>
            <a:r>
              <a:rPr lang="en-US" altLang="en-US" smtClean="0"/>
              <a:t>e.g., normalized inner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altLang="en-US" smtClean="0"/>
              <a:t>Texture Test Patterns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0569" r="7701" b="7190"/>
          <a:stretch>
            <a:fillRect/>
          </a:stretch>
        </p:blipFill>
        <p:spPr bwMode="auto">
          <a:xfrm>
            <a:off x="1830388" y="609600"/>
            <a:ext cx="553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Texture Matching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 smtClean="0"/>
              <a:t>Texture characterizes small-scale regularity</a:t>
            </a:r>
          </a:p>
          <a:p>
            <a:pPr lvl="1"/>
            <a:r>
              <a:rPr lang="en-US" altLang="en-US" smtClean="0"/>
              <a:t>Color describes pixels, texture describes regions</a:t>
            </a:r>
          </a:p>
          <a:p>
            <a:r>
              <a:rPr lang="en-US" altLang="en-US" smtClean="0"/>
              <a:t>Described by several types of features</a:t>
            </a:r>
          </a:p>
          <a:p>
            <a:pPr lvl="1"/>
            <a:r>
              <a:rPr lang="en-US" altLang="en-US" smtClean="0"/>
              <a:t>e.g., smoothness, periodicity, directionality</a:t>
            </a:r>
          </a:p>
          <a:p>
            <a:r>
              <a:rPr lang="en-US" altLang="en-US" smtClean="0"/>
              <a:t>Match region size with image characteristics</a:t>
            </a:r>
          </a:p>
          <a:p>
            <a:pPr lvl="1"/>
            <a:r>
              <a:rPr lang="en-US" altLang="en-US" smtClean="0"/>
              <a:t>Computed using filter banks, Gabor wavelets, …</a:t>
            </a:r>
          </a:p>
          <a:p>
            <a:r>
              <a:rPr lang="en-US" altLang="en-US" smtClean="0"/>
              <a:t>Perform weighted vector space matching</a:t>
            </a:r>
          </a:p>
          <a:p>
            <a:pPr lvl="1"/>
            <a:r>
              <a:rPr lang="en-US" altLang="en-US" smtClean="0"/>
              <a:t>Usually in combination with a color 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en-US" smtClean="0"/>
              <a:t>Berkeley Blobworld</a:t>
            </a:r>
            <a:endParaRPr lang="en-US" altLang="en-US" smtClean="0">
              <a:hlinkClick r:id="rId2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7155" r="7423" b="3079"/>
          <a:stretch>
            <a:fillRect/>
          </a:stretch>
        </p:blipFill>
        <p:spPr bwMode="auto">
          <a:xfrm>
            <a:off x="990600" y="719138"/>
            <a:ext cx="71628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46299512</TotalTime>
  <Words>342</Words>
  <Application>Microsoft Office PowerPoint</Application>
  <PresentationFormat>On-screen Show (4:3)</PresentationFormat>
  <Paragraphs>87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Wingdings</vt:lpstr>
      <vt:lpstr>Default Design</vt:lpstr>
      <vt:lpstr>Image and Video Retrieval</vt:lpstr>
      <vt:lpstr>Agenda</vt:lpstr>
      <vt:lpstr>Image Retrieval Applications</vt:lpstr>
      <vt:lpstr>PowerPoint Presentation</vt:lpstr>
      <vt:lpstr>Color Histogram Example</vt:lpstr>
      <vt:lpstr>Color Histogram Matching</vt:lpstr>
      <vt:lpstr>Texture Test Patterns</vt:lpstr>
      <vt:lpstr>Texture Matching</vt:lpstr>
      <vt:lpstr>Berkeley Blobworld</vt:lpstr>
      <vt:lpstr>PowerPoint Presentation</vt:lpstr>
      <vt:lpstr>Image Segmentation</vt:lpstr>
      <vt:lpstr>Picasa Face Recognition</vt:lpstr>
      <vt:lpstr>Face Recognition</vt:lpstr>
      <vt:lpstr>Image Georeferencing</vt:lpstr>
      <vt:lpstr>Image Retrieval Summary</vt:lpstr>
      <vt:lpstr>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and Sound Retrieval</dc:title>
  <dc:creator>Douglas W. Oard</dc:creator>
  <cp:lastModifiedBy>gg</cp:lastModifiedBy>
  <cp:revision>39</cp:revision>
  <cp:lastPrinted>1998-04-20T06:26:49Z</cp:lastPrinted>
  <dcterms:created xsi:type="dcterms:W3CDTF">1998-04-11T15:19:19Z</dcterms:created>
  <dcterms:modified xsi:type="dcterms:W3CDTF">2014-11-23T18:07:54Z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