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540" r:id="rId3"/>
    <p:sldId id="348" r:id="rId4"/>
    <p:sldId id="545" r:id="rId5"/>
    <p:sldId id="353" r:id="rId6"/>
    <p:sldId id="271" r:id="rId7"/>
    <p:sldId id="304" r:id="rId8"/>
    <p:sldId id="277" r:id="rId9"/>
    <p:sldId id="279" r:id="rId10"/>
    <p:sldId id="354" r:id="rId11"/>
    <p:sldId id="484" r:id="rId12"/>
    <p:sldId id="510" r:id="rId13"/>
    <p:sldId id="508" r:id="rId14"/>
    <p:sldId id="54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5486" autoAdjust="0"/>
    <p:restoredTop sz="96433" autoAdjust="0"/>
  </p:normalViewPr>
  <p:slideViewPr>
    <p:cSldViewPr>
      <p:cViewPr varScale="1">
        <p:scale>
          <a:sx n="116" d="100"/>
          <a:sy n="116" d="100"/>
        </p:scale>
        <p:origin x="12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3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DB8341-8F1C-4E63-A8CE-414F09FBC3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1737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http://www.data-compression.com/speech.html</a:t>
            </a:r>
          </a:p>
        </p:txBody>
      </p:sp>
    </p:spTree>
    <p:extLst>
      <p:ext uri="{BB962C8B-B14F-4D97-AF65-F5344CB8AC3E}">
        <p14:creationId xmlns:p14="http://schemas.microsoft.com/office/powerpoint/2010/main" val="2621257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5621E6-8271-4DA8-B0E9-420B60589A9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711200"/>
            <a:ext cx="4605338" cy="34544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8800"/>
            <a:ext cx="5029200" cy="406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429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81F69C-9733-44EB-94D0-4CE2CF1AE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07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EF5735-1FB1-474A-AE22-EDCA62568F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84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58813-7E10-49DB-84BF-26942E1511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07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75C53-4A87-41CB-B5F9-A5E297C5E7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425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99650-9465-4C91-B9C8-BBDD023BDE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56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F4443-D824-4F49-97C8-DD2A928BEB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60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18758A-C6C5-45FA-AE62-AF67A1DA4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73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2BAC58-59AD-4C1C-BC41-0D95C8ECC8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33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A6B6D5-6571-47C5-ADD3-7CE572526B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452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218A01-BC4E-4E6B-913E-E4111F7E7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78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8C3D58-E1F8-4684-804D-D972B6258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809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263E9-0D99-4EC8-9566-261B35A50E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81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9E399F-E5FB-4C39-AEB3-A7E857E290D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Speech and Music Retrieval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  <a:p>
            <a:r>
              <a:rPr lang="en-US" altLang="en-US" dirty="0" smtClean="0"/>
              <a:t>Module 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Key Results from TREC/TDT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114800"/>
          </a:xfrm>
        </p:spPr>
        <p:txBody>
          <a:bodyPr/>
          <a:lstStyle/>
          <a:p>
            <a:r>
              <a:rPr lang="en-US" altLang="en-US" smtClean="0"/>
              <a:t>Recognition and retrieval can be decomposed</a:t>
            </a:r>
          </a:p>
          <a:p>
            <a:pPr lvl="1"/>
            <a:r>
              <a:rPr lang="en-US" altLang="en-US" smtClean="0"/>
              <a:t>Word recognition/retrieval works well in English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Retrieval is robust with recognition errors</a:t>
            </a:r>
          </a:p>
          <a:p>
            <a:pPr lvl="1"/>
            <a:r>
              <a:rPr lang="en-US" altLang="en-US" smtClean="0"/>
              <a:t>Up to 40% word error rate is tolerable</a:t>
            </a:r>
          </a:p>
          <a:p>
            <a:pPr lvl="3"/>
            <a:endParaRPr lang="en-US" altLang="en-US" smtClean="0"/>
          </a:p>
          <a:p>
            <a:r>
              <a:rPr lang="en-US" altLang="en-US" smtClean="0"/>
              <a:t>Retrieval is robust with segmentation errors</a:t>
            </a:r>
          </a:p>
          <a:p>
            <a:pPr lvl="1"/>
            <a:r>
              <a:rPr lang="en-US" altLang="en-US" smtClean="0"/>
              <a:t>Vocabulary shift/pauses provide strong cues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588" y="842963"/>
          <a:ext cx="9374187" cy="539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Chart" r:id="rId3" imgW="5476951" imgH="3152724" progId="Excel.Chart.8">
                  <p:embed/>
                </p:oleObj>
              </mc:Choice>
              <mc:Fallback>
                <p:oleObj name="Chart" r:id="rId3" imgW="5476951" imgH="3152724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842963"/>
                        <a:ext cx="9374187" cy="539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dirty="0" smtClean="0"/>
              <a:t>English Transcription Accuracy</a:t>
            </a:r>
          </a:p>
        </p:txBody>
      </p:sp>
      <p:pic>
        <p:nvPicPr>
          <p:cNvPr id="4100" name="Picture 4" descr="ibmlogo2"/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469063"/>
            <a:ext cx="990600" cy="388937"/>
          </a:xfrm>
          <a:noFill/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35550" y="6491288"/>
            <a:ext cx="410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Training: 200 hours from 800 speakers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Line 2"/>
          <p:cNvSpPr>
            <a:spLocks noChangeShapeType="1"/>
          </p:cNvSpPr>
          <p:nvPr/>
        </p:nvSpPr>
        <p:spPr bwMode="auto">
          <a:xfrm flipH="1">
            <a:off x="3554413" y="2681288"/>
            <a:ext cx="2003425" cy="2816225"/>
          </a:xfrm>
          <a:prstGeom prst="line">
            <a:avLst/>
          </a:prstGeom>
          <a:noFill/>
          <a:ln w="19050">
            <a:solidFill>
              <a:srgbClr val="FF00FF"/>
            </a:solidFill>
            <a:prstDash val="dash"/>
            <a:round/>
            <a:headEnd type="triangle" w="sm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7616" tIns="43808" rIns="87616" bIns="43808"/>
          <a:lstStyle/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557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Other Languages</a:t>
            </a:r>
          </a:p>
        </p:txBody>
      </p:sp>
      <p:cxnSp>
        <p:nvCxnSpPr>
          <p:cNvPr id="101380" name="AutoShape 4"/>
          <p:cNvCxnSpPr>
            <a:cxnSpLocks noChangeShapeType="1"/>
            <a:stCxn id="101379" idx="1"/>
            <a:endCxn id="101379" idx="1"/>
          </p:cNvCxnSpPr>
          <p:nvPr/>
        </p:nvCxnSpPr>
        <p:spPr bwMode="auto">
          <a:xfrm rot="10800000" flipH="1" flipV="1">
            <a:off x="685800" y="730250"/>
            <a:ext cx="1588" cy="1588"/>
          </a:xfrm>
          <a:prstGeom prst="bentConnector3">
            <a:avLst>
              <a:gd name="adj1" fmla="val -14400005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cxnSp>
      <p:cxnSp>
        <p:nvCxnSpPr>
          <p:cNvPr id="101381" name="AutoShape 5"/>
          <p:cNvCxnSpPr>
            <a:cxnSpLocks noChangeShapeType="1"/>
          </p:cNvCxnSpPr>
          <p:nvPr/>
        </p:nvCxnSpPr>
        <p:spPr bwMode="auto">
          <a:xfrm rot="5400000">
            <a:off x="-828674" y="3355975"/>
            <a:ext cx="2881312" cy="1587"/>
          </a:xfrm>
          <a:prstGeom prst="bentConnector3">
            <a:avLst>
              <a:gd name="adj1" fmla="val 49972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cxnSp>
      <p:cxnSp>
        <p:nvCxnSpPr>
          <p:cNvPr id="101382" name="AutoShape 6"/>
          <p:cNvCxnSpPr>
            <a:cxnSpLocks noChangeShapeType="1"/>
          </p:cNvCxnSpPr>
          <p:nvPr/>
        </p:nvCxnSpPr>
        <p:spPr bwMode="auto">
          <a:xfrm flipH="1">
            <a:off x="611188" y="1628775"/>
            <a:ext cx="1587" cy="403225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1383" name="Line 7"/>
          <p:cNvSpPr>
            <a:spLocks noChangeShapeType="1"/>
          </p:cNvSpPr>
          <p:nvPr/>
        </p:nvSpPr>
        <p:spPr bwMode="auto">
          <a:xfrm flipV="1">
            <a:off x="936625" y="5592763"/>
            <a:ext cx="7269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84" name="Line 8"/>
          <p:cNvSpPr>
            <a:spLocks noChangeShapeType="1"/>
          </p:cNvSpPr>
          <p:nvPr/>
        </p:nvSpPr>
        <p:spPr bwMode="auto">
          <a:xfrm>
            <a:off x="944563" y="1717675"/>
            <a:ext cx="9525" cy="38846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539750" y="5664200"/>
            <a:ext cx="8353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en-US" sz="16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  10/01       4/02      10/02      4/03     10/03       4/04     10/04       4/05     10/05       4/06     10/06</a:t>
            </a:r>
          </a:p>
        </p:txBody>
      </p:sp>
      <p:sp>
        <p:nvSpPr>
          <p:cNvPr id="101386" name="Line 10"/>
          <p:cNvSpPr>
            <a:spLocks noChangeShapeType="1"/>
          </p:cNvSpPr>
          <p:nvPr/>
        </p:nvSpPr>
        <p:spPr bwMode="auto">
          <a:xfrm>
            <a:off x="1687513" y="5561013"/>
            <a:ext cx="0" cy="80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87" name="Line 11"/>
          <p:cNvSpPr>
            <a:spLocks noChangeShapeType="1"/>
          </p:cNvSpPr>
          <p:nvPr/>
        </p:nvSpPr>
        <p:spPr bwMode="auto">
          <a:xfrm>
            <a:off x="2406650" y="5551488"/>
            <a:ext cx="0" cy="80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88" name="Line 12"/>
          <p:cNvSpPr>
            <a:spLocks noChangeShapeType="1"/>
          </p:cNvSpPr>
          <p:nvPr/>
        </p:nvSpPr>
        <p:spPr bwMode="auto">
          <a:xfrm>
            <a:off x="3130550" y="5556250"/>
            <a:ext cx="0" cy="80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89" name="Line 13"/>
          <p:cNvSpPr>
            <a:spLocks noChangeShapeType="1"/>
          </p:cNvSpPr>
          <p:nvPr/>
        </p:nvSpPr>
        <p:spPr bwMode="auto">
          <a:xfrm>
            <a:off x="3854450" y="5546725"/>
            <a:ext cx="0" cy="95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0" name="Line 14"/>
          <p:cNvSpPr>
            <a:spLocks noChangeShapeType="1"/>
          </p:cNvSpPr>
          <p:nvPr/>
        </p:nvSpPr>
        <p:spPr bwMode="auto">
          <a:xfrm>
            <a:off x="4572000" y="5561013"/>
            <a:ext cx="0" cy="80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1" name="Line 15"/>
          <p:cNvSpPr>
            <a:spLocks noChangeShapeType="1"/>
          </p:cNvSpPr>
          <p:nvPr/>
        </p:nvSpPr>
        <p:spPr bwMode="auto">
          <a:xfrm>
            <a:off x="5276850" y="5561013"/>
            <a:ext cx="0" cy="80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2" name="Line 16"/>
          <p:cNvSpPr>
            <a:spLocks noChangeShapeType="1"/>
          </p:cNvSpPr>
          <p:nvPr/>
        </p:nvSpPr>
        <p:spPr bwMode="auto">
          <a:xfrm>
            <a:off x="6005513" y="5565775"/>
            <a:ext cx="0" cy="80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3" name="Line 17"/>
          <p:cNvSpPr>
            <a:spLocks noChangeShapeType="1"/>
          </p:cNvSpPr>
          <p:nvPr/>
        </p:nvSpPr>
        <p:spPr bwMode="auto">
          <a:xfrm>
            <a:off x="6734175" y="5565775"/>
            <a:ext cx="0" cy="80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4" name="Line 18"/>
          <p:cNvSpPr>
            <a:spLocks noChangeShapeType="1"/>
          </p:cNvSpPr>
          <p:nvPr/>
        </p:nvSpPr>
        <p:spPr bwMode="auto">
          <a:xfrm>
            <a:off x="7453313" y="5551488"/>
            <a:ext cx="0" cy="80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5" name="Line 19"/>
          <p:cNvSpPr>
            <a:spLocks noChangeShapeType="1"/>
          </p:cNvSpPr>
          <p:nvPr/>
        </p:nvSpPr>
        <p:spPr bwMode="auto">
          <a:xfrm>
            <a:off x="8172450" y="5551488"/>
            <a:ext cx="0" cy="80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6" name="Line 20"/>
          <p:cNvSpPr>
            <a:spLocks noChangeShapeType="1"/>
          </p:cNvSpPr>
          <p:nvPr/>
        </p:nvSpPr>
        <p:spPr bwMode="auto">
          <a:xfrm>
            <a:off x="8186738" y="5591175"/>
            <a:ext cx="552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7" name="Line 21"/>
          <p:cNvSpPr>
            <a:spLocks noChangeShapeType="1"/>
          </p:cNvSpPr>
          <p:nvPr/>
        </p:nvSpPr>
        <p:spPr bwMode="auto">
          <a:xfrm>
            <a:off x="885825" y="4862513"/>
            <a:ext cx="9525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8" name="Line 22"/>
          <p:cNvSpPr>
            <a:spLocks noChangeShapeType="1"/>
          </p:cNvSpPr>
          <p:nvPr/>
        </p:nvSpPr>
        <p:spPr bwMode="auto">
          <a:xfrm>
            <a:off x="895350" y="4148138"/>
            <a:ext cx="9525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399" name="Line 23"/>
          <p:cNvSpPr>
            <a:spLocks noChangeShapeType="1"/>
          </p:cNvSpPr>
          <p:nvPr/>
        </p:nvSpPr>
        <p:spPr bwMode="auto">
          <a:xfrm>
            <a:off x="890588" y="3424238"/>
            <a:ext cx="9525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00" name="Line 24"/>
          <p:cNvSpPr>
            <a:spLocks noChangeShapeType="1"/>
          </p:cNvSpPr>
          <p:nvPr/>
        </p:nvSpPr>
        <p:spPr bwMode="auto">
          <a:xfrm>
            <a:off x="885825" y="2709863"/>
            <a:ext cx="9525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01" name="Line 25"/>
          <p:cNvSpPr>
            <a:spLocks noChangeShapeType="1"/>
          </p:cNvSpPr>
          <p:nvPr/>
        </p:nvSpPr>
        <p:spPr bwMode="auto">
          <a:xfrm>
            <a:off x="895350" y="1995488"/>
            <a:ext cx="9525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02" name="Text Box 26"/>
          <p:cNvSpPr txBox="1">
            <a:spLocks noChangeArrowheads="1"/>
          </p:cNvSpPr>
          <p:nvPr/>
        </p:nvSpPr>
        <p:spPr bwMode="auto">
          <a:xfrm>
            <a:off x="409575" y="1793875"/>
            <a:ext cx="395288" cy="327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en-US" sz="16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30</a:t>
            </a:r>
          </a:p>
          <a:p>
            <a:pPr eaLnBrk="1" hangingPunct="1">
              <a:spcBef>
                <a:spcPct val="50000"/>
              </a:spcBef>
            </a:pPr>
            <a:endParaRPr lang="cs-CZ" altLang="en-US" sz="1600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en-US" sz="16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40</a:t>
            </a:r>
          </a:p>
          <a:p>
            <a:pPr eaLnBrk="1" hangingPunct="1">
              <a:spcBef>
                <a:spcPct val="50000"/>
              </a:spcBef>
            </a:pPr>
            <a:endParaRPr lang="cs-CZ" altLang="en-US" sz="1600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en-US" sz="16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50</a:t>
            </a:r>
          </a:p>
          <a:p>
            <a:pPr eaLnBrk="1" hangingPunct="1">
              <a:spcBef>
                <a:spcPct val="50000"/>
              </a:spcBef>
            </a:pPr>
            <a:endParaRPr lang="cs-CZ" altLang="en-US" sz="1600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en-US" sz="16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60</a:t>
            </a:r>
          </a:p>
          <a:p>
            <a:pPr eaLnBrk="1" hangingPunct="1">
              <a:spcBef>
                <a:spcPct val="50000"/>
              </a:spcBef>
            </a:pPr>
            <a:endParaRPr lang="cs-CZ" altLang="en-US" sz="1600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en-US" sz="16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70</a:t>
            </a:r>
          </a:p>
        </p:txBody>
      </p:sp>
      <p:sp>
        <p:nvSpPr>
          <p:cNvPr id="101403" name="Text Box 27"/>
          <p:cNvSpPr txBox="1">
            <a:spLocks noChangeArrowheads="1"/>
          </p:cNvSpPr>
          <p:nvPr/>
        </p:nvSpPr>
        <p:spPr bwMode="auto">
          <a:xfrm>
            <a:off x="0" y="1238250"/>
            <a:ext cx="1228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en-US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WER </a:t>
            </a:r>
            <a:r>
              <a:rPr lang="en-US" altLang="en-US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[%]</a:t>
            </a:r>
            <a:endParaRPr lang="cs-CZ" altLang="en-US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101404" name="Line 28"/>
          <p:cNvSpPr>
            <a:spLocks noChangeShapeType="1"/>
          </p:cNvSpPr>
          <p:nvPr/>
        </p:nvSpPr>
        <p:spPr bwMode="auto">
          <a:xfrm flipV="1">
            <a:off x="1304925" y="5348288"/>
            <a:ext cx="0" cy="2428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05" name="Line 29"/>
          <p:cNvSpPr>
            <a:spLocks noChangeShapeType="1"/>
          </p:cNvSpPr>
          <p:nvPr/>
        </p:nvSpPr>
        <p:spPr bwMode="auto">
          <a:xfrm>
            <a:off x="1304925" y="5348288"/>
            <a:ext cx="2571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06" name="Text Box 30"/>
          <p:cNvSpPr txBox="1">
            <a:spLocks noChangeArrowheads="1"/>
          </p:cNvSpPr>
          <p:nvPr/>
        </p:nvSpPr>
        <p:spPr bwMode="auto">
          <a:xfrm>
            <a:off x="1500188" y="5162550"/>
            <a:ext cx="6953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solidFill>
                  <a:srgbClr val="003399"/>
                </a:solidFill>
                <a:cs typeface="Arial" panose="020B0604020202020204" pitchFamily="34" charset="0"/>
                <a:sym typeface="WP MathA" pitchFamily="2" charset="2"/>
              </a:rPr>
              <a:t>Czech</a:t>
            </a:r>
          </a:p>
        </p:txBody>
      </p:sp>
      <p:sp>
        <p:nvSpPr>
          <p:cNvPr id="101407" name="Line 31"/>
          <p:cNvSpPr>
            <a:spLocks noChangeShapeType="1"/>
          </p:cNvSpPr>
          <p:nvPr/>
        </p:nvSpPr>
        <p:spPr bwMode="auto">
          <a:xfrm flipV="1">
            <a:off x="2414588" y="5362575"/>
            <a:ext cx="0" cy="2428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08" name="Line 32"/>
          <p:cNvSpPr>
            <a:spLocks noChangeShapeType="1"/>
          </p:cNvSpPr>
          <p:nvPr/>
        </p:nvSpPr>
        <p:spPr bwMode="auto">
          <a:xfrm>
            <a:off x="2414588" y="5362575"/>
            <a:ext cx="2571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09" name="Text Box 33"/>
          <p:cNvSpPr txBox="1">
            <a:spLocks noChangeArrowheads="1"/>
          </p:cNvSpPr>
          <p:nvPr/>
        </p:nvSpPr>
        <p:spPr bwMode="auto">
          <a:xfrm>
            <a:off x="2609850" y="5176838"/>
            <a:ext cx="842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solidFill>
                  <a:srgbClr val="008000"/>
                </a:solidFill>
                <a:cs typeface="Arial" panose="020B0604020202020204" pitchFamily="34" charset="0"/>
                <a:sym typeface="WP MathA" pitchFamily="2" charset="2"/>
              </a:rPr>
              <a:t>Russian</a:t>
            </a:r>
          </a:p>
        </p:txBody>
      </p:sp>
      <p:sp>
        <p:nvSpPr>
          <p:cNvPr id="101410" name="Line 34"/>
          <p:cNvSpPr>
            <a:spLocks noChangeShapeType="1"/>
          </p:cNvSpPr>
          <p:nvPr/>
        </p:nvSpPr>
        <p:spPr bwMode="auto">
          <a:xfrm flipV="1">
            <a:off x="3471863" y="5348288"/>
            <a:ext cx="0" cy="2428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11" name="Line 35"/>
          <p:cNvSpPr>
            <a:spLocks noChangeShapeType="1"/>
          </p:cNvSpPr>
          <p:nvPr/>
        </p:nvSpPr>
        <p:spPr bwMode="auto">
          <a:xfrm>
            <a:off x="3471863" y="5348288"/>
            <a:ext cx="2571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12" name="Text Box 36"/>
          <p:cNvSpPr txBox="1">
            <a:spLocks noChangeArrowheads="1"/>
          </p:cNvSpPr>
          <p:nvPr/>
        </p:nvSpPr>
        <p:spPr bwMode="auto">
          <a:xfrm>
            <a:off x="3667125" y="5162550"/>
            <a:ext cx="842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solidFill>
                  <a:srgbClr val="CC00CC"/>
                </a:solidFill>
                <a:cs typeface="Arial" panose="020B0604020202020204" pitchFamily="34" charset="0"/>
                <a:sym typeface="WP MathA" pitchFamily="2" charset="2"/>
              </a:rPr>
              <a:t>Slovak</a:t>
            </a:r>
          </a:p>
        </p:txBody>
      </p:sp>
      <p:sp>
        <p:nvSpPr>
          <p:cNvPr id="101413" name="Line 37"/>
          <p:cNvSpPr>
            <a:spLocks noChangeShapeType="1"/>
          </p:cNvSpPr>
          <p:nvPr/>
        </p:nvSpPr>
        <p:spPr bwMode="auto">
          <a:xfrm flipV="1">
            <a:off x="4562475" y="5334000"/>
            <a:ext cx="0" cy="2428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14" name="Line 38"/>
          <p:cNvSpPr>
            <a:spLocks noChangeShapeType="1"/>
          </p:cNvSpPr>
          <p:nvPr/>
        </p:nvSpPr>
        <p:spPr bwMode="auto">
          <a:xfrm>
            <a:off x="4562475" y="5334000"/>
            <a:ext cx="2571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15" name="Text Box 39"/>
          <p:cNvSpPr txBox="1">
            <a:spLocks noChangeArrowheads="1"/>
          </p:cNvSpPr>
          <p:nvPr/>
        </p:nvSpPr>
        <p:spPr bwMode="auto">
          <a:xfrm>
            <a:off x="4795838" y="5153025"/>
            <a:ext cx="7286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solidFill>
                  <a:srgbClr val="CC0000"/>
                </a:solidFill>
                <a:cs typeface="Arial" panose="020B0604020202020204" pitchFamily="34" charset="0"/>
                <a:sym typeface="WP MathA" pitchFamily="2" charset="2"/>
              </a:rPr>
              <a:t>Polish</a:t>
            </a:r>
          </a:p>
        </p:txBody>
      </p:sp>
      <p:sp>
        <p:nvSpPr>
          <p:cNvPr id="484392" name="Line 40"/>
          <p:cNvSpPr>
            <a:spLocks noChangeShapeType="1"/>
          </p:cNvSpPr>
          <p:nvPr/>
        </p:nvSpPr>
        <p:spPr bwMode="auto">
          <a:xfrm flipV="1">
            <a:off x="1295400" y="4000500"/>
            <a:ext cx="390525" cy="1604963"/>
          </a:xfrm>
          <a:prstGeom prst="line">
            <a:avLst/>
          </a:prstGeom>
          <a:noFill/>
          <a:ln w="12700">
            <a:solidFill>
              <a:srgbClr val="003399"/>
            </a:solidFill>
            <a:prstDash val="dash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393" name="Line 41"/>
          <p:cNvSpPr>
            <a:spLocks noChangeShapeType="1"/>
          </p:cNvSpPr>
          <p:nvPr/>
        </p:nvSpPr>
        <p:spPr bwMode="auto">
          <a:xfrm flipV="1">
            <a:off x="1671638" y="3059113"/>
            <a:ext cx="747712" cy="974725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394" name="Line 42"/>
          <p:cNvSpPr>
            <a:spLocks noChangeShapeType="1"/>
          </p:cNvSpPr>
          <p:nvPr/>
        </p:nvSpPr>
        <p:spPr bwMode="auto">
          <a:xfrm flipV="1">
            <a:off x="2419350" y="2795588"/>
            <a:ext cx="709613" cy="263525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395" name="Line 43"/>
          <p:cNvSpPr>
            <a:spLocks noChangeShapeType="1"/>
          </p:cNvSpPr>
          <p:nvPr/>
        </p:nvSpPr>
        <p:spPr bwMode="auto">
          <a:xfrm flipV="1">
            <a:off x="3128963" y="2571750"/>
            <a:ext cx="719137" cy="223838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396" name="Line 44"/>
          <p:cNvSpPr>
            <a:spLocks noChangeShapeType="1"/>
          </p:cNvSpPr>
          <p:nvPr/>
        </p:nvSpPr>
        <p:spPr bwMode="auto">
          <a:xfrm flipV="1">
            <a:off x="3838575" y="2389188"/>
            <a:ext cx="720725" cy="182562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397" name="Line 45"/>
          <p:cNvSpPr>
            <a:spLocks noChangeShapeType="1"/>
          </p:cNvSpPr>
          <p:nvPr/>
        </p:nvSpPr>
        <p:spPr bwMode="auto">
          <a:xfrm flipV="1">
            <a:off x="2408238" y="4597400"/>
            <a:ext cx="730250" cy="993775"/>
          </a:xfrm>
          <a:prstGeom prst="line">
            <a:avLst/>
          </a:prstGeom>
          <a:noFill/>
          <a:ln w="12700">
            <a:solidFill>
              <a:srgbClr val="008000"/>
            </a:solidFill>
            <a:prstDash val="dash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22" name="Line 46"/>
          <p:cNvSpPr>
            <a:spLocks noChangeShapeType="1"/>
          </p:cNvSpPr>
          <p:nvPr/>
        </p:nvSpPr>
        <p:spPr bwMode="auto">
          <a:xfrm>
            <a:off x="942975" y="4864100"/>
            <a:ext cx="7239000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23" name="Line 47"/>
          <p:cNvSpPr>
            <a:spLocks noChangeShapeType="1"/>
          </p:cNvSpPr>
          <p:nvPr/>
        </p:nvSpPr>
        <p:spPr bwMode="auto">
          <a:xfrm flipV="1">
            <a:off x="962025" y="4129088"/>
            <a:ext cx="7219950" cy="9525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24" name="Line 48"/>
          <p:cNvSpPr>
            <a:spLocks noChangeShapeType="1"/>
          </p:cNvSpPr>
          <p:nvPr/>
        </p:nvSpPr>
        <p:spPr bwMode="auto">
          <a:xfrm>
            <a:off x="942975" y="3429000"/>
            <a:ext cx="7229475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25" name="Line 49"/>
          <p:cNvSpPr>
            <a:spLocks noChangeShapeType="1"/>
          </p:cNvSpPr>
          <p:nvPr/>
        </p:nvSpPr>
        <p:spPr bwMode="auto">
          <a:xfrm>
            <a:off x="942975" y="2714625"/>
            <a:ext cx="7219950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26" name="Line 50"/>
          <p:cNvSpPr>
            <a:spLocks noChangeShapeType="1"/>
          </p:cNvSpPr>
          <p:nvPr/>
        </p:nvSpPr>
        <p:spPr bwMode="auto">
          <a:xfrm>
            <a:off x="942975" y="1989138"/>
            <a:ext cx="7202488" cy="0"/>
          </a:xfrm>
          <a:prstGeom prst="line">
            <a:avLst/>
          </a:prstGeom>
          <a:noFill/>
          <a:ln w="31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03" name="Text Box 51"/>
          <p:cNvSpPr txBox="1">
            <a:spLocks noChangeArrowheads="1"/>
          </p:cNvSpPr>
          <p:nvPr/>
        </p:nvSpPr>
        <p:spPr bwMode="auto">
          <a:xfrm>
            <a:off x="1711325" y="4002088"/>
            <a:ext cx="8096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45h + LM</a:t>
            </a:r>
            <a:r>
              <a:rPr lang="cs-CZ" altLang="en-US" sz="1000" b="1" baseline="-25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Tr</a:t>
            </a:r>
            <a:endParaRPr lang="cs-CZ" altLang="en-US" sz="1000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04" name="Rectangle 52"/>
          <p:cNvSpPr>
            <a:spLocks noChangeArrowheads="1"/>
          </p:cNvSpPr>
          <p:nvPr/>
        </p:nvSpPr>
        <p:spPr bwMode="auto">
          <a:xfrm>
            <a:off x="1790700" y="4052888"/>
            <a:ext cx="692150" cy="16986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05" name="Line 53"/>
          <p:cNvSpPr>
            <a:spLocks noChangeShapeType="1"/>
          </p:cNvSpPr>
          <p:nvPr/>
        </p:nvSpPr>
        <p:spPr bwMode="auto">
          <a:xfrm>
            <a:off x="1677988" y="4016375"/>
            <a:ext cx="112712" cy="36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06" name="Text Box 54"/>
          <p:cNvSpPr txBox="1">
            <a:spLocks noChangeArrowheads="1"/>
          </p:cNvSpPr>
          <p:nvPr/>
        </p:nvSpPr>
        <p:spPr bwMode="auto">
          <a:xfrm>
            <a:off x="2384425" y="3200400"/>
            <a:ext cx="8143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84h + LM</a:t>
            </a:r>
            <a:r>
              <a:rPr lang="cs-CZ" altLang="en-US" sz="1000" b="1" baseline="-25000" noProof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T</a:t>
            </a:r>
            <a:r>
              <a:rPr lang="cs-CZ" altLang="en-US" sz="1000" b="1" baseline="-25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r</a:t>
            </a:r>
            <a:endParaRPr lang="cs-CZ" altLang="en-US" sz="1000" b="1" noProof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07" name="Rectangle 55"/>
          <p:cNvSpPr>
            <a:spLocks noChangeArrowheads="1"/>
          </p:cNvSpPr>
          <p:nvPr/>
        </p:nvSpPr>
        <p:spPr bwMode="auto">
          <a:xfrm>
            <a:off x="2462213" y="3254375"/>
            <a:ext cx="681037" cy="18256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08" name="Line 56"/>
          <p:cNvSpPr>
            <a:spLocks noChangeShapeType="1"/>
          </p:cNvSpPr>
          <p:nvPr/>
        </p:nvSpPr>
        <p:spPr bwMode="auto">
          <a:xfrm>
            <a:off x="2403475" y="3059113"/>
            <a:ext cx="57150" cy="187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09" name="Text Box 57"/>
          <p:cNvSpPr txBox="1">
            <a:spLocks noChangeArrowheads="1"/>
          </p:cNvSpPr>
          <p:nvPr/>
        </p:nvSpPr>
        <p:spPr bwMode="auto">
          <a:xfrm>
            <a:off x="3846513" y="2725738"/>
            <a:ext cx="8461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+ LM</a:t>
            </a:r>
            <a:r>
              <a:rPr lang="cs-CZ" altLang="en-US" sz="1000" b="1" baseline="-25000" noProof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T</a:t>
            </a:r>
            <a:r>
              <a:rPr lang="cs-CZ" altLang="en-US" sz="1000" b="1" baseline="-25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r</a:t>
            </a:r>
            <a:r>
              <a:rPr lang="cs-CZ" altLang="en-US" sz="1000" b="1" baseline="-25000" noProof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+</a:t>
            </a:r>
            <a:r>
              <a:rPr lang="cs-CZ" altLang="en-US" sz="1000" b="1" baseline="-25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T</a:t>
            </a:r>
            <a:r>
              <a:rPr lang="cs-CZ" altLang="en-US" sz="1000" b="1" baseline="-25000" noProof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C</a:t>
            </a:r>
            <a:endParaRPr lang="cs-CZ" altLang="en-US" sz="1000" b="1" noProof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10" name="Line 58"/>
          <p:cNvSpPr>
            <a:spLocks noChangeShapeType="1"/>
          </p:cNvSpPr>
          <p:nvPr/>
        </p:nvSpPr>
        <p:spPr bwMode="auto">
          <a:xfrm>
            <a:off x="3827463" y="2578100"/>
            <a:ext cx="88900" cy="207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11" name="Rectangle 59"/>
          <p:cNvSpPr>
            <a:spLocks noChangeArrowheads="1"/>
          </p:cNvSpPr>
          <p:nvPr/>
        </p:nvSpPr>
        <p:spPr bwMode="auto">
          <a:xfrm>
            <a:off x="3919538" y="2779713"/>
            <a:ext cx="693737" cy="19208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12" name="Text Box 60"/>
          <p:cNvSpPr txBox="1">
            <a:spLocks noChangeArrowheads="1"/>
          </p:cNvSpPr>
          <p:nvPr/>
        </p:nvSpPr>
        <p:spPr bwMode="auto">
          <a:xfrm>
            <a:off x="3090863" y="2865438"/>
            <a:ext cx="67310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+ standard.</a:t>
            </a:r>
            <a:endParaRPr lang="cs-CZ" altLang="en-US" sz="1000" b="1" noProof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13" name="Rectangle 61"/>
          <p:cNvSpPr>
            <a:spLocks noChangeArrowheads="1"/>
          </p:cNvSpPr>
          <p:nvPr/>
        </p:nvSpPr>
        <p:spPr bwMode="auto">
          <a:xfrm>
            <a:off x="3106738" y="2905125"/>
            <a:ext cx="620712" cy="16351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14" name="Line 62"/>
          <p:cNvSpPr>
            <a:spLocks noChangeShapeType="1"/>
          </p:cNvSpPr>
          <p:nvPr/>
        </p:nvSpPr>
        <p:spPr bwMode="auto">
          <a:xfrm flipH="1">
            <a:off x="3109913" y="2794000"/>
            <a:ext cx="19050" cy="117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15" name="Text Box 63"/>
          <p:cNvSpPr txBox="1">
            <a:spLocks noChangeArrowheads="1"/>
          </p:cNvSpPr>
          <p:nvPr/>
        </p:nvSpPr>
        <p:spPr bwMode="auto">
          <a:xfrm>
            <a:off x="1093788" y="3808413"/>
            <a:ext cx="574675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57.92</a:t>
            </a:r>
            <a:r>
              <a:rPr lang="en-US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16" name="Text Box 64"/>
          <p:cNvSpPr txBox="1">
            <a:spLocks noChangeArrowheads="1"/>
          </p:cNvSpPr>
          <p:nvPr/>
        </p:nvSpPr>
        <p:spPr bwMode="auto">
          <a:xfrm>
            <a:off x="1692275" y="2951163"/>
            <a:ext cx="636588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45.91</a:t>
            </a:r>
            <a:r>
              <a:rPr lang="en-US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17" name="Text Box 65"/>
          <p:cNvSpPr txBox="1">
            <a:spLocks noChangeArrowheads="1"/>
          </p:cNvSpPr>
          <p:nvPr/>
        </p:nvSpPr>
        <p:spPr bwMode="auto">
          <a:xfrm>
            <a:off x="2411413" y="2544763"/>
            <a:ext cx="709612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41.15</a:t>
            </a:r>
            <a:r>
              <a:rPr lang="en-US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18" name="Text Box 66"/>
          <p:cNvSpPr txBox="1">
            <a:spLocks noChangeArrowheads="1"/>
          </p:cNvSpPr>
          <p:nvPr/>
        </p:nvSpPr>
        <p:spPr bwMode="auto">
          <a:xfrm>
            <a:off x="3203575" y="2319338"/>
            <a:ext cx="604838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38.57</a:t>
            </a:r>
            <a:r>
              <a:rPr lang="en-US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19" name="Text Box 67"/>
          <p:cNvSpPr txBox="1">
            <a:spLocks noChangeArrowheads="1"/>
          </p:cNvSpPr>
          <p:nvPr/>
        </p:nvSpPr>
        <p:spPr bwMode="auto">
          <a:xfrm>
            <a:off x="3995738" y="2120900"/>
            <a:ext cx="661987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35.51</a:t>
            </a:r>
            <a:r>
              <a:rPr lang="en-US" altLang="en-US" sz="1200" b="1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20" name="Text Box 68"/>
          <p:cNvSpPr txBox="1">
            <a:spLocks noChangeArrowheads="1"/>
          </p:cNvSpPr>
          <p:nvPr/>
        </p:nvSpPr>
        <p:spPr bwMode="auto">
          <a:xfrm>
            <a:off x="4364038" y="2490788"/>
            <a:ext cx="515937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+ adapt.</a:t>
            </a:r>
            <a:endParaRPr lang="cs-CZ" altLang="en-US" sz="1000" b="1" noProof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21" name="Rectangle 69"/>
          <p:cNvSpPr>
            <a:spLocks noChangeArrowheads="1"/>
          </p:cNvSpPr>
          <p:nvPr/>
        </p:nvSpPr>
        <p:spPr bwMode="auto">
          <a:xfrm>
            <a:off x="4384675" y="2540000"/>
            <a:ext cx="487363" cy="15875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22" name="Line 70"/>
          <p:cNvSpPr>
            <a:spLocks noChangeShapeType="1"/>
          </p:cNvSpPr>
          <p:nvPr/>
        </p:nvSpPr>
        <p:spPr bwMode="auto">
          <a:xfrm flipH="1">
            <a:off x="4387850" y="2384425"/>
            <a:ext cx="14605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23" name="Text Box 71"/>
          <p:cNvSpPr txBox="1">
            <a:spLocks noChangeArrowheads="1"/>
          </p:cNvSpPr>
          <p:nvPr/>
        </p:nvSpPr>
        <p:spPr bwMode="auto">
          <a:xfrm>
            <a:off x="3005138" y="4751388"/>
            <a:ext cx="8350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20h + LM</a:t>
            </a:r>
            <a:r>
              <a:rPr lang="cs-CZ" altLang="en-US" sz="1000" b="1" baseline="-25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Tr</a:t>
            </a:r>
            <a:endParaRPr lang="cs-CZ" altLang="en-US" sz="1000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24" name="Line 72"/>
          <p:cNvSpPr>
            <a:spLocks noChangeShapeType="1"/>
          </p:cNvSpPr>
          <p:nvPr/>
        </p:nvSpPr>
        <p:spPr bwMode="auto">
          <a:xfrm>
            <a:off x="3136900" y="4610100"/>
            <a:ext cx="61913" cy="168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25" name="Text Box 73"/>
          <p:cNvSpPr txBox="1">
            <a:spLocks noChangeArrowheads="1"/>
          </p:cNvSpPr>
          <p:nvPr/>
        </p:nvSpPr>
        <p:spPr bwMode="auto">
          <a:xfrm>
            <a:off x="2411413" y="4505325"/>
            <a:ext cx="642937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008000"/>
                </a:solidFill>
                <a:cs typeface="Arial" panose="020B0604020202020204" pitchFamily="34" charset="0"/>
                <a:sym typeface="WP MathA" pitchFamily="2" charset="2"/>
              </a:rPr>
              <a:t>66.07</a:t>
            </a:r>
            <a:r>
              <a:rPr lang="en-US" altLang="en-US" sz="1200" b="1">
                <a:solidFill>
                  <a:srgbClr val="008000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008000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26" name="Text Box 74"/>
          <p:cNvSpPr txBox="1">
            <a:spLocks noChangeArrowheads="1"/>
          </p:cNvSpPr>
          <p:nvPr/>
        </p:nvSpPr>
        <p:spPr bwMode="auto">
          <a:xfrm>
            <a:off x="4772025" y="3224213"/>
            <a:ext cx="647700" cy="204787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008000"/>
                </a:solidFill>
                <a:cs typeface="Arial" panose="020B0604020202020204" pitchFamily="34" charset="0"/>
                <a:sym typeface="WP MathA" pitchFamily="2" charset="2"/>
              </a:rPr>
              <a:t>50.82</a:t>
            </a:r>
            <a:r>
              <a:rPr lang="en-US" altLang="en-US" sz="1200" b="1">
                <a:solidFill>
                  <a:srgbClr val="008000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008000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27" name="Text Box 75"/>
          <p:cNvSpPr txBox="1">
            <a:spLocks noChangeArrowheads="1"/>
          </p:cNvSpPr>
          <p:nvPr/>
        </p:nvSpPr>
        <p:spPr bwMode="auto">
          <a:xfrm>
            <a:off x="5405438" y="2109788"/>
            <a:ext cx="647700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CC00CC"/>
                </a:solidFill>
                <a:cs typeface="Arial" panose="020B0604020202020204" pitchFamily="34" charset="0"/>
                <a:sym typeface="WP MathA" pitchFamily="2" charset="2"/>
              </a:rPr>
              <a:t>34.49</a:t>
            </a:r>
            <a:r>
              <a:rPr lang="en-US" altLang="en-US" sz="1200" b="1">
                <a:solidFill>
                  <a:srgbClr val="CC00CC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CC00CC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28" name="Rectangle 76"/>
          <p:cNvSpPr>
            <a:spLocks noChangeArrowheads="1"/>
          </p:cNvSpPr>
          <p:nvPr/>
        </p:nvSpPr>
        <p:spPr bwMode="auto">
          <a:xfrm>
            <a:off x="3070225" y="4787900"/>
            <a:ext cx="693738" cy="188913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1453" name="Rectangle 77"/>
          <p:cNvSpPr>
            <a:spLocks noChangeArrowheads="1"/>
          </p:cNvSpPr>
          <p:nvPr/>
        </p:nvSpPr>
        <p:spPr bwMode="auto">
          <a:xfrm>
            <a:off x="4795838" y="471487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616" tIns="43808" rIns="87616" bIns="43808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30" name="Line 78"/>
          <p:cNvSpPr>
            <a:spLocks noChangeShapeType="1"/>
          </p:cNvSpPr>
          <p:nvPr/>
        </p:nvSpPr>
        <p:spPr bwMode="auto">
          <a:xfrm flipV="1">
            <a:off x="3148013" y="3381375"/>
            <a:ext cx="2238375" cy="1235075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55" name="Line 79"/>
          <p:cNvSpPr>
            <a:spLocks noChangeShapeType="1"/>
          </p:cNvSpPr>
          <p:nvPr/>
        </p:nvSpPr>
        <p:spPr bwMode="auto">
          <a:xfrm flipV="1">
            <a:off x="5843588" y="5353050"/>
            <a:ext cx="0" cy="24288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56" name="Line 80"/>
          <p:cNvSpPr>
            <a:spLocks noChangeShapeType="1"/>
          </p:cNvSpPr>
          <p:nvPr/>
        </p:nvSpPr>
        <p:spPr bwMode="auto">
          <a:xfrm>
            <a:off x="5843588" y="5353050"/>
            <a:ext cx="257175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1457" name="Text Box 81"/>
          <p:cNvSpPr txBox="1">
            <a:spLocks noChangeArrowheads="1"/>
          </p:cNvSpPr>
          <p:nvPr/>
        </p:nvSpPr>
        <p:spPr bwMode="auto">
          <a:xfrm>
            <a:off x="6005513" y="5162550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600">
                <a:cs typeface="Arial" panose="020B0604020202020204" pitchFamily="34" charset="0"/>
                <a:sym typeface="WP MathA" pitchFamily="2" charset="2"/>
              </a:rPr>
              <a:t>Hungarian</a:t>
            </a:r>
            <a:endParaRPr lang="en-US" altLang="en-US" sz="1600"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34" name="Text Box 82"/>
          <p:cNvSpPr txBox="1">
            <a:spLocks noChangeArrowheads="1"/>
          </p:cNvSpPr>
          <p:nvPr/>
        </p:nvSpPr>
        <p:spPr bwMode="auto">
          <a:xfrm>
            <a:off x="5613400" y="2628900"/>
            <a:ext cx="896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100h + LM</a:t>
            </a:r>
            <a:r>
              <a:rPr lang="cs-CZ" altLang="en-US" sz="1000" b="1" baseline="-25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Tr</a:t>
            </a:r>
            <a:endParaRPr lang="cs-CZ" altLang="en-US" sz="1000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35" name="Rectangle 83"/>
          <p:cNvSpPr>
            <a:spLocks noChangeArrowheads="1"/>
          </p:cNvSpPr>
          <p:nvPr/>
        </p:nvSpPr>
        <p:spPr bwMode="auto">
          <a:xfrm>
            <a:off x="5691188" y="2679700"/>
            <a:ext cx="757237" cy="192088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36" name="Line 84"/>
          <p:cNvSpPr>
            <a:spLocks noChangeShapeType="1"/>
          </p:cNvSpPr>
          <p:nvPr/>
        </p:nvSpPr>
        <p:spPr bwMode="auto">
          <a:xfrm flipV="1">
            <a:off x="5545138" y="2676525"/>
            <a:ext cx="139700" cy="2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37" name="Line 85"/>
          <p:cNvSpPr>
            <a:spLocks noChangeShapeType="1"/>
          </p:cNvSpPr>
          <p:nvPr/>
        </p:nvSpPr>
        <p:spPr bwMode="auto">
          <a:xfrm flipH="1">
            <a:off x="5557838" y="2319338"/>
            <a:ext cx="361950" cy="376237"/>
          </a:xfrm>
          <a:prstGeom prst="line">
            <a:avLst/>
          </a:prstGeom>
          <a:noFill/>
          <a:ln w="19050">
            <a:solidFill>
              <a:srgbClr val="FF00FF"/>
            </a:solidFill>
            <a:round/>
            <a:headEnd type="triangle" w="sm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7616" tIns="43808" rIns="87616" bIns="43808"/>
          <a:lstStyle/>
          <a:p>
            <a:endParaRPr lang="en-US"/>
          </a:p>
        </p:txBody>
      </p:sp>
      <p:sp>
        <p:nvSpPr>
          <p:cNvPr id="484438" name="Text Box 86"/>
          <p:cNvSpPr txBox="1">
            <a:spLocks noChangeArrowheads="1"/>
          </p:cNvSpPr>
          <p:nvPr/>
        </p:nvSpPr>
        <p:spPr bwMode="auto">
          <a:xfrm>
            <a:off x="5876925" y="2351088"/>
            <a:ext cx="1192213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+ stand.+LM</a:t>
            </a:r>
            <a:r>
              <a:rPr lang="cs-CZ" altLang="en-US" sz="1000" b="1" baseline="-25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Tr+TC</a:t>
            </a:r>
            <a:endParaRPr lang="cs-CZ" altLang="en-US" sz="1000" b="1" noProof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39" name="Rectangle 87"/>
          <p:cNvSpPr>
            <a:spLocks noChangeArrowheads="1"/>
          </p:cNvSpPr>
          <p:nvPr/>
        </p:nvSpPr>
        <p:spPr bwMode="auto">
          <a:xfrm>
            <a:off x="5992813" y="2386013"/>
            <a:ext cx="1006475" cy="1905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40" name="Line 88"/>
          <p:cNvSpPr>
            <a:spLocks noChangeShapeType="1"/>
          </p:cNvSpPr>
          <p:nvPr/>
        </p:nvSpPr>
        <p:spPr bwMode="auto">
          <a:xfrm>
            <a:off x="5910263" y="2341563"/>
            <a:ext cx="90487" cy="396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41" name="Line 89"/>
          <p:cNvSpPr>
            <a:spLocks noChangeShapeType="1"/>
          </p:cNvSpPr>
          <p:nvPr/>
        </p:nvSpPr>
        <p:spPr bwMode="auto">
          <a:xfrm flipH="1">
            <a:off x="5362575" y="3090863"/>
            <a:ext cx="642938" cy="304800"/>
          </a:xfrm>
          <a:prstGeom prst="line">
            <a:avLst/>
          </a:prstGeom>
          <a:noFill/>
          <a:ln w="19050">
            <a:solidFill>
              <a:srgbClr val="009900"/>
            </a:solidFill>
            <a:round/>
            <a:headEnd type="triangle" w="sm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7616" tIns="43808" rIns="87616" bIns="43808"/>
          <a:lstStyle/>
          <a:p>
            <a:endParaRPr lang="en-US"/>
          </a:p>
        </p:txBody>
      </p:sp>
      <p:sp>
        <p:nvSpPr>
          <p:cNvPr id="484442" name="Text Box 90"/>
          <p:cNvSpPr txBox="1">
            <a:spLocks noChangeArrowheads="1"/>
          </p:cNvSpPr>
          <p:nvPr/>
        </p:nvSpPr>
        <p:spPr bwMode="auto">
          <a:xfrm>
            <a:off x="5341938" y="3500438"/>
            <a:ext cx="9350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100h + LM</a:t>
            </a:r>
            <a:r>
              <a:rPr lang="cs-CZ" altLang="en-US" sz="1000" b="1" baseline="-25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Tr</a:t>
            </a:r>
            <a:endParaRPr lang="cs-CZ" altLang="en-US" sz="1000" b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43" name="Rectangle 91"/>
          <p:cNvSpPr>
            <a:spLocks noChangeArrowheads="1"/>
          </p:cNvSpPr>
          <p:nvPr/>
        </p:nvSpPr>
        <p:spPr bwMode="auto">
          <a:xfrm>
            <a:off x="5419725" y="3551238"/>
            <a:ext cx="754063" cy="169862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44" name="Line 92"/>
          <p:cNvSpPr>
            <a:spLocks noChangeShapeType="1"/>
          </p:cNvSpPr>
          <p:nvPr/>
        </p:nvSpPr>
        <p:spPr bwMode="auto">
          <a:xfrm>
            <a:off x="5341938" y="3406775"/>
            <a:ext cx="85725" cy="141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45" name="Text Box 93"/>
          <p:cNvSpPr txBox="1">
            <a:spLocks noChangeArrowheads="1"/>
          </p:cNvSpPr>
          <p:nvPr/>
        </p:nvSpPr>
        <p:spPr bwMode="auto">
          <a:xfrm>
            <a:off x="5886450" y="3146425"/>
            <a:ext cx="1192213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+ stand.+LM</a:t>
            </a:r>
            <a:r>
              <a:rPr lang="cs-CZ" altLang="en-US" sz="1000" b="1" baseline="-25000">
                <a:solidFill>
                  <a:srgbClr val="000099"/>
                </a:solidFill>
                <a:cs typeface="Arial" panose="020B0604020202020204" pitchFamily="34" charset="0"/>
                <a:sym typeface="WP MathA" pitchFamily="2" charset="2"/>
              </a:rPr>
              <a:t>Tr+TC</a:t>
            </a:r>
            <a:endParaRPr lang="cs-CZ" altLang="en-US" sz="1000" b="1" noProof="1">
              <a:solidFill>
                <a:srgbClr val="000099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46" name="Rectangle 94"/>
          <p:cNvSpPr>
            <a:spLocks noChangeArrowheads="1"/>
          </p:cNvSpPr>
          <p:nvPr/>
        </p:nvSpPr>
        <p:spPr bwMode="auto">
          <a:xfrm>
            <a:off x="6002338" y="3181350"/>
            <a:ext cx="1009650" cy="203200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4447" name="Line 95"/>
          <p:cNvSpPr>
            <a:spLocks noChangeShapeType="1"/>
          </p:cNvSpPr>
          <p:nvPr/>
        </p:nvSpPr>
        <p:spPr bwMode="auto">
          <a:xfrm>
            <a:off x="5986463" y="3103563"/>
            <a:ext cx="23812" cy="82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84448" name="Text Box 96"/>
          <p:cNvSpPr txBox="1">
            <a:spLocks noChangeArrowheads="1"/>
          </p:cNvSpPr>
          <p:nvPr/>
        </p:nvSpPr>
        <p:spPr bwMode="auto">
          <a:xfrm>
            <a:off x="5505450" y="2900363"/>
            <a:ext cx="647700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008000"/>
                </a:solidFill>
                <a:cs typeface="Arial" panose="020B0604020202020204" pitchFamily="34" charset="0"/>
                <a:sym typeface="WP MathA" pitchFamily="2" charset="2"/>
              </a:rPr>
              <a:t>45.75</a:t>
            </a:r>
            <a:r>
              <a:rPr lang="en-US" altLang="en-US" sz="1200" b="1">
                <a:solidFill>
                  <a:srgbClr val="008000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008000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sp>
        <p:nvSpPr>
          <p:cNvPr id="484449" name="Text Box 97"/>
          <p:cNvSpPr txBox="1">
            <a:spLocks noChangeArrowheads="1"/>
          </p:cNvSpPr>
          <p:nvPr/>
        </p:nvSpPr>
        <p:spPr bwMode="auto">
          <a:xfrm>
            <a:off x="4964113" y="2506663"/>
            <a:ext cx="647700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0800" rIns="18000" bIns="10800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en-US" sz="1200" b="1">
                <a:solidFill>
                  <a:srgbClr val="CC00CC"/>
                </a:solidFill>
                <a:cs typeface="Arial" panose="020B0604020202020204" pitchFamily="34" charset="0"/>
                <a:sym typeface="WP MathA" pitchFamily="2" charset="2"/>
              </a:rPr>
              <a:t>40.69</a:t>
            </a:r>
            <a:r>
              <a:rPr lang="en-US" altLang="en-US" sz="1200" b="1">
                <a:solidFill>
                  <a:srgbClr val="CC00CC"/>
                </a:solidFill>
                <a:cs typeface="Arial" panose="020B0604020202020204" pitchFamily="34" charset="0"/>
                <a:sym typeface="WP MathA" pitchFamily="2" charset="2"/>
              </a:rPr>
              <a:t>%</a:t>
            </a:r>
            <a:endParaRPr lang="cs-CZ" altLang="en-US" sz="1200" b="1">
              <a:solidFill>
                <a:srgbClr val="CC00CC"/>
              </a:solidFill>
              <a:cs typeface="Arial" panose="020B0604020202020204" pitchFamily="34" charset="0"/>
              <a:sym typeface="WP MathA" pitchFamily="2" charset="2"/>
            </a:endParaRPr>
          </a:p>
        </p:txBody>
      </p:sp>
      <p:pic>
        <p:nvPicPr>
          <p:cNvPr id="101474" name="Picture 98" descr="znak_z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289675"/>
            <a:ext cx="1524000" cy="568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475" name="Picture 99" descr="main_cls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27" r="66138"/>
          <a:stretch>
            <a:fillRect/>
          </a:stretch>
        </p:blipFill>
        <p:spPr bwMode="auto">
          <a:xfrm>
            <a:off x="0" y="6172200"/>
            <a:ext cx="646113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476" name="Picture 100" descr="ufa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172200"/>
            <a:ext cx="679450" cy="685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5867400" y="3124200"/>
            <a:ext cx="3200400" cy="2438400"/>
            <a:chOff x="3696" y="1968"/>
            <a:chExt cx="2016" cy="1536"/>
          </a:xfrm>
        </p:grpSpPr>
        <p:sp>
          <p:nvSpPr>
            <p:cNvPr id="101478" name="Line 102"/>
            <p:cNvSpPr>
              <a:spLocks noChangeShapeType="1"/>
            </p:cNvSpPr>
            <p:nvPr/>
          </p:nvSpPr>
          <p:spPr bwMode="auto">
            <a:xfrm flipV="1">
              <a:off x="3696" y="2160"/>
              <a:ext cx="1872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479" name="Text Box 103"/>
            <p:cNvSpPr txBox="1">
              <a:spLocks noChangeArrowheads="1"/>
            </p:cNvSpPr>
            <p:nvPr/>
          </p:nvSpPr>
          <p:spPr bwMode="auto">
            <a:xfrm>
              <a:off x="5232" y="1968"/>
              <a:ext cx="3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50%</a:t>
              </a:r>
            </a:p>
          </p:txBody>
        </p:sp>
        <p:sp>
          <p:nvSpPr>
            <p:cNvPr id="101480" name="Text Box 104"/>
            <p:cNvSpPr txBox="1">
              <a:spLocks noChangeArrowheads="1"/>
            </p:cNvSpPr>
            <p:nvPr/>
          </p:nvSpPr>
          <p:spPr bwMode="auto">
            <a:xfrm>
              <a:off x="5425" y="2335"/>
              <a:ext cx="287" cy="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 b="1">
                  <a:latin typeface="Arial" panose="020B0604020202020204" pitchFamily="34" charset="0"/>
                  <a:cs typeface="Arial" panose="020B0604020202020204" pitchFamily="34" charset="0"/>
                </a:rPr>
                <a:t>25h</a:t>
              </a:r>
            </a:p>
          </p:txBody>
        </p:sp>
        <p:sp>
          <p:nvSpPr>
            <p:cNvPr id="101481" name="Line 105"/>
            <p:cNvSpPr>
              <a:spLocks noChangeShapeType="1"/>
            </p:cNvSpPr>
            <p:nvPr/>
          </p:nvSpPr>
          <p:spPr bwMode="auto">
            <a:xfrm flipH="1" flipV="1">
              <a:off x="5376" y="2304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4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4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4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4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4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4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4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4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4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4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4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4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4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4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4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4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4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84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84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8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4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4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8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84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84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4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4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84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84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4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84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4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4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84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84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84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84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84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84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84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84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84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84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84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84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84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84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4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84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84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4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84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84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84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84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84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84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84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84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84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84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84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84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84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84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84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84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84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84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484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484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484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84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48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8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84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84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484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484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8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8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84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8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484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484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484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484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84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84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484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484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484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484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84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84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484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484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4" grpId="0" animBg="1"/>
      <p:bldP spid="484392" grpId="0" animBg="1"/>
      <p:bldP spid="484393" grpId="0" animBg="1"/>
      <p:bldP spid="484394" grpId="0" animBg="1"/>
      <p:bldP spid="484395" grpId="0" animBg="1"/>
      <p:bldP spid="484396" grpId="0" animBg="1"/>
      <p:bldP spid="484397" grpId="0" animBg="1"/>
      <p:bldP spid="484403" grpId="0"/>
      <p:bldP spid="484404" grpId="0" animBg="1"/>
      <p:bldP spid="484405" grpId="0" animBg="1"/>
      <p:bldP spid="484406" grpId="0"/>
      <p:bldP spid="484407" grpId="0" animBg="1"/>
      <p:bldP spid="484408" grpId="0" animBg="1"/>
      <p:bldP spid="484409" grpId="0"/>
      <p:bldP spid="484410" grpId="0" animBg="1"/>
      <p:bldP spid="484411" grpId="0" animBg="1"/>
      <p:bldP spid="484412" grpId="0"/>
      <p:bldP spid="484413" grpId="0" animBg="1"/>
      <p:bldP spid="484414" grpId="0" animBg="1"/>
      <p:bldP spid="484415" grpId="0"/>
      <p:bldP spid="484416" grpId="0"/>
      <p:bldP spid="484417" grpId="0"/>
      <p:bldP spid="484418" grpId="0"/>
      <p:bldP spid="484419" grpId="0"/>
      <p:bldP spid="484420" grpId="0"/>
      <p:bldP spid="484421" grpId="0" animBg="1"/>
      <p:bldP spid="484422" grpId="0" animBg="1"/>
      <p:bldP spid="484423" grpId="0"/>
      <p:bldP spid="484424" grpId="0" animBg="1"/>
      <p:bldP spid="484425" grpId="0"/>
      <p:bldP spid="484426" grpId="0" animBg="1"/>
      <p:bldP spid="484427" grpId="0"/>
      <p:bldP spid="484428" grpId="0" animBg="1"/>
      <p:bldP spid="484430" grpId="0" animBg="1"/>
      <p:bldP spid="484434" grpId="0"/>
      <p:bldP spid="484434" grpId="1"/>
      <p:bldP spid="484435" grpId="0" animBg="1"/>
      <p:bldP spid="484435" grpId="1" animBg="1"/>
      <p:bldP spid="484436" grpId="0" animBg="1"/>
      <p:bldP spid="484437" grpId="0" animBg="1"/>
      <p:bldP spid="484438" grpId="0"/>
      <p:bldP spid="484439" grpId="0" animBg="1"/>
      <p:bldP spid="484440" grpId="0" animBg="1"/>
      <p:bldP spid="484441" grpId="0" animBg="1"/>
      <p:bldP spid="484442" grpId="0"/>
      <p:bldP spid="484442" grpId="1"/>
      <p:bldP spid="484443" grpId="0" animBg="1"/>
      <p:bldP spid="484443" grpId="1" animBg="1"/>
      <p:bldP spid="484444" grpId="0" animBg="1"/>
      <p:bldP spid="484445" grpId="0"/>
      <p:bldP spid="484446" grpId="0" animBg="1"/>
      <p:bldP spid="484447" grpId="0" animBg="1"/>
      <p:bldP spid="484448" grpId="0"/>
      <p:bldP spid="48444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4105275" y="0"/>
          <a:ext cx="5038725" cy="679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0" name="Chart" r:id="rId3" imgW="5038954" imgH="6791554" progId="Excel.Chart.8">
                  <p:embed/>
                </p:oleObj>
              </mc:Choice>
              <mc:Fallback>
                <p:oleObj name="Chart" r:id="rId3" imgW="5038954" imgH="6791554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5275" y="0"/>
                        <a:ext cx="5038725" cy="679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2307" name="Group 3"/>
          <p:cNvGraphicFramePr>
            <a:graphicFrameLocks noGrp="1"/>
          </p:cNvGraphicFramePr>
          <p:nvPr/>
        </p:nvGraphicFramePr>
        <p:xfrm>
          <a:off x="114300" y="1447800"/>
          <a:ext cx="4038600" cy="3475037"/>
        </p:xfrm>
        <a:graphic>
          <a:graphicData uri="http://schemas.openxmlformats.org/drawingml/2006/table">
            <a:tbl>
              <a:tblPr/>
              <a:tblGrid>
                <a:gridCol w="2400300"/>
                <a:gridCol w="1181100"/>
                <a:gridCol w="457200"/>
              </a:tblGrid>
              <a:tr h="4572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Somewhere in ASR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Only in Metadata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wallenberg (3/36)* rescue jews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wallenberg (3/36)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eichmann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abusive female (8/81) personnel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minsko (21/71) ghetto underground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art auschwitz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labor camps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ig farben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slave labor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telefunken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aeg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holocaust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sinti roma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sobibor (5/13) death camp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witness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eichmann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jews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volkswagen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4224338" y="4233863"/>
            <a:ext cx="4876800" cy="2133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442" name="Text Box 58"/>
          <p:cNvSpPr txBox="1">
            <a:spLocks noChangeArrowheads="1"/>
          </p:cNvSpPr>
          <p:nvPr/>
        </p:nvSpPr>
        <p:spPr bwMode="auto">
          <a:xfrm>
            <a:off x="609600" y="1670050"/>
            <a:ext cx="1231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>
                <a:cs typeface="Arial" panose="020B0604020202020204" pitchFamily="34" charset="0"/>
              </a:rPr>
              <a:t> (ASR/Metadata)</a:t>
            </a:r>
          </a:p>
        </p:txBody>
      </p:sp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398463" y="12700"/>
            <a:ext cx="345757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cs typeface="Arial" panose="020B0604020202020204" pitchFamily="34" charset="0"/>
              </a:rPr>
              <a:t>Error Analysis</a:t>
            </a:r>
          </a:p>
          <a:p>
            <a:pPr algn="ctr" eaLnBrk="1" hangingPunct="1"/>
            <a:r>
              <a:rPr lang="en-US" altLang="en-US" sz="4400">
                <a:cs typeface="Arial" panose="020B0604020202020204" pitchFamily="34" charset="0"/>
              </a:rPr>
              <a:t>(2005)</a:t>
            </a:r>
          </a:p>
        </p:txBody>
      </p:sp>
      <p:sp>
        <p:nvSpPr>
          <p:cNvPr id="16444" name="AutoShape 60"/>
          <p:cNvSpPr>
            <a:spLocks noChangeArrowheads="1"/>
          </p:cNvSpPr>
          <p:nvPr/>
        </p:nvSpPr>
        <p:spPr bwMode="auto">
          <a:xfrm flipH="1">
            <a:off x="1905000" y="4953000"/>
            <a:ext cx="2133600" cy="914400"/>
          </a:xfrm>
          <a:custGeom>
            <a:avLst/>
            <a:gdLst>
              <a:gd name="T0" fmla="*/ 150541477 w 21600"/>
              <a:gd name="T1" fmla="*/ 0 h 21600"/>
              <a:gd name="T2" fmla="*/ 90321009 w 21600"/>
              <a:gd name="T3" fmla="*/ 12903201 h 21600"/>
              <a:gd name="T4" fmla="*/ 0 w 21600"/>
              <a:gd name="T5" fmla="*/ 32259777 h 21600"/>
              <a:gd name="T6" fmla="*/ 90321009 w 21600"/>
              <a:gd name="T7" fmla="*/ 38709597 h 21600"/>
              <a:gd name="T8" fmla="*/ 180642018 w 21600"/>
              <a:gd name="T9" fmla="*/ 26881668 h 21600"/>
              <a:gd name="T10" fmla="*/ 210752289 w 21600"/>
              <a:gd name="T11" fmla="*/ 12903201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45" name="Text Box 61"/>
          <p:cNvSpPr txBox="1">
            <a:spLocks noChangeArrowheads="1"/>
          </p:cNvSpPr>
          <p:nvPr/>
        </p:nvSpPr>
        <p:spPr bwMode="auto">
          <a:xfrm>
            <a:off x="1838325" y="6553200"/>
            <a:ext cx="73056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t>CLEF-2005 training + test – (metadata &lt; 0.2), ASR2004A only, Title queries, Inquery 3.1p1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Music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Speech retrieval</a:t>
            </a:r>
          </a:p>
          <a:p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Interactive speech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</a:p>
        </p:txBody>
      </p:sp>
    </p:spTree>
    <p:extLst>
      <p:ext uri="{BB962C8B-B14F-4D97-AF65-F5344CB8AC3E}">
        <p14:creationId xmlns:p14="http://schemas.microsoft.com/office/powerpoint/2010/main" val="58272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Agenda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Music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</a:p>
          <a:p>
            <a:pPr marL="0" indent="0">
              <a:buNone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Speech retrieval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Interactive speech </a:t>
            </a:r>
            <a:r>
              <a:rPr lang="en-US" altLang="en-US" dirty="0"/>
              <a:t>r</a:t>
            </a:r>
            <a:r>
              <a:rPr lang="en-US" altLang="en-US" dirty="0" smtClean="0"/>
              <a:t>etrieval</a:t>
            </a:r>
          </a:p>
        </p:txBody>
      </p:sp>
    </p:spTree>
    <p:extLst>
      <p:ext uri="{BB962C8B-B14F-4D97-AF65-F5344CB8AC3E}">
        <p14:creationId xmlns:p14="http://schemas.microsoft.com/office/powerpoint/2010/main" val="162057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Spoken Word Collections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en-US" smtClean="0">
                <a:solidFill>
                  <a:srgbClr val="3333CC"/>
                </a:solidFill>
              </a:rPr>
              <a:t>Broadcast programming</a:t>
            </a:r>
          </a:p>
          <a:p>
            <a:pPr lvl="1"/>
            <a:r>
              <a:rPr lang="en-US" altLang="en-US" smtClean="0"/>
              <a:t>News, interview, talk radio, sports, entertainment</a:t>
            </a:r>
          </a:p>
          <a:p>
            <a:r>
              <a:rPr lang="en-US" altLang="en-US" smtClean="0">
                <a:solidFill>
                  <a:srgbClr val="3333CC"/>
                </a:solidFill>
              </a:rPr>
              <a:t>Scripted stories</a:t>
            </a:r>
          </a:p>
          <a:p>
            <a:pPr lvl="1"/>
            <a:r>
              <a:rPr lang="en-US" altLang="en-US" smtClean="0"/>
              <a:t>Books on tape, poetry reading, theater</a:t>
            </a:r>
          </a:p>
          <a:p>
            <a:r>
              <a:rPr lang="en-US" altLang="en-US" smtClean="0">
                <a:solidFill>
                  <a:srgbClr val="3333CC"/>
                </a:solidFill>
              </a:rPr>
              <a:t>Spontaneous storytelling</a:t>
            </a:r>
          </a:p>
          <a:p>
            <a:pPr lvl="1"/>
            <a:r>
              <a:rPr lang="en-US" altLang="en-US" smtClean="0"/>
              <a:t>Oral history, folklore</a:t>
            </a:r>
          </a:p>
          <a:p>
            <a:r>
              <a:rPr lang="en-US" altLang="en-US" smtClean="0">
                <a:solidFill>
                  <a:srgbClr val="3333CC"/>
                </a:solidFill>
              </a:rPr>
              <a:t>Incidental recording</a:t>
            </a:r>
          </a:p>
          <a:p>
            <a:pPr lvl="1"/>
            <a:r>
              <a:rPr lang="en-US" altLang="en-US" smtClean="0"/>
              <a:t>Speeches, oral arguments, meetings, phone calls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Speech Compression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114800"/>
          </a:xfrm>
        </p:spPr>
        <p:txBody>
          <a:bodyPr/>
          <a:lstStyle/>
          <a:p>
            <a:r>
              <a:rPr lang="en-US" altLang="en-US" sz="2800" dirty="0" smtClean="0"/>
              <a:t>Opportunity:</a:t>
            </a:r>
          </a:p>
          <a:p>
            <a:pPr lvl="1"/>
            <a:r>
              <a:rPr lang="en-US" altLang="en-US" sz="2400" dirty="0" smtClean="0"/>
              <a:t>Human voices vary in predictable ways</a:t>
            </a:r>
          </a:p>
          <a:p>
            <a:pPr lvl="3"/>
            <a:endParaRPr lang="en-US" altLang="en-US" sz="1800" dirty="0" smtClean="0"/>
          </a:p>
          <a:p>
            <a:r>
              <a:rPr lang="en-US" altLang="en-US" sz="2800" dirty="0" smtClean="0"/>
              <a:t>Approach:</a:t>
            </a:r>
          </a:p>
          <a:p>
            <a:pPr lvl="1"/>
            <a:r>
              <a:rPr lang="en-US" altLang="en-US" sz="2400" dirty="0" smtClean="0"/>
              <a:t>Predict what’s next, then send only any corrections</a:t>
            </a:r>
          </a:p>
          <a:p>
            <a:pPr lvl="3"/>
            <a:endParaRPr lang="en-US" altLang="en-US" sz="1800" dirty="0" smtClean="0"/>
          </a:p>
          <a:p>
            <a:r>
              <a:rPr lang="en-US" altLang="en-US" sz="2800" dirty="0" smtClean="0"/>
              <a:t>Standards:</a:t>
            </a:r>
          </a:p>
          <a:p>
            <a:pPr lvl="1"/>
            <a:r>
              <a:rPr lang="en-US" altLang="en-US" sz="2400" dirty="0" smtClean="0"/>
              <a:t>Rule of thumb: 1 kB/sec for (highly compressed) speech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990600"/>
          </a:xfrm>
        </p:spPr>
        <p:txBody>
          <a:bodyPr/>
          <a:lstStyle/>
          <a:p>
            <a:r>
              <a:rPr lang="en-US" altLang="en-US" dirty="0" smtClean="0"/>
              <a:t>Description Strategies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63000" cy="41148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accent2"/>
                </a:solidFill>
              </a:rPr>
              <a:t>Transcription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Manual transcription (with optional post-editing)</a:t>
            </a:r>
          </a:p>
          <a:p>
            <a:pPr lvl="4"/>
            <a:endParaRPr lang="en-US" altLang="en-US" sz="800" dirty="0" smtClean="0"/>
          </a:p>
          <a:p>
            <a:r>
              <a:rPr lang="en-US" altLang="en-US" dirty="0" smtClean="0">
                <a:solidFill>
                  <a:schemeClr val="accent2"/>
                </a:solidFill>
              </a:rPr>
              <a:t>Annotation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Manually assign descriptors to points in a recording</a:t>
            </a:r>
          </a:p>
          <a:p>
            <a:pPr lvl="1"/>
            <a:r>
              <a:rPr lang="en-US" altLang="en-US" dirty="0" smtClean="0"/>
              <a:t>Recommender systems (ratings, link analysis, …)</a:t>
            </a:r>
          </a:p>
          <a:p>
            <a:pPr lvl="4"/>
            <a:endParaRPr lang="en-US" altLang="en-US" sz="800" dirty="0" smtClean="0"/>
          </a:p>
          <a:p>
            <a:r>
              <a:rPr lang="en-US" altLang="en-US" dirty="0" smtClean="0">
                <a:solidFill>
                  <a:schemeClr val="accent2"/>
                </a:solidFill>
              </a:rPr>
              <a:t>Associated materials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Interviewer’s notes, speech scripts, producer’s logs</a:t>
            </a:r>
          </a:p>
          <a:p>
            <a:pPr lvl="4"/>
            <a:endParaRPr lang="en-US" altLang="en-US" sz="800" dirty="0" smtClean="0"/>
          </a:p>
          <a:p>
            <a:r>
              <a:rPr lang="en-US" altLang="en-US" dirty="0" smtClean="0">
                <a:solidFill>
                  <a:schemeClr val="accent2"/>
                </a:solidFill>
              </a:rPr>
              <a:t>Automatic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Create access points with automatic speech processing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Three-Step Speech Recognition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114800"/>
          </a:xfrm>
        </p:spPr>
        <p:txBody>
          <a:bodyPr/>
          <a:lstStyle/>
          <a:p>
            <a:r>
              <a:rPr lang="en-US" altLang="en-US" dirty="0" smtClean="0"/>
              <a:t>What sounds were made?</a:t>
            </a:r>
          </a:p>
          <a:p>
            <a:pPr lvl="2"/>
            <a:r>
              <a:rPr lang="en-US" altLang="en-US" dirty="0" smtClean="0"/>
              <a:t>Convert from waveform to </a:t>
            </a:r>
            <a:r>
              <a:rPr lang="en-US" altLang="en-US" dirty="0" err="1" smtClean="0"/>
              <a:t>subword</a:t>
            </a:r>
            <a:r>
              <a:rPr lang="en-US" altLang="en-US" dirty="0" smtClean="0"/>
              <a:t> units (phonemes)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How could the sounds be grouped into words?</a:t>
            </a:r>
          </a:p>
          <a:p>
            <a:pPr lvl="1"/>
            <a:r>
              <a:rPr lang="en-US" altLang="en-US" dirty="0" smtClean="0"/>
              <a:t>Identify the most probable word segmentation points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Which of the possible words were spoken?</a:t>
            </a:r>
          </a:p>
          <a:p>
            <a:pPr lvl="1"/>
            <a:r>
              <a:rPr lang="en-US" altLang="en-US" dirty="0" smtClean="0"/>
              <a:t>Based on likelihood of possible multiword sequences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Using Speech Recognition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28600" y="2057400"/>
            <a:ext cx="1905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Phone</a:t>
            </a:r>
          </a:p>
          <a:p>
            <a:pPr algn="ctr"/>
            <a:r>
              <a:rPr lang="en-US" altLang="en-US" sz="2400"/>
              <a:t>Detection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2514600" y="3657600"/>
            <a:ext cx="1905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Word</a:t>
            </a:r>
          </a:p>
          <a:p>
            <a:pPr algn="ctr"/>
            <a:r>
              <a:rPr lang="en-US" altLang="en-US" sz="2400"/>
              <a:t>Construction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4267200" y="5181600"/>
            <a:ext cx="19050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Word</a:t>
            </a:r>
          </a:p>
          <a:p>
            <a:pPr algn="ctr"/>
            <a:r>
              <a:rPr lang="en-US" altLang="en-US" sz="2400"/>
              <a:t>Selection</a:t>
            </a: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2133600" y="22860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2133600" y="2895600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>
            <a:off x="6172200" y="5715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7543800" y="1752600"/>
            <a:ext cx="11826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Phone</a:t>
            </a:r>
          </a:p>
          <a:p>
            <a:r>
              <a:rPr lang="en-US" altLang="en-US" sz="2400"/>
              <a:t>n-grams</a:t>
            </a: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35052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5257800" y="4191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Oval 12"/>
          <p:cNvSpPr>
            <a:spLocks noChangeArrowheads="1"/>
          </p:cNvSpPr>
          <p:nvPr/>
        </p:nvSpPr>
        <p:spPr bwMode="auto">
          <a:xfrm>
            <a:off x="3429000" y="2819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7543800" y="2667000"/>
            <a:ext cx="946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Phone</a:t>
            </a:r>
          </a:p>
          <a:p>
            <a:pPr algn="ctr"/>
            <a:r>
              <a:rPr lang="en-US" altLang="en-US" sz="2400"/>
              <a:t>lattice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7543800" y="5486400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Words</a:t>
            </a:r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4419600" y="4191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228600" y="3810000"/>
            <a:ext cx="18240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Transcription</a:t>
            </a:r>
          </a:p>
          <a:p>
            <a:pPr algn="ctr"/>
            <a:r>
              <a:rPr lang="en-US" altLang="en-US" sz="2400"/>
              <a:t>dictionary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533400" y="5257800"/>
            <a:ext cx="13843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Language</a:t>
            </a:r>
          </a:p>
          <a:p>
            <a:pPr algn="ctr"/>
            <a:r>
              <a:rPr lang="en-US" altLang="en-US" sz="2400"/>
              <a:t>model</a:t>
            </a:r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057400" y="5715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20574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6172200" y="5105400"/>
            <a:ext cx="1047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One-best</a:t>
            </a:r>
          </a:p>
          <a:p>
            <a:pPr algn="ctr"/>
            <a:r>
              <a:rPr lang="en-US" altLang="en-US"/>
              <a:t>transcript</a:t>
            </a:r>
          </a:p>
        </p:txBody>
      </p:sp>
      <p:sp>
        <p:nvSpPr>
          <p:cNvPr id="45077" name="Line 21"/>
          <p:cNvSpPr>
            <a:spLocks noChangeShapeType="1"/>
          </p:cNvSpPr>
          <p:nvPr/>
        </p:nvSpPr>
        <p:spPr bwMode="auto">
          <a:xfrm>
            <a:off x="5638800" y="4191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7543800" y="3810000"/>
            <a:ext cx="9255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/>
              <a:t>Word</a:t>
            </a:r>
          </a:p>
          <a:p>
            <a:pPr algn="ctr"/>
            <a:r>
              <a:rPr lang="en-US" altLang="en-US" sz="2400"/>
              <a:t>lattice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 altLang="en-US" smtClean="0"/>
              <a:t>Phone Lattice</a:t>
            </a:r>
          </a:p>
        </p:txBody>
      </p:sp>
      <p:pic>
        <p:nvPicPr>
          <p:cNvPr id="4608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64" t="20721" r="21625" b="25833"/>
          <a:stretch>
            <a:fillRect/>
          </a:stretch>
        </p:blipFill>
        <p:spPr bwMode="auto">
          <a:xfrm>
            <a:off x="457200" y="2560638"/>
            <a:ext cx="8382000" cy="414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Phoneme Trigrams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altLang="en-US" smtClean="0"/>
              <a:t>Manage -&gt; m ae n ih jh</a:t>
            </a:r>
          </a:p>
          <a:p>
            <a:pPr lvl="1"/>
            <a:r>
              <a:rPr lang="en-US" altLang="en-US" smtClean="0"/>
              <a:t>Dictionaries provide accurate transcriptions</a:t>
            </a:r>
          </a:p>
          <a:p>
            <a:pPr lvl="2"/>
            <a:r>
              <a:rPr lang="en-US" altLang="en-US" smtClean="0"/>
              <a:t>But valid only for a single accent and dialect</a:t>
            </a:r>
          </a:p>
          <a:p>
            <a:pPr lvl="1"/>
            <a:r>
              <a:rPr lang="en-US" altLang="en-US" smtClean="0"/>
              <a:t>Rule-base transcription handles unknown words</a:t>
            </a:r>
          </a:p>
          <a:p>
            <a:r>
              <a:rPr lang="en-US" altLang="en-US" smtClean="0"/>
              <a:t>Index every overlapping 3-phoneme sequence</a:t>
            </a:r>
          </a:p>
          <a:p>
            <a:pPr lvl="1"/>
            <a:r>
              <a:rPr lang="en-US" altLang="en-US" smtClean="0"/>
              <a:t>m ae n</a:t>
            </a:r>
          </a:p>
          <a:p>
            <a:pPr lvl="1"/>
            <a:r>
              <a:rPr lang="en-US" altLang="en-US" smtClean="0"/>
              <a:t>ae n ih</a:t>
            </a:r>
          </a:p>
          <a:p>
            <a:pPr lvl="1"/>
            <a:r>
              <a:rPr lang="en-US" altLang="en-US" smtClean="0"/>
              <a:t>n ih jh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2524</TotalTime>
  <Words>477</Words>
  <Application>Microsoft Office PowerPoint</Application>
  <PresentationFormat>On-screen Show (4:3)</PresentationFormat>
  <Paragraphs>162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Times New Roman</vt:lpstr>
      <vt:lpstr>Wingdings</vt:lpstr>
      <vt:lpstr>WP MathA</vt:lpstr>
      <vt:lpstr>Default Design</vt:lpstr>
      <vt:lpstr>Chart</vt:lpstr>
      <vt:lpstr>Speech and Music Retrieval</vt:lpstr>
      <vt:lpstr>Agenda</vt:lpstr>
      <vt:lpstr>Spoken Word Collections</vt:lpstr>
      <vt:lpstr>Speech Compression</vt:lpstr>
      <vt:lpstr>Description Strategies</vt:lpstr>
      <vt:lpstr>Three-Step Speech Recognition</vt:lpstr>
      <vt:lpstr>Using Speech Recognition</vt:lpstr>
      <vt:lpstr>Phone Lattice</vt:lpstr>
      <vt:lpstr>Phoneme Trigrams</vt:lpstr>
      <vt:lpstr>Key Results from TREC/TDT</vt:lpstr>
      <vt:lpstr>English Transcription Accuracy</vt:lpstr>
      <vt:lpstr>Other Languages</vt:lpstr>
      <vt:lpstr>PowerPoint Presentation</vt:lpstr>
      <vt:lpstr>Agenda</vt:lpstr>
    </vt:vector>
  </TitlesOfParts>
  <Company>Consulting Enterprises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Image and Sound Retrieval</dc:title>
  <dc:creator>Preferred Customer</dc:creator>
  <cp:lastModifiedBy>gg</cp:lastModifiedBy>
  <cp:revision>78</cp:revision>
  <dcterms:created xsi:type="dcterms:W3CDTF">1998-04-11T15:19:19Z</dcterms:created>
  <dcterms:modified xsi:type="dcterms:W3CDTF">2014-11-17T04:58:19Z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