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sldIdLst>
    <p:sldId id="256" r:id="rId2"/>
    <p:sldId id="536" r:id="rId3"/>
    <p:sldId id="537" r:id="rId4"/>
    <p:sldId id="542" r:id="rId5"/>
    <p:sldId id="543" r:id="rId6"/>
    <p:sldId id="284" r:id="rId7"/>
    <p:sldId id="269" r:id="rId8"/>
    <p:sldId id="535" r:id="rId9"/>
    <p:sldId id="540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horzBarState="maximized">
    <p:restoredLeft sz="5486" autoAdjust="0"/>
    <p:restoredTop sz="96433" autoAdjust="0"/>
  </p:normalViewPr>
  <p:slideViewPr>
    <p:cSldViewPr>
      <p:cViewPr varScale="1">
        <p:scale>
          <a:sx n="116" d="100"/>
          <a:sy n="116" d="100"/>
        </p:scale>
        <p:origin x="12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3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DB8341-8F1C-4E63-A8CE-414F09FBC3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737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4" tIns="44448" rIns="90484" bIns="44448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678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B8341-8F1C-4E63-A8CE-414F09FBC30B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5112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1F69C-9733-44EB-94D0-4CE2CF1AE8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07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EF5735-1FB1-474A-AE22-EDCA62568F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84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58813-7E10-49DB-84BF-26942E1511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007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675C53-4A87-41CB-B5F9-A5E297C5E7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25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99650-9465-4C91-B9C8-BBDD023BDE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56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F4443-D824-4F49-97C8-DD2A928BEB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560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18758A-C6C5-45FA-AE62-AF67A1DA4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73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BAC58-59AD-4C1C-BC41-0D95C8ECC8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33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6B6D5-6571-47C5-ADD3-7CE572526B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345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218A01-BC4E-4E6B-913E-E4111F7E7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78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C3D58-E1F8-4684-804D-D972B62580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80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263E9-0D99-4EC8-9566-261B35A50E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81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9E399F-E5FB-4C39-AEB3-A7E857E290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zdl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youcode.com/wp-content/uploads/2011/01/1.p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Speech and Music Retrieval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  <a:p>
            <a:r>
              <a:rPr lang="en-US" altLang="en-US" dirty="0" smtClean="0"/>
              <a:t>Module 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Agenda</a:t>
            </a:r>
            <a:endParaRPr lang="en-US" altLang="en-US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Music </a:t>
            </a:r>
            <a:r>
              <a:rPr lang="en-US" altLang="en-US" dirty="0"/>
              <a:t>r</a:t>
            </a:r>
            <a:r>
              <a:rPr lang="en-US" altLang="en-US" dirty="0" smtClean="0"/>
              <a:t>etrieval</a:t>
            </a: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Speech retrieval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Interactive </a:t>
            </a:r>
            <a:r>
              <a:rPr lang="en-US" altLang="en-US" dirty="0"/>
              <a:t>s</a:t>
            </a:r>
            <a:r>
              <a:rPr lang="en-US" altLang="en-US" dirty="0" smtClean="0"/>
              <a:t>peech </a:t>
            </a:r>
            <a:r>
              <a:rPr lang="en-US" altLang="en-US" dirty="0"/>
              <a:t>r</a:t>
            </a:r>
            <a:r>
              <a:rPr lang="en-US" altLang="en-US" dirty="0" smtClean="0"/>
              <a:t>etrieval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Digitizing Speech</a:t>
            </a:r>
            <a:endParaRPr lang="en-US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6750" y="5105400"/>
            <a:ext cx="7772400" cy="1295400"/>
          </a:xfrm>
        </p:spPr>
        <p:txBody>
          <a:bodyPr/>
          <a:lstStyle/>
          <a:p>
            <a:r>
              <a:rPr lang="en-US" dirty="0" smtClean="0"/>
              <a:t>Sampling rate</a:t>
            </a:r>
          </a:p>
          <a:p>
            <a:r>
              <a:rPr lang="en-US" dirty="0" smtClean="0"/>
              <a:t>Sample accuracy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75" y="2133600"/>
            <a:ext cx="814505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55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Basic Audio Coding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7772400" cy="4114800"/>
          </a:xfrm>
          <a:noFill/>
        </p:spPr>
        <p:txBody>
          <a:bodyPr/>
          <a:lstStyle/>
          <a:p>
            <a:r>
              <a:rPr lang="en-US" altLang="en-US" dirty="0" smtClean="0"/>
              <a:t>Sample at twice the highest frequency</a:t>
            </a:r>
          </a:p>
          <a:p>
            <a:pPr lvl="1"/>
            <a:r>
              <a:rPr lang="en-US" altLang="en-US" dirty="0" smtClean="0"/>
              <a:t>8 bits or 16 bits per sample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Speech (0-4 kHz) requires 8 kB/s</a:t>
            </a:r>
          </a:p>
          <a:p>
            <a:pPr lvl="1"/>
            <a:r>
              <a:rPr lang="en-US" altLang="en-US" dirty="0" smtClean="0"/>
              <a:t>Standard telephone channel (1-byte samples)</a:t>
            </a:r>
          </a:p>
          <a:p>
            <a:r>
              <a:rPr lang="en-US" altLang="en-US" dirty="0" smtClean="0"/>
              <a:t>Music (0-22 kHz) requires 172 kB/s</a:t>
            </a:r>
          </a:p>
          <a:p>
            <a:pPr lvl="1"/>
            <a:r>
              <a:rPr lang="en-US" altLang="en-US" dirty="0" smtClean="0"/>
              <a:t>Standard for CD-quality audio (2-byte samples)</a:t>
            </a:r>
          </a:p>
        </p:txBody>
      </p:sp>
      <p:sp>
        <p:nvSpPr>
          <p:cNvPr id="40964" name="Freeform 4"/>
          <p:cNvSpPr>
            <a:spLocks/>
          </p:cNvSpPr>
          <p:nvPr/>
        </p:nvSpPr>
        <p:spPr bwMode="auto">
          <a:xfrm>
            <a:off x="935038" y="2915444"/>
            <a:ext cx="1914525" cy="542925"/>
          </a:xfrm>
          <a:custGeom>
            <a:avLst/>
            <a:gdLst>
              <a:gd name="T0" fmla="*/ 0 w 1206"/>
              <a:gd name="T1" fmla="*/ 806450000 h 342"/>
              <a:gd name="T2" fmla="*/ 80645000 w 1206"/>
              <a:gd name="T3" fmla="*/ 509071563 h 342"/>
              <a:gd name="T4" fmla="*/ 133569075 w 1206"/>
              <a:gd name="T5" fmla="*/ 322580000 h 342"/>
              <a:gd name="T6" fmla="*/ 161290000 w 1206"/>
              <a:gd name="T7" fmla="*/ 186491563 h 342"/>
              <a:gd name="T8" fmla="*/ 186491563 w 1206"/>
              <a:gd name="T9" fmla="*/ 80645000 h 342"/>
              <a:gd name="T10" fmla="*/ 267136563 w 1206"/>
              <a:gd name="T11" fmla="*/ 0 h 342"/>
              <a:gd name="T12" fmla="*/ 403225000 w 1206"/>
              <a:gd name="T13" fmla="*/ 0 h 342"/>
              <a:gd name="T14" fmla="*/ 509071563 w 1206"/>
              <a:gd name="T15" fmla="*/ 52924075 h 342"/>
              <a:gd name="T16" fmla="*/ 589716563 w 1206"/>
              <a:gd name="T17" fmla="*/ 133569075 h 342"/>
              <a:gd name="T18" fmla="*/ 670361563 w 1206"/>
              <a:gd name="T19" fmla="*/ 214214075 h 342"/>
              <a:gd name="T20" fmla="*/ 725805000 w 1206"/>
              <a:gd name="T21" fmla="*/ 294859075 h 342"/>
              <a:gd name="T22" fmla="*/ 859374075 w 1206"/>
              <a:gd name="T23" fmla="*/ 428426563 h 342"/>
              <a:gd name="T24" fmla="*/ 940019075 w 1206"/>
              <a:gd name="T25" fmla="*/ 509071563 h 342"/>
              <a:gd name="T26" fmla="*/ 1073586563 w 1206"/>
              <a:gd name="T27" fmla="*/ 536794075 h 342"/>
              <a:gd name="T28" fmla="*/ 1181954075 w 1206"/>
              <a:gd name="T29" fmla="*/ 564515000 h 342"/>
              <a:gd name="T30" fmla="*/ 1343244075 w 1206"/>
              <a:gd name="T31" fmla="*/ 564515000 h 342"/>
              <a:gd name="T32" fmla="*/ 1451610000 w 1206"/>
              <a:gd name="T33" fmla="*/ 564515000 h 342"/>
              <a:gd name="T34" fmla="*/ 1557456563 w 1206"/>
              <a:gd name="T35" fmla="*/ 509071563 h 342"/>
              <a:gd name="T36" fmla="*/ 1638101563 w 1206"/>
              <a:gd name="T37" fmla="*/ 403225000 h 342"/>
              <a:gd name="T38" fmla="*/ 1718746563 w 1206"/>
              <a:gd name="T39" fmla="*/ 322580000 h 342"/>
              <a:gd name="T40" fmla="*/ 1799391563 w 1206"/>
              <a:gd name="T41" fmla="*/ 241935000 h 342"/>
              <a:gd name="T42" fmla="*/ 1880036563 w 1206"/>
              <a:gd name="T43" fmla="*/ 161290000 h 342"/>
              <a:gd name="T44" fmla="*/ 2016125000 w 1206"/>
              <a:gd name="T45" fmla="*/ 105846563 h 342"/>
              <a:gd name="T46" fmla="*/ 2121971563 w 1206"/>
              <a:gd name="T47" fmla="*/ 80645000 h 342"/>
              <a:gd name="T48" fmla="*/ 2147483646 w 1206"/>
              <a:gd name="T49" fmla="*/ 186491563 h 342"/>
              <a:gd name="T50" fmla="*/ 2147483646 w 1206"/>
              <a:gd name="T51" fmla="*/ 267136563 h 342"/>
              <a:gd name="T52" fmla="*/ 2147483646 w 1206"/>
              <a:gd name="T53" fmla="*/ 428426563 h 342"/>
              <a:gd name="T54" fmla="*/ 2147483646 w 1206"/>
              <a:gd name="T55" fmla="*/ 509071563 h 342"/>
              <a:gd name="T56" fmla="*/ 2147483646 w 1206"/>
              <a:gd name="T57" fmla="*/ 536794075 h 342"/>
              <a:gd name="T58" fmla="*/ 2147483646 w 1206"/>
              <a:gd name="T59" fmla="*/ 509071563 h 342"/>
              <a:gd name="T60" fmla="*/ 2147483646 w 1206"/>
              <a:gd name="T61" fmla="*/ 483870000 h 342"/>
              <a:gd name="T62" fmla="*/ 2147483646 w 1206"/>
              <a:gd name="T63" fmla="*/ 428426563 h 34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206" h="342">
                <a:moveTo>
                  <a:pt x="5" y="341"/>
                </a:moveTo>
                <a:lnTo>
                  <a:pt x="0" y="320"/>
                </a:lnTo>
                <a:lnTo>
                  <a:pt x="10" y="298"/>
                </a:lnTo>
                <a:lnTo>
                  <a:pt x="32" y="202"/>
                </a:lnTo>
                <a:lnTo>
                  <a:pt x="42" y="149"/>
                </a:lnTo>
                <a:lnTo>
                  <a:pt x="53" y="128"/>
                </a:lnTo>
                <a:lnTo>
                  <a:pt x="53" y="106"/>
                </a:lnTo>
                <a:lnTo>
                  <a:pt x="64" y="74"/>
                </a:lnTo>
                <a:lnTo>
                  <a:pt x="64" y="53"/>
                </a:lnTo>
                <a:lnTo>
                  <a:pt x="74" y="32"/>
                </a:lnTo>
                <a:lnTo>
                  <a:pt x="96" y="21"/>
                </a:lnTo>
                <a:lnTo>
                  <a:pt x="106" y="0"/>
                </a:lnTo>
                <a:lnTo>
                  <a:pt x="138" y="0"/>
                </a:lnTo>
                <a:lnTo>
                  <a:pt x="160" y="0"/>
                </a:lnTo>
                <a:lnTo>
                  <a:pt x="181" y="10"/>
                </a:lnTo>
                <a:lnTo>
                  <a:pt x="202" y="21"/>
                </a:lnTo>
                <a:lnTo>
                  <a:pt x="224" y="32"/>
                </a:lnTo>
                <a:lnTo>
                  <a:pt x="234" y="53"/>
                </a:lnTo>
                <a:lnTo>
                  <a:pt x="245" y="74"/>
                </a:lnTo>
                <a:lnTo>
                  <a:pt x="266" y="85"/>
                </a:lnTo>
                <a:lnTo>
                  <a:pt x="266" y="106"/>
                </a:lnTo>
                <a:lnTo>
                  <a:pt x="288" y="117"/>
                </a:lnTo>
                <a:lnTo>
                  <a:pt x="298" y="149"/>
                </a:lnTo>
                <a:lnTo>
                  <a:pt x="341" y="170"/>
                </a:lnTo>
                <a:lnTo>
                  <a:pt x="352" y="192"/>
                </a:lnTo>
                <a:lnTo>
                  <a:pt x="373" y="202"/>
                </a:lnTo>
                <a:lnTo>
                  <a:pt x="405" y="213"/>
                </a:lnTo>
                <a:lnTo>
                  <a:pt x="426" y="213"/>
                </a:lnTo>
                <a:lnTo>
                  <a:pt x="448" y="224"/>
                </a:lnTo>
                <a:lnTo>
                  <a:pt x="469" y="224"/>
                </a:lnTo>
                <a:lnTo>
                  <a:pt x="501" y="224"/>
                </a:lnTo>
                <a:lnTo>
                  <a:pt x="533" y="224"/>
                </a:lnTo>
                <a:lnTo>
                  <a:pt x="554" y="224"/>
                </a:lnTo>
                <a:lnTo>
                  <a:pt x="576" y="224"/>
                </a:lnTo>
                <a:lnTo>
                  <a:pt x="608" y="224"/>
                </a:lnTo>
                <a:lnTo>
                  <a:pt x="618" y="202"/>
                </a:lnTo>
                <a:lnTo>
                  <a:pt x="650" y="181"/>
                </a:lnTo>
                <a:lnTo>
                  <a:pt x="650" y="160"/>
                </a:lnTo>
                <a:lnTo>
                  <a:pt x="672" y="149"/>
                </a:lnTo>
                <a:lnTo>
                  <a:pt x="682" y="128"/>
                </a:lnTo>
                <a:lnTo>
                  <a:pt x="704" y="117"/>
                </a:lnTo>
                <a:lnTo>
                  <a:pt x="714" y="96"/>
                </a:lnTo>
                <a:lnTo>
                  <a:pt x="736" y="85"/>
                </a:lnTo>
                <a:lnTo>
                  <a:pt x="746" y="64"/>
                </a:lnTo>
                <a:lnTo>
                  <a:pt x="778" y="53"/>
                </a:lnTo>
                <a:lnTo>
                  <a:pt x="800" y="42"/>
                </a:lnTo>
                <a:lnTo>
                  <a:pt x="821" y="42"/>
                </a:lnTo>
                <a:lnTo>
                  <a:pt x="842" y="32"/>
                </a:lnTo>
                <a:lnTo>
                  <a:pt x="864" y="53"/>
                </a:lnTo>
                <a:lnTo>
                  <a:pt x="885" y="74"/>
                </a:lnTo>
                <a:lnTo>
                  <a:pt x="896" y="96"/>
                </a:lnTo>
                <a:lnTo>
                  <a:pt x="917" y="106"/>
                </a:lnTo>
                <a:lnTo>
                  <a:pt x="949" y="149"/>
                </a:lnTo>
                <a:lnTo>
                  <a:pt x="970" y="170"/>
                </a:lnTo>
                <a:lnTo>
                  <a:pt x="992" y="192"/>
                </a:lnTo>
                <a:lnTo>
                  <a:pt x="1013" y="202"/>
                </a:lnTo>
                <a:lnTo>
                  <a:pt x="1034" y="202"/>
                </a:lnTo>
                <a:lnTo>
                  <a:pt x="1056" y="213"/>
                </a:lnTo>
                <a:lnTo>
                  <a:pt x="1077" y="213"/>
                </a:lnTo>
                <a:lnTo>
                  <a:pt x="1098" y="202"/>
                </a:lnTo>
                <a:lnTo>
                  <a:pt x="1130" y="202"/>
                </a:lnTo>
                <a:lnTo>
                  <a:pt x="1152" y="192"/>
                </a:lnTo>
                <a:lnTo>
                  <a:pt x="1184" y="181"/>
                </a:lnTo>
                <a:lnTo>
                  <a:pt x="1205" y="17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965" name="Group 5"/>
          <p:cNvGrpSpPr>
            <a:grpSpLocks/>
          </p:cNvGrpSpPr>
          <p:nvPr/>
        </p:nvGrpSpPr>
        <p:grpSpPr bwMode="auto">
          <a:xfrm>
            <a:off x="5583238" y="2840831"/>
            <a:ext cx="1914525" cy="542925"/>
            <a:chOff x="3765" y="956"/>
            <a:chExt cx="1206" cy="342"/>
          </a:xfrm>
        </p:grpSpPr>
        <p:sp>
          <p:nvSpPr>
            <p:cNvPr id="40970" name="Freeform 6"/>
            <p:cNvSpPr>
              <a:spLocks/>
            </p:cNvSpPr>
            <p:nvPr/>
          </p:nvSpPr>
          <p:spPr bwMode="auto">
            <a:xfrm>
              <a:off x="3765" y="956"/>
              <a:ext cx="1206" cy="342"/>
            </a:xfrm>
            <a:custGeom>
              <a:avLst/>
              <a:gdLst>
                <a:gd name="T0" fmla="*/ 0 w 1206"/>
                <a:gd name="T1" fmla="*/ 320 h 342"/>
                <a:gd name="T2" fmla="*/ 32 w 1206"/>
                <a:gd name="T3" fmla="*/ 202 h 342"/>
                <a:gd name="T4" fmla="*/ 53 w 1206"/>
                <a:gd name="T5" fmla="*/ 128 h 342"/>
                <a:gd name="T6" fmla="*/ 64 w 1206"/>
                <a:gd name="T7" fmla="*/ 74 h 342"/>
                <a:gd name="T8" fmla="*/ 74 w 1206"/>
                <a:gd name="T9" fmla="*/ 32 h 342"/>
                <a:gd name="T10" fmla="*/ 106 w 1206"/>
                <a:gd name="T11" fmla="*/ 0 h 342"/>
                <a:gd name="T12" fmla="*/ 160 w 1206"/>
                <a:gd name="T13" fmla="*/ 0 h 342"/>
                <a:gd name="T14" fmla="*/ 202 w 1206"/>
                <a:gd name="T15" fmla="*/ 21 h 342"/>
                <a:gd name="T16" fmla="*/ 234 w 1206"/>
                <a:gd name="T17" fmla="*/ 53 h 342"/>
                <a:gd name="T18" fmla="*/ 266 w 1206"/>
                <a:gd name="T19" fmla="*/ 85 h 342"/>
                <a:gd name="T20" fmla="*/ 288 w 1206"/>
                <a:gd name="T21" fmla="*/ 117 h 342"/>
                <a:gd name="T22" fmla="*/ 341 w 1206"/>
                <a:gd name="T23" fmla="*/ 170 h 342"/>
                <a:gd name="T24" fmla="*/ 373 w 1206"/>
                <a:gd name="T25" fmla="*/ 202 h 342"/>
                <a:gd name="T26" fmla="*/ 426 w 1206"/>
                <a:gd name="T27" fmla="*/ 213 h 342"/>
                <a:gd name="T28" fmla="*/ 469 w 1206"/>
                <a:gd name="T29" fmla="*/ 224 h 342"/>
                <a:gd name="T30" fmla="*/ 533 w 1206"/>
                <a:gd name="T31" fmla="*/ 224 h 342"/>
                <a:gd name="T32" fmla="*/ 576 w 1206"/>
                <a:gd name="T33" fmla="*/ 224 h 342"/>
                <a:gd name="T34" fmla="*/ 618 w 1206"/>
                <a:gd name="T35" fmla="*/ 202 h 342"/>
                <a:gd name="T36" fmla="*/ 650 w 1206"/>
                <a:gd name="T37" fmla="*/ 160 h 342"/>
                <a:gd name="T38" fmla="*/ 682 w 1206"/>
                <a:gd name="T39" fmla="*/ 128 h 342"/>
                <a:gd name="T40" fmla="*/ 714 w 1206"/>
                <a:gd name="T41" fmla="*/ 96 h 342"/>
                <a:gd name="T42" fmla="*/ 746 w 1206"/>
                <a:gd name="T43" fmla="*/ 64 h 342"/>
                <a:gd name="T44" fmla="*/ 800 w 1206"/>
                <a:gd name="T45" fmla="*/ 42 h 342"/>
                <a:gd name="T46" fmla="*/ 842 w 1206"/>
                <a:gd name="T47" fmla="*/ 32 h 342"/>
                <a:gd name="T48" fmla="*/ 885 w 1206"/>
                <a:gd name="T49" fmla="*/ 74 h 342"/>
                <a:gd name="T50" fmla="*/ 917 w 1206"/>
                <a:gd name="T51" fmla="*/ 106 h 342"/>
                <a:gd name="T52" fmla="*/ 970 w 1206"/>
                <a:gd name="T53" fmla="*/ 170 h 342"/>
                <a:gd name="T54" fmla="*/ 1013 w 1206"/>
                <a:gd name="T55" fmla="*/ 202 h 342"/>
                <a:gd name="T56" fmla="*/ 1056 w 1206"/>
                <a:gd name="T57" fmla="*/ 213 h 342"/>
                <a:gd name="T58" fmla="*/ 1098 w 1206"/>
                <a:gd name="T59" fmla="*/ 202 h 342"/>
                <a:gd name="T60" fmla="*/ 1152 w 1206"/>
                <a:gd name="T61" fmla="*/ 192 h 342"/>
                <a:gd name="T62" fmla="*/ 1205 w 1206"/>
                <a:gd name="T63" fmla="*/ 170 h 34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206" h="342">
                  <a:moveTo>
                    <a:pt x="5" y="341"/>
                  </a:moveTo>
                  <a:lnTo>
                    <a:pt x="0" y="320"/>
                  </a:lnTo>
                  <a:lnTo>
                    <a:pt x="10" y="298"/>
                  </a:lnTo>
                  <a:lnTo>
                    <a:pt x="32" y="202"/>
                  </a:lnTo>
                  <a:lnTo>
                    <a:pt x="42" y="149"/>
                  </a:lnTo>
                  <a:lnTo>
                    <a:pt x="53" y="128"/>
                  </a:lnTo>
                  <a:lnTo>
                    <a:pt x="53" y="106"/>
                  </a:lnTo>
                  <a:lnTo>
                    <a:pt x="64" y="74"/>
                  </a:lnTo>
                  <a:lnTo>
                    <a:pt x="64" y="53"/>
                  </a:lnTo>
                  <a:lnTo>
                    <a:pt x="74" y="32"/>
                  </a:lnTo>
                  <a:lnTo>
                    <a:pt x="96" y="21"/>
                  </a:lnTo>
                  <a:lnTo>
                    <a:pt x="106" y="0"/>
                  </a:lnTo>
                  <a:lnTo>
                    <a:pt x="138" y="0"/>
                  </a:lnTo>
                  <a:lnTo>
                    <a:pt x="160" y="0"/>
                  </a:lnTo>
                  <a:lnTo>
                    <a:pt x="181" y="10"/>
                  </a:lnTo>
                  <a:lnTo>
                    <a:pt x="202" y="21"/>
                  </a:lnTo>
                  <a:lnTo>
                    <a:pt x="224" y="32"/>
                  </a:lnTo>
                  <a:lnTo>
                    <a:pt x="234" y="53"/>
                  </a:lnTo>
                  <a:lnTo>
                    <a:pt x="245" y="74"/>
                  </a:lnTo>
                  <a:lnTo>
                    <a:pt x="266" y="85"/>
                  </a:lnTo>
                  <a:lnTo>
                    <a:pt x="266" y="106"/>
                  </a:lnTo>
                  <a:lnTo>
                    <a:pt x="288" y="117"/>
                  </a:lnTo>
                  <a:lnTo>
                    <a:pt x="298" y="149"/>
                  </a:lnTo>
                  <a:lnTo>
                    <a:pt x="341" y="170"/>
                  </a:lnTo>
                  <a:lnTo>
                    <a:pt x="352" y="192"/>
                  </a:lnTo>
                  <a:lnTo>
                    <a:pt x="373" y="202"/>
                  </a:lnTo>
                  <a:lnTo>
                    <a:pt x="405" y="213"/>
                  </a:lnTo>
                  <a:lnTo>
                    <a:pt x="426" y="213"/>
                  </a:lnTo>
                  <a:lnTo>
                    <a:pt x="448" y="224"/>
                  </a:lnTo>
                  <a:lnTo>
                    <a:pt x="469" y="224"/>
                  </a:lnTo>
                  <a:lnTo>
                    <a:pt x="501" y="224"/>
                  </a:lnTo>
                  <a:lnTo>
                    <a:pt x="533" y="224"/>
                  </a:lnTo>
                  <a:lnTo>
                    <a:pt x="554" y="224"/>
                  </a:lnTo>
                  <a:lnTo>
                    <a:pt x="576" y="224"/>
                  </a:lnTo>
                  <a:lnTo>
                    <a:pt x="608" y="224"/>
                  </a:lnTo>
                  <a:lnTo>
                    <a:pt x="618" y="202"/>
                  </a:lnTo>
                  <a:lnTo>
                    <a:pt x="650" y="181"/>
                  </a:lnTo>
                  <a:lnTo>
                    <a:pt x="650" y="160"/>
                  </a:lnTo>
                  <a:lnTo>
                    <a:pt x="672" y="149"/>
                  </a:lnTo>
                  <a:lnTo>
                    <a:pt x="682" y="128"/>
                  </a:lnTo>
                  <a:lnTo>
                    <a:pt x="704" y="117"/>
                  </a:lnTo>
                  <a:lnTo>
                    <a:pt x="714" y="96"/>
                  </a:lnTo>
                  <a:lnTo>
                    <a:pt x="736" y="85"/>
                  </a:lnTo>
                  <a:lnTo>
                    <a:pt x="746" y="64"/>
                  </a:lnTo>
                  <a:lnTo>
                    <a:pt x="778" y="53"/>
                  </a:lnTo>
                  <a:lnTo>
                    <a:pt x="800" y="42"/>
                  </a:lnTo>
                  <a:lnTo>
                    <a:pt x="821" y="42"/>
                  </a:lnTo>
                  <a:lnTo>
                    <a:pt x="842" y="32"/>
                  </a:lnTo>
                  <a:lnTo>
                    <a:pt x="864" y="53"/>
                  </a:lnTo>
                  <a:lnTo>
                    <a:pt x="885" y="74"/>
                  </a:lnTo>
                  <a:lnTo>
                    <a:pt x="896" y="96"/>
                  </a:lnTo>
                  <a:lnTo>
                    <a:pt x="917" y="106"/>
                  </a:lnTo>
                  <a:lnTo>
                    <a:pt x="949" y="149"/>
                  </a:lnTo>
                  <a:lnTo>
                    <a:pt x="970" y="170"/>
                  </a:lnTo>
                  <a:lnTo>
                    <a:pt x="992" y="192"/>
                  </a:lnTo>
                  <a:lnTo>
                    <a:pt x="1013" y="202"/>
                  </a:lnTo>
                  <a:lnTo>
                    <a:pt x="1034" y="202"/>
                  </a:lnTo>
                  <a:lnTo>
                    <a:pt x="1056" y="213"/>
                  </a:lnTo>
                  <a:lnTo>
                    <a:pt x="1077" y="213"/>
                  </a:lnTo>
                  <a:lnTo>
                    <a:pt x="1098" y="202"/>
                  </a:lnTo>
                  <a:lnTo>
                    <a:pt x="1130" y="202"/>
                  </a:lnTo>
                  <a:lnTo>
                    <a:pt x="1152" y="192"/>
                  </a:lnTo>
                  <a:lnTo>
                    <a:pt x="1184" y="181"/>
                  </a:lnTo>
                  <a:lnTo>
                    <a:pt x="1205" y="17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7"/>
            <p:cNvSpPr>
              <a:spLocks noChangeShapeType="1"/>
            </p:cNvSpPr>
            <p:nvPr/>
          </p:nvSpPr>
          <p:spPr bwMode="auto">
            <a:xfrm>
              <a:off x="3774" y="1297"/>
              <a:ext cx="1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2" name="Line 8"/>
            <p:cNvSpPr>
              <a:spLocks noChangeShapeType="1"/>
            </p:cNvSpPr>
            <p:nvPr/>
          </p:nvSpPr>
          <p:spPr bwMode="auto">
            <a:xfrm flipV="1">
              <a:off x="3770" y="1249"/>
              <a:ext cx="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3" name="Line 9"/>
            <p:cNvSpPr>
              <a:spLocks noChangeShapeType="1"/>
            </p:cNvSpPr>
            <p:nvPr/>
          </p:nvSpPr>
          <p:spPr bwMode="auto">
            <a:xfrm flipV="1">
              <a:off x="3866" y="961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4" name="Line 10"/>
            <p:cNvSpPr>
              <a:spLocks noChangeShapeType="1"/>
            </p:cNvSpPr>
            <p:nvPr/>
          </p:nvSpPr>
          <p:spPr bwMode="auto">
            <a:xfrm flipV="1">
              <a:off x="3962" y="977"/>
              <a:ext cx="0" cy="3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5" name="Line 11"/>
            <p:cNvSpPr>
              <a:spLocks noChangeShapeType="1"/>
            </p:cNvSpPr>
            <p:nvPr/>
          </p:nvSpPr>
          <p:spPr bwMode="auto">
            <a:xfrm flipV="1">
              <a:off x="4058" y="1084"/>
              <a:ext cx="0" cy="2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6" name="Line 12"/>
            <p:cNvSpPr>
              <a:spLocks noChangeShapeType="1"/>
            </p:cNvSpPr>
            <p:nvPr/>
          </p:nvSpPr>
          <p:spPr bwMode="auto">
            <a:xfrm flipV="1">
              <a:off x="4154" y="1158"/>
              <a:ext cx="0" cy="13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7" name="Line 13"/>
            <p:cNvSpPr>
              <a:spLocks noChangeShapeType="1"/>
            </p:cNvSpPr>
            <p:nvPr/>
          </p:nvSpPr>
          <p:spPr bwMode="auto">
            <a:xfrm flipV="1">
              <a:off x="4250" y="1174"/>
              <a:ext cx="0" cy="1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8" name="Line 14"/>
            <p:cNvSpPr>
              <a:spLocks noChangeShapeType="1"/>
            </p:cNvSpPr>
            <p:nvPr/>
          </p:nvSpPr>
          <p:spPr bwMode="auto">
            <a:xfrm flipV="1">
              <a:off x="4346" y="1174"/>
              <a:ext cx="0" cy="1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9" name="Line 15"/>
            <p:cNvSpPr>
              <a:spLocks noChangeShapeType="1"/>
            </p:cNvSpPr>
            <p:nvPr/>
          </p:nvSpPr>
          <p:spPr bwMode="auto">
            <a:xfrm flipV="1">
              <a:off x="4442" y="1100"/>
              <a:ext cx="0" cy="19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0" name="Line 16"/>
            <p:cNvSpPr>
              <a:spLocks noChangeShapeType="1"/>
            </p:cNvSpPr>
            <p:nvPr/>
          </p:nvSpPr>
          <p:spPr bwMode="auto">
            <a:xfrm flipV="1">
              <a:off x="4538" y="1014"/>
              <a:ext cx="0" cy="28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1" name="Line 17"/>
            <p:cNvSpPr>
              <a:spLocks noChangeShapeType="1"/>
            </p:cNvSpPr>
            <p:nvPr/>
          </p:nvSpPr>
          <p:spPr bwMode="auto">
            <a:xfrm flipV="1">
              <a:off x="4634" y="1009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2" name="Line 18"/>
            <p:cNvSpPr>
              <a:spLocks noChangeShapeType="1"/>
            </p:cNvSpPr>
            <p:nvPr/>
          </p:nvSpPr>
          <p:spPr bwMode="auto">
            <a:xfrm flipV="1">
              <a:off x="4730" y="1116"/>
              <a:ext cx="0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3" name="Line 19"/>
            <p:cNvSpPr>
              <a:spLocks noChangeShapeType="1"/>
            </p:cNvSpPr>
            <p:nvPr/>
          </p:nvSpPr>
          <p:spPr bwMode="auto">
            <a:xfrm flipV="1">
              <a:off x="4826" y="1164"/>
              <a:ext cx="0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4" name="Line 20"/>
            <p:cNvSpPr>
              <a:spLocks noChangeShapeType="1"/>
            </p:cNvSpPr>
            <p:nvPr/>
          </p:nvSpPr>
          <p:spPr bwMode="auto">
            <a:xfrm flipV="1">
              <a:off x="4922" y="1153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966" name="Group 21"/>
          <p:cNvGrpSpPr>
            <a:grpSpLocks/>
          </p:cNvGrpSpPr>
          <p:nvPr/>
        </p:nvGrpSpPr>
        <p:grpSpPr bwMode="auto">
          <a:xfrm>
            <a:off x="2971800" y="2783681"/>
            <a:ext cx="2489200" cy="736600"/>
            <a:chOff x="1928" y="920"/>
            <a:chExt cx="1568" cy="464"/>
          </a:xfrm>
        </p:grpSpPr>
        <p:sp>
          <p:nvSpPr>
            <p:cNvPr id="40967" name="Rectangle 22"/>
            <p:cNvSpPr>
              <a:spLocks noChangeArrowheads="1"/>
            </p:cNvSpPr>
            <p:nvPr/>
          </p:nvSpPr>
          <p:spPr bwMode="auto">
            <a:xfrm>
              <a:off x="2343" y="920"/>
              <a:ext cx="721" cy="46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800" b="1">
                  <a:latin typeface="Helvetica" panose="020B0604020202020204" pitchFamily="34" charset="0"/>
                </a:rPr>
                <a:t>Sampler</a:t>
              </a:r>
            </a:p>
          </p:txBody>
        </p:sp>
        <p:sp>
          <p:nvSpPr>
            <p:cNvPr id="40968" name="Line 23"/>
            <p:cNvSpPr>
              <a:spLocks noChangeShapeType="1"/>
            </p:cNvSpPr>
            <p:nvPr/>
          </p:nvSpPr>
          <p:spPr bwMode="auto">
            <a:xfrm>
              <a:off x="1928" y="1152"/>
              <a:ext cx="4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9" name="Line 24"/>
            <p:cNvSpPr>
              <a:spLocks noChangeShapeType="1"/>
            </p:cNvSpPr>
            <p:nvPr/>
          </p:nvSpPr>
          <p:spPr bwMode="auto">
            <a:xfrm>
              <a:off x="3080" y="1152"/>
              <a:ext cx="4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 dirty="0" smtClean="0"/>
              <a:t>Music Compression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153400" cy="4114800"/>
          </a:xfrm>
        </p:spPr>
        <p:txBody>
          <a:bodyPr/>
          <a:lstStyle/>
          <a:p>
            <a:r>
              <a:rPr lang="en-US" altLang="en-US" smtClean="0"/>
              <a:t>Opportunity:</a:t>
            </a:r>
          </a:p>
          <a:p>
            <a:pPr lvl="1"/>
            <a:r>
              <a:rPr lang="en-US" altLang="en-US" smtClean="0"/>
              <a:t>The human ear cannot hear all frequencies at once</a:t>
            </a:r>
          </a:p>
          <a:p>
            <a:r>
              <a:rPr lang="en-US" altLang="en-US" smtClean="0"/>
              <a:t>Approach:</a:t>
            </a:r>
          </a:p>
          <a:p>
            <a:pPr lvl="1"/>
            <a:r>
              <a:rPr lang="en-US" altLang="en-US" smtClean="0"/>
              <a:t>Don’t represent “masked” frequencies</a:t>
            </a:r>
          </a:p>
          <a:p>
            <a:r>
              <a:rPr lang="en-US" altLang="en-US" smtClean="0"/>
              <a:t>Standard: MPEG-1 Layer 3 (.mp3)</a:t>
            </a:r>
          </a:p>
        </p:txBody>
      </p:sp>
      <p:pic>
        <p:nvPicPr>
          <p:cNvPr id="43012" name="Picture 4" descr="maskierung"/>
          <p:cNvPicPr>
            <a:picLocks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3657600"/>
            <a:ext cx="5791200" cy="3136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Cover Song Retrieval Example</a:t>
            </a:r>
            <a:endParaRPr lang="en-US" altLang="en-US" dirty="0" smtClean="0">
              <a:hlinkClick r:id="rId2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05800" cy="4114800"/>
          </a:xfrm>
        </p:spPr>
        <p:txBody>
          <a:bodyPr/>
          <a:lstStyle/>
          <a:p>
            <a:r>
              <a:rPr lang="en-US" altLang="en-US" dirty="0" smtClean="0"/>
              <a:t>“Three Blind Mice” is indexed as:</a:t>
            </a:r>
          </a:p>
          <a:p>
            <a:pPr lvl="1"/>
            <a:r>
              <a:rPr lang="en-US" altLang="en-US" dirty="0" smtClean="0"/>
              <a:t>*DDUDDUDRDUDRD</a:t>
            </a:r>
          </a:p>
          <a:p>
            <a:pPr lvl="2"/>
            <a:r>
              <a:rPr lang="en-US" altLang="en-US" dirty="0" smtClean="0"/>
              <a:t>* represents the first note</a:t>
            </a:r>
          </a:p>
          <a:p>
            <a:pPr lvl="2"/>
            <a:r>
              <a:rPr lang="en-US" altLang="en-US" dirty="0" smtClean="0"/>
              <a:t>D represents a descending pitch (U is ascending)</a:t>
            </a:r>
          </a:p>
          <a:p>
            <a:pPr lvl="2"/>
            <a:r>
              <a:rPr lang="en-US" altLang="en-US" dirty="0" smtClean="0"/>
              <a:t>R represents a repetition (detectable split, same pitch)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My </a:t>
            </a:r>
            <a:r>
              <a:rPr lang="en-US" altLang="en-US" dirty="0" smtClean="0"/>
              <a:t>singing produces:</a:t>
            </a:r>
          </a:p>
          <a:p>
            <a:pPr lvl="1"/>
            <a:r>
              <a:rPr lang="en-US" altLang="en-US" dirty="0" smtClean="0"/>
              <a:t>*DDUDDUDRRUDRR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Approximate </a:t>
            </a:r>
            <a:r>
              <a:rPr lang="en-US" altLang="en-US" dirty="0" smtClean="0"/>
              <a:t>string match finds 2 substitutions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fig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0" t="22093" r="4491" b="24603"/>
          <a:stretch>
            <a:fillRect/>
          </a:stretch>
        </p:blipFill>
        <p:spPr bwMode="auto">
          <a:xfrm>
            <a:off x="1219200" y="1752600"/>
            <a:ext cx="6400800" cy="4890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New Zealand Melody Index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Shazam</a:t>
            </a:r>
            <a:endParaRPr lang="en-US" altLang="en-US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Spectrogram </a:t>
            </a:r>
          </a:p>
          <a:p>
            <a:pPr lvl="1"/>
            <a:r>
              <a:rPr lang="en-US" altLang="en-US" dirty="0" smtClean="0"/>
              <a:t>Time vs. frequency plot of intensity</a:t>
            </a:r>
          </a:p>
          <a:p>
            <a:r>
              <a:rPr lang="en-US" altLang="en-US" dirty="0" smtClean="0"/>
              <a:t>Peak filter</a:t>
            </a:r>
          </a:p>
          <a:p>
            <a:pPr lvl="1"/>
            <a:r>
              <a:rPr lang="en-US" altLang="en-US" dirty="0" smtClean="0"/>
              <a:t>Local maxima of intensity</a:t>
            </a:r>
          </a:p>
          <a:p>
            <a:r>
              <a:rPr lang="en-US" altLang="en-US" dirty="0" smtClean="0"/>
              <a:t>Difference coding</a:t>
            </a:r>
          </a:p>
          <a:p>
            <a:pPr lvl="1"/>
            <a:r>
              <a:rPr lang="en-US" altLang="en-US" dirty="0" smtClean="0"/>
              <a:t>Rate of frequency change over time</a:t>
            </a:r>
          </a:p>
          <a:p>
            <a:r>
              <a:rPr lang="en-US" altLang="en-US" dirty="0" smtClean="0"/>
              <a:t>Convolution</a:t>
            </a:r>
          </a:p>
          <a:p>
            <a:pPr lvl="1"/>
            <a:r>
              <a:rPr lang="en-US" altLang="en-US" dirty="0" smtClean="0"/>
              <a:t>Sliding-window match</a:t>
            </a:r>
            <a:endParaRPr lang="en-US" altLang="en-US" dirty="0" smtClean="0"/>
          </a:p>
        </p:txBody>
      </p:sp>
      <p:pic>
        <p:nvPicPr>
          <p:cNvPr id="29700" name="Picture 2" descr="http://www.soyoucode.com/wp-content/uploads/2011/01/1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0"/>
            <a:ext cx="34861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Agenda</a:t>
            </a:r>
            <a:endParaRPr lang="en-US" altLang="en-US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Music </a:t>
            </a:r>
            <a:r>
              <a:rPr lang="en-US" altLang="en-US" dirty="0"/>
              <a:t>r</a:t>
            </a:r>
            <a:r>
              <a:rPr lang="en-US" altLang="en-US" dirty="0" smtClean="0"/>
              <a:t>etrieval</a:t>
            </a: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Speech retrieval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Interactive speech </a:t>
            </a:r>
            <a:r>
              <a:rPr lang="en-US" altLang="en-US" dirty="0"/>
              <a:t>r</a:t>
            </a:r>
            <a:r>
              <a:rPr lang="en-US" altLang="en-US" dirty="0" smtClean="0"/>
              <a:t>etrieval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057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2525</TotalTime>
  <Words>193</Words>
  <Application>Microsoft Office PowerPoint</Application>
  <PresentationFormat>On-screen Show (4:3)</PresentationFormat>
  <Paragraphs>58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Helvetica</vt:lpstr>
      <vt:lpstr>Times New Roman</vt:lpstr>
      <vt:lpstr>Wingdings</vt:lpstr>
      <vt:lpstr>Default Design</vt:lpstr>
      <vt:lpstr>Speech and Music Retrieval</vt:lpstr>
      <vt:lpstr>Agenda</vt:lpstr>
      <vt:lpstr>Digitizing Speech</vt:lpstr>
      <vt:lpstr>Basic Audio Coding</vt:lpstr>
      <vt:lpstr>Music Compression</vt:lpstr>
      <vt:lpstr>Cover Song Retrieval Example</vt:lpstr>
      <vt:lpstr>New Zealand Melody Index</vt:lpstr>
      <vt:lpstr>Shazam</vt:lpstr>
      <vt:lpstr>Agenda</vt:lpstr>
    </vt:vector>
  </TitlesOfParts>
  <Company>Consulting Enterprises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and Sound Retrieval</dc:title>
  <dc:creator>Preferred Customer</dc:creator>
  <cp:lastModifiedBy>gg</cp:lastModifiedBy>
  <cp:revision>78</cp:revision>
  <dcterms:created xsi:type="dcterms:W3CDTF">1998-04-11T15:19:19Z</dcterms:created>
  <dcterms:modified xsi:type="dcterms:W3CDTF">2014-11-17T04:57:31Z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