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681" r:id="rId2"/>
    <p:sldId id="828" r:id="rId3"/>
    <p:sldId id="768" r:id="rId4"/>
    <p:sldId id="301" r:id="rId5"/>
    <p:sldId id="799" r:id="rId6"/>
    <p:sldId id="801" r:id="rId7"/>
    <p:sldId id="803" r:id="rId8"/>
    <p:sldId id="804" r:id="rId9"/>
    <p:sldId id="816" r:id="rId10"/>
    <p:sldId id="300" r:id="rId11"/>
    <p:sldId id="680" r:id="rId12"/>
    <p:sldId id="547" r:id="rId13"/>
    <p:sldId id="526" r:id="rId14"/>
    <p:sldId id="579" r:id="rId15"/>
    <p:sldId id="581" r:id="rId16"/>
    <p:sldId id="479" r:id="rId17"/>
    <p:sldId id="827" r:id="rId18"/>
  </p:sldIdLst>
  <p:sldSz cx="9144000" cy="6858000" type="screen4x3"/>
  <p:notesSz cx="6845300" cy="9128125"/>
  <p:defaultTextStyle>
    <a:defPPr>
      <a:defRPr lang="en-US"/>
    </a:defPPr>
    <a:lvl1pPr algn="l" rtl="0" fontAlgn="base">
      <a:spcBef>
        <a:spcPct val="0"/>
      </a:spcBef>
      <a:spcAft>
        <a:spcPct val="0"/>
      </a:spcAft>
      <a:defRPr sz="32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3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3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3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3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3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3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3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3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392">
          <p15:clr>
            <a:srgbClr val="A4A3A4"/>
          </p15:clr>
        </p15:guide>
        <p15:guide id="2" pos="2880">
          <p15:clr>
            <a:srgbClr val="A4A3A4"/>
          </p15:clr>
        </p15:guide>
      </p15:sldGuideLst>
    </p:ext>
    <p:ext uri="{2D200454-40CA-4A62-9FC3-DE9A4176ACB9}">
      <p15:notesGuideLst xmlns:p15="http://schemas.microsoft.com/office/powerpoint/2012/main">
        <p15:guide id="1" orient="horz" pos="2875">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60" y="150"/>
      </p:cViewPr>
      <p:guideLst>
        <p:guide orient="horz" pos="139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8" d="100"/>
          <a:sy n="58" d="100"/>
        </p:scale>
        <p:origin x="-1692" y="-78"/>
      </p:cViewPr>
      <p:guideLst>
        <p:guide orient="horz" pos="2875"/>
        <p:guide pos="21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4018" name="Rectangle 2"/>
          <p:cNvSpPr>
            <a:spLocks noGrp="1" noChangeArrowheads="1"/>
          </p:cNvSpPr>
          <p:nvPr>
            <p:ph type="hdr" sz="quarter"/>
          </p:nvPr>
        </p:nvSpPr>
        <p:spPr bwMode="auto">
          <a:xfrm>
            <a:off x="0" y="0"/>
            <a:ext cx="2967038" cy="457200"/>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defTabSz="912813" eaLnBrk="0" hangingPunct="0">
              <a:defRPr sz="1200">
                <a:cs typeface="+mn-cs"/>
              </a:defRPr>
            </a:lvl1pPr>
          </a:lstStyle>
          <a:p>
            <a:pPr>
              <a:defRPr/>
            </a:pPr>
            <a:endParaRPr lang="en-US"/>
          </a:p>
        </p:txBody>
      </p:sp>
      <p:sp>
        <p:nvSpPr>
          <p:cNvPr id="214019" name="Rectangle 3"/>
          <p:cNvSpPr>
            <a:spLocks noGrp="1" noChangeArrowheads="1"/>
          </p:cNvSpPr>
          <p:nvPr>
            <p:ph type="dt" sz="quarter" idx="1"/>
          </p:nvPr>
        </p:nvSpPr>
        <p:spPr bwMode="auto">
          <a:xfrm>
            <a:off x="3878263" y="0"/>
            <a:ext cx="2967037" cy="457200"/>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gn="r" defTabSz="912813" eaLnBrk="0" hangingPunct="0">
              <a:defRPr sz="1200">
                <a:cs typeface="+mn-cs"/>
              </a:defRPr>
            </a:lvl1pPr>
          </a:lstStyle>
          <a:p>
            <a:pPr>
              <a:defRPr/>
            </a:pPr>
            <a:endParaRPr lang="en-US"/>
          </a:p>
        </p:txBody>
      </p:sp>
      <p:sp>
        <p:nvSpPr>
          <p:cNvPr id="214020" name="Rectangle 4"/>
          <p:cNvSpPr>
            <a:spLocks noGrp="1" noChangeArrowheads="1"/>
          </p:cNvSpPr>
          <p:nvPr>
            <p:ph type="ftr" sz="quarter" idx="2"/>
          </p:nvPr>
        </p:nvSpPr>
        <p:spPr bwMode="auto">
          <a:xfrm>
            <a:off x="0" y="8672513"/>
            <a:ext cx="2967038" cy="455612"/>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defTabSz="912813" eaLnBrk="0" hangingPunct="0">
              <a:defRPr sz="1200">
                <a:cs typeface="+mn-cs"/>
              </a:defRPr>
            </a:lvl1pPr>
          </a:lstStyle>
          <a:p>
            <a:pPr>
              <a:defRPr/>
            </a:pPr>
            <a:endParaRPr lang="en-US"/>
          </a:p>
        </p:txBody>
      </p:sp>
      <p:sp>
        <p:nvSpPr>
          <p:cNvPr id="214021" name="Rectangle 5"/>
          <p:cNvSpPr>
            <a:spLocks noGrp="1" noChangeArrowheads="1"/>
          </p:cNvSpPr>
          <p:nvPr>
            <p:ph type="sldNum" sz="quarter" idx="3"/>
          </p:nvPr>
        </p:nvSpPr>
        <p:spPr bwMode="auto">
          <a:xfrm>
            <a:off x="3878263" y="8672513"/>
            <a:ext cx="2967037" cy="455612"/>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gn="r" defTabSz="912813" eaLnBrk="0" hangingPunct="0">
              <a:defRPr sz="1200"/>
            </a:lvl1pPr>
          </a:lstStyle>
          <a:p>
            <a:fld id="{4A194851-1D06-476C-97C0-6B8B97E6DE2E}" type="slidenum">
              <a:rPr lang="en-US" altLang="en-US"/>
              <a:pPr/>
              <a:t>‹#›</a:t>
            </a:fld>
            <a:endParaRPr lang="en-US" altLang="en-US"/>
          </a:p>
        </p:txBody>
      </p:sp>
    </p:spTree>
    <p:extLst>
      <p:ext uri="{BB962C8B-B14F-4D97-AF65-F5344CB8AC3E}">
        <p14:creationId xmlns:p14="http://schemas.microsoft.com/office/powerpoint/2010/main" val="3451521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67038" cy="457200"/>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defTabSz="912813" eaLnBrk="0" hangingPunct="0">
              <a:defRPr sz="1200">
                <a:cs typeface="+mn-cs"/>
              </a:defRPr>
            </a:lvl1pPr>
          </a:lstStyle>
          <a:p>
            <a:pPr>
              <a:defRPr/>
            </a:pPr>
            <a:endParaRPr lang="en-US"/>
          </a:p>
        </p:txBody>
      </p:sp>
      <p:sp>
        <p:nvSpPr>
          <p:cNvPr id="39939" name="Rectangle 3"/>
          <p:cNvSpPr>
            <a:spLocks noGrp="1" noChangeArrowheads="1"/>
          </p:cNvSpPr>
          <p:nvPr>
            <p:ph type="dt" idx="1"/>
          </p:nvPr>
        </p:nvSpPr>
        <p:spPr bwMode="auto">
          <a:xfrm>
            <a:off x="3878263" y="0"/>
            <a:ext cx="2967037" cy="457200"/>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gn="r" defTabSz="912813" eaLnBrk="0" hangingPunct="0">
              <a:defRPr sz="1200">
                <a:cs typeface="+mn-cs"/>
              </a:defRPr>
            </a:lvl1pPr>
          </a:lstStyle>
          <a:p>
            <a:pPr>
              <a:defRPr/>
            </a:pPr>
            <a:endParaRPr lang="en-US"/>
          </a:p>
        </p:txBody>
      </p:sp>
      <p:sp>
        <p:nvSpPr>
          <p:cNvPr id="92164" name="Rectangle 4"/>
          <p:cNvSpPr>
            <a:spLocks noGrp="1" noRot="1" noChangeAspect="1" noChangeArrowheads="1" noTextEdit="1"/>
          </p:cNvSpPr>
          <p:nvPr>
            <p:ph type="sldImg" idx="2"/>
          </p:nvPr>
        </p:nvSpPr>
        <p:spPr bwMode="auto">
          <a:xfrm>
            <a:off x="1139825" y="684213"/>
            <a:ext cx="4565650" cy="34242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12813" y="4335463"/>
            <a:ext cx="5019675" cy="4108450"/>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72513"/>
            <a:ext cx="2967038" cy="455612"/>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defTabSz="912813" eaLnBrk="0" hangingPunct="0">
              <a:defRPr sz="1200">
                <a:cs typeface="+mn-cs"/>
              </a:defRPr>
            </a:lvl1pPr>
          </a:lstStyle>
          <a:p>
            <a:pPr>
              <a:defRPr/>
            </a:pPr>
            <a:endParaRPr lang="en-US"/>
          </a:p>
        </p:txBody>
      </p:sp>
      <p:sp>
        <p:nvSpPr>
          <p:cNvPr id="39943" name="Rectangle 7"/>
          <p:cNvSpPr>
            <a:spLocks noGrp="1" noChangeArrowheads="1"/>
          </p:cNvSpPr>
          <p:nvPr>
            <p:ph type="sldNum" sz="quarter" idx="5"/>
          </p:nvPr>
        </p:nvSpPr>
        <p:spPr bwMode="auto">
          <a:xfrm>
            <a:off x="3878263" y="8672513"/>
            <a:ext cx="2967037" cy="455612"/>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gn="r" defTabSz="912813" eaLnBrk="0" hangingPunct="0">
              <a:defRPr sz="1200"/>
            </a:lvl1pPr>
          </a:lstStyle>
          <a:p>
            <a:fld id="{CB2BD682-B46F-41A8-8AD3-9F6D303023A5}" type="slidenum">
              <a:rPr lang="en-US" altLang="en-US"/>
              <a:pPr/>
              <a:t>‹#›</a:t>
            </a:fld>
            <a:endParaRPr lang="en-US" altLang="en-US"/>
          </a:p>
        </p:txBody>
      </p:sp>
    </p:spTree>
    <p:extLst>
      <p:ext uri="{BB962C8B-B14F-4D97-AF65-F5344CB8AC3E}">
        <p14:creationId xmlns:p14="http://schemas.microsoft.com/office/powerpoint/2010/main" val="20434617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17878576-044D-46CB-B2A9-4ECDBD577FBA}" type="slidenum">
              <a:rPr lang="en-US" altLang="en-US" sz="1200"/>
              <a:pPr/>
              <a:t>1</a:t>
            </a:fld>
            <a:endParaRPr lang="en-US" altLang="en-US" sz="1200"/>
          </a:p>
        </p:txBody>
      </p:sp>
      <p:sp>
        <p:nvSpPr>
          <p:cNvPr id="93187" name="Rectangle 1026"/>
          <p:cNvSpPr>
            <a:spLocks noChangeArrowheads="1"/>
          </p:cNvSpPr>
          <p:nvPr/>
        </p:nvSpPr>
        <p:spPr bwMode="auto">
          <a:xfrm>
            <a:off x="3876675" y="0"/>
            <a:ext cx="29686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93188" name="Rectangle 1027"/>
          <p:cNvSpPr>
            <a:spLocks noChangeArrowheads="1"/>
          </p:cNvSpPr>
          <p:nvPr/>
        </p:nvSpPr>
        <p:spPr bwMode="auto">
          <a:xfrm>
            <a:off x="3876675" y="8672513"/>
            <a:ext cx="296862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493" tIns="45955" rIns="93493" bIns="45955" anchor="b"/>
          <a:lstStyle>
            <a:lvl1pPr defTabSz="928688" eaLnBrk="0" hangingPunct="0">
              <a:defRPr sz="3200">
                <a:solidFill>
                  <a:schemeClr val="tx1"/>
                </a:solidFill>
                <a:latin typeface="Times New Roman" panose="02020603050405020304" pitchFamily="18" charset="0"/>
              </a:defRPr>
            </a:lvl1pPr>
            <a:lvl2pPr marL="742950" indent="-285750" defTabSz="928688" eaLnBrk="0" hangingPunct="0">
              <a:defRPr sz="3200">
                <a:solidFill>
                  <a:schemeClr val="tx1"/>
                </a:solidFill>
                <a:latin typeface="Times New Roman" panose="02020603050405020304" pitchFamily="18" charset="0"/>
              </a:defRPr>
            </a:lvl2pPr>
            <a:lvl3pPr marL="1143000" indent="-228600" defTabSz="928688" eaLnBrk="0" hangingPunct="0">
              <a:defRPr sz="3200">
                <a:solidFill>
                  <a:schemeClr val="tx1"/>
                </a:solidFill>
                <a:latin typeface="Times New Roman" panose="02020603050405020304" pitchFamily="18" charset="0"/>
              </a:defRPr>
            </a:lvl3pPr>
            <a:lvl4pPr marL="1600200" indent="-228600" defTabSz="928688" eaLnBrk="0" hangingPunct="0">
              <a:defRPr sz="3200">
                <a:solidFill>
                  <a:schemeClr val="tx1"/>
                </a:solidFill>
                <a:latin typeface="Times New Roman" panose="02020603050405020304" pitchFamily="18" charset="0"/>
              </a:defRPr>
            </a:lvl4pPr>
            <a:lvl5pPr marL="2057400" indent="-228600" defTabSz="928688" eaLnBrk="0" hangingPunct="0">
              <a:defRPr sz="3200">
                <a:solidFill>
                  <a:schemeClr val="tx1"/>
                </a:solidFill>
                <a:latin typeface="Times New Roman" panose="02020603050405020304" pitchFamily="18" charset="0"/>
              </a:defRPr>
            </a:lvl5pPr>
            <a:lvl6pPr marL="2514600" indent="-228600" defTabSz="928688"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28688"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28688"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28688" eaLnBrk="0" fontAlgn="base" hangingPunct="0">
              <a:spcBef>
                <a:spcPct val="0"/>
              </a:spcBef>
              <a:spcAft>
                <a:spcPct val="0"/>
              </a:spcAft>
              <a:defRPr sz="3200">
                <a:solidFill>
                  <a:schemeClr val="tx1"/>
                </a:solidFill>
                <a:latin typeface="Times New Roman" panose="02020603050405020304" pitchFamily="18" charset="0"/>
              </a:defRPr>
            </a:lvl9pPr>
          </a:lstStyle>
          <a:p>
            <a:pPr algn="r"/>
            <a:r>
              <a:rPr lang="en-US" altLang="en-US" sz="1200"/>
              <a:t>1</a:t>
            </a:r>
          </a:p>
        </p:txBody>
      </p:sp>
      <p:sp>
        <p:nvSpPr>
          <p:cNvPr id="93189" name="Rectangle 1028"/>
          <p:cNvSpPr>
            <a:spLocks noChangeArrowheads="1"/>
          </p:cNvSpPr>
          <p:nvPr/>
        </p:nvSpPr>
        <p:spPr bwMode="auto">
          <a:xfrm>
            <a:off x="0" y="8672513"/>
            <a:ext cx="2967038"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93190" name="Rectangle 1029"/>
          <p:cNvSpPr>
            <a:spLocks noChangeArrowheads="1"/>
          </p:cNvSpPr>
          <p:nvPr/>
        </p:nvSpPr>
        <p:spPr bwMode="auto">
          <a:xfrm>
            <a:off x="0" y="0"/>
            <a:ext cx="29670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93191" name="Rectangle 1030"/>
          <p:cNvSpPr>
            <a:spLocks noGrp="1" noRot="1" noChangeAspect="1" noChangeArrowheads="1" noTextEdit="1"/>
          </p:cNvSpPr>
          <p:nvPr>
            <p:ph type="sldImg"/>
          </p:nvPr>
        </p:nvSpPr>
        <p:spPr>
          <a:xfrm>
            <a:off x="1149350" y="690563"/>
            <a:ext cx="4548188" cy="3411537"/>
          </a:xfrm>
          <a:solidFill>
            <a:srgbClr val="FFFFFF"/>
          </a:solidFill>
          <a:ln w="12700" cap="flat"/>
        </p:spPr>
      </p:sp>
      <p:sp>
        <p:nvSpPr>
          <p:cNvPr id="93192" name="Rectangle 1031"/>
          <p:cNvSpPr>
            <a:spLocks noGrp="1" noChangeArrowheads="1"/>
          </p:cNvSpPr>
          <p:nvPr>
            <p:ph type="body" idx="1"/>
          </p:nvPr>
        </p:nvSpPr>
        <p:spPr>
          <a:xfrm>
            <a:off x="912813" y="4333875"/>
            <a:ext cx="5018087" cy="4108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493" tIns="45955" rIns="93493" bIns="45955"/>
          <a:lstStyle/>
          <a:p>
            <a:endParaRPr lang="en-US" altLang="en-US" smtClean="0"/>
          </a:p>
        </p:txBody>
      </p:sp>
    </p:spTree>
    <p:extLst>
      <p:ext uri="{BB962C8B-B14F-4D97-AF65-F5344CB8AC3E}">
        <p14:creationId xmlns:p14="http://schemas.microsoft.com/office/powerpoint/2010/main" val="1108114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3921536C-F7F6-4DD4-962D-145FDE16EB5C}" type="slidenum">
              <a:rPr lang="en-US" altLang="en-US" sz="1200"/>
              <a:pPr/>
              <a:t>3</a:t>
            </a:fld>
            <a:endParaRPr lang="en-US" altLang="en-US" sz="120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xfrm>
            <a:off x="684213" y="4335463"/>
            <a:ext cx="5476875" cy="4108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Fundamentally, there are four sources of knowledge that we can rely on when teaching a machine to translate.  Perhaps the simplest is some form of dictionary.  Dictionaries are very useful, but it is hard for machines to learn to select the right translation using a dictionary alone because the machine has no real sense of context.  Large collections of text can provide that context, however, and in recent years they have proven to be very useful as a basis for building “machine translation” systems.  The best results have been obtained using very large collections of translated documents, which we call a “parallel text collection”.  The next two slides illustrate how that is done.  </a:t>
            </a:r>
          </a:p>
        </p:txBody>
      </p:sp>
    </p:spTree>
    <p:extLst>
      <p:ext uri="{BB962C8B-B14F-4D97-AF65-F5344CB8AC3E}">
        <p14:creationId xmlns:p14="http://schemas.microsoft.com/office/powerpoint/2010/main" val="2326021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DB57893F-A65B-485A-800D-4DE0376B0142}" type="slidenum">
              <a:rPr lang="en-US" altLang="en-US" sz="1200"/>
              <a:pPr/>
              <a:t>5</a:t>
            </a:fld>
            <a:endParaRPr lang="en-US" altLang="en-US" sz="1200"/>
          </a:p>
        </p:txBody>
      </p:sp>
      <p:sp>
        <p:nvSpPr>
          <p:cNvPr id="113667" name="Rectangle 2"/>
          <p:cNvSpPr>
            <a:spLocks noGrp="1" noRot="1" noChangeAspect="1" noChangeArrowheads="1" noTextEdit="1"/>
          </p:cNvSpPr>
          <p:nvPr>
            <p:ph type="sldImg"/>
          </p:nvPr>
        </p:nvSpPr>
        <p:spPr>
          <a:xfrm>
            <a:off x="1125538" y="709613"/>
            <a:ext cx="4597400" cy="3448050"/>
          </a:xfrm>
          <a:ln/>
        </p:spPr>
      </p:sp>
      <p:sp>
        <p:nvSpPr>
          <p:cNvPr id="113668" name="Rectangle 3"/>
          <p:cNvSpPr>
            <a:spLocks noGrp="1" noChangeArrowheads="1"/>
          </p:cNvSpPr>
          <p:nvPr>
            <p:ph type="body" idx="1"/>
          </p:nvPr>
        </p:nvSpPr>
        <p:spPr>
          <a:xfrm>
            <a:off x="912813" y="4362450"/>
            <a:ext cx="5019675" cy="4056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06703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DAFA25ED-F1A2-4925-8DCF-EE6D87983A7D}" type="slidenum">
              <a:rPr lang="en-US" altLang="en-US" sz="1200"/>
              <a:pPr/>
              <a:t>6</a:t>
            </a:fld>
            <a:endParaRPr lang="en-US" altLang="en-US" sz="1200"/>
          </a:p>
        </p:txBody>
      </p:sp>
      <p:sp>
        <p:nvSpPr>
          <p:cNvPr id="115715" name="Rectangle 2"/>
          <p:cNvSpPr>
            <a:spLocks noGrp="1" noRot="1" noChangeAspect="1" noChangeArrowheads="1" noTextEdit="1"/>
          </p:cNvSpPr>
          <p:nvPr>
            <p:ph type="sldImg"/>
          </p:nvPr>
        </p:nvSpPr>
        <p:spPr>
          <a:xfrm>
            <a:off x="1125538" y="709613"/>
            <a:ext cx="4597400" cy="3448050"/>
          </a:xfrm>
          <a:ln/>
        </p:spPr>
      </p:sp>
      <p:sp>
        <p:nvSpPr>
          <p:cNvPr id="115716" name="Rectangle 3"/>
          <p:cNvSpPr>
            <a:spLocks noGrp="1" noChangeArrowheads="1"/>
          </p:cNvSpPr>
          <p:nvPr>
            <p:ph type="body" idx="1"/>
          </p:nvPr>
        </p:nvSpPr>
        <p:spPr>
          <a:xfrm>
            <a:off x="912813" y="4362450"/>
            <a:ext cx="5019675" cy="4056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58377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B9D9FC18-872A-46DC-A49F-CD9E6CB9EF19}" type="slidenum">
              <a:rPr lang="en-US" altLang="en-US" sz="1200"/>
              <a:pPr/>
              <a:t>12</a:t>
            </a:fld>
            <a:endParaRPr lang="en-US" altLang="en-US" sz="1200"/>
          </a:p>
        </p:txBody>
      </p:sp>
      <p:sp>
        <p:nvSpPr>
          <p:cNvPr id="118787" name="Rectangle 2"/>
          <p:cNvSpPr>
            <a:spLocks noChangeArrowheads="1"/>
          </p:cNvSpPr>
          <p:nvPr/>
        </p:nvSpPr>
        <p:spPr bwMode="auto">
          <a:xfrm>
            <a:off x="3876675" y="0"/>
            <a:ext cx="29686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18788" name="Rectangle 3"/>
          <p:cNvSpPr>
            <a:spLocks noChangeArrowheads="1"/>
          </p:cNvSpPr>
          <p:nvPr/>
        </p:nvSpPr>
        <p:spPr bwMode="auto">
          <a:xfrm>
            <a:off x="3876675" y="8670925"/>
            <a:ext cx="2968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16" tIns="0" rIns="19016" bIns="0" anchor="b"/>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pPr algn="r"/>
            <a:r>
              <a:rPr lang="en-US" altLang="en-US" sz="1000" i="1"/>
              <a:t>42</a:t>
            </a:r>
          </a:p>
        </p:txBody>
      </p:sp>
      <p:sp>
        <p:nvSpPr>
          <p:cNvPr id="118789" name="Rectangle 4"/>
          <p:cNvSpPr>
            <a:spLocks noChangeArrowheads="1"/>
          </p:cNvSpPr>
          <p:nvPr/>
        </p:nvSpPr>
        <p:spPr bwMode="auto">
          <a:xfrm>
            <a:off x="-1588" y="8670925"/>
            <a:ext cx="2967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18790" name="Rectangle 5"/>
          <p:cNvSpPr>
            <a:spLocks noChangeArrowheads="1"/>
          </p:cNvSpPr>
          <p:nvPr/>
        </p:nvSpPr>
        <p:spPr bwMode="auto">
          <a:xfrm>
            <a:off x="-1588" y="0"/>
            <a:ext cx="29670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18791" name="Rectangle 6"/>
          <p:cNvSpPr>
            <a:spLocks noGrp="1" noRot="1" noChangeAspect="1" noChangeArrowheads="1" noTextEdit="1"/>
          </p:cNvSpPr>
          <p:nvPr>
            <p:ph type="sldImg"/>
          </p:nvPr>
        </p:nvSpPr>
        <p:spPr>
          <a:ln w="12700" cap="flat">
            <a:solidFill>
              <a:schemeClr val="tx1"/>
            </a:solidFill>
          </a:ln>
        </p:spPr>
      </p:sp>
      <p:sp>
        <p:nvSpPr>
          <p:cNvPr id="118792"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25" tIns="44370" rIns="90325" bIns="44370"/>
          <a:lstStyle/>
          <a:p>
            <a:endParaRPr lang="en-US" altLang="en-US" smtClean="0"/>
          </a:p>
        </p:txBody>
      </p:sp>
    </p:spTree>
    <p:extLst>
      <p:ext uri="{BB962C8B-B14F-4D97-AF65-F5344CB8AC3E}">
        <p14:creationId xmlns:p14="http://schemas.microsoft.com/office/powerpoint/2010/main" val="3949004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F2378308-65F2-49CC-B210-1CC17F2D08ED}" type="slidenum">
              <a:rPr lang="en-US" altLang="en-US" sz="1200"/>
              <a:pPr/>
              <a:t>14</a:t>
            </a:fld>
            <a:endParaRPr lang="en-US" altLang="en-US" sz="1200"/>
          </a:p>
        </p:txBody>
      </p:sp>
      <p:sp>
        <p:nvSpPr>
          <p:cNvPr id="105475" name="Rectangle 2"/>
          <p:cNvSpPr>
            <a:spLocks noChangeArrowheads="1"/>
          </p:cNvSpPr>
          <p:nvPr/>
        </p:nvSpPr>
        <p:spPr bwMode="auto">
          <a:xfrm>
            <a:off x="3876675" y="0"/>
            <a:ext cx="29686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05476" name="Rectangle 3"/>
          <p:cNvSpPr>
            <a:spLocks noChangeArrowheads="1"/>
          </p:cNvSpPr>
          <p:nvPr/>
        </p:nvSpPr>
        <p:spPr bwMode="auto">
          <a:xfrm>
            <a:off x="3876675" y="8670925"/>
            <a:ext cx="2968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16" tIns="0" rIns="19016" bIns="0" anchor="b"/>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pPr algn="r"/>
            <a:r>
              <a:rPr lang="en-US" altLang="en-US" sz="1000" i="1"/>
              <a:t>34</a:t>
            </a:r>
          </a:p>
        </p:txBody>
      </p:sp>
      <p:sp>
        <p:nvSpPr>
          <p:cNvPr id="105477" name="Rectangle 4"/>
          <p:cNvSpPr>
            <a:spLocks noChangeArrowheads="1"/>
          </p:cNvSpPr>
          <p:nvPr/>
        </p:nvSpPr>
        <p:spPr bwMode="auto">
          <a:xfrm>
            <a:off x="-1588" y="8670925"/>
            <a:ext cx="2967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05478" name="Rectangle 5"/>
          <p:cNvSpPr>
            <a:spLocks noChangeArrowheads="1"/>
          </p:cNvSpPr>
          <p:nvPr/>
        </p:nvSpPr>
        <p:spPr bwMode="auto">
          <a:xfrm>
            <a:off x="-1588" y="0"/>
            <a:ext cx="29670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05479"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25" tIns="44370" rIns="90325" bIns="44370"/>
          <a:lstStyle/>
          <a:p>
            <a:endParaRPr lang="en-US" altLang="en-US" smtClean="0"/>
          </a:p>
        </p:txBody>
      </p:sp>
      <p:sp>
        <p:nvSpPr>
          <p:cNvPr id="105480" name="Rectangle 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3902773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3534B1BB-BC8F-4039-B9AF-56F8D473205B}" type="slidenum">
              <a:rPr lang="en-US" altLang="en-US" sz="1200"/>
              <a:pPr/>
              <a:t>15</a:t>
            </a:fld>
            <a:endParaRPr lang="en-US" altLang="en-US" sz="1200"/>
          </a:p>
        </p:txBody>
      </p:sp>
      <p:sp>
        <p:nvSpPr>
          <p:cNvPr id="106499" name="Rectangle 2"/>
          <p:cNvSpPr>
            <a:spLocks noChangeArrowheads="1"/>
          </p:cNvSpPr>
          <p:nvPr/>
        </p:nvSpPr>
        <p:spPr bwMode="auto">
          <a:xfrm>
            <a:off x="3876675" y="0"/>
            <a:ext cx="29686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06500" name="Rectangle 3"/>
          <p:cNvSpPr>
            <a:spLocks noChangeArrowheads="1"/>
          </p:cNvSpPr>
          <p:nvPr/>
        </p:nvSpPr>
        <p:spPr bwMode="auto">
          <a:xfrm>
            <a:off x="3876675" y="8670925"/>
            <a:ext cx="2968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16" tIns="0" rIns="19016" bIns="0" anchor="b"/>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pPr algn="r"/>
            <a:r>
              <a:rPr lang="en-US" altLang="en-US" sz="1000" i="1"/>
              <a:t>36</a:t>
            </a:r>
          </a:p>
        </p:txBody>
      </p:sp>
      <p:sp>
        <p:nvSpPr>
          <p:cNvPr id="106501" name="Rectangle 4"/>
          <p:cNvSpPr>
            <a:spLocks noChangeArrowheads="1"/>
          </p:cNvSpPr>
          <p:nvPr/>
        </p:nvSpPr>
        <p:spPr bwMode="auto">
          <a:xfrm>
            <a:off x="-1588" y="8670925"/>
            <a:ext cx="2967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06502" name="Rectangle 5"/>
          <p:cNvSpPr>
            <a:spLocks noChangeArrowheads="1"/>
          </p:cNvSpPr>
          <p:nvPr/>
        </p:nvSpPr>
        <p:spPr bwMode="auto">
          <a:xfrm>
            <a:off x="-1588" y="0"/>
            <a:ext cx="29670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06503" name="Rectangle 6"/>
          <p:cNvSpPr>
            <a:spLocks noGrp="1" noRot="1" noChangeAspect="1" noChangeArrowheads="1" noTextEdit="1"/>
          </p:cNvSpPr>
          <p:nvPr>
            <p:ph type="sldImg"/>
          </p:nvPr>
        </p:nvSpPr>
        <p:spPr>
          <a:ln w="12700" cap="flat">
            <a:solidFill>
              <a:schemeClr val="tx1"/>
            </a:solidFill>
          </a:ln>
        </p:spPr>
      </p:sp>
      <p:sp>
        <p:nvSpPr>
          <p:cNvPr id="106504"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25" tIns="44370" rIns="90325" bIns="44370"/>
          <a:lstStyle/>
          <a:p>
            <a:endParaRPr lang="en-US" altLang="en-US" smtClean="0"/>
          </a:p>
        </p:txBody>
      </p:sp>
    </p:spTree>
    <p:extLst>
      <p:ext uri="{BB962C8B-B14F-4D97-AF65-F5344CB8AC3E}">
        <p14:creationId xmlns:p14="http://schemas.microsoft.com/office/powerpoint/2010/main" val="1090321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3200">
                <a:solidFill>
                  <a:schemeClr val="tx1"/>
                </a:solidFill>
                <a:latin typeface="Times New Roman" panose="02020603050405020304" pitchFamily="18" charset="0"/>
              </a:defRPr>
            </a:lvl1pPr>
            <a:lvl2pPr marL="742950" indent="-285750" defTabSz="912813" eaLnBrk="0" hangingPunct="0">
              <a:defRPr sz="3200">
                <a:solidFill>
                  <a:schemeClr val="tx1"/>
                </a:solidFill>
                <a:latin typeface="Times New Roman" panose="02020603050405020304" pitchFamily="18" charset="0"/>
              </a:defRPr>
            </a:lvl2pPr>
            <a:lvl3pPr marL="1143000" indent="-228600" defTabSz="912813" eaLnBrk="0" hangingPunct="0">
              <a:defRPr sz="3200">
                <a:solidFill>
                  <a:schemeClr val="tx1"/>
                </a:solidFill>
                <a:latin typeface="Times New Roman" panose="02020603050405020304" pitchFamily="18" charset="0"/>
              </a:defRPr>
            </a:lvl3pPr>
            <a:lvl4pPr marL="1600200" indent="-228600" defTabSz="912813" eaLnBrk="0" hangingPunct="0">
              <a:defRPr sz="3200">
                <a:solidFill>
                  <a:schemeClr val="tx1"/>
                </a:solidFill>
                <a:latin typeface="Times New Roman" panose="02020603050405020304" pitchFamily="18" charset="0"/>
              </a:defRPr>
            </a:lvl4pPr>
            <a:lvl5pPr marL="2057400" indent="-228600" defTabSz="912813" eaLnBrk="0" hangingPunct="0">
              <a:defRPr sz="3200">
                <a:solidFill>
                  <a:schemeClr val="tx1"/>
                </a:solidFill>
                <a:latin typeface="Times New Roman" panose="02020603050405020304" pitchFamily="18" charset="0"/>
              </a:defRPr>
            </a:lvl5pPr>
            <a:lvl6pPr marL="2514600" indent="-228600" defTabSz="912813"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defTabSz="912813"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defTabSz="912813"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defTabSz="912813" eaLnBrk="0" fontAlgn="base" hangingPunct="0">
              <a:spcBef>
                <a:spcPct val="0"/>
              </a:spcBef>
              <a:spcAft>
                <a:spcPct val="0"/>
              </a:spcAft>
              <a:defRPr sz="3200">
                <a:solidFill>
                  <a:schemeClr val="tx1"/>
                </a:solidFill>
                <a:latin typeface="Times New Roman" panose="02020603050405020304" pitchFamily="18" charset="0"/>
              </a:defRPr>
            </a:lvl9pPr>
          </a:lstStyle>
          <a:p>
            <a:fld id="{A3B389EA-3874-4184-BF63-010C932BAD79}" type="slidenum">
              <a:rPr lang="en-US" altLang="en-US" sz="1200"/>
              <a:pPr/>
              <a:t>16</a:t>
            </a:fld>
            <a:endParaRPr lang="en-US" altLang="en-US" sz="1200"/>
          </a:p>
        </p:txBody>
      </p:sp>
      <p:sp>
        <p:nvSpPr>
          <p:cNvPr id="10752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25" tIns="44370" rIns="90325" bIns="44370"/>
          <a:lstStyle/>
          <a:p>
            <a:endParaRPr lang="en-US" altLang="en-US" smtClean="0"/>
          </a:p>
        </p:txBody>
      </p:sp>
      <p:sp>
        <p:nvSpPr>
          <p:cNvPr id="107524" name="Rectangle 3"/>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640632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D4A4C62-371E-48BC-8940-A2E429D00865}" type="slidenum">
              <a:rPr lang="en-US" altLang="en-US"/>
              <a:pPr/>
              <a:t>‹#›</a:t>
            </a:fld>
            <a:endParaRPr lang="en-US" altLang="en-US"/>
          </a:p>
        </p:txBody>
      </p:sp>
    </p:spTree>
    <p:extLst>
      <p:ext uri="{BB962C8B-B14F-4D97-AF65-F5344CB8AC3E}">
        <p14:creationId xmlns:p14="http://schemas.microsoft.com/office/powerpoint/2010/main" val="1122875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10788D9-F378-47DA-99D7-834FA8034408}" type="slidenum">
              <a:rPr lang="en-US" altLang="en-US"/>
              <a:pPr/>
              <a:t>‹#›</a:t>
            </a:fld>
            <a:endParaRPr lang="en-US" altLang="en-US"/>
          </a:p>
        </p:txBody>
      </p:sp>
    </p:spTree>
    <p:extLst>
      <p:ext uri="{BB962C8B-B14F-4D97-AF65-F5344CB8AC3E}">
        <p14:creationId xmlns:p14="http://schemas.microsoft.com/office/powerpoint/2010/main" val="289887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3A036C9-7EE4-42C5-9E48-405CFB83799D}" type="slidenum">
              <a:rPr lang="en-US" altLang="en-US"/>
              <a:pPr/>
              <a:t>‹#›</a:t>
            </a:fld>
            <a:endParaRPr lang="en-US" altLang="en-US"/>
          </a:p>
        </p:txBody>
      </p:sp>
    </p:spTree>
    <p:extLst>
      <p:ext uri="{BB962C8B-B14F-4D97-AF65-F5344CB8AC3E}">
        <p14:creationId xmlns:p14="http://schemas.microsoft.com/office/powerpoint/2010/main" val="2234224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CDAA51E-D160-4CF2-B39E-6F8FA5ACC9ED}" type="slidenum">
              <a:rPr lang="en-US" altLang="en-US"/>
              <a:pPr/>
              <a:t>‹#›</a:t>
            </a:fld>
            <a:endParaRPr lang="en-US" altLang="en-US"/>
          </a:p>
        </p:txBody>
      </p:sp>
    </p:spTree>
    <p:extLst>
      <p:ext uri="{BB962C8B-B14F-4D97-AF65-F5344CB8AC3E}">
        <p14:creationId xmlns:p14="http://schemas.microsoft.com/office/powerpoint/2010/main" val="1975103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1AD9A77-12D4-425C-A271-67F19D7DC0AB}" type="slidenum">
              <a:rPr lang="en-US" altLang="en-US"/>
              <a:pPr/>
              <a:t>‹#›</a:t>
            </a:fld>
            <a:endParaRPr lang="en-US" altLang="en-US"/>
          </a:p>
        </p:txBody>
      </p:sp>
    </p:spTree>
    <p:extLst>
      <p:ext uri="{BB962C8B-B14F-4D97-AF65-F5344CB8AC3E}">
        <p14:creationId xmlns:p14="http://schemas.microsoft.com/office/powerpoint/2010/main" val="259920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6CF3A3E-E6F4-4A8F-84F5-D14DF87EC203}" type="slidenum">
              <a:rPr lang="en-US" altLang="en-US"/>
              <a:pPr/>
              <a:t>‹#›</a:t>
            </a:fld>
            <a:endParaRPr lang="en-US" altLang="en-US"/>
          </a:p>
        </p:txBody>
      </p:sp>
    </p:spTree>
    <p:extLst>
      <p:ext uri="{BB962C8B-B14F-4D97-AF65-F5344CB8AC3E}">
        <p14:creationId xmlns:p14="http://schemas.microsoft.com/office/powerpoint/2010/main" val="41731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D310CFA-E78E-4DD7-A370-A55E8D2F050B}" type="slidenum">
              <a:rPr lang="en-US" altLang="en-US"/>
              <a:pPr/>
              <a:t>‹#›</a:t>
            </a:fld>
            <a:endParaRPr lang="en-US" altLang="en-US"/>
          </a:p>
        </p:txBody>
      </p:sp>
    </p:spTree>
    <p:extLst>
      <p:ext uri="{BB962C8B-B14F-4D97-AF65-F5344CB8AC3E}">
        <p14:creationId xmlns:p14="http://schemas.microsoft.com/office/powerpoint/2010/main" val="3169362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59E7466-3B4F-4A26-8F9D-060D1895550F}" type="slidenum">
              <a:rPr lang="en-US" altLang="en-US"/>
              <a:pPr/>
              <a:t>‹#›</a:t>
            </a:fld>
            <a:endParaRPr lang="en-US" altLang="en-US"/>
          </a:p>
        </p:txBody>
      </p:sp>
    </p:spTree>
    <p:extLst>
      <p:ext uri="{BB962C8B-B14F-4D97-AF65-F5344CB8AC3E}">
        <p14:creationId xmlns:p14="http://schemas.microsoft.com/office/powerpoint/2010/main" val="73550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70E9E2A-2922-4180-A210-3C0F09376862}" type="slidenum">
              <a:rPr lang="en-US" altLang="en-US"/>
              <a:pPr/>
              <a:t>‹#›</a:t>
            </a:fld>
            <a:endParaRPr lang="en-US" altLang="en-US"/>
          </a:p>
        </p:txBody>
      </p:sp>
    </p:spTree>
    <p:extLst>
      <p:ext uri="{BB962C8B-B14F-4D97-AF65-F5344CB8AC3E}">
        <p14:creationId xmlns:p14="http://schemas.microsoft.com/office/powerpoint/2010/main" val="2844093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1EB4C85-51CF-4444-9154-CFC9B5772482}" type="slidenum">
              <a:rPr lang="en-US" altLang="en-US"/>
              <a:pPr/>
              <a:t>‹#›</a:t>
            </a:fld>
            <a:endParaRPr lang="en-US" altLang="en-US"/>
          </a:p>
        </p:txBody>
      </p:sp>
    </p:spTree>
    <p:extLst>
      <p:ext uri="{BB962C8B-B14F-4D97-AF65-F5344CB8AC3E}">
        <p14:creationId xmlns:p14="http://schemas.microsoft.com/office/powerpoint/2010/main" val="423037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99C8EC19-2D7F-4818-8968-7ABBD10BFABA}" type="slidenum">
              <a:rPr lang="en-US" altLang="en-US"/>
              <a:pPr/>
              <a:t>‹#›</a:t>
            </a:fld>
            <a:endParaRPr lang="en-US" altLang="en-US"/>
          </a:p>
        </p:txBody>
      </p:sp>
    </p:spTree>
    <p:extLst>
      <p:ext uri="{BB962C8B-B14F-4D97-AF65-F5344CB8AC3E}">
        <p14:creationId xmlns:p14="http://schemas.microsoft.com/office/powerpoint/2010/main" val="4253366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F79A169-6708-4B76-B5A7-A2D5B8C972AB}" type="slidenum">
              <a:rPr lang="en-US" altLang="en-US"/>
              <a:pPr/>
              <a:t>‹#›</a:t>
            </a:fld>
            <a:endParaRPr lang="en-US" altLang="en-US"/>
          </a:p>
        </p:txBody>
      </p:sp>
    </p:spTree>
    <p:extLst>
      <p:ext uri="{BB962C8B-B14F-4D97-AF65-F5344CB8AC3E}">
        <p14:creationId xmlns:p14="http://schemas.microsoft.com/office/powerpoint/2010/main" val="3847585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C0E343C-154A-4D50-8E03-77C40A95E363}" type="slidenum">
              <a:rPr lang="en-US" altLang="en-US"/>
              <a:pPr/>
              <a:t>‹#›</a:t>
            </a:fld>
            <a:endParaRPr lang="en-US" altLang="en-US"/>
          </a:p>
        </p:txBody>
      </p:sp>
    </p:spTree>
    <p:extLst>
      <p:ext uri="{BB962C8B-B14F-4D97-AF65-F5344CB8AC3E}">
        <p14:creationId xmlns:p14="http://schemas.microsoft.com/office/powerpoint/2010/main" val="3122946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fld id="{10545BF8-F905-4925-BE28-BA97C4C4B94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05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4339" name="Rectangle 205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14340" name="Rectangle 2052"/>
          <p:cNvSpPr>
            <a:spLocks noGrp="1" noChangeArrowheads="1"/>
          </p:cNvSpPr>
          <p:nvPr>
            <p:ph type="ctrTitle"/>
          </p:nvPr>
        </p:nvSpPr>
        <p:spPr>
          <a:xfrm>
            <a:off x="685800" y="2286000"/>
            <a:ext cx="7772400" cy="1143000"/>
          </a:xfrm>
        </p:spPr>
        <p:txBody>
          <a:bodyPr lIns="90488" tIns="44450" rIns="90488" bIns="44450"/>
          <a:lstStyle/>
          <a:p>
            <a:r>
              <a:rPr lang="en-US" altLang="en-US" smtClean="0"/>
              <a:t>Cross-Language Retrieval</a:t>
            </a:r>
          </a:p>
        </p:txBody>
      </p:sp>
      <p:sp>
        <p:nvSpPr>
          <p:cNvPr id="14341" name="Rectangle 2053"/>
          <p:cNvSpPr>
            <a:spLocks noGrp="1" noChangeArrowheads="1"/>
          </p:cNvSpPr>
          <p:nvPr>
            <p:ph type="subTitle" idx="1"/>
          </p:nvPr>
        </p:nvSpPr>
        <p:spPr>
          <a:xfrm>
            <a:off x="1219200" y="3886200"/>
            <a:ext cx="6705600" cy="1752600"/>
          </a:xfrm>
        </p:spPr>
        <p:txBody>
          <a:bodyPr lIns="90488" tIns="44450" rIns="90488" bIns="44450"/>
          <a:lstStyle/>
          <a:p>
            <a:r>
              <a:rPr lang="en-US" altLang="en-US" dirty="0" smtClean="0"/>
              <a:t>INST 734</a:t>
            </a:r>
          </a:p>
          <a:p>
            <a:r>
              <a:rPr lang="en-US" altLang="en-US" dirty="0" smtClean="0"/>
              <a:t>Module 11</a:t>
            </a:r>
          </a:p>
          <a:p>
            <a:r>
              <a:rPr lang="en-US" altLang="en-US" dirty="0" smtClean="0"/>
              <a:t>Doug </a:t>
            </a:r>
            <a:r>
              <a:rPr lang="en-US" altLang="en-US" dirty="0" err="1" smtClean="0"/>
              <a:t>Oard</a:t>
            </a:r>
            <a:endParaRPr lang="en-US" altLang="en-US"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smtClean="0"/>
              <a:t>Exploiting Comparable Corpora</a:t>
            </a:r>
          </a:p>
        </p:txBody>
      </p:sp>
      <p:sp>
        <p:nvSpPr>
          <p:cNvPr id="60419" name="Rectangle 3"/>
          <p:cNvSpPr>
            <a:spLocks noGrp="1" noChangeArrowheads="1"/>
          </p:cNvSpPr>
          <p:nvPr>
            <p:ph type="body" idx="1"/>
          </p:nvPr>
        </p:nvSpPr>
        <p:spPr>
          <a:xfrm>
            <a:off x="304800" y="1981200"/>
            <a:ext cx="8610600" cy="4114800"/>
          </a:xfrm>
        </p:spPr>
        <p:txBody>
          <a:bodyPr/>
          <a:lstStyle/>
          <a:p>
            <a:pPr>
              <a:lnSpc>
                <a:spcPct val="90000"/>
              </a:lnSpc>
            </a:pPr>
            <a:r>
              <a:rPr lang="en-US" altLang="en-US" dirty="0" smtClean="0"/>
              <a:t>Blind relevance feedback</a:t>
            </a:r>
          </a:p>
          <a:p>
            <a:pPr lvl="1">
              <a:lnSpc>
                <a:spcPct val="90000"/>
              </a:lnSpc>
            </a:pPr>
            <a:r>
              <a:rPr lang="en-US" altLang="en-US" dirty="0" smtClean="0"/>
              <a:t>Any CLIR technique + unlinked comparable corpus</a:t>
            </a:r>
          </a:p>
          <a:p>
            <a:pPr lvl="1">
              <a:lnSpc>
                <a:spcPct val="90000"/>
              </a:lnSpc>
            </a:pPr>
            <a:endParaRPr lang="en-US" altLang="en-US" dirty="0" smtClean="0"/>
          </a:p>
          <a:p>
            <a:pPr>
              <a:lnSpc>
                <a:spcPct val="90000"/>
              </a:lnSpc>
            </a:pPr>
            <a:r>
              <a:rPr lang="en-US" altLang="en-US" dirty="0" smtClean="0"/>
              <a:t>Lexicon enrichment</a:t>
            </a:r>
          </a:p>
          <a:p>
            <a:pPr lvl="1">
              <a:lnSpc>
                <a:spcPct val="90000"/>
              </a:lnSpc>
            </a:pPr>
            <a:r>
              <a:rPr lang="en-US" altLang="en-US" dirty="0" smtClean="0"/>
              <a:t>Any lexicon + unlinked </a:t>
            </a:r>
            <a:r>
              <a:rPr lang="en-US" altLang="en-US" dirty="0" smtClean="0"/>
              <a:t>comparable corpus</a:t>
            </a:r>
            <a:endParaRPr lang="en-US" altLang="en-US" dirty="0" smtClean="0"/>
          </a:p>
          <a:p>
            <a:pPr lvl="1">
              <a:lnSpc>
                <a:spcPct val="90000"/>
              </a:lnSpc>
            </a:pPr>
            <a:endParaRPr lang="en-US" altLang="en-US" dirty="0" smtClean="0"/>
          </a:p>
          <a:p>
            <a:pPr>
              <a:lnSpc>
                <a:spcPct val="90000"/>
              </a:lnSpc>
            </a:pPr>
            <a:r>
              <a:rPr lang="en-US" altLang="en-US" dirty="0" smtClean="0"/>
              <a:t>“Dual-space” techniques</a:t>
            </a:r>
          </a:p>
          <a:p>
            <a:pPr lvl="1">
              <a:lnSpc>
                <a:spcPct val="90000"/>
              </a:lnSpc>
            </a:pPr>
            <a:r>
              <a:rPr lang="en-US" altLang="en-US" dirty="0" smtClean="0"/>
              <a:t>Document-linked </a:t>
            </a:r>
            <a:r>
              <a:rPr lang="en-US" altLang="en-US" dirty="0" smtClean="0"/>
              <a:t>comparable </a:t>
            </a:r>
            <a:r>
              <a:rPr lang="en-US" altLang="en-US" dirty="0" smtClean="0"/>
              <a:t>corpus</a:t>
            </a:r>
            <a:endParaRPr lang="en-US"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304800"/>
            <a:ext cx="7772400" cy="1143000"/>
          </a:xfrm>
        </p:spPr>
        <p:txBody>
          <a:bodyPr/>
          <a:lstStyle/>
          <a:p>
            <a:r>
              <a:rPr lang="en-US" altLang="en-US" dirty="0" smtClean="0"/>
              <a:t>Lexicon Enrichment with</a:t>
            </a:r>
            <a:br>
              <a:rPr lang="en-US" altLang="en-US" dirty="0" smtClean="0"/>
            </a:br>
            <a:r>
              <a:rPr lang="en-US" altLang="en-US" dirty="0" smtClean="0"/>
              <a:t>Comparable Corpora</a:t>
            </a:r>
          </a:p>
        </p:txBody>
      </p:sp>
      <p:grpSp>
        <p:nvGrpSpPr>
          <p:cNvPr id="65539" name="Group 15"/>
          <p:cNvGrpSpPr>
            <a:grpSpLocks/>
          </p:cNvGrpSpPr>
          <p:nvPr/>
        </p:nvGrpSpPr>
        <p:grpSpPr bwMode="auto">
          <a:xfrm>
            <a:off x="838200" y="1524000"/>
            <a:ext cx="1447800" cy="1905000"/>
            <a:chOff x="528" y="1536"/>
            <a:chExt cx="912" cy="1200"/>
          </a:xfrm>
        </p:grpSpPr>
        <p:sp>
          <p:nvSpPr>
            <p:cNvPr id="65571" name="Rectangle 3"/>
            <p:cNvSpPr>
              <a:spLocks noChangeArrowheads="1"/>
            </p:cNvSpPr>
            <p:nvPr/>
          </p:nvSpPr>
          <p:spPr bwMode="auto">
            <a:xfrm>
              <a:off x="528" y="1536"/>
              <a:ext cx="912" cy="1200"/>
            </a:xfrm>
            <a:prstGeom prst="rect">
              <a:avLst/>
            </a:prstGeom>
            <a:solidFill>
              <a:schemeClr val="bg1"/>
            </a:solidFill>
            <a:ln w="9525">
              <a:solidFill>
                <a:schemeClr val="tx1"/>
              </a:solidFill>
              <a:miter lim="800000"/>
              <a:headEnd/>
              <a:tailEnd/>
            </a:ln>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65572" name="Line 4"/>
            <p:cNvSpPr>
              <a:spLocks noChangeShapeType="1"/>
            </p:cNvSpPr>
            <p:nvPr/>
          </p:nvSpPr>
          <p:spPr bwMode="auto">
            <a:xfrm>
              <a:off x="624" y="168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3" name="Line 5"/>
            <p:cNvSpPr>
              <a:spLocks noChangeShapeType="1"/>
            </p:cNvSpPr>
            <p:nvPr/>
          </p:nvSpPr>
          <p:spPr bwMode="auto">
            <a:xfrm>
              <a:off x="624" y="1776"/>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4" name="Line 6"/>
            <p:cNvSpPr>
              <a:spLocks noChangeShapeType="1"/>
            </p:cNvSpPr>
            <p:nvPr/>
          </p:nvSpPr>
          <p:spPr bwMode="auto">
            <a:xfrm>
              <a:off x="624" y="1872"/>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5" name="Line 7"/>
            <p:cNvSpPr>
              <a:spLocks noChangeShapeType="1"/>
            </p:cNvSpPr>
            <p:nvPr/>
          </p:nvSpPr>
          <p:spPr bwMode="auto">
            <a:xfrm>
              <a:off x="624" y="1968"/>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6" name="Line 8"/>
            <p:cNvSpPr>
              <a:spLocks noChangeShapeType="1"/>
            </p:cNvSpPr>
            <p:nvPr/>
          </p:nvSpPr>
          <p:spPr bwMode="auto">
            <a:xfrm>
              <a:off x="624" y="2064"/>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7" name="Line 9"/>
            <p:cNvSpPr>
              <a:spLocks noChangeShapeType="1"/>
            </p:cNvSpPr>
            <p:nvPr/>
          </p:nvSpPr>
          <p:spPr bwMode="auto">
            <a:xfrm>
              <a:off x="624" y="216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8" name="Line 10"/>
            <p:cNvSpPr>
              <a:spLocks noChangeShapeType="1"/>
            </p:cNvSpPr>
            <p:nvPr/>
          </p:nvSpPr>
          <p:spPr bwMode="auto">
            <a:xfrm>
              <a:off x="624" y="2256"/>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9" name="Line 11"/>
            <p:cNvSpPr>
              <a:spLocks noChangeShapeType="1"/>
            </p:cNvSpPr>
            <p:nvPr/>
          </p:nvSpPr>
          <p:spPr bwMode="auto">
            <a:xfrm>
              <a:off x="624" y="2352"/>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80" name="Line 12"/>
            <p:cNvSpPr>
              <a:spLocks noChangeShapeType="1"/>
            </p:cNvSpPr>
            <p:nvPr/>
          </p:nvSpPr>
          <p:spPr bwMode="auto">
            <a:xfrm>
              <a:off x="624" y="2448"/>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81" name="Line 13"/>
            <p:cNvSpPr>
              <a:spLocks noChangeShapeType="1"/>
            </p:cNvSpPr>
            <p:nvPr/>
          </p:nvSpPr>
          <p:spPr bwMode="auto">
            <a:xfrm>
              <a:off x="624" y="2544"/>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82" name="Line 14"/>
            <p:cNvSpPr>
              <a:spLocks noChangeShapeType="1"/>
            </p:cNvSpPr>
            <p:nvPr/>
          </p:nvSpPr>
          <p:spPr bwMode="auto">
            <a:xfrm>
              <a:off x="624" y="264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5540" name="Group 16"/>
          <p:cNvGrpSpPr>
            <a:grpSpLocks/>
          </p:cNvGrpSpPr>
          <p:nvPr/>
        </p:nvGrpSpPr>
        <p:grpSpPr bwMode="auto">
          <a:xfrm>
            <a:off x="838200" y="3962400"/>
            <a:ext cx="1447800" cy="1905000"/>
            <a:chOff x="528" y="1536"/>
            <a:chExt cx="912" cy="1200"/>
          </a:xfrm>
        </p:grpSpPr>
        <p:sp>
          <p:nvSpPr>
            <p:cNvPr id="65559" name="Rectangle 17"/>
            <p:cNvSpPr>
              <a:spLocks noChangeArrowheads="1"/>
            </p:cNvSpPr>
            <p:nvPr/>
          </p:nvSpPr>
          <p:spPr bwMode="auto">
            <a:xfrm>
              <a:off x="528" y="1536"/>
              <a:ext cx="912" cy="1200"/>
            </a:xfrm>
            <a:prstGeom prst="rect">
              <a:avLst/>
            </a:prstGeom>
            <a:solidFill>
              <a:schemeClr val="bg1"/>
            </a:solidFill>
            <a:ln w="9525">
              <a:solidFill>
                <a:schemeClr val="tx1"/>
              </a:solidFill>
              <a:miter lim="800000"/>
              <a:headEnd/>
              <a:tailEnd/>
            </a:ln>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65560" name="Line 18"/>
            <p:cNvSpPr>
              <a:spLocks noChangeShapeType="1"/>
            </p:cNvSpPr>
            <p:nvPr/>
          </p:nvSpPr>
          <p:spPr bwMode="auto">
            <a:xfrm>
              <a:off x="624" y="168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1" name="Line 19"/>
            <p:cNvSpPr>
              <a:spLocks noChangeShapeType="1"/>
            </p:cNvSpPr>
            <p:nvPr/>
          </p:nvSpPr>
          <p:spPr bwMode="auto">
            <a:xfrm>
              <a:off x="624" y="1776"/>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2" name="Line 20"/>
            <p:cNvSpPr>
              <a:spLocks noChangeShapeType="1"/>
            </p:cNvSpPr>
            <p:nvPr/>
          </p:nvSpPr>
          <p:spPr bwMode="auto">
            <a:xfrm>
              <a:off x="624" y="1872"/>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3" name="Line 21"/>
            <p:cNvSpPr>
              <a:spLocks noChangeShapeType="1"/>
            </p:cNvSpPr>
            <p:nvPr/>
          </p:nvSpPr>
          <p:spPr bwMode="auto">
            <a:xfrm>
              <a:off x="624" y="1968"/>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4" name="Line 22"/>
            <p:cNvSpPr>
              <a:spLocks noChangeShapeType="1"/>
            </p:cNvSpPr>
            <p:nvPr/>
          </p:nvSpPr>
          <p:spPr bwMode="auto">
            <a:xfrm>
              <a:off x="624" y="2064"/>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5" name="Line 23"/>
            <p:cNvSpPr>
              <a:spLocks noChangeShapeType="1"/>
            </p:cNvSpPr>
            <p:nvPr/>
          </p:nvSpPr>
          <p:spPr bwMode="auto">
            <a:xfrm>
              <a:off x="624" y="216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6" name="Line 24"/>
            <p:cNvSpPr>
              <a:spLocks noChangeShapeType="1"/>
            </p:cNvSpPr>
            <p:nvPr/>
          </p:nvSpPr>
          <p:spPr bwMode="auto">
            <a:xfrm>
              <a:off x="624" y="2256"/>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7" name="Line 25"/>
            <p:cNvSpPr>
              <a:spLocks noChangeShapeType="1"/>
            </p:cNvSpPr>
            <p:nvPr/>
          </p:nvSpPr>
          <p:spPr bwMode="auto">
            <a:xfrm>
              <a:off x="624" y="2352"/>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8" name="Line 26"/>
            <p:cNvSpPr>
              <a:spLocks noChangeShapeType="1"/>
            </p:cNvSpPr>
            <p:nvPr/>
          </p:nvSpPr>
          <p:spPr bwMode="auto">
            <a:xfrm>
              <a:off x="624" y="2448"/>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69" name="Line 27"/>
            <p:cNvSpPr>
              <a:spLocks noChangeShapeType="1"/>
            </p:cNvSpPr>
            <p:nvPr/>
          </p:nvSpPr>
          <p:spPr bwMode="auto">
            <a:xfrm>
              <a:off x="624" y="2544"/>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70" name="Line 28"/>
            <p:cNvSpPr>
              <a:spLocks noChangeShapeType="1"/>
            </p:cNvSpPr>
            <p:nvPr/>
          </p:nvSpPr>
          <p:spPr bwMode="auto">
            <a:xfrm>
              <a:off x="624" y="264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45"/>
          <p:cNvGrpSpPr>
            <a:grpSpLocks/>
          </p:cNvGrpSpPr>
          <p:nvPr/>
        </p:nvGrpSpPr>
        <p:grpSpPr bwMode="auto">
          <a:xfrm>
            <a:off x="990600" y="2562225"/>
            <a:ext cx="7743825" cy="2376488"/>
            <a:chOff x="624" y="1758"/>
            <a:chExt cx="4878" cy="1497"/>
          </a:xfrm>
        </p:grpSpPr>
        <p:sp>
          <p:nvSpPr>
            <p:cNvPr id="65552" name="Oval 32"/>
            <p:cNvSpPr>
              <a:spLocks noChangeArrowheads="1"/>
            </p:cNvSpPr>
            <p:nvPr/>
          </p:nvSpPr>
          <p:spPr bwMode="auto">
            <a:xfrm>
              <a:off x="624" y="1824"/>
              <a:ext cx="768" cy="192"/>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65553" name="Oval 33"/>
            <p:cNvSpPr>
              <a:spLocks noChangeArrowheads="1"/>
            </p:cNvSpPr>
            <p:nvPr/>
          </p:nvSpPr>
          <p:spPr bwMode="auto">
            <a:xfrm>
              <a:off x="720" y="2976"/>
              <a:ext cx="768" cy="192"/>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65554" name="Text Box 34"/>
            <p:cNvSpPr txBox="1">
              <a:spLocks noChangeArrowheads="1"/>
            </p:cNvSpPr>
            <p:nvPr/>
          </p:nvSpPr>
          <p:spPr bwMode="auto">
            <a:xfrm>
              <a:off x="1680" y="1758"/>
              <a:ext cx="382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2800"/>
                <a:t>… Cross-Language Evaluation Forum …</a:t>
              </a:r>
            </a:p>
          </p:txBody>
        </p:sp>
        <p:sp>
          <p:nvSpPr>
            <p:cNvPr id="65555" name="Text Box 35"/>
            <p:cNvSpPr txBox="1">
              <a:spLocks noChangeArrowheads="1"/>
            </p:cNvSpPr>
            <p:nvPr/>
          </p:nvSpPr>
          <p:spPr bwMode="auto">
            <a:xfrm>
              <a:off x="1776" y="2928"/>
              <a:ext cx="349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2800"/>
                <a:t>… Solto Extunifoc Tanixul Knadu …</a:t>
              </a:r>
            </a:p>
          </p:txBody>
        </p:sp>
        <p:sp>
          <p:nvSpPr>
            <p:cNvPr id="65556" name="Line 36"/>
            <p:cNvSpPr>
              <a:spLocks noChangeShapeType="1"/>
            </p:cNvSpPr>
            <p:nvPr/>
          </p:nvSpPr>
          <p:spPr bwMode="auto">
            <a:xfrm>
              <a:off x="2304" y="2064"/>
              <a:ext cx="48" cy="86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7" name="Line 37"/>
            <p:cNvSpPr>
              <a:spLocks noChangeShapeType="1"/>
            </p:cNvSpPr>
            <p:nvPr/>
          </p:nvSpPr>
          <p:spPr bwMode="auto">
            <a:xfrm>
              <a:off x="3072" y="2064"/>
              <a:ext cx="48" cy="86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8" name="Line 38"/>
            <p:cNvSpPr>
              <a:spLocks noChangeShapeType="1"/>
            </p:cNvSpPr>
            <p:nvPr/>
          </p:nvSpPr>
          <p:spPr bwMode="auto">
            <a:xfrm flipH="1">
              <a:off x="4656" y="2064"/>
              <a:ext cx="144" cy="86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 name="Group 46"/>
          <p:cNvGrpSpPr>
            <a:grpSpLocks/>
          </p:cNvGrpSpPr>
          <p:nvPr/>
        </p:nvGrpSpPr>
        <p:grpSpPr bwMode="auto">
          <a:xfrm>
            <a:off x="6400800" y="3048000"/>
            <a:ext cx="522288" cy="1371600"/>
            <a:chOff x="4032" y="2064"/>
            <a:chExt cx="329" cy="864"/>
          </a:xfrm>
        </p:grpSpPr>
        <p:sp>
          <p:nvSpPr>
            <p:cNvPr id="65550" name="Line 39"/>
            <p:cNvSpPr>
              <a:spLocks noChangeShapeType="1"/>
            </p:cNvSpPr>
            <p:nvPr/>
          </p:nvSpPr>
          <p:spPr bwMode="auto">
            <a:xfrm>
              <a:off x="4032" y="2064"/>
              <a:ext cx="0" cy="864"/>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1" name="Text Box 40"/>
            <p:cNvSpPr txBox="1">
              <a:spLocks noChangeArrowheads="1"/>
            </p:cNvSpPr>
            <p:nvPr/>
          </p:nvSpPr>
          <p:spPr bwMode="auto">
            <a:xfrm>
              <a:off x="4032" y="2160"/>
              <a:ext cx="329"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6000">
                  <a:solidFill>
                    <a:schemeClr val="accent1"/>
                  </a:solidFill>
                </a:rPr>
                <a:t>?</a:t>
              </a:r>
            </a:p>
          </p:txBody>
        </p:sp>
      </p:grpSp>
      <p:grpSp>
        <p:nvGrpSpPr>
          <p:cNvPr id="6" name="Group 47"/>
          <p:cNvGrpSpPr>
            <a:grpSpLocks/>
          </p:cNvGrpSpPr>
          <p:nvPr/>
        </p:nvGrpSpPr>
        <p:grpSpPr bwMode="auto">
          <a:xfrm>
            <a:off x="1143000" y="1752600"/>
            <a:ext cx="914400" cy="3657600"/>
            <a:chOff x="720" y="1248"/>
            <a:chExt cx="576" cy="2304"/>
          </a:xfrm>
        </p:grpSpPr>
        <p:sp>
          <p:nvSpPr>
            <p:cNvPr id="65544" name="Line 41"/>
            <p:cNvSpPr>
              <a:spLocks noChangeShapeType="1"/>
            </p:cNvSpPr>
            <p:nvPr/>
          </p:nvSpPr>
          <p:spPr bwMode="auto">
            <a:xfrm flipH="1">
              <a:off x="720" y="1248"/>
              <a:ext cx="288" cy="2208"/>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5" name="Line 29"/>
            <p:cNvSpPr>
              <a:spLocks noChangeShapeType="1"/>
            </p:cNvSpPr>
            <p:nvPr/>
          </p:nvSpPr>
          <p:spPr bwMode="auto">
            <a:xfrm>
              <a:off x="816" y="1920"/>
              <a:ext cx="96" cy="115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6" name="Line 30"/>
            <p:cNvSpPr>
              <a:spLocks noChangeShapeType="1"/>
            </p:cNvSpPr>
            <p:nvPr/>
          </p:nvSpPr>
          <p:spPr bwMode="auto">
            <a:xfrm>
              <a:off x="960" y="1920"/>
              <a:ext cx="96" cy="115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7" name="Line 31"/>
            <p:cNvSpPr>
              <a:spLocks noChangeShapeType="1"/>
            </p:cNvSpPr>
            <p:nvPr/>
          </p:nvSpPr>
          <p:spPr bwMode="auto">
            <a:xfrm>
              <a:off x="1200" y="1920"/>
              <a:ext cx="96" cy="115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8" name="Line 42"/>
            <p:cNvSpPr>
              <a:spLocks noChangeShapeType="1"/>
            </p:cNvSpPr>
            <p:nvPr/>
          </p:nvSpPr>
          <p:spPr bwMode="auto">
            <a:xfrm flipH="1">
              <a:off x="1152" y="1440"/>
              <a:ext cx="96" cy="134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9" name="Line 43"/>
            <p:cNvSpPr>
              <a:spLocks noChangeShapeType="1"/>
            </p:cNvSpPr>
            <p:nvPr/>
          </p:nvSpPr>
          <p:spPr bwMode="auto">
            <a:xfrm>
              <a:off x="720" y="1632"/>
              <a:ext cx="432" cy="192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title"/>
          </p:nvPr>
        </p:nvSpPr>
        <p:spPr>
          <a:xfrm>
            <a:off x="685800" y="228600"/>
            <a:ext cx="7772400" cy="1143000"/>
          </a:xfrm>
        </p:spPr>
        <p:txBody>
          <a:bodyPr lIns="90488" tIns="44450" rIns="90488" bIns="44450"/>
          <a:lstStyle/>
          <a:p>
            <a:r>
              <a:rPr lang="en-US" altLang="en-US" smtClean="0"/>
              <a:t>Lexicon Enrichment</a:t>
            </a:r>
          </a:p>
        </p:txBody>
      </p:sp>
      <p:sp>
        <p:nvSpPr>
          <p:cNvPr id="66563" name="Rectangle 4"/>
          <p:cNvSpPr>
            <a:spLocks noGrp="1" noChangeArrowheads="1"/>
          </p:cNvSpPr>
          <p:nvPr>
            <p:ph type="body" idx="1"/>
          </p:nvPr>
        </p:nvSpPr>
        <p:spPr>
          <a:xfrm>
            <a:off x="304800" y="1524000"/>
            <a:ext cx="8839200" cy="4114800"/>
          </a:xfrm>
        </p:spPr>
        <p:txBody>
          <a:bodyPr lIns="90488" tIns="44450" rIns="90488" bIns="44450"/>
          <a:lstStyle/>
          <a:p>
            <a:r>
              <a:rPr lang="en-US" altLang="en-US" smtClean="0"/>
              <a:t>Use a bilingual lexicon to align “context regions”</a:t>
            </a:r>
          </a:p>
          <a:p>
            <a:pPr lvl="1"/>
            <a:r>
              <a:rPr lang="en-US" altLang="en-US" smtClean="0"/>
              <a:t>Regions with high coincidence of known translations</a:t>
            </a:r>
          </a:p>
          <a:p>
            <a:pPr lvl="3"/>
            <a:endParaRPr lang="en-US" altLang="en-US" smtClean="0"/>
          </a:p>
          <a:p>
            <a:r>
              <a:rPr lang="en-US" altLang="en-US" smtClean="0"/>
              <a:t>Pair </a:t>
            </a:r>
            <a:r>
              <a:rPr lang="en-US" altLang="en-US" u="sng" smtClean="0"/>
              <a:t>unknown</a:t>
            </a:r>
            <a:r>
              <a:rPr lang="en-US" altLang="en-US" smtClean="0"/>
              <a:t> terms with </a:t>
            </a:r>
            <a:r>
              <a:rPr lang="en-US" altLang="en-US" u="sng" smtClean="0"/>
              <a:t>unmatched</a:t>
            </a:r>
            <a:r>
              <a:rPr lang="en-US" altLang="en-US" smtClean="0"/>
              <a:t> terms</a:t>
            </a:r>
          </a:p>
          <a:p>
            <a:pPr lvl="1"/>
            <a:r>
              <a:rPr lang="en-US" altLang="en-US" smtClean="0"/>
              <a:t>Unknown:	language A, not in the lexicon</a:t>
            </a:r>
          </a:p>
          <a:p>
            <a:pPr lvl="1"/>
            <a:r>
              <a:rPr lang="en-US" altLang="en-US" smtClean="0"/>
              <a:t>Unmatched:	language B, not covered by translation </a:t>
            </a:r>
          </a:p>
          <a:p>
            <a:pPr lvl="3"/>
            <a:endParaRPr lang="en-US" altLang="en-US" smtClean="0"/>
          </a:p>
          <a:p>
            <a:r>
              <a:rPr lang="en-US" altLang="en-US" smtClean="0"/>
              <a:t>Treat the most surprising pairs as new translations</a:t>
            </a:r>
          </a:p>
          <a:p>
            <a:pPr lvl="3"/>
            <a:endParaRPr lang="en-US" altLang="en-US" smtClean="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447800" y="228600"/>
            <a:ext cx="5943600" cy="1143000"/>
          </a:xfrm>
        </p:spPr>
        <p:txBody>
          <a:bodyPr/>
          <a:lstStyle/>
          <a:p>
            <a:r>
              <a:rPr lang="en-US" altLang="en-US" dirty="0" smtClean="0"/>
              <a:t>“</a:t>
            </a:r>
            <a:r>
              <a:rPr lang="en-US" altLang="en-US" dirty="0" err="1" smtClean="0"/>
              <a:t>Interlingual</a:t>
            </a:r>
            <a:r>
              <a:rPr lang="en-US" altLang="en-US" dirty="0" smtClean="0"/>
              <a:t>” Retrieval</a:t>
            </a:r>
          </a:p>
        </p:txBody>
      </p:sp>
      <p:sp>
        <p:nvSpPr>
          <p:cNvPr id="34819" name="Rectangle 3"/>
          <p:cNvSpPr>
            <a:spLocks noChangeArrowheads="1"/>
          </p:cNvSpPr>
          <p:nvPr/>
        </p:nvSpPr>
        <p:spPr bwMode="auto">
          <a:xfrm>
            <a:off x="4876800" y="5105400"/>
            <a:ext cx="1828800" cy="11430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solidFill>
                  <a:srgbClr val="FF0000"/>
                </a:solidFill>
              </a:rPr>
              <a:t>Interlingual</a:t>
            </a:r>
          </a:p>
          <a:p>
            <a:pPr algn="ctr"/>
            <a:r>
              <a:rPr lang="en-US" altLang="en-US" sz="2400">
                <a:solidFill>
                  <a:srgbClr val="FF0000"/>
                </a:solidFill>
              </a:rPr>
              <a:t>Retrieval</a:t>
            </a:r>
          </a:p>
        </p:txBody>
      </p:sp>
      <p:sp>
        <p:nvSpPr>
          <p:cNvPr id="34820" name="Line 4"/>
          <p:cNvSpPr>
            <a:spLocks noChangeShapeType="1"/>
          </p:cNvSpPr>
          <p:nvPr/>
        </p:nvSpPr>
        <p:spPr bwMode="auto">
          <a:xfrm>
            <a:off x="4343400" y="5715000"/>
            <a:ext cx="53340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1" name="Line 5"/>
          <p:cNvSpPr>
            <a:spLocks noChangeShapeType="1"/>
          </p:cNvSpPr>
          <p:nvPr/>
        </p:nvSpPr>
        <p:spPr bwMode="auto">
          <a:xfrm>
            <a:off x="5791200" y="4648200"/>
            <a:ext cx="0" cy="4572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2" name="Line 6"/>
          <p:cNvSpPr>
            <a:spLocks noChangeShapeType="1"/>
          </p:cNvSpPr>
          <p:nvPr/>
        </p:nvSpPr>
        <p:spPr bwMode="auto">
          <a:xfrm>
            <a:off x="6705600" y="5715000"/>
            <a:ext cx="457200"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3" name="Text Box 7"/>
          <p:cNvSpPr txBox="1">
            <a:spLocks noChangeArrowheads="1"/>
          </p:cNvSpPr>
          <p:nvPr/>
        </p:nvSpPr>
        <p:spPr bwMode="auto">
          <a:xfrm>
            <a:off x="7239000" y="5105400"/>
            <a:ext cx="110648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2400">
                <a:solidFill>
                  <a:schemeClr val="accent2"/>
                </a:solidFill>
              </a:rPr>
              <a:t>3: 0.91 </a:t>
            </a:r>
          </a:p>
          <a:p>
            <a:r>
              <a:rPr lang="en-US" altLang="en-US" sz="2400">
                <a:solidFill>
                  <a:schemeClr val="accent2"/>
                </a:solidFill>
              </a:rPr>
              <a:t>4: 0.57</a:t>
            </a:r>
          </a:p>
          <a:p>
            <a:r>
              <a:rPr lang="en-US" altLang="en-US" sz="2400">
                <a:solidFill>
                  <a:schemeClr val="accent2"/>
                </a:solidFill>
              </a:rPr>
              <a:t>5: 0.36</a:t>
            </a:r>
          </a:p>
        </p:txBody>
      </p:sp>
      <p:sp>
        <p:nvSpPr>
          <p:cNvPr id="34824" name="Rectangle 8"/>
          <p:cNvSpPr>
            <a:spLocks noChangeArrowheads="1"/>
          </p:cNvSpPr>
          <p:nvPr/>
        </p:nvSpPr>
        <p:spPr bwMode="auto">
          <a:xfrm>
            <a:off x="4876800" y="3505200"/>
            <a:ext cx="1828800" cy="1143000"/>
          </a:xfrm>
          <a:prstGeom prst="rect">
            <a:avLst/>
          </a:prstGeom>
          <a:noFill/>
          <a:ln w="9525">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solidFill>
                  <a:srgbClr val="339966"/>
                </a:solidFill>
              </a:rPr>
              <a:t>Query</a:t>
            </a:r>
          </a:p>
          <a:p>
            <a:pPr algn="ctr"/>
            <a:r>
              <a:rPr lang="en-US" altLang="en-US" sz="2400">
                <a:solidFill>
                  <a:srgbClr val="339966"/>
                </a:solidFill>
              </a:rPr>
              <a:t>Translation</a:t>
            </a:r>
          </a:p>
        </p:txBody>
      </p:sp>
      <p:sp>
        <p:nvSpPr>
          <p:cNvPr id="34825" name="Rectangle 9"/>
          <p:cNvSpPr>
            <a:spLocks noChangeArrowheads="1"/>
          </p:cNvSpPr>
          <p:nvPr/>
        </p:nvSpPr>
        <p:spPr bwMode="auto">
          <a:xfrm>
            <a:off x="2209800" y="3124200"/>
            <a:ext cx="4724400" cy="35052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4826" name="Text Box 10"/>
          <p:cNvSpPr txBox="1">
            <a:spLocks noChangeArrowheads="1"/>
          </p:cNvSpPr>
          <p:nvPr/>
        </p:nvSpPr>
        <p:spPr bwMode="auto">
          <a:xfrm>
            <a:off x="5156200" y="1600200"/>
            <a:ext cx="11652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solidFill>
                  <a:srgbClr val="339966"/>
                </a:solidFill>
              </a:rPr>
              <a:t>Chinese</a:t>
            </a:r>
          </a:p>
          <a:p>
            <a:pPr algn="ctr"/>
            <a:r>
              <a:rPr lang="en-US" altLang="en-US" sz="2400">
                <a:solidFill>
                  <a:srgbClr val="339966"/>
                </a:solidFill>
              </a:rPr>
              <a:t>Query</a:t>
            </a:r>
          </a:p>
          <a:p>
            <a:pPr algn="ctr"/>
            <a:r>
              <a:rPr lang="en-US" altLang="en-US" sz="2400">
                <a:solidFill>
                  <a:srgbClr val="339966"/>
                </a:solidFill>
              </a:rPr>
              <a:t>Terms</a:t>
            </a:r>
          </a:p>
        </p:txBody>
      </p:sp>
      <p:sp>
        <p:nvSpPr>
          <p:cNvPr id="34827" name="Text Box 11"/>
          <p:cNvSpPr txBox="1">
            <a:spLocks noChangeArrowheads="1"/>
          </p:cNvSpPr>
          <p:nvPr/>
        </p:nvSpPr>
        <p:spPr bwMode="auto">
          <a:xfrm>
            <a:off x="304800" y="5029200"/>
            <a:ext cx="145256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solidFill>
                  <a:schemeClr val="accent2"/>
                </a:solidFill>
              </a:rPr>
              <a:t>English</a:t>
            </a:r>
          </a:p>
          <a:p>
            <a:pPr algn="ctr"/>
            <a:r>
              <a:rPr lang="en-US" altLang="en-US" sz="2400">
                <a:solidFill>
                  <a:schemeClr val="accent2"/>
                </a:solidFill>
              </a:rPr>
              <a:t>Document</a:t>
            </a:r>
          </a:p>
          <a:p>
            <a:pPr algn="ctr"/>
            <a:r>
              <a:rPr lang="en-US" altLang="en-US" sz="2400">
                <a:solidFill>
                  <a:schemeClr val="accent2"/>
                </a:solidFill>
              </a:rPr>
              <a:t>Terms</a:t>
            </a:r>
          </a:p>
        </p:txBody>
      </p:sp>
      <p:sp>
        <p:nvSpPr>
          <p:cNvPr id="34828" name="Line 12"/>
          <p:cNvSpPr>
            <a:spLocks noChangeShapeType="1"/>
          </p:cNvSpPr>
          <p:nvPr/>
        </p:nvSpPr>
        <p:spPr bwMode="auto">
          <a:xfrm>
            <a:off x="5740400" y="2743200"/>
            <a:ext cx="0" cy="762000"/>
          </a:xfrm>
          <a:prstGeom prst="line">
            <a:avLst/>
          </a:prstGeom>
          <a:noFill/>
          <a:ln w="9525">
            <a:solidFill>
              <a:srgbClr val="33996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9" name="Rectangle 13"/>
          <p:cNvSpPr>
            <a:spLocks noChangeArrowheads="1"/>
          </p:cNvSpPr>
          <p:nvPr/>
        </p:nvSpPr>
        <p:spPr bwMode="auto">
          <a:xfrm>
            <a:off x="2513013" y="5121275"/>
            <a:ext cx="1828800" cy="11430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solidFill>
                  <a:schemeClr val="accent2"/>
                </a:solidFill>
              </a:rPr>
              <a:t>Document</a:t>
            </a:r>
          </a:p>
          <a:p>
            <a:pPr algn="ctr"/>
            <a:r>
              <a:rPr lang="en-US" altLang="en-US" sz="2400">
                <a:solidFill>
                  <a:schemeClr val="accent2"/>
                </a:solidFill>
              </a:rPr>
              <a:t>Translation</a:t>
            </a:r>
          </a:p>
        </p:txBody>
      </p:sp>
      <p:sp>
        <p:nvSpPr>
          <p:cNvPr id="34830" name="Line 14"/>
          <p:cNvSpPr>
            <a:spLocks noChangeShapeType="1"/>
          </p:cNvSpPr>
          <p:nvPr/>
        </p:nvSpPr>
        <p:spPr bwMode="auto">
          <a:xfrm>
            <a:off x="1981200" y="5715000"/>
            <a:ext cx="533400"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43" name="Rectangle 5"/>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4400" dirty="0" smtClean="0">
                <a:solidFill>
                  <a:schemeClr val="tx2"/>
                </a:solidFill>
              </a:rPr>
              <a:t>Dual Space Techniques:</a:t>
            </a:r>
          </a:p>
          <a:p>
            <a:pPr algn="ctr"/>
            <a:r>
              <a:rPr lang="en-US" altLang="en-US" sz="4400" dirty="0" smtClean="0">
                <a:solidFill>
                  <a:schemeClr val="tx2"/>
                </a:solidFill>
              </a:rPr>
              <a:t>Learning </a:t>
            </a:r>
            <a:r>
              <a:rPr lang="en-US" altLang="en-US" sz="4400" dirty="0">
                <a:solidFill>
                  <a:schemeClr val="tx2"/>
                </a:solidFill>
              </a:rPr>
              <a:t>From Document Pairs</a:t>
            </a:r>
          </a:p>
        </p:txBody>
      </p:sp>
      <p:grpSp>
        <p:nvGrpSpPr>
          <p:cNvPr id="35844" name="Group 69"/>
          <p:cNvGrpSpPr>
            <a:grpSpLocks/>
          </p:cNvGrpSpPr>
          <p:nvPr/>
        </p:nvGrpSpPr>
        <p:grpSpPr bwMode="auto">
          <a:xfrm>
            <a:off x="1371600" y="2438400"/>
            <a:ext cx="5719763" cy="3527425"/>
            <a:chOff x="1197" y="2002"/>
            <a:chExt cx="3603" cy="2222"/>
          </a:xfrm>
        </p:grpSpPr>
        <p:sp>
          <p:nvSpPr>
            <p:cNvPr id="35845" name="Rectangle 4"/>
            <p:cNvSpPr>
              <a:spLocks noChangeArrowheads="1"/>
            </p:cNvSpPr>
            <p:nvPr/>
          </p:nvSpPr>
          <p:spPr bwMode="auto">
            <a:xfrm>
              <a:off x="1968" y="3936"/>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46" name="Rectangle 7"/>
            <p:cNvSpPr>
              <a:spLocks noChangeArrowheads="1"/>
            </p:cNvSpPr>
            <p:nvPr/>
          </p:nvSpPr>
          <p:spPr bwMode="auto">
            <a:xfrm>
              <a:off x="1732" y="2452"/>
              <a:ext cx="3064" cy="32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47" name="Rectangle 8"/>
            <p:cNvSpPr>
              <a:spLocks noChangeArrowheads="1"/>
            </p:cNvSpPr>
            <p:nvPr/>
          </p:nvSpPr>
          <p:spPr bwMode="auto">
            <a:xfrm>
              <a:off x="1732" y="2788"/>
              <a:ext cx="3064" cy="32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48" name="Rectangle 9"/>
            <p:cNvSpPr>
              <a:spLocks noChangeArrowheads="1"/>
            </p:cNvSpPr>
            <p:nvPr/>
          </p:nvSpPr>
          <p:spPr bwMode="auto">
            <a:xfrm>
              <a:off x="1732" y="3124"/>
              <a:ext cx="3064" cy="32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49" name="Rectangle 10"/>
            <p:cNvSpPr>
              <a:spLocks noChangeArrowheads="1"/>
            </p:cNvSpPr>
            <p:nvPr/>
          </p:nvSpPr>
          <p:spPr bwMode="auto">
            <a:xfrm>
              <a:off x="1732" y="3460"/>
              <a:ext cx="3064" cy="32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0" name="Rectangle 11"/>
            <p:cNvSpPr>
              <a:spLocks noChangeArrowheads="1"/>
            </p:cNvSpPr>
            <p:nvPr/>
          </p:nvSpPr>
          <p:spPr bwMode="auto">
            <a:xfrm>
              <a:off x="1732" y="3796"/>
              <a:ext cx="3064" cy="32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1" name="Rectangle 12"/>
            <p:cNvSpPr>
              <a:spLocks noChangeArrowheads="1"/>
            </p:cNvSpPr>
            <p:nvPr/>
          </p:nvSpPr>
          <p:spPr bwMode="auto">
            <a:xfrm>
              <a:off x="1732"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2" name="Rectangle 13"/>
            <p:cNvSpPr>
              <a:spLocks noChangeArrowheads="1"/>
            </p:cNvSpPr>
            <p:nvPr/>
          </p:nvSpPr>
          <p:spPr bwMode="auto">
            <a:xfrm>
              <a:off x="3076"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3" name="Rectangle 14"/>
            <p:cNvSpPr>
              <a:spLocks noChangeArrowheads="1"/>
            </p:cNvSpPr>
            <p:nvPr/>
          </p:nvSpPr>
          <p:spPr bwMode="auto">
            <a:xfrm>
              <a:off x="3460"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4" name="Rectangle 15"/>
            <p:cNvSpPr>
              <a:spLocks noChangeArrowheads="1"/>
            </p:cNvSpPr>
            <p:nvPr/>
          </p:nvSpPr>
          <p:spPr bwMode="auto">
            <a:xfrm>
              <a:off x="3796"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5" name="Rectangle 16"/>
            <p:cNvSpPr>
              <a:spLocks noChangeArrowheads="1"/>
            </p:cNvSpPr>
            <p:nvPr/>
          </p:nvSpPr>
          <p:spPr bwMode="auto">
            <a:xfrm>
              <a:off x="4132"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6" name="Rectangle 17"/>
            <p:cNvSpPr>
              <a:spLocks noChangeArrowheads="1"/>
            </p:cNvSpPr>
            <p:nvPr/>
          </p:nvSpPr>
          <p:spPr bwMode="auto">
            <a:xfrm>
              <a:off x="4468"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7" name="Rectangle 18"/>
            <p:cNvSpPr>
              <a:spLocks noChangeArrowheads="1"/>
            </p:cNvSpPr>
            <p:nvPr/>
          </p:nvSpPr>
          <p:spPr bwMode="auto">
            <a:xfrm>
              <a:off x="2068"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8" name="Rectangle 19"/>
            <p:cNvSpPr>
              <a:spLocks noChangeArrowheads="1"/>
            </p:cNvSpPr>
            <p:nvPr/>
          </p:nvSpPr>
          <p:spPr bwMode="auto">
            <a:xfrm>
              <a:off x="2404"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59" name="Rectangle 20"/>
            <p:cNvSpPr>
              <a:spLocks noChangeArrowheads="1"/>
            </p:cNvSpPr>
            <p:nvPr/>
          </p:nvSpPr>
          <p:spPr bwMode="auto">
            <a:xfrm>
              <a:off x="2740" y="2452"/>
              <a:ext cx="328" cy="16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35860" name="Rectangle 21"/>
            <p:cNvSpPr>
              <a:spLocks noChangeArrowheads="1"/>
            </p:cNvSpPr>
            <p:nvPr/>
          </p:nvSpPr>
          <p:spPr bwMode="auto">
            <a:xfrm>
              <a:off x="1719" y="2242"/>
              <a:ext cx="303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  E1    E2     E3      E4    E5      S1     S2    S3      S4</a:t>
              </a:r>
            </a:p>
          </p:txBody>
        </p:sp>
        <p:sp>
          <p:nvSpPr>
            <p:cNvPr id="35861" name="Rectangle 22"/>
            <p:cNvSpPr>
              <a:spLocks noChangeArrowheads="1"/>
            </p:cNvSpPr>
            <p:nvPr/>
          </p:nvSpPr>
          <p:spPr bwMode="auto">
            <a:xfrm>
              <a:off x="1240" y="2530"/>
              <a:ext cx="4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Doc 1</a:t>
              </a:r>
            </a:p>
          </p:txBody>
        </p:sp>
        <p:sp>
          <p:nvSpPr>
            <p:cNvPr id="35862" name="Rectangle 23"/>
            <p:cNvSpPr>
              <a:spLocks noChangeArrowheads="1"/>
            </p:cNvSpPr>
            <p:nvPr/>
          </p:nvSpPr>
          <p:spPr bwMode="auto">
            <a:xfrm>
              <a:off x="1240" y="2866"/>
              <a:ext cx="4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Doc 2</a:t>
              </a:r>
            </a:p>
          </p:txBody>
        </p:sp>
        <p:sp>
          <p:nvSpPr>
            <p:cNvPr id="35863" name="Rectangle 24"/>
            <p:cNvSpPr>
              <a:spLocks noChangeArrowheads="1"/>
            </p:cNvSpPr>
            <p:nvPr/>
          </p:nvSpPr>
          <p:spPr bwMode="auto">
            <a:xfrm>
              <a:off x="1240" y="3202"/>
              <a:ext cx="4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Doc 3</a:t>
              </a:r>
            </a:p>
          </p:txBody>
        </p:sp>
        <p:sp>
          <p:nvSpPr>
            <p:cNvPr id="35864" name="Rectangle 25"/>
            <p:cNvSpPr>
              <a:spLocks noChangeArrowheads="1"/>
            </p:cNvSpPr>
            <p:nvPr/>
          </p:nvSpPr>
          <p:spPr bwMode="auto">
            <a:xfrm>
              <a:off x="1240" y="3538"/>
              <a:ext cx="4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Doc 4</a:t>
              </a:r>
            </a:p>
          </p:txBody>
        </p:sp>
        <p:sp>
          <p:nvSpPr>
            <p:cNvPr id="35865" name="Rectangle 26"/>
            <p:cNvSpPr>
              <a:spLocks noChangeArrowheads="1"/>
            </p:cNvSpPr>
            <p:nvPr/>
          </p:nvSpPr>
          <p:spPr bwMode="auto">
            <a:xfrm>
              <a:off x="1240" y="3874"/>
              <a:ext cx="4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Doc 5</a:t>
              </a:r>
            </a:p>
          </p:txBody>
        </p:sp>
        <p:sp>
          <p:nvSpPr>
            <p:cNvPr id="35866" name="Rectangle 27"/>
            <p:cNvSpPr>
              <a:spLocks noChangeArrowheads="1"/>
            </p:cNvSpPr>
            <p:nvPr/>
          </p:nvSpPr>
          <p:spPr bwMode="auto">
            <a:xfrm>
              <a:off x="1816" y="2530"/>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4</a:t>
              </a:r>
            </a:p>
          </p:txBody>
        </p:sp>
        <p:sp>
          <p:nvSpPr>
            <p:cNvPr id="35867" name="Rectangle 28"/>
            <p:cNvSpPr>
              <a:spLocks noChangeArrowheads="1"/>
            </p:cNvSpPr>
            <p:nvPr/>
          </p:nvSpPr>
          <p:spPr bwMode="auto">
            <a:xfrm>
              <a:off x="2488" y="2530"/>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68" name="Rectangle 29"/>
            <p:cNvSpPr>
              <a:spLocks noChangeArrowheads="1"/>
            </p:cNvSpPr>
            <p:nvPr/>
          </p:nvSpPr>
          <p:spPr bwMode="auto">
            <a:xfrm>
              <a:off x="3543" y="2530"/>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69" name="Rectangle 30"/>
            <p:cNvSpPr>
              <a:spLocks noChangeArrowheads="1"/>
            </p:cNvSpPr>
            <p:nvPr/>
          </p:nvSpPr>
          <p:spPr bwMode="auto">
            <a:xfrm>
              <a:off x="4551" y="2530"/>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1</a:t>
              </a:r>
            </a:p>
          </p:txBody>
        </p:sp>
        <p:sp>
          <p:nvSpPr>
            <p:cNvPr id="35870" name="Rectangle 31"/>
            <p:cNvSpPr>
              <a:spLocks noChangeArrowheads="1"/>
            </p:cNvSpPr>
            <p:nvPr/>
          </p:nvSpPr>
          <p:spPr bwMode="auto">
            <a:xfrm>
              <a:off x="1816" y="2866"/>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8</a:t>
              </a:r>
            </a:p>
          </p:txBody>
        </p:sp>
        <p:sp>
          <p:nvSpPr>
            <p:cNvPr id="35871" name="Rectangle 32"/>
            <p:cNvSpPr>
              <a:spLocks noChangeArrowheads="1"/>
            </p:cNvSpPr>
            <p:nvPr/>
          </p:nvSpPr>
          <p:spPr bwMode="auto">
            <a:xfrm>
              <a:off x="2488" y="2866"/>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4</a:t>
              </a:r>
            </a:p>
          </p:txBody>
        </p:sp>
        <p:sp>
          <p:nvSpPr>
            <p:cNvPr id="35872" name="Rectangle 33"/>
            <p:cNvSpPr>
              <a:spLocks noChangeArrowheads="1"/>
            </p:cNvSpPr>
            <p:nvPr/>
          </p:nvSpPr>
          <p:spPr bwMode="auto">
            <a:xfrm>
              <a:off x="3543" y="2866"/>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4</a:t>
              </a:r>
            </a:p>
          </p:txBody>
        </p:sp>
        <p:sp>
          <p:nvSpPr>
            <p:cNvPr id="35873" name="Rectangle 34"/>
            <p:cNvSpPr>
              <a:spLocks noChangeArrowheads="1"/>
            </p:cNvSpPr>
            <p:nvPr/>
          </p:nvSpPr>
          <p:spPr bwMode="auto">
            <a:xfrm>
              <a:off x="4551" y="2866"/>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74" name="Rectangle 35"/>
            <p:cNvSpPr>
              <a:spLocks noChangeArrowheads="1"/>
            </p:cNvSpPr>
            <p:nvPr/>
          </p:nvSpPr>
          <p:spPr bwMode="auto">
            <a:xfrm>
              <a:off x="2152" y="3250"/>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75" name="Rectangle 36"/>
            <p:cNvSpPr>
              <a:spLocks noChangeArrowheads="1"/>
            </p:cNvSpPr>
            <p:nvPr/>
          </p:nvSpPr>
          <p:spPr bwMode="auto">
            <a:xfrm>
              <a:off x="2823" y="3202"/>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76" name="Rectangle 37"/>
            <p:cNvSpPr>
              <a:spLocks noChangeArrowheads="1"/>
            </p:cNvSpPr>
            <p:nvPr/>
          </p:nvSpPr>
          <p:spPr bwMode="auto">
            <a:xfrm>
              <a:off x="3879" y="3202"/>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77" name="Rectangle 38"/>
            <p:cNvSpPr>
              <a:spLocks noChangeArrowheads="1"/>
            </p:cNvSpPr>
            <p:nvPr/>
          </p:nvSpPr>
          <p:spPr bwMode="auto">
            <a:xfrm>
              <a:off x="4215" y="3202"/>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1</a:t>
              </a:r>
            </a:p>
          </p:txBody>
        </p:sp>
        <p:sp>
          <p:nvSpPr>
            <p:cNvPr id="35878" name="Rectangle 39"/>
            <p:cNvSpPr>
              <a:spLocks noChangeArrowheads="1"/>
            </p:cNvSpPr>
            <p:nvPr/>
          </p:nvSpPr>
          <p:spPr bwMode="auto">
            <a:xfrm>
              <a:off x="2152" y="3538"/>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79" name="Rectangle 40"/>
            <p:cNvSpPr>
              <a:spLocks noChangeArrowheads="1"/>
            </p:cNvSpPr>
            <p:nvPr/>
          </p:nvSpPr>
          <p:spPr bwMode="auto">
            <a:xfrm>
              <a:off x="2488" y="3538"/>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1</a:t>
              </a:r>
            </a:p>
          </p:txBody>
        </p:sp>
        <p:sp>
          <p:nvSpPr>
            <p:cNvPr id="35880" name="Rectangle 41"/>
            <p:cNvSpPr>
              <a:spLocks noChangeArrowheads="1"/>
            </p:cNvSpPr>
            <p:nvPr/>
          </p:nvSpPr>
          <p:spPr bwMode="auto">
            <a:xfrm>
              <a:off x="3879" y="3538"/>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81" name="Rectangle 42"/>
            <p:cNvSpPr>
              <a:spLocks noChangeArrowheads="1"/>
            </p:cNvSpPr>
            <p:nvPr/>
          </p:nvSpPr>
          <p:spPr bwMode="auto">
            <a:xfrm>
              <a:off x="4551" y="3538"/>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1</a:t>
              </a:r>
            </a:p>
          </p:txBody>
        </p:sp>
        <p:sp>
          <p:nvSpPr>
            <p:cNvPr id="35882" name="Rectangle 43"/>
            <p:cNvSpPr>
              <a:spLocks noChangeArrowheads="1"/>
            </p:cNvSpPr>
            <p:nvPr/>
          </p:nvSpPr>
          <p:spPr bwMode="auto">
            <a:xfrm>
              <a:off x="1816" y="3874"/>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4</a:t>
              </a:r>
            </a:p>
          </p:txBody>
        </p:sp>
        <p:sp>
          <p:nvSpPr>
            <p:cNvPr id="35883" name="Rectangle 44"/>
            <p:cNvSpPr>
              <a:spLocks noChangeArrowheads="1"/>
            </p:cNvSpPr>
            <p:nvPr/>
          </p:nvSpPr>
          <p:spPr bwMode="auto">
            <a:xfrm>
              <a:off x="3159" y="3874"/>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1</a:t>
              </a:r>
            </a:p>
          </p:txBody>
        </p:sp>
        <p:sp>
          <p:nvSpPr>
            <p:cNvPr id="35884" name="Rectangle 45"/>
            <p:cNvSpPr>
              <a:spLocks noChangeArrowheads="1"/>
            </p:cNvSpPr>
            <p:nvPr/>
          </p:nvSpPr>
          <p:spPr bwMode="auto">
            <a:xfrm>
              <a:off x="3543" y="3874"/>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2</a:t>
              </a:r>
            </a:p>
          </p:txBody>
        </p:sp>
        <p:sp>
          <p:nvSpPr>
            <p:cNvPr id="35885" name="Rectangle 46"/>
            <p:cNvSpPr>
              <a:spLocks noChangeArrowheads="1"/>
            </p:cNvSpPr>
            <p:nvPr/>
          </p:nvSpPr>
          <p:spPr bwMode="auto">
            <a:xfrm>
              <a:off x="4215" y="3874"/>
              <a:ext cx="1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1</a:t>
              </a:r>
            </a:p>
          </p:txBody>
        </p:sp>
        <p:sp>
          <p:nvSpPr>
            <p:cNvPr id="35886" name="Rectangle 47"/>
            <p:cNvSpPr>
              <a:spLocks noChangeArrowheads="1"/>
            </p:cNvSpPr>
            <p:nvPr/>
          </p:nvSpPr>
          <p:spPr bwMode="auto">
            <a:xfrm>
              <a:off x="2103" y="2002"/>
              <a:ext cx="95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English Terms</a:t>
              </a:r>
            </a:p>
          </p:txBody>
        </p:sp>
        <p:sp>
          <p:nvSpPr>
            <p:cNvPr id="35887" name="Rectangle 48"/>
            <p:cNvSpPr>
              <a:spLocks noChangeArrowheads="1"/>
            </p:cNvSpPr>
            <p:nvPr/>
          </p:nvSpPr>
          <p:spPr bwMode="auto">
            <a:xfrm>
              <a:off x="3639" y="2002"/>
              <a:ext cx="97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t>Spanish Terms</a:t>
              </a:r>
            </a:p>
          </p:txBody>
        </p:sp>
        <p:sp>
          <p:nvSpPr>
            <p:cNvPr id="35888" name="Line 49"/>
            <p:cNvSpPr>
              <a:spLocks noChangeShapeType="1"/>
            </p:cNvSpPr>
            <p:nvPr/>
          </p:nvSpPr>
          <p:spPr bwMode="auto">
            <a:xfrm flipV="1">
              <a:off x="3456" y="2013"/>
              <a:ext cx="0" cy="4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89" name="Line 50"/>
            <p:cNvSpPr>
              <a:spLocks noChangeShapeType="1"/>
            </p:cNvSpPr>
            <p:nvPr/>
          </p:nvSpPr>
          <p:spPr bwMode="auto">
            <a:xfrm flipV="1">
              <a:off x="1728" y="2013"/>
              <a:ext cx="0" cy="4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0" name="Line 51"/>
            <p:cNvSpPr>
              <a:spLocks noChangeShapeType="1"/>
            </p:cNvSpPr>
            <p:nvPr/>
          </p:nvSpPr>
          <p:spPr bwMode="auto">
            <a:xfrm flipV="1">
              <a:off x="4800" y="2013"/>
              <a:ext cx="0" cy="4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1" name="Line 52"/>
            <p:cNvSpPr>
              <a:spLocks noChangeShapeType="1"/>
            </p:cNvSpPr>
            <p:nvPr/>
          </p:nvSpPr>
          <p:spPr bwMode="auto">
            <a:xfrm>
              <a:off x="1733" y="2016"/>
              <a:ext cx="301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2" name="Line 53"/>
            <p:cNvSpPr>
              <a:spLocks noChangeShapeType="1"/>
            </p:cNvSpPr>
            <p:nvPr/>
          </p:nvSpPr>
          <p:spPr bwMode="auto">
            <a:xfrm>
              <a:off x="1733" y="2256"/>
              <a:ext cx="301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3" name="Line 54"/>
            <p:cNvSpPr>
              <a:spLocks noChangeShapeType="1"/>
            </p:cNvSpPr>
            <p:nvPr/>
          </p:nvSpPr>
          <p:spPr bwMode="auto">
            <a:xfrm flipV="1">
              <a:off x="2064"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4" name="Line 55"/>
            <p:cNvSpPr>
              <a:spLocks noChangeShapeType="1"/>
            </p:cNvSpPr>
            <p:nvPr/>
          </p:nvSpPr>
          <p:spPr bwMode="auto">
            <a:xfrm flipV="1">
              <a:off x="2400"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5" name="Line 56"/>
            <p:cNvSpPr>
              <a:spLocks noChangeShapeType="1"/>
            </p:cNvSpPr>
            <p:nvPr/>
          </p:nvSpPr>
          <p:spPr bwMode="auto">
            <a:xfrm flipV="1">
              <a:off x="2736"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6" name="Line 57"/>
            <p:cNvSpPr>
              <a:spLocks noChangeShapeType="1"/>
            </p:cNvSpPr>
            <p:nvPr/>
          </p:nvSpPr>
          <p:spPr bwMode="auto">
            <a:xfrm flipV="1">
              <a:off x="3072"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7" name="Line 58"/>
            <p:cNvSpPr>
              <a:spLocks noChangeShapeType="1"/>
            </p:cNvSpPr>
            <p:nvPr/>
          </p:nvSpPr>
          <p:spPr bwMode="auto">
            <a:xfrm flipV="1">
              <a:off x="3792"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8" name="Line 59"/>
            <p:cNvSpPr>
              <a:spLocks noChangeShapeType="1"/>
            </p:cNvSpPr>
            <p:nvPr/>
          </p:nvSpPr>
          <p:spPr bwMode="auto">
            <a:xfrm flipV="1">
              <a:off x="4128"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9" name="Line 60"/>
            <p:cNvSpPr>
              <a:spLocks noChangeShapeType="1"/>
            </p:cNvSpPr>
            <p:nvPr/>
          </p:nvSpPr>
          <p:spPr bwMode="auto">
            <a:xfrm flipV="1">
              <a:off x="4464" y="2253"/>
              <a:ext cx="0" cy="19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0" name="Line 61"/>
            <p:cNvSpPr>
              <a:spLocks noChangeShapeType="1"/>
            </p:cNvSpPr>
            <p:nvPr/>
          </p:nvSpPr>
          <p:spPr bwMode="auto">
            <a:xfrm flipH="1">
              <a:off x="1197" y="2448"/>
              <a:ext cx="53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1" name="Line 62"/>
            <p:cNvSpPr>
              <a:spLocks noChangeShapeType="1"/>
            </p:cNvSpPr>
            <p:nvPr/>
          </p:nvSpPr>
          <p:spPr bwMode="auto">
            <a:xfrm>
              <a:off x="1200" y="2453"/>
              <a:ext cx="0" cy="167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2" name="Line 63"/>
            <p:cNvSpPr>
              <a:spLocks noChangeShapeType="1"/>
            </p:cNvSpPr>
            <p:nvPr/>
          </p:nvSpPr>
          <p:spPr bwMode="auto">
            <a:xfrm>
              <a:off x="1205" y="4128"/>
              <a:ext cx="51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3" name="Line 64"/>
            <p:cNvSpPr>
              <a:spLocks noChangeShapeType="1"/>
            </p:cNvSpPr>
            <p:nvPr/>
          </p:nvSpPr>
          <p:spPr bwMode="auto">
            <a:xfrm flipH="1">
              <a:off x="1197" y="2784"/>
              <a:ext cx="53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4" name="Line 65"/>
            <p:cNvSpPr>
              <a:spLocks noChangeShapeType="1"/>
            </p:cNvSpPr>
            <p:nvPr/>
          </p:nvSpPr>
          <p:spPr bwMode="auto">
            <a:xfrm flipH="1">
              <a:off x="1197" y="3792"/>
              <a:ext cx="53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5" name="Line 66"/>
            <p:cNvSpPr>
              <a:spLocks noChangeShapeType="1"/>
            </p:cNvSpPr>
            <p:nvPr/>
          </p:nvSpPr>
          <p:spPr bwMode="auto">
            <a:xfrm flipH="1">
              <a:off x="1197" y="3456"/>
              <a:ext cx="53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6" name="Line 67"/>
            <p:cNvSpPr>
              <a:spLocks noChangeShapeType="1"/>
            </p:cNvSpPr>
            <p:nvPr/>
          </p:nvSpPr>
          <p:spPr bwMode="auto">
            <a:xfrm flipH="1">
              <a:off x="1197" y="3120"/>
              <a:ext cx="53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7" name="Line 68"/>
            <p:cNvSpPr>
              <a:spLocks noChangeShapeType="1"/>
            </p:cNvSpPr>
            <p:nvPr/>
          </p:nvSpPr>
          <p:spPr bwMode="auto">
            <a:xfrm>
              <a:off x="3408" y="2021"/>
              <a:ext cx="0" cy="21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title"/>
          </p:nvPr>
        </p:nvSpPr>
        <p:spPr/>
        <p:txBody>
          <a:bodyPr lIns="90488" tIns="44450" rIns="90488" bIns="44450"/>
          <a:lstStyle/>
          <a:p>
            <a:r>
              <a:rPr lang="en-US" altLang="en-US" smtClean="0"/>
              <a:t>Generalized Vector Space Model</a:t>
            </a:r>
          </a:p>
        </p:txBody>
      </p:sp>
      <p:sp>
        <p:nvSpPr>
          <p:cNvPr id="36867" name="Rectangle 4"/>
          <p:cNvSpPr>
            <a:spLocks noGrp="1" noChangeArrowheads="1"/>
          </p:cNvSpPr>
          <p:nvPr>
            <p:ph type="body" idx="1"/>
          </p:nvPr>
        </p:nvSpPr>
        <p:spPr>
          <a:xfrm>
            <a:off x="457200" y="1981200"/>
            <a:ext cx="8686800" cy="4114800"/>
          </a:xfrm>
        </p:spPr>
        <p:txBody>
          <a:bodyPr lIns="90488" tIns="44450" rIns="90488" bIns="44450"/>
          <a:lstStyle/>
          <a:p>
            <a:r>
              <a:rPr lang="en-US" altLang="en-US" smtClean="0"/>
              <a:t>“Term space” of each language is different</a:t>
            </a:r>
          </a:p>
          <a:p>
            <a:pPr lvl="1"/>
            <a:r>
              <a:rPr lang="en-US" altLang="en-US" smtClean="0"/>
              <a:t>Document links define a common “document space”</a:t>
            </a:r>
          </a:p>
          <a:p>
            <a:pPr lvl="3"/>
            <a:endParaRPr lang="en-US" altLang="en-US" smtClean="0"/>
          </a:p>
          <a:p>
            <a:r>
              <a:rPr lang="en-US" altLang="en-US" smtClean="0"/>
              <a:t>Describe documents based on the corpus</a:t>
            </a:r>
          </a:p>
          <a:p>
            <a:pPr lvl="1"/>
            <a:r>
              <a:rPr lang="en-US" altLang="en-US" smtClean="0"/>
              <a:t>Vector of similarities to each corpus document</a:t>
            </a:r>
          </a:p>
          <a:p>
            <a:pPr lvl="3"/>
            <a:endParaRPr lang="en-US" altLang="en-US" smtClean="0"/>
          </a:p>
          <a:p>
            <a:r>
              <a:rPr lang="en-US" altLang="en-US" smtClean="0"/>
              <a:t>Compute cosine similarity in document space</a:t>
            </a:r>
          </a:p>
          <a:p>
            <a:pPr lvl="3"/>
            <a:endParaRPr lang="en-US" altLang="en-US" smtClean="0"/>
          </a:p>
          <a:p>
            <a:r>
              <a:rPr lang="en-US" altLang="en-US" smtClean="0"/>
              <a:t>Very effective in a </a:t>
            </a:r>
            <a:r>
              <a:rPr lang="en-US" altLang="en-US" u="sng" smtClean="0"/>
              <a:t>within-domain</a:t>
            </a:r>
            <a:r>
              <a:rPr lang="en-US" altLang="en-US" smtClean="0"/>
              <a:t> evaluation</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title"/>
          </p:nvPr>
        </p:nvSpPr>
        <p:spPr/>
        <p:txBody>
          <a:bodyPr lIns="90488" tIns="44450" rIns="90488" bIns="44450"/>
          <a:lstStyle/>
          <a:p>
            <a:r>
              <a:rPr lang="en-US" altLang="en-US" smtClean="0"/>
              <a:t>Latent Semantic Indexing</a:t>
            </a:r>
          </a:p>
        </p:txBody>
      </p:sp>
      <p:sp>
        <p:nvSpPr>
          <p:cNvPr id="37891" name="Rectangle 4"/>
          <p:cNvSpPr>
            <a:spLocks noGrp="1" noChangeArrowheads="1"/>
          </p:cNvSpPr>
          <p:nvPr>
            <p:ph type="body" idx="1"/>
          </p:nvPr>
        </p:nvSpPr>
        <p:spPr>
          <a:xfrm>
            <a:off x="381000" y="1981200"/>
            <a:ext cx="8458200" cy="4114800"/>
          </a:xfrm>
        </p:spPr>
        <p:txBody>
          <a:bodyPr lIns="90488" tIns="44450" rIns="90488" bIns="44450"/>
          <a:lstStyle/>
          <a:p>
            <a:r>
              <a:rPr lang="en-US" altLang="en-US" dirty="0" smtClean="0"/>
              <a:t>Term-based</a:t>
            </a:r>
            <a:r>
              <a:rPr lang="en-US" altLang="en-US" dirty="0" smtClean="0"/>
              <a:t> </a:t>
            </a:r>
            <a:r>
              <a:rPr lang="en-US" altLang="en-US" dirty="0" smtClean="0"/>
              <a:t>similarity captures noise with signal</a:t>
            </a:r>
          </a:p>
          <a:p>
            <a:pPr lvl="1"/>
            <a:r>
              <a:rPr lang="en-US" altLang="en-US" dirty="0" smtClean="0"/>
              <a:t>Term choice </a:t>
            </a:r>
            <a:r>
              <a:rPr lang="en-US" altLang="en-US" dirty="0" smtClean="0"/>
              <a:t>variation, word </a:t>
            </a:r>
            <a:r>
              <a:rPr lang="en-US" altLang="en-US" dirty="0" smtClean="0"/>
              <a:t>sense ambiguity</a:t>
            </a:r>
          </a:p>
          <a:p>
            <a:pPr lvl="3"/>
            <a:endParaRPr lang="en-US" altLang="en-US" dirty="0" smtClean="0"/>
          </a:p>
          <a:p>
            <a:r>
              <a:rPr lang="en-US" altLang="en-US" dirty="0" smtClean="0"/>
              <a:t>Signal-preserving dimensionality reduction</a:t>
            </a:r>
          </a:p>
          <a:p>
            <a:pPr lvl="1"/>
            <a:r>
              <a:rPr lang="en-US" altLang="en-US" dirty="0" smtClean="0"/>
              <a:t>Conflates terms with similar usage patterns</a:t>
            </a:r>
          </a:p>
          <a:p>
            <a:pPr lvl="1"/>
            <a:r>
              <a:rPr lang="en-US" altLang="en-US" dirty="0" smtClean="0"/>
              <a:t>Reduces </a:t>
            </a:r>
            <a:r>
              <a:rPr lang="en-US" altLang="en-US" u="sng" dirty="0" smtClean="0"/>
              <a:t>term choice</a:t>
            </a:r>
            <a:r>
              <a:rPr lang="en-US" altLang="en-US" dirty="0" smtClean="0"/>
              <a:t> effect, even across languages</a:t>
            </a:r>
          </a:p>
          <a:p>
            <a:pPr lvl="3"/>
            <a:endParaRPr lang="en-US" altLang="en-US" dirty="0" smtClean="0"/>
          </a:p>
          <a:p>
            <a:r>
              <a:rPr lang="en-US" altLang="en-US" dirty="0" smtClean="0"/>
              <a:t>Computationally expensive</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Agenda</a:t>
            </a:r>
          </a:p>
        </p:txBody>
      </p:sp>
      <p:sp>
        <p:nvSpPr>
          <p:cNvPr id="15363" name="Rectangle 3"/>
          <p:cNvSpPr>
            <a:spLocks noGrp="1" noChangeArrowheads="1"/>
          </p:cNvSpPr>
          <p:nvPr>
            <p:ph type="body" idx="1"/>
          </p:nvPr>
        </p:nvSpPr>
        <p:spPr>
          <a:xfrm>
            <a:off x="685800" y="2286000"/>
            <a:ext cx="7772400" cy="3733800"/>
          </a:xfrm>
        </p:spPr>
        <p:txBody>
          <a:bodyPr/>
          <a:lstStyle/>
          <a:p>
            <a:r>
              <a:rPr lang="en-US" altLang="en-US" dirty="0" smtClean="0"/>
              <a:t>CLIR</a:t>
            </a:r>
          </a:p>
          <a:p>
            <a:pPr lvl="4"/>
            <a:endParaRPr lang="en-US" altLang="en-US" dirty="0" smtClean="0"/>
          </a:p>
          <a:p>
            <a:r>
              <a:rPr lang="en-US" altLang="en-US" dirty="0" smtClean="0"/>
              <a:t>Dictionary-Based CLIR</a:t>
            </a:r>
          </a:p>
          <a:p>
            <a:pPr lvl="4"/>
            <a:endParaRPr lang="en-US" altLang="en-US" dirty="0"/>
          </a:p>
          <a:p>
            <a:r>
              <a:rPr lang="en-US" altLang="en-US" dirty="0" smtClean="0"/>
              <a:t>Corpus-Based CLIR</a:t>
            </a:r>
          </a:p>
          <a:p>
            <a:pPr lvl="4"/>
            <a:endParaRPr lang="en-US" altLang="en-US" dirty="0" smtClean="0"/>
          </a:p>
          <a:p>
            <a:pPr>
              <a:buFont typeface="Wingdings" panose="05000000000000000000" pitchFamily="2" charset="2"/>
              <a:buChar char="Ø"/>
            </a:pPr>
            <a:r>
              <a:rPr lang="en-US" altLang="en-US" dirty="0" smtClean="0"/>
              <a:t>Interactive CLIR</a:t>
            </a:r>
          </a:p>
        </p:txBody>
      </p:sp>
    </p:spTree>
    <p:extLst>
      <p:ext uri="{BB962C8B-B14F-4D97-AF65-F5344CB8AC3E}">
        <p14:creationId xmlns:p14="http://schemas.microsoft.com/office/powerpoint/2010/main" val="30461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Agenda</a:t>
            </a:r>
          </a:p>
        </p:txBody>
      </p:sp>
      <p:sp>
        <p:nvSpPr>
          <p:cNvPr id="15363" name="Rectangle 3"/>
          <p:cNvSpPr>
            <a:spLocks noGrp="1" noChangeArrowheads="1"/>
          </p:cNvSpPr>
          <p:nvPr>
            <p:ph type="body" idx="1"/>
          </p:nvPr>
        </p:nvSpPr>
        <p:spPr>
          <a:xfrm>
            <a:off x="685800" y="2286000"/>
            <a:ext cx="7772400" cy="3733800"/>
          </a:xfrm>
        </p:spPr>
        <p:txBody>
          <a:bodyPr/>
          <a:lstStyle/>
          <a:p>
            <a:r>
              <a:rPr lang="en-US" altLang="en-US" dirty="0" smtClean="0"/>
              <a:t>CLIR</a:t>
            </a:r>
          </a:p>
          <a:p>
            <a:pPr lvl="5"/>
            <a:endParaRPr lang="en-US" altLang="en-US" dirty="0" smtClean="0"/>
          </a:p>
          <a:p>
            <a:r>
              <a:rPr lang="en-US" altLang="en-US" dirty="0" smtClean="0"/>
              <a:t>Dictionary-Based CLIR</a:t>
            </a:r>
          </a:p>
          <a:p>
            <a:pPr lvl="4"/>
            <a:endParaRPr lang="en-US" altLang="en-US" dirty="0"/>
          </a:p>
          <a:p>
            <a:pPr>
              <a:buFont typeface="Wingdings" panose="05000000000000000000" pitchFamily="2" charset="2"/>
              <a:buChar char="Ø"/>
            </a:pPr>
            <a:r>
              <a:rPr lang="en-US" altLang="en-US" dirty="0" smtClean="0"/>
              <a:t>Corpus-Based CLIR</a:t>
            </a:r>
          </a:p>
          <a:p>
            <a:pPr lvl="4"/>
            <a:endParaRPr lang="en-US" altLang="en-US" dirty="0" smtClean="0"/>
          </a:p>
          <a:p>
            <a:r>
              <a:rPr lang="en-US" altLang="en-US" dirty="0" smtClean="0"/>
              <a:t>Interactive CLIR</a:t>
            </a:r>
          </a:p>
        </p:txBody>
      </p:sp>
    </p:spTree>
    <p:extLst>
      <p:ext uri="{BB962C8B-B14F-4D97-AF65-F5344CB8AC3E}">
        <p14:creationId xmlns:p14="http://schemas.microsoft.com/office/powerpoint/2010/main" val="746982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0"/>
            <a:ext cx="8229600" cy="1143000"/>
          </a:xfrm>
        </p:spPr>
        <p:txBody>
          <a:bodyPr/>
          <a:lstStyle/>
          <a:p>
            <a:r>
              <a:rPr lang="en-US" altLang="en-US" dirty="0" smtClean="0"/>
              <a:t>Sources of Translation Knowledge</a:t>
            </a:r>
          </a:p>
        </p:txBody>
      </p:sp>
      <p:sp>
        <p:nvSpPr>
          <p:cNvPr id="40963" name="Rectangle 3"/>
          <p:cNvSpPr>
            <a:spLocks noGrp="1" noChangeArrowheads="1"/>
          </p:cNvSpPr>
          <p:nvPr>
            <p:ph type="body" idx="1"/>
          </p:nvPr>
        </p:nvSpPr>
        <p:spPr>
          <a:xfrm>
            <a:off x="457200" y="1143000"/>
            <a:ext cx="8229600" cy="4525963"/>
          </a:xfrm>
        </p:spPr>
        <p:txBody>
          <a:bodyPr/>
          <a:lstStyle/>
          <a:p>
            <a:r>
              <a:rPr lang="en-US" altLang="en-US" dirty="0" smtClean="0"/>
              <a:t>Lexicons</a:t>
            </a:r>
          </a:p>
          <a:p>
            <a:pPr lvl="1"/>
            <a:r>
              <a:rPr lang="en-US" altLang="en-US" dirty="0" smtClean="0"/>
              <a:t>Phrase books, bilingual dictionaries, …</a:t>
            </a:r>
          </a:p>
          <a:p>
            <a:pPr lvl="3"/>
            <a:endParaRPr lang="en-US" altLang="en-US" dirty="0" smtClean="0"/>
          </a:p>
          <a:p>
            <a:r>
              <a:rPr lang="en-US" altLang="en-US" dirty="0"/>
              <a:t>Similarity</a:t>
            </a:r>
          </a:p>
          <a:p>
            <a:pPr lvl="1"/>
            <a:r>
              <a:rPr lang="en-US" altLang="en-US" dirty="0"/>
              <a:t>Similar pronunciation</a:t>
            </a:r>
          </a:p>
          <a:p>
            <a:pPr lvl="4"/>
            <a:endParaRPr lang="en-US" altLang="en-US" dirty="0" smtClean="0"/>
          </a:p>
          <a:p>
            <a:r>
              <a:rPr lang="en-US" altLang="en-US" dirty="0" smtClean="0"/>
              <a:t>Large text collections (“corpora”)</a:t>
            </a:r>
          </a:p>
          <a:p>
            <a:pPr lvl="1"/>
            <a:r>
              <a:rPr lang="en-US" altLang="en-US" dirty="0" smtClean="0"/>
              <a:t>Translations (“parallel”)</a:t>
            </a:r>
          </a:p>
          <a:p>
            <a:pPr lvl="1"/>
            <a:r>
              <a:rPr lang="en-US" altLang="en-US" dirty="0" smtClean="0"/>
              <a:t>Similar topics (“comparable”)</a:t>
            </a:r>
          </a:p>
          <a:p>
            <a:pPr lvl="5"/>
            <a:endParaRPr lang="en-US" altLang="en-US" dirty="0" smtClean="0"/>
          </a:p>
          <a:p>
            <a:r>
              <a:rPr lang="en-US" altLang="en-US" dirty="0" smtClean="0"/>
              <a:t>People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therosettast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0244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1" name="Picture 3" descr="therosettastone"/>
          <p:cNvPicPr>
            <a:picLocks noChangeAspect="1" noChangeArrowheads="1"/>
          </p:cNvPicPr>
          <p:nvPr/>
        </p:nvPicPr>
        <p:blipFill>
          <a:blip r:embed="rId2">
            <a:extLst>
              <a:ext uri="{28A0092B-C50C-407E-A947-70E740481C1C}">
                <a14:useLocalDpi xmlns:a14="http://schemas.microsoft.com/office/drawing/2010/main" val="0"/>
              </a:ext>
            </a:extLst>
          </a:blip>
          <a:srcRect l="34882" t="24445" r="39337" b="60001"/>
          <a:stretch>
            <a:fillRect/>
          </a:stretch>
        </p:blipFill>
        <p:spPr bwMode="auto">
          <a:xfrm>
            <a:off x="5486400" y="228600"/>
            <a:ext cx="3429000"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2" name="Picture 4" descr="therosettastone"/>
          <p:cNvPicPr>
            <a:picLocks noChangeAspect="1" noChangeArrowheads="1"/>
          </p:cNvPicPr>
          <p:nvPr/>
        </p:nvPicPr>
        <p:blipFill>
          <a:blip r:embed="rId2">
            <a:extLst>
              <a:ext uri="{28A0092B-C50C-407E-A947-70E740481C1C}">
                <a14:useLocalDpi xmlns:a14="http://schemas.microsoft.com/office/drawing/2010/main" val="0"/>
              </a:ext>
            </a:extLst>
          </a:blip>
          <a:srcRect l="46635" t="54185" r="27203" b="30000"/>
          <a:stretch>
            <a:fillRect/>
          </a:stretch>
        </p:blipFill>
        <p:spPr bwMode="auto">
          <a:xfrm>
            <a:off x="5486400" y="3657600"/>
            <a:ext cx="342900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Rectangle 5"/>
          <p:cNvSpPr>
            <a:spLocks noChangeArrowheads="1"/>
          </p:cNvSpPr>
          <p:nvPr/>
        </p:nvSpPr>
        <p:spPr bwMode="auto">
          <a:xfrm>
            <a:off x="1828800" y="1600200"/>
            <a:ext cx="1143000" cy="11430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53254" name="Line 6"/>
          <p:cNvSpPr>
            <a:spLocks noChangeShapeType="1"/>
          </p:cNvSpPr>
          <p:nvPr/>
        </p:nvSpPr>
        <p:spPr bwMode="auto">
          <a:xfrm flipV="1">
            <a:off x="2971800" y="228600"/>
            <a:ext cx="2514600" cy="13716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5" name="Line 7"/>
          <p:cNvSpPr>
            <a:spLocks noChangeShapeType="1"/>
          </p:cNvSpPr>
          <p:nvPr/>
        </p:nvSpPr>
        <p:spPr bwMode="auto">
          <a:xfrm>
            <a:off x="2971800" y="2743200"/>
            <a:ext cx="2514600" cy="30480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6" name="Rectangle 8"/>
          <p:cNvSpPr>
            <a:spLocks noChangeArrowheads="1"/>
          </p:cNvSpPr>
          <p:nvPr/>
        </p:nvSpPr>
        <p:spPr bwMode="auto">
          <a:xfrm>
            <a:off x="1828800" y="3657600"/>
            <a:ext cx="1143000" cy="11430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53257" name="Line 9"/>
          <p:cNvSpPr>
            <a:spLocks noChangeShapeType="1"/>
          </p:cNvSpPr>
          <p:nvPr/>
        </p:nvSpPr>
        <p:spPr bwMode="auto">
          <a:xfrm flipV="1">
            <a:off x="2971800" y="3657600"/>
            <a:ext cx="2514600"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8" name="Line 10"/>
          <p:cNvSpPr>
            <a:spLocks noChangeShapeType="1"/>
          </p:cNvSpPr>
          <p:nvPr/>
        </p:nvSpPr>
        <p:spPr bwMode="auto">
          <a:xfrm>
            <a:off x="2971800" y="4800600"/>
            <a:ext cx="2514600" cy="167640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9" name="Rectangle 11"/>
          <p:cNvSpPr>
            <a:spLocks noChangeArrowheads="1"/>
          </p:cNvSpPr>
          <p:nvPr/>
        </p:nvSpPr>
        <p:spPr bwMode="auto">
          <a:xfrm>
            <a:off x="5486400" y="228600"/>
            <a:ext cx="3429000" cy="28194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53260" name="Rectangle 12"/>
          <p:cNvSpPr>
            <a:spLocks noChangeArrowheads="1"/>
          </p:cNvSpPr>
          <p:nvPr/>
        </p:nvSpPr>
        <p:spPr bwMode="auto">
          <a:xfrm>
            <a:off x="5486400" y="3657600"/>
            <a:ext cx="3429000" cy="281940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endParaRPr lang="en-US" altLang="en-US"/>
          </a:p>
        </p:txBody>
      </p:sp>
      <p:sp>
        <p:nvSpPr>
          <p:cNvPr id="53261" name="AutoShape 13"/>
          <p:cNvSpPr>
            <a:spLocks noChangeArrowheads="1"/>
          </p:cNvSpPr>
          <p:nvPr/>
        </p:nvSpPr>
        <p:spPr bwMode="auto">
          <a:xfrm flipH="1">
            <a:off x="228600" y="609600"/>
            <a:ext cx="1905000" cy="381000"/>
          </a:xfrm>
          <a:prstGeom prst="wedgeRoundRectCallout">
            <a:avLst>
              <a:gd name="adj1" fmla="val -52083"/>
              <a:gd name="adj2" fmla="val 127079"/>
              <a:gd name="adj3" fmla="val 16667"/>
            </a:avLst>
          </a:prstGeom>
          <a:solidFill>
            <a:schemeClr val="accent1"/>
          </a:solidFill>
          <a:ln w="9525">
            <a:solidFill>
              <a:schemeClr val="tx1"/>
            </a:solidFill>
            <a:miter lim="800000"/>
            <a:headEnd/>
            <a:tailEnd/>
          </a:ln>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t>Hieroglyphic</a:t>
            </a:r>
          </a:p>
        </p:txBody>
      </p:sp>
      <p:sp>
        <p:nvSpPr>
          <p:cNvPr id="53262" name="AutoShape 14"/>
          <p:cNvSpPr>
            <a:spLocks noChangeArrowheads="1"/>
          </p:cNvSpPr>
          <p:nvPr/>
        </p:nvSpPr>
        <p:spPr bwMode="auto">
          <a:xfrm flipH="1">
            <a:off x="152400" y="3048000"/>
            <a:ext cx="2438400" cy="381000"/>
          </a:xfrm>
          <a:prstGeom prst="wedgeRoundRectCallout">
            <a:avLst>
              <a:gd name="adj1" fmla="val 3384"/>
              <a:gd name="adj2" fmla="val 154995"/>
              <a:gd name="adj3" fmla="val 16667"/>
            </a:avLst>
          </a:prstGeom>
          <a:solidFill>
            <a:schemeClr val="accent1"/>
          </a:solidFill>
          <a:ln w="9525">
            <a:solidFill>
              <a:schemeClr val="tx1"/>
            </a:solidFill>
            <a:miter lim="800000"/>
            <a:headEnd/>
            <a:tailEnd/>
          </a:ln>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t>Egyptian Demotic</a:t>
            </a:r>
          </a:p>
        </p:txBody>
      </p:sp>
      <p:sp>
        <p:nvSpPr>
          <p:cNvPr id="53263" name="AutoShape 15"/>
          <p:cNvSpPr>
            <a:spLocks noChangeArrowheads="1"/>
          </p:cNvSpPr>
          <p:nvPr/>
        </p:nvSpPr>
        <p:spPr bwMode="auto">
          <a:xfrm flipH="1">
            <a:off x="609600" y="5410200"/>
            <a:ext cx="1143000" cy="457200"/>
          </a:xfrm>
          <a:prstGeom prst="wedgeRoundRectCallout">
            <a:avLst>
              <a:gd name="adj1" fmla="val -51250"/>
              <a:gd name="adj2" fmla="val 87148"/>
              <a:gd name="adj3" fmla="val 16667"/>
            </a:avLst>
          </a:prstGeom>
          <a:solidFill>
            <a:schemeClr val="accent1"/>
          </a:solidFill>
          <a:ln w="9525">
            <a:solidFill>
              <a:schemeClr val="tx1"/>
            </a:solidFill>
            <a:miter lim="800000"/>
            <a:headEnd/>
            <a:tailEnd/>
          </a:ln>
        </p:spPr>
        <p:txBody>
          <a:bodyPr wrap="none" anchor="ct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ctr"/>
            <a:r>
              <a:rPr lang="en-US" altLang="en-US" sz="2400"/>
              <a:t>Greek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152400"/>
            <a:ext cx="7772400" cy="914400"/>
          </a:xfrm>
        </p:spPr>
        <p:txBody>
          <a:bodyPr/>
          <a:lstStyle/>
          <a:p>
            <a:r>
              <a:rPr lang="en-US" altLang="en-US" smtClean="0"/>
              <a:t>Some Modern Rosetta Stones</a:t>
            </a:r>
          </a:p>
        </p:txBody>
      </p:sp>
      <p:sp>
        <p:nvSpPr>
          <p:cNvPr id="56323" name="Rectangle 3"/>
          <p:cNvSpPr>
            <a:spLocks noGrp="1" noChangeArrowheads="1"/>
          </p:cNvSpPr>
          <p:nvPr>
            <p:ph type="body" idx="1"/>
          </p:nvPr>
        </p:nvSpPr>
        <p:spPr>
          <a:xfrm>
            <a:off x="381000" y="1219200"/>
            <a:ext cx="8610600" cy="4114800"/>
          </a:xfrm>
        </p:spPr>
        <p:txBody>
          <a:bodyPr/>
          <a:lstStyle/>
          <a:p>
            <a:r>
              <a:rPr lang="en-US" altLang="en-US" dirty="0" smtClean="0"/>
              <a:t>News</a:t>
            </a:r>
          </a:p>
          <a:p>
            <a:pPr lvl="1"/>
            <a:r>
              <a:rPr lang="en-US" altLang="en-US" dirty="0" smtClean="0"/>
              <a:t>Hong Kong News (Chinese-English)</a:t>
            </a:r>
          </a:p>
          <a:p>
            <a:pPr lvl="5"/>
            <a:endParaRPr lang="en-US" altLang="en-US" dirty="0" smtClean="0"/>
          </a:p>
          <a:p>
            <a:r>
              <a:rPr lang="en-US" altLang="en-US" dirty="0" smtClean="0"/>
              <a:t>Government</a:t>
            </a:r>
          </a:p>
          <a:p>
            <a:pPr lvl="1"/>
            <a:r>
              <a:rPr lang="en-US" altLang="en-US" dirty="0" smtClean="0"/>
              <a:t>Canadian </a:t>
            </a:r>
            <a:r>
              <a:rPr lang="en-US" altLang="en-US" dirty="0" err="1" smtClean="0"/>
              <a:t>Hansards</a:t>
            </a:r>
            <a:r>
              <a:rPr lang="en-US" altLang="en-US" dirty="0" smtClean="0"/>
              <a:t> (French-English)</a:t>
            </a:r>
          </a:p>
          <a:p>
            <a:pPr lvl="1"/>
            <a:r>
              <a:rPr lang="en-US" altLang="en-US" dirty="0" err="1" smtClean="0"/>
              <a:t>Europarl</a:t>
            </a:r>
            <a:r>
              <a:rPr lang="en-US" altLang="en-US" dirty="0" smtClean="0"/>
              <a:t> (21 EU languages)</a:t>
            </a:r>
          </a:p>
          <a:p>
            <a:pPr lvl="1"/>
            <a:r>
              <a:rPr lang="en-US" altLang="en-US" dirty="0" smtClean="0"/>
              <a:t>UN Treaties (Russian, English, Arabic, …)</a:t>
            </a:r>
          </a:p>
          <a:p>
            <a:pPr lvl="5"/>
            <a:endParaRPr lang="en-US" altLang="en-US" dirty="0" smtClean="0"/>
          </a:p>
          <a:p>
            <a:r>
              <a:rPr lang="en-US" altLang="en-US" dirty="0" smtClean="0"/>
              <a:t>Religion</a:t>
            </a:r>
          </a:p>
          <a:p>
            <a:pPr lvl="1"/>
            <a:r>
              <a:rPr lang="en-US" altLang="en-US" dirty="0" smtClean="0"/>
              <a:t>Bible, Koran, Book of Mormon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228600"/>
            <a:ext cx="7772400" cy="1143000"/>
          </a:xfrm>
        </p:spPr>
        <p:txBody>
          <a:bodyPr/>
          <a:lstStyle/>
          <a:p>
            <a:r>
              <a:rPr lang="en-US" altLang="en-US" smtClean="0"/>
              <a:t>Word-Level Alignment</a:t>
            </a:r>
          </a:p>
        </p:txBody>
      </p:sp>
      <p:sp>
        <p:nvSpPr>
          <p:cNvPr id="58371" name="Text Box 3"/>
          <p:cNvSpPr txBox="1">
            <a:spLocks noChangeArrowheads="1"/>
          </p:cNvSpPr>
          <p:nvPr/>
        </p:nvSpPr>
        <p:spPr bwMode="auto">
          <a:xfrm>
            <a:off x="1925638" y="1765300"/>
            <a:ext cx="51038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a:solidFill>
                  <a:srgbClr val="000000"/>
                </a:solidFill>
                <a:latin typeface="Arial" panose="020B0604020202020204" pitchFamily="34" charset="0"/>
              </a:rPr>
              <a:t>Diverging opinions about planned tax reform</a:t>
            </a:r>
          </a:p>
        </p:txBody>
      </p:sp>
      <p:sp>
        <p:nvSpPr>
          <p:cNvPr id="58372" name="Text Box 4"/>
          <p:cNvSpPr txBox="1">
            <a:spLocks noChangeArrowheads="1"/>
          </p:cNvSpPr>
          <p:nvPr/>
        </p:nvSpPr>
        <p:spPr bwMode="auto">
          <a:xfrm>
            <a:off x="1392238" y="2705100"/>
            <a:ext cx="63992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spcBef>
                <a:spcPct val="25000"/>
              </a:spcBef>
              <a:spcAft>
                <a:spcPct val="25000"/>
              </a:spcAft>
              <a:buClr>
                <a:srgbClr val="5675A9"/>
              </a:buClr>
              <a:buSzPct val="75000"/>
              <a:buFont typeface="Wingdings" panose="05000000000000000000" pitchFamily="2" charset="2"/>
              <a:buNone/>
            </a:pPr>
            <a:r>
              <a:rPr lang="en-US" altLang="en-US" sz="1800">
                <a:solidFill>
                  <a:srgbClr val="000000"/>
                </a:solidFill>
                <a:latin typeface="Arial" panose="020B0604020202020204" pitchFamily="34" charset="0"/>
              </a:rPr>
              <a:t>Unterschiedliche Meinungen zur geplanten Steuerreform</a:t>
            </a:r>
            <a:r>
              <a:rPr lang="en-US" altLang="en-US" sz="1800" b="1">
                <a:latin typeface="Arial" panose="020B0604020202020204" pitchFamily="34" charset="0"/>
              </a:rPr>
              <a:t> </a:t>
            </a:r>
          </a:p>
        </p:txBody>
      </p:sp>
      <p:sp>
        <p:nvSpPr>
          <p:cNvPr id="58373" name="Text Box 5"/>
          <p:cNvSpPr txBox="1">
            <a:spLocks noChangeArrowheads="1"/>
          </p:cNvSpPr>
          <p:nvPr/>
        </p:nvSpPr>
        <p:spPr bwMode="auto">
          <a:xfrm>
            <a:off x="1924050" y="1447800"/>
            <a:ext cx="1009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r"/>
            <a:r>
              <a:rPr lang="en-US" altLang="en-US" sz="1800" b="1">
                <a:solidFill>
                  <a:srgbClr val="FF0000"/>
                </a:solidFill>
                <a:latin typeface="Arial" panose="020B0604020202020204" pitchFamily="34" charset="0"/>
              </a:rPr>
              <a:t>English</a:t>
            </a:r>
          </a:p>
        </p:txBody>
      </p:sp>
      <p:sp>
        <p:nvSpPr>
          <p:cNvPr id="58374" name="Text Box 6"/>
          <p:cNvSpPr txBox="1">
            <a:spLocks noChangeArrowheads="1"/>
          </p:cNvSpPr>
          <p:nvPr/>
        </p:nvSpPr>
        <p:spPr bwMode="auto">
          <a:xfrm>
            <a:off x="1390650" y="3062288"/>
            <a:ext cx="1047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lgn="r"/>
            <a:r>
              <a:rPr lang="en-US" altLang="en-US" sz="1800" b="1">
                <a:solidFill>
                  <a:srgbClr val="000066"/>
                </a:solidFill>
                <a:latin typeface="Arial" panose="020B0604020202020204" pitchFamily="34" charset="0"/>
              </a:rPr>
              <a:t>German</a:t>
            </a:r>
          </a:p>
        </p:txBody>
      </p:sp>
      <p:sp>
        <p:nvSpPr>
          <p:cNvPr id="58375" name="Line 7"/>
          <p:cNvSpPr>
            <a:spLocks noChangeShapeType="1"/>
          </p:cNvSpPr>
          <p:nvPr/>
        </p:nvSpPr>
        <p:spPr bwMode="auto">
          <a:xfrm flipH="1">
            <a:off x="2305050" y="2133600"/>
            <a:ext cx="1524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6" name="Line 8"/>
          <p:cNvSpPr>
            <a:spLocks noChangeShapeType="1"/>
          </p:cNvSpPr>
          <p:nvPr/>
        </p:nvSpPr>
        <p:spPr bwMode="auto">
          <a:xfrm>
            <a:off x="3448050" y="2133600"/>
            <a:ext cx="306388"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7" name="Line 9"/>
          <p:cNvSpPr>
            <a:spLocks noChangeShapeType="1"/>
          </p:cNvSpPr>
          <p:nvPr/>
        </p:nvSpPr>
        <p:spPr bwMode="auto">
          <a:xfrm>
            <a:off x="4362450" y="2133600"/>
            <a:ext cx="230188"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8" name="Line 10"/>
          <p:cNvSpPr>
            <a:spLocks noChangeShapeType="1"/>
          </p:cNvSpPr>
          <p:nvPr/>
        </p:nvSpPr>
        <p:spPr bwMode="auto">
          <a:xfrm>
            <a:off x="5659438" y="2133600"/>
            <a:ext cx="8382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9" name="Line 11"/>
          <p:cNvSpPr>
            <a:spLocks noChangeShapeType="1"/>
          </p:cNvSpPr>
          <p:nvPr/>
        </p:nvSpPr>
        <p:spPr bwMode="auto">
          <a:xfrm>
            <a:off x="5126038" y="2133600"/>
            <a:ext cx="762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0" name="Text Box 12"/>
          <p:cNvSpPr txBox="1">
            <a:spLocks noChangeArrowheads="1"/>
          </p:cNvSpPr>
          <p:nvPr/>
        </p:nvSpPr>
        <p:spPr bwMode="auto">
          <a:xfrm>
            <a:off x="1828800" y="4419600"/>
            <a:ext cx="550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n-US" altLang="en-US" sz="1800">
                <a:solidFill>
                  <a:schemeClr val="tx2"/>
                </a:solidFill>
                <a:latin typeface="Arial" panose="020B0604020202020204" pitchFamily="34" charset="0"/>
              </a:rPr>
              <a:t>Madam President , I had asked the administration …</a:t>
            </a:r>
          </a:p>
        </p:txBody>
      </p:sp>
      <p:sp>
        <p:nvSpPr>
          <p:cNvPr id="58381" name="Text Box 13"/>
          <p:cNvSpPr txBox="1">
            <a:spLocks noChangeArrowheads="1"/>
          </p:cNvSpPr>
          <p:nvPr/>
        </p:nvSpPr>
        <p:spPr bwMode="auto">
          <a:xfrm>
            <a:off x="1847850" y="4114800"/>
            <a:ext cx="1009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b="1">
                <a:solidFill>
                  <a:srgbClr val="FF0000"/>
                </a:solidFill>
                <a:latin typeface="Arial" panose="020B0604020202020204" pitchFamily="34" charset="0"/>
              </a:rPr>
              <a:t>English</a:t>
            </a:r>
          </a:p>
        </p:txBody>
      </p:sp>
      <p:sp>
        <p:nvSpPr>
          <p:cNvPr id="58382" name="Text Box 14"/>
          <p:cNvSpPr txBox="1">
            <a:spLocks noChangeArrowheads="1"/>
          </p:cNvSpPr>
          <p:nvPr/>
        </p:nvSpPr>
        <p:spPr bwMode="auto">
          <a:xfrm>
            <a:off x="939800" y="5410200"/>
            <a:ext cx="7385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eaLnBrk="1" hangingPunct="1"/>
            <a:r>
              <a:rPr lang="es-ES" altLang="en-US" sz="1800">
                <a:solidFill>
                  <a:schemeClr val="tx2"/>
                </a:solidFill>
                <a:latin typeface="Arial" panose="020B0604020202020204" pitchFamily="34" charset="0"/>
              </a:rPr>
              <a:t>Señora Presidenta, había pedido a la administración del Parlamento …</a:t>
            </a:r>
            <a:endParaRPr lang="en-US" altLang="en-US" sz="1800">
              <a:solidFill>
                <a:schemeClr val="tx2"/>
              </a:solidFill>
              <a:latin typeface="Arial" panose="020B0604020202020204" pitchFamily="34" charset="0"/>
            </a:endParaRPr>
          </a:p>
        </p:txBody>
      </p:sp>
      <p:sp>
        <p:nvSpPr>
          <p:cNvPr id="58383" name="Text Box 15"/>
          <p:cNvSpPr txBox="1">
            <a:spLocks noChangeArrowheads="1"/>
          </p:cNvSpPr>
          <p:nvPr/>
        </p:nvSpPr>
        <p:spPr bwMode="auto">
          <a:xfrm>
            <a:off x="933450" y="5715000"/>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b="1">
                <a:solidFill>
                  <a:srgbClr val="006600"/>
                </a:solidFill>
                <a:latin typeface="Arial" panose="020B0604020202020204" pitchFamily="34" charset="0"/>
              </a:rPr>
              <a:t>Spanish</a:t>
            </a:r>
          </a:p>
        </p:txBody>
      </p:sp>
      <p:sp>
        <p:nvSpPr>
          <p:cNvPr id="58384" name="Line 16"/>
          <p:cNvSpPr>
            <a:spLocks noChangeShapeType="1"/>
          </p:cNvSpPr>
          <p:nvPr/>
        </p:nvSpPr>
        <p:spPr bwMode="auto">
          <a:xfrm>
            <a:off x="6267450" y="2133600"/>
            <a:ext cx="2286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5" name="Line 17"/>
          <p:cNvSpPr>
            <a:spLocks noChangeShapeType="1"/>
          </p:cNvSpPr>
          <p:nvPr/>
        </p:nvSpPr>
        <p:spPr bwMode="auto">
          <a:xfrm flipH="1">
            <a:off x="2457450" y="4800600"/>
            <a:ext cx="7620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6" name="Line 18"/>
          <p:cNvSpPr>
            <a:spLocks noChangeShapeType="1"/>
          </p:cNvSpPr>
          <p:nvPr/>
        </p:nvSpPr>
        <p:spPr bwMode="auto">
          <a:xfrm flipH="1">
            <a:off x="1466850" y="4800600"/>
            <a:ext cx="838200" cy="6858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7" name="Line 19"/>
          <p:cNvSpPr>
            <a:spLocks noChangeShapeType="1"/>
          </p:cNvSpPr>
          <p:nvPr/>
        </p:nvSpPr>
        <p:spPr bwMode="auto">
          <a:xfrm flipH="1">
            <a:off x="3371850" y="4800600"/>
            <a:ext cx="5334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8" name="Line 20"/>
          <p:cNvSpPr>
            <a:spLocks noChangeShapeType="1"/>
          </p:cNvSpPr>
          <p:nvPr/>
        </p:nvSpPr>
        <p:spPr bwMode="auto">
          <a:xfrm flipH="1">
            <a:off x="3371850" y="4800600"/>
            <a:ext cx="8382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9" name="Line 21"/>
          <p:cNvSpPr>
            <a:spLocks noChangeShapeType="1"/>
          </p:cNvSpPr>
          <p:nvPr/>
        </p:nvSpPr>
        <p:spPr bwMode="auto">
          <a:xfrm flipH="1">
            <a:off x="4057650" y="4800600"/>
            <a:ext cx="6858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0" name="Line 22"/>
          <p:cNvSpPr>
            <a:spLocks noChangeShapeType="1"/>
          </p:cNvSpPr>
          <p:nvPr/>
        </p:nvSpPr>
        <p:spPr bwMode="auto">
          <a:xfrm flipH="1">
            <a:off x="4514850" y="4800600"/>
            <a:ext cx="2286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1" name="Line 23"/>
          <p:cNvSpPr>
            <a:spLocks noChangeShapeType="1"/>
          </p:cNvSpPr>
          <p:nvPr/>
        </p:nvSpPr>
        <p:spPr bwMode="auto">
          <a:xfrm flipH="1">
            <a:off x="4743450" y="4800600"/>
            <a:ext cx="5334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2" name="Line 24"/>
          <p:cNvSpPr>
            <a:spLocks noChangeShapeType="1"/>
          </p:cNvSpPr>
          <p:nvPr/>
        </p:nvSpPr>
        <p:spPr bwMode="auto">
          <a:xfrm flipH="1">
            <a:off x="5657850" y="4800600"/>
            <a:ext cx="5334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3" name="Line 25"/>
          <p:cNvSpPr>
            <a:spLocks noChangeShapeType="1"/>
          </p:cNvSpPr>
          <p:nvPr/>
        </p:nvSpPr>
        <p:spPr bwMode="auto">
          <a:xfrm>
            <a:off x="6191250" y="4800600"/>
            <a:ext cx="3048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4" name="Line 26"/>
          <p:cNvSpPr>
            <a:spLocks noChangeShapeType="1"/>
          </p:cNvSpPr>
          <p:nvPr/>
        </p:nvSpPr>
        <p:spPr bwMode="auto">
          <a:xfrm>
            <a:off x="6191250" y="4800600"/>
            <a:ext cx="1066800" cy="60960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85800" y="152400"/>
            <a:ext cx="7772400" cy="1143000"/>
          </a:xfrm>
        </p:spPr>
        <p:txBody>
          <a:bodyPr/>
          <a:lstStyle/>
          <a:p>
            <a:r>
              <a:rPr lang="en-US" altLang="en-US" dirty="0" smtClean="0"/>
              <a:t>Statistical Translation Model</a:t>
            </a:r>
          </a:p>
        </p:txBody>
      </p:sp>
      <p:sp>
        <p:nvSpPr>
          <p:cNvPr id="6149" name="Rectangle 3"/>
          <p:cNvSpPr>
            <a:spLocks noGrp="1" noChangeArrowheads="1"/>
          </p:cNvSpPr>
          <p:nvPr>
            <p:ph type="body" idx="1"/>
          </p:nvPr>
        </p:nvSpPr>
        <p:spPr>
          <a:xfrm>
            <a:off x="838200" y="1828800"/>
            <a:ext cx="7772400" cy="4114800"/>
          </a:xfrm>
        </p:spPr>
        <p:txBody>
          <a:bodyPr/>
          <a:lstStyle/>
          <a:p>
            <a:r>
              <a:rPr lang="en-US" altLang="en-US" dirty="0" smtClean="0"/>
              <a:t>Induce translation model</a:t>
            </a:r>
          </a:p>
          <a:p>
            <a:pPr lvl="1"/>
            <a:r>
              <a:rPr lang="en-US" altLang="en-US" dirty="0"/>
              <a:t>F</a:t>
            </a:r>
            <a:r>
              <a:rPr lang="en-US" altLang="en-US" dirty="0" smtClean="0"/>
              <a:t>rom word-aligned bilingual text</a:t>
            </a:r>
            <a:endParaRPr lang="en-US" altLang="en-US" dirty="0"/>
          </a:p>
          <a:p>
            <a:pPr lvl="1"/>
            <a:r>
              <a:rPr lang="en-US" altLang="en-US" dirty="0" smtClean="0"/>
              <a:t>Count the alignments, and smooth</a:t>
            </a:r>
          </a:p>
          <a:p>
            <a:endParaRPr lang="en-US" altLang="en-US" dirty="0" smtClean="0"/>
          </a:p>
          <a:p>
            <a:pPr lvl="4"/>
            <a:endParaRPr lang="en-US" altLang="en-US" dirty="0" smtClean="0"/>
          </a:p>
          <a:p>
            <a:r>
              <a:rPr lang="en-US" altLang="en-US" dirty="0" smtClean="0"/>
              <a:t>Example:</a:t>
            </a:r>
          </a:p>
          <a:p>
            <a:endParaRPr lang="en-US" altLang="en-US" dirty="0" smtClean="0"/>
          </a:p>
        </p:txBody>
      </p:sp>
      <p:graphicFrame>
        <p:nvGraphicFramePr>
          <p:cNvPr id="6146" name="Object 4"/>
          <p:cNvGraphicFramePr>
            <a:graphicFrameLocks noChangeAspect="1"/>
          </p:cNvGraphicFramePr>
          <p:nvPr>
            <p:extLst>
              <p:ext uri="{D42A27DB-BD31-4B8C-83A1-F6EECF244321}">
                <p14:modId xmlns:p14="http://schemas.microsoft.com/office/powerpoint/2010/main" val="1052710036"/>
              </p:ext>
            </p:extLst>
          </p:nvPr>
        </p:nvGraphicFramePr>
        <p:xfrm>
          <a:off x="1676400" y="3432175"/>
          <a:ext cx="1066800" cy="457200"/>
        </p:xfrm>
        <a:graphic>
          <a:graphicData uri="http://schemas.openxmlformats.org/presentationml/2006/ole">
            <mc:AlternateContent xmlns:mc="http://schemas.openxmlformats.org/markup-compatibility/2006">
              <mc:Choice xmlns:v="urn:schemas-microsoft-com:vml" Requires="v">
                <p:oleObj spid="_x0000_s6246" name="Equation" r:id="rId3" imgW="533160" imgH="228600" progId="Equation.3">
                  <p:embed/>
                </p:oleObj>
              </mc:Choice>
              <mc:Fallback>
                <p:oleObj name="Equation" r:id="rId3" imgW="53316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432175"/>
                        <a:ext cx="10668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5"/>
          <p:cNvGraphicFramePr>
            <a:graphicFrameLocks noChangeAspect="1"/>
          </p:cNvGraphicFramePr>
          <p:nvPr>
            <p:extLst>
              <p:ext uri="{D42A27DB-BD31-4B8C-83A1-F6EECF244321}">
                <p14:modId xmlns:p14="http://schemas.microsoft.com/office/powerpoint/2010/main" val="911497157"/>
              </p:ext>
            </p:extLst>
          </p:nvPr>
        </p:nvGraphicFramePr>
        <p:xfrm>
          <a:off x="3733800" y="3381375"/>
          <a:ext cx="1828800" cy="736600"/>
        </p:xfrm>
        <a:graphic>
          <a:graphicData uri="http://schemas.openxmlformats.org/presentationml/2006/ole">
            <mc:AlternateContent xmlns:mc="http://schemas.openxmlformats.org/markup-compatibility/2006">
              <mc:Choice xmlns:v="urn:schemas-microsoft-com:vml" Requires="v">
                <p:oleObj spid="_x0000_s6247" name="Equation" r:id="rId5" imgW="914400" imgH="368280" progId="Equation.3">
                  <p:embed/>
                </p:oleObj>
              </mc:Choice>
              <mc:Fallback>
                <p:oleObj name="Equation" r:id="rId5" imgW="914400" imgH="36828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33800" y="3381375"/>
                        <a:ext cx="18288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0" name="Text Box 6"/>
          <p:cNvSpPr txBox="1">
            <a:spLocks noChangeArrowheads="1"/>
          </p:cNvSpPr>
          <p:nvPr/>
        </p:nvSpPr>
        <p:spPr bwMode="auto">
          <a:xfrm>
            <a:off x="2819400" y="3508375"/>
            <a:ext cx="793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600">
                <a:solidFill>
                  <a:schemeClr val="tx2"/>
                </a:solidFill>
                <a:latin typeface="Arial" panose="020B0604020202020204" pitchFamily="34" charset="0"/>
              </a:rPr>
              <a:t>where,</a:t>
            </a:r>
          </a:p>
        </p:txBody>
      </p:sp>
      <p:sp>
        <p:nvSpPr>
          <p:cNvPr id="6151" name="Text Box 7"/>
          <p:cNvSpPr txBox="1">
            <a:spLocks noChangeArrowheads="1"/>
          </p:cNvSpPr>
          <p:nvPr/>
        </p:nvSpPr>
        <p:spPr bwMode="auto">
          <a:xfrm>
            <a:off x="3048000" y="4511675"/>
            <a:ext cx="2597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2000" i="1" dirty="0">
                <a:latin typeface="Arial" panose="020B0604020202020204" pitchFamily="34" charset="0"/>
              </a:rPr>
              <a:t>p</a:t>
            </a:r>
            <a:r>
              <a:rPr lang="en-US" altLang="en-US" sz="2000" dirty="0">
                <a:latin typeface="Arial" panose="020B0604020202020204" pitchFamily="34" charset="0"/>
              </a:rPr>
              <a:t>(</a:t>
            </a:r>
            <a:r>
              <a:rPr lang="ja-JP" altLang="en-US" sz="2000" dirty="0">
                <a:latin typeface="MingLiU" panose="02020509000000000000" pitchFamily="49" charset="-120"/>
                <a:ea typeface="MingLiU" panose="02020509000000000000" pitchFamily="49" charset="-120"/>
              </a:rPr>
              <a:t>探测</a:t>
            </a:r>
            <a:r>
              <a:rPr lang="en-US" altLang="ja-JP" sz="2000" dirty="0">
                <a:latin typeface="Arial" panose="020B0604020202020204" pitchFamily="34" charset="0"/>
                <a:ea typeface="MingLiU" panose="02020509000000000000" pitchFamily="49" charset="-120"/>
              </a:rPr>
              <a:t>|survey) = 0.4</a:t>
            </a:r>
          </a:p>
          <a:p>
            <a:r>
              <a:rPr lang="en-US" altLang="ja-JP" sz="2000" i="1" dirty="0">
                <a:latin typeface="Arial" panose="020B0604020202020204" pitchFamily="34" charset="0"/>
                <a:ea typeface="MingLiU" panose="02020509000000000000" pitchFamily="49" charset="-120"/>
              </a:rPr>
              <a:t>p</a:t>
            </a:r>
            <a:r>
              <a:rPr lang="en-US" altLang="ja-JP" sz="2000" dirty="0">
                <a:latin typeface="Arial" panose="020B0604020202020204" pitchFamily="34" charset="0"/>
                <a:ea typeface="MingLiU" panose="02020509000000000000" pitchFamily="49" charset="-120"/>
              </a:rPr>
              <a:t>(</a:t>
            </a:r>
            <a:r>
              <a:rPr lang="ja-JP" altLang="en-US" sz="2000" dirty="0">
                <a:latin typeface="MingLiU" panose="02020509000000000000" pitchFamily="49" charset="-120"/>
                <a:ea typeface="MingLiU" panose="02020509000000000000" pitchFamily="49" charset="-120"/>
              </a:rPr>
              <a:t>试探</a:t>
            </a:r>
            <a:r>
              <a:rPr lang="en-US" altLang="ja-JP" sz="2000" dirty="0">
                <a:latin typeface="Arial" panose="020B0604020202020204" pitchFamily="34" charset="0"/>
                <a:ea typeface="MingLiU" panose="02020509000000000000" pitchFamily="49" charset="-120"/>
              </a:rPr>
              <a:t>|survey) = 0.3</a:t>
            </a:r>
          </a:p>
          <a:p>
            <a:r>
              <a:rPr lang="en-US" altLang="ja-JP" sz="2000" i="1" dirty="0">
                <a:latin typeface="Arial" panose="020B0604020202020204" pitchFamily="34" charset="0"/>
                <a:ea typeface="MingLiU" panose="02020509000000000000" pitchFamily="49" charset="-120"/>
              </a:rPr>
              <a:t>p</a:t>
            </a:r>
            <a:r>
              <a:rPr lang="en-US" altLang="ja-JP" sz="2000" dirty="0">
                <a:latin typeface="Arial" panose="020B0604020202020204" pitchFamily="34" charset="0"/>
                <a:ea typeface="MingLiU" panose="02020509000000000000" pitchFamily="49" charset="-120"/>
              </a:rPr>
              <a:t>(</a:t>
            </a:r>
            <a:r>
              <a:rPr lang="ja-JP" altLang="en-US" sz="2000" dirty="0">
                <a:latin typeface="MingLiU" panose="02020509000000000000" pitchFamily="49" charset="-120"/>
                <a:ea typeface="MingLiU" panose="02020509000000000000" pitchFamily="49" charset="-120"/>
              </a:rPr>
              <a:t>测量</a:t>
            </a:r>
            <a:r>
              <a:rPr lang="en-US" altLang="ja-JP" sz="2000" dirty="0">
                <a:latin typeface="Arial" panose="020B0604020202020204" pitchFamily="34" charset="0"/>
                <a:ea typeface="MingLiU" panose="02020509000000000000" pitchFamily="49" charset="-120"/>
              </a:rPr>
              <a:t>|survey) = 0.25</a:t>
            </a:r>
          </a:p>
          <a:p>
            <a:r>
              <a:rPr lang="en-US" altLang="ja-JP" sz="2000" i="1" dirty="0">
                <a:latin typeface="Arial" panose="020B0604020202020204" pitchFamily="34" charset="0"/>
                <a:ea typeface="MingLiU" panose="02020509000000000000" pitchFamily="49" charset="-120"/>
              </a:rPr>
              <a:t>p</a:t>
            </a:r>
            <a:r>
              <a:rPr lang="en-US" altLang="ja-JP" sz="2000" dirty="0">
                <a:latin typeface="Arial" panose="020B0604020202020204" pitchFamily="34" charset="0"/>
                <a:ea typeface="MingLiU" panose="02020509000000000000" pitchFamily="49" charset="-120"/>
              </a:rPr>
              <a:t>(</a:t>
            </a:r>
            <a:r>
              <a:rPr lang="ja-JP" altLang="en-US" sz="2000" dirty="0">
                <a:latin typeface="MingLiU" panose="02020509000000000000" pitchFamily="49" charset="-120"/>
                <a:ea typeface="MingLiU" panose="02020509000000000000" pitchFamily="49" charset="-120"/>
              </a:rPr>
              <a:t>样品</a:t>
            </a:r>
            <a:r>
              <a:rPr lang="en-US" altLang="ja-JP" sz="2000" dirty="0">
                <a:latin typeface="Arial" panose="020B0604020202020204" pitchFamily="34" charset="0"/>
                <a:ea typeface="MingLiU" panose="02020509000000000000" pitchFamily="49" charset="-120"/>
              </a:rPr>
              <a:t>|survey) = 0.05</a:t>
            </a:r>
            <a:endParaRPr lang="en-US" altLang="en-US" sz="2000" dirty="0">
              <a:latin typeface="Arial" panose="020B0604020202020204" pitchFamily="34" charset="0"/>
              <a:ea typeface="MingLiU" panose="02020509000000000000" pitchFamily="49" charset="-12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304800"/>
            <a:ext cx="7772400" cy="1143000"/>
          </a:xfrm>
        </p:spPr>
        <p:txBody>
          <a:bodyPr/>
          <a:lstStyle/>
          <a:p>
            <a:r>
              <a:rPr lang="en-US" altLang="en-US" smtClean="0"/>
              <a:t>Using Multiple Translations</a:t>
            </a:r>
          </a:p>
        </p:txBody>
      </p:sp>
      <p:sp>
        <p:nvSpPr>
          <p:cNvPr id="7173" name="Rectangle 3"/>
          <p:cNvSpPr>
            <a:spLocks noGrp="1" noChangeArrowheads="1"/>
          </p:cNvSpPr>
          <p:nvPr>
            <p:ph type="body" idx="1"/>
          </p:nvPr>
        </p:nvSpPr>
        <p:spPr>
          <a:xfrm>
            <a:off x="685800" y="1371600"/>
            <a:ext cx="7772400" cy="4114800"/>
          </a:xfrm>
        </p:spPr>
        <p:txBody>
          <a:bodyPr/>
          <a:lstStyle/>
          <a:p>
            <a:r>
              <a:rPr lang="en-US" altLang="en-US" dirty="0" smtClean="0"/>
              <a:t>Probabilistic Structured Queries (PSQ)</a:t>
            </a:r>
          </a:p>
          <a:p>
            <a:pPr lvl="1"/>
            <a:r>
              <a:rPr lang="en-US" altLang="en-US" dirty="0"/>
              <a:t>M</a:t>
            </a:r>
            <a:r>
              <a:rPr lang="en-US" altLang="en-US" dirty="0" smtClean="0"/>
              <a:t>ultiple translations</a:t>
            </a:r>
          </a:p>
          <a:p>
            <a:pPr lvl="1"/>
            <a:r>
              <a:rPr lang="en-US" altLang="en-US" dirty="0" smtClean="0"/>
              <a:t>Each with an </a:t>
            </a:r>
            <a:r>
              <a:rPr lang="en-US" altLang="en-US" dirty="0" err="1" smtClean="0"/>
              <a:t>esimates</a:t>
            </a:r>
            <a:r>
              <a:rPr lang="en-US" altLang="en-US" dirty="0" smtClean="0"/>
              <a:t> translation probability</a:t>
            </a:r>
          </a:p>
          <a:p>
            <a:endParaRPr lang="en-US" altLang="en-US" i="1" dirty="0" smtClean="0"/>
          </a:p>
          <a:p>
            <a:r>
              <a:rPr lang="en-US" altLang="en-US" i="1" dirty="0" smtClean="0"/>
              <a:t>TF</a:t>
            </a:r>
            <a:r>
              <a:rPr lang="en-US" altLang="en-US" dirty="0" smtClean="0"/>
              <a:t> and </a:t>
            </a:r>
            <a:r>
              <a:rPr lang="en-US" altLang="en-US" i="1" dirty="0" smtClean="0"/>
              <a:t>DF</a:t>
            </a:r>
            <a:r>
              <a:rPr lang="en-US" altLang="en-US" dirty="0" smtClean="0"/>
              <a:t> of query term </a:t>
            </a:r>
            <a:r>
              <a:rPr lang="en-US" altLang="en-US" i="1" dirty="0" smtClean="0"/>
              <a:t>e</a:t>
            </a:r>
            <a:r>
              <a:rPr lang="en-US" altLang="en-US" dirty="0" smtClean="0"/>
              <a:t> are computed using </a:t>
            </a:r>
            <a:r>
              <a:rPr lang="en-US" altLang="en-US" i="1" dirty="0" smtClean="0"/>
              <a:t>TF</a:t>
            </a:r>
            <a:r>
              <a:rPr lang="en-US" altLang="en-US" dirty="0" smtClean="0"/>
              <a:t> and </a:t>
            </a:r>
            <a:r>
              <a:rPr lang="en-US" altLang="en-US" i="1" dirty="0" smtClean="0"/>
              <a:t>DF</a:t>
            </a:r>
            <a:r>
              <a:rPr lang="en-US" altLang="en-US" dirty="0" smtClean="0"/>
              <a:t> of its translations:</a:t>
            </a:r>
          </a:p>
          <a:p>
            <a:endParaRPr lang="en-US" altLang="en-US" dirty="0" smtClean="0"/>
          </a:p>
          <a:p>
            <a:pPr lvl="1"/>
            <a:endParaRPr lang="en-US" altLang="en-US" dirty="0" smtClean="0"/>
          </a:p>
        </p:txBody>
      </p:sp>
      <p:graphicFrame>
        <p:nvGraphicFramePr>
          <p:cNvPr id="7170" name="Object 4"/>
          <p:cNvGraphicFramePr>
            <a:graphicFrameLocks noChangeAspect="1"/>
          </p:cNvGraphicFramePr>
          <p:nvPr>
            <p:extLst>
              <p:ext uri="{D42A27DB-BD31-4B8C-83A1-F6EECF244321}">
                <p14:modId xmlns:p14="http://schemas.microsoft.com/office/powerpoint/2010/main" val="3449890897"/>
              </p:ext>
            </p:extLst>
          </p:nvPr>
        </p:nvGraphicFramePr>
        <p:xfrm>
          <a:off x="1981200" y="4800600"/>
          <a:ext cx="4445000" cy="736600"/>
        </p:xfrm>
        <a:graphic>
          <a:graphicData uri="http://schemas.openxmlformats.org/presentationml/2006/ole">
            <mc:AlternateContent xmlns:mc="http://schemas.openxmlformats.org/markup-compatibility/2006">
              <mc:Choice xmlns:v="urn:schemas-microsoft-com:vml" Requires="v">
                <p:oleObj spid="_x0000_s7266" name="Equation" r:id="rId3" imgW="2222280" imgH="368280" progId="Equation.3">
                  <p:embed/>
                </p:oleObj>
              </mc:Choice>
              <mc:Fallback>
                <p:oleObj name="Equation" r:id="rId3" imgW="2222280" imgH="3682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800600"/>
                        <a:ext cx="44450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5"/>
          <p:cNvGraphicFramePr>
            <a:graphicFrameLocks noChangeAspect="1"/>
          </p:cNvGraphicFramePr>
          <p:nvPr>
            <p:extLst>
              <p:ext uri="{D42A27DB-BD31-4B8C-83A1-F6EECF244321}">
                <p14:modId xmlns:p14="http://schemas.microsoft.com/office/powerpoint/2010/main" val="3052009089"/>
              </p:ext>
            </p:extLst>
          </p:nvPr>
        </p:nvGraphicFramePr>
        <p:xfrm>
          <a:off x="2362200" y="5562600"/>
          <a:ext cx="3657600" cy="736600"/>
        </p:xfrm>
        <a:graphic>
          <a:graphicData uri="http://schemas.openxmlformats.org/presentationml/2006/ole">
            <mc:AlternateContent xmlns:mc="http://schemas.openxmlformats.org/markup-compatibility/2006">
              <mc:Choice xmlns:v="urn:schemas-microsoft-com:vml" Requires="v">
                <p:oleObj spid="_x0000_s7267" name="Equation" r:id="rId5" imgW="1828800" imgH="368280" progId="Equation.3">
                  <p:embed/>
                </p:oleObj>
              </mc:Choice>
              <mc:Fallback>
                <p:oleObj name="Equation" r:id="rId5" imgW="1828800" imgH="36828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5562600"/>
                        <a:ext cx="36576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extLst>
              <p:ext uri="{D42A27DB-BD31-4B8C-83A1-F6EECF244321}">
                <p14:modId xmlns:p14="http://schemas.microsoft.com/office/powerpoint/2010/main" val="4117894442"/>
              </p:ext>
            </p:extLst>
          </p:nvPr>
        </p:nvGraphicFramePr>
        <p:xfrm>
          <a:off x="184150" y="740805"/>
          <a:ext cx="8775700" cy="6080125"/>
        </p:xfrm>
        <a:graphic>
          <a:graphicData uri="http://schemas.openxmlformats.org/presentationml/2006/ole">
            <mc:AlternateContent xmlns:mc="http://schemas.openxmlformats.org/markup-compatibility/2006">
              <mc:Choice xmlns:v="urn:schemas-microsoft-com:vml" Requires="v">
                <p:oleObj spid="_x0000_s8244" name="Chart" r:id="rId3" imgW="4578840" imgH="3172680" progId="Excel.Sheet.8">
                  <p:embed/>
                </p:oleObj>
              </mc:Choice>
              <mc:Fallback>
                <p:oleObj name="Chart" r:id="rId3" imgW="4578840" imgH="3172680"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150" y="740805"/>
                        <a:ext cx="8775700" cy="608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5" name="Rectangle 3"/>
          <p:cNvSpPr>
            <a:spLocks noGrp="1" noChangeArrowheads="1"/>
          </p:cNvSpPr>
          <p:nvPr>
            <p:ph type="title"/>
          </p:nvPr>
        </p:nvSpPr>
        <p:spPr>
          <a:xfrm>
            <a:off x="0" y="0"/>
            <a:ext cx="9144000" cy="990600"/>
          </a:xfrm>
        </p:spPr>
        <p:txBody>
          <a:bodyPr/>
          <a:lstStyle/>
          <a:p>
            <a:pPr eaLnBrk="1" hangingPunct="1"/>
            <a:r>
              <a:rPr lang="en-US" altLang="en-US" sz="4000" smtClean="0"/>
              <a:t>Retrieval Effectiveness</a:t>
            </a:r>
          </a:p>
        </p:txBody>
      </p:sp>
      <p:sp>
        <p:nvSpPr>
          <p:cNvPr id="8196" name="Text Box 14"/>
          <p:cNvSpPr txBox="1">
            <a:spLocks noChangeArrowheads="1"/>
          </p:cNvSpPr>
          <p:nvPr/>
        </p:nvSpPr>
        <p:spPr bwMode="auto">
          <a:xfrm>
            <a:off x="6944154" y="838200"/>
            <a:ext cx="1543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r>
              <a:rPr lang="en-US" altLang="en-US" sz="1800" dirty="0">
                <a:latin typeface="Arial" panose="020B0604020202020204" pitchFamily="34" charset="0"/>
              </a:rPr>
              <a:t>CLEF French</a:t>
            </a:r>
          </a:p>
        </p:txBody>
      </p:sp>
      <p:sp>
        <p:nvSpPr>
          <p:cNvPr id="2" name="Rectangle 1"/>
          <p:cNvSpPr/>
          <p:nvPr/>
        </p:nvSpPr>
        <p:spPr>
          <a:xfrm>
            <a:off x="0" y="6491288"/>
            <a:ext cx="5791200" cy="276999"/>
          </a:xfrm>
          <a:prstGeom prst="rect">
            <a:avLst/>
          </a:prstGeom>
        </p:spPr>
        <p:txBody>
          <a:bodyPr wrap="square">
            <a:spAutoFit/>
          </a:bodyPr>
          <a:lstStyle/>
          <a:p>
            <a:r>
              <a:rPr lang="en-US" sz="1200" dirty="0" smtClean="0"/>
              <a:t>Wang &amp; </a:t>
            </a:r>
            <a:r>
              <a:rPr lang="en-US" sz="1200" dirty="0" err="1" smtClean="0"/>
              <a:t>Oard</a:t>
            </a:r>
            <a:r>
              <a:rPr lang="en-US" sz="1200" dirty="0"/>
              <a:t>, </a:t>
            </a:r>
            <a:r>
              <a:rPr lang="en-US" sz="1200" dirty="0" smtClean="0"/>
              <a:t>Matching </a:t>
            </a:r>
            <a:r>
              <a:rPr lang="en-US" sz="1200" dirty="0"/>
              <a:t>Meaning for Cross-Language </a:t>
            </a:r>
            <a:r>
              <a:rPr lang="en-US" sz="1200" dirty="0" smtClean="0"/>
              <a:t>Information Retrieval</a:t>
            </a:r>
            <a:r>
              <a:rPr lang="en-US" sz="1200" dirty="0"/>
              <a:t>,</a:t>
            </a:r>
            <a:r>
              <a:rPr lang="en-US" sz="1200" dirty="0" smtClean="0"/>
              <a:t> IP&amp;M, 2012</a:t>
            </a:r>
            <a:endParaRPr lang="en-US" sz="12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5964</TotalTime>
  <Words>613</Words>
  <Application>Microsoft Office PowerPoint</Application>
  <PresentationFormat>On-screen Show (4:3)</PresentationFormat>
  <Paragraphs>176</Paragraphs>
  <Slides>17</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4" baseType="lpstr">
      <vt:lpstr>MingLiU</vt:lpstr>
      <vt:lpstr>Arial</vt:lpstr>
      <vt:lpstr>Times New Roman</vt:lpstr>
      <vt:lpstr>Wingdings</vt:lpstr>
      <vt:lpstr>Default Design</vt:lpstr>
      <vt:lpstr>Equation</vt:lpstr>
      <vt:lpstr>Chart</vt:lpstr>
      <vt:lpstr>Cross-Language Retrieval</vt:lpstr>
      <vt:lpstr>Agenda</vt:lpstr>
      <vt:lpstr>Sources of Translation Knowledge</vt:lpstr>
      <vt:lpstr>PowerPoint Presentation</vt:lpstr>
      <vt:lpstr>Some Modern Rosetta Stones</vt:lpstr>
      <vt:lpstr>Word-Level Alignment</vt:lpstr>
      <vt:lpstr>Statistical Translation Model</vt:lpstr>
      <vt:lpstr>Using Multiple Translations</vt:lpstr>
      <vt:lpstr>Retrieval Effectiveness</vt:lpstr>
      <vt:lpstr>Exploiting Comparable Corpora</vt:lpstr>
      <vt:lpstr>Lexicon Enrichment with Comparable Corpora</vt:lpstr>
      <vt:lpstr>Lexicon Enrichment</vt:lpstr>
      <vt:lpstr>“Interlingual” Retrieval</vt:lpstr>
      <vt:lpstr>PowerPoint Presentation</vt:lpstr>
      <vt:lpstr>Generalized Vector Space Model</vt:lpstr>
      <vt:lpstr>Latent Semantic Indexing</vt:lpstr>
      <vt:lpstr>Agenda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Translingual Topic Tracking  with PRISE</dc:title>
  <dc:creator>Gina Levow</dc:creator>
  <cp:lastModifiedBy>gg</cp:lastModifiedBy>
  <cp:revision>239</cp:revision>
  <cp:lastPrinted>2000-08-21T04:25:53Z</cp:lastPrinted>
  <dcterms:created xsi:type="dcterms:W3CDTF">2000-02-24T21:16:42Z</dcterms:created>
  <dcterms:modified xsi:type="dcterms:W3CDTF">2014-11-09T00:05:07Z</dcterms:modified>
</cp:coreProperties>
</file>