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681" r:id="rId2"/>
    <p:sldId id="829" r:id="rId3"/>
    <p:sldId id="781" r:id="rId4"/>
    <p:sldId id="448" r:id="rId5"/>
    <p:sldId id="728" r:id="rId6"/>
    <p:sldId id="815" r:id="rId7"/>
    <p:sldId id="733" r:id="rId8"/>
    <p:sldId id="777" r:id="rId9"/>
    <p:sldId id="742" r:id="rId10"/>
    <p:sldId id="809" r:id="rId11"/>
    <p:sldId id="762" r:id="rId12"/>
    <p:sldId id="788" r:id="rId13"/>
    <p:sldId id="790" r:id="rId14"/>
    <p:sldId id="763" r:id="rId15"/>
    <p:sldId id="832" r:id="rId16"/>
    <p:sldId id="828" r:id="rId17"/>
  </p:sldIdLst>
  <p:sldSz cx="9144000" cy="6858000" type="screen4x3"/>
  <p:notesSz cx="6845300" cy="9128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5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08" y="108"/>
      </p:cViewPr>
      <p:guideLst>
        <p:guide orient="horz" pos="139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92" y="-78"/>
      </p:cViewPr>
      <p:guideLst>
        <p:guide orient="horz" pos="2875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672513"/>
            <a:ext cx="29670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fld id="{4A194851-1D06-476C-97C0-6B8B97E6D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521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84213"/>
            <a:ext cx="4565650" cy="3424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35463"/>
            <a:ext cx="50196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672513"/>
            <a:ext cx="29670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/>
            </a:lvl1pPr>
          </a:lstStyle>
          <a:p>
            <a:fld id="{CB2BD682-B46F-41A8-8AD3-9F6D30302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46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878576-044D-46CB-B2A9-4ECDBD577FB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93187" name="Rectangle 1026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88" name="Rectangle 1027"/>
          <p:cNvSpPr>
            <a:spLocks noChangeArrowheads="1"/>
          </p:cNvSpPr>
          <p:nvPr/>
        </p:nvSpPr>
        <p:spPr bwMode="auto">
          <a:xfrm>
            <a:off x="3876675" y="8672513"/>
            <a:ext cx="29686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93" tIns="45955" rIns="93493" bIns="45955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93189" name="Rectangle 1028"/>
          <p:cNvSpPr>
            <a:spLocks noChangeArrowheads="1"/>
          </p:cNvSpPr>
          <p:nvPr/>
        </p:nvSpPr>
        <p:spPr bwMode="auto">
          <a:xfrm>
            <a:off x="0" y="8672513"/>
            <a:ext cx="29670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90" name="Rectangle 1029"/>
          <p:cNvSpPr>
            <a:spLocks noChangeArrowheads="1"/>
          </p:cNvSpPr>
          <p:nvPr/>
        </p:nvSpPr>
        <p:spPr bwMode="auto">
          <a:xfrm>
            <a:off x="0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3191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48188" cy="3411537"/>
          </a:xfrm>
          <a:solidFill>
            <a:srgbClr val="FFFFFF"/>
          </a:solidFill>
          <a:ln w="12700" cap="flat"/>
        </p:spPr>
      </p:sp>
      <p:sp>
        <p:nvSpPr>
          <p:cNvPr id="93192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912813" y="4333875"/>
            <a:ext cx="5018087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93" tIns="45955" rIns="93493" bIns="4595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811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9C605F-C651-4A2E-AEA8-5021B3AB295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  <p:sp>
        <p:nvSpPr>
          <p:cNvPr id="1013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59000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3DA78D-B067-4806-B9E0-E76299DA255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76675" y="0"/>
            <a:ext cx="29686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76675" y="8670925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16" tIns="0" rIns="19016" bIns="0" anchor="b"/>
          <a:lstStyle>
            <a:lvl1pPr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-1588" y="8670925"/>
            <a:ext cx="296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-1588" y="0"/>
            <a:ext cx="29670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25" tIns="44370" rIns="90325" bIns="4437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088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A4C62-371E-48BC-8940-A2E429D00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7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788D9-F378-47DA-99D7-834FA8034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036C9-7EE4-42C5-9E48-405CFB837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22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DAA51E-D160-4CF2-B39E-6F8FA5ACC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03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D9A77-12D4-425C-A271-67F19D7DC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0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F3A3E-E6F4-4A8F-84F5-D14DF87EC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1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10CFA-E78E-4DD7-A370-A55E8D2F05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36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E7466-3B4F-4A26-8F9D-060D18955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5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E9E2A-2922-4180-A210-3C0F093768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09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B4C85-51CF-4444-9154-CFC9B5772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3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8EC19-2D7F-4818-8968-7ABBD10B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36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9A169-6708-4B76-B5A7-A2D5B8C97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8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E343C-154A-4D50-8E03-77C40A95E3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9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0545BF8-F905-4925-BE28-BA97C4C4B9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205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205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lIns="90488" tIns="44450" rIns="90488" bIns="44450"/>
          <a:lstStyle/>
          <a:p>
            <a:r>
              <a:rPr lang="en-US" altLang="en-US" smtClean="0"/>
              <a:t>Cross-Language Retrieval</a:t>
            </a:r>
          </a:p>
        </p:txBody>
      </p:sp>
      <p:sp>
        <p:nvSpPr>
          <p:cNvPr id="14341" name="Rectangle 205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11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Bilingual Query Expansion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505511" y="1524000"/>
            <a:ext cx="6976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smtClean="0">
                <a:latin typeface="Arial" panose="020B0604020202020204" pitchFamily="34" charset="0"/>
              </a:rPr>
              <a:t>query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235450" y="2606675"/>
            <a:ext cx="11430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>
                <a:latin typeface="Arial" panose="020B0604020202020204" pitchFamily="34" charset="0"/>
              </a:rPr>
              <a:t>Query</a:t>
            </a:r>
          </a:p>
          <a:p>
            <a:pPr algn="ctr"/>
            <a:r>
              <a:rPr lang="en-US" altLang="en-US" sz="1400" b="1">
                <a:latin typeface="Arial" panose="020B0604020202020204" pitchFamily="34" charset="0"/>
              </a:rPr>
              <a:t>Translation</a:t>
            </a: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2330450" y="4054475"/>
            <a:ext cx="1066800" cy="685800"/>
          </a:xfrm>
          <a:prstGeom prst="can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024813" y="2803525"/>
            <a:ext cx="782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results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178050" y="2606675"/>
            <a:ext cx="12954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dirty="0" smtClean="0">
                <a:latin typeface="Arial" panose="020B0604020202020204" pitchFamily="34" charset="0"/>
              </a:rPr>
              <a:t>Query </a:t>
            </a:r>
            <a:endParaRPr lang="en-US" altLang="en-US" sz="1400" b="1" dirty="0">
              <a:latin typeface="Arial" panose="020B0604020202020204" pitchFamily="34" charset="0"/>
            </a:endParaRPr>
          </a:p>
          <a:p>
            <a:pPr algn="ctr"/>
            <a:r>
              <a:rPr lang="en-US" altLang="en-US" sz="1400" b="1" dirty="0">
                <a:latin typeface="Arial" panose="020B0604020202020204" pitchFamily="34" charset="0"/>
              </a:rPr>
              <a:t>Language</a:t>
            </a:r>
          </a:p>
          <a:p>
            <a:pPr algn="ctr"/>
            <a:r>
              <a:rPr lang="en-US" altLang="en-US" sz="1400" b="1" dirty="0">
                <a:latin typeface="Arial" panose="020B0604020202020204" pitchFamily="34" charset="0"/>
              </a:rPr>
              <a:t>E</a:t>
            </a:r>
            <a:r>
              <a:rPr lang="en-US" altLang="en-US" sz="1400" b="1" dirty="0" smtClean="0">
                <a:latin typeface="Arial" panose="020B0604020202020204" pitchFamily="34" charset="0"/>
              </a:rPr>
              <a:t>xpansion</a:t>
            </a:r>
            <a:endParaRPr lang="en-US" altLang="en-US" sz="1400" b="1" dirty="0">
              <a:latin typeface="Arial" panose="020B0604020202020204" pitchFamily="34" charset="0"/>
            </a:endParaRP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6064250" y="2606675"/>
            <a:ext cx="12954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dirty="0" smtClean="0">
                <a:latin typeface="Arial" panose="020B0604020202020204" pitchFamily="34" charset="0"/>
              </a:rPr>
              <a:t>Document</a:t>
            </a:r>
            <a:endParaRPr lang="en-US" altLang="en-US" sz="1400" b="1" dirty="0">
              <a:latin typeface="Arial" panose="020B0604020202020204" pitchFamily="34" charset="0"/>
            </a:endParaRPr>
          </a:p>
          <a:p>
            <a:pPr algn="ctr"/>
            <a:r>
              <a:rPr lang="en-US" altLang="en-US" sz="1400" b="1" dirty="0">
                <a:latin typeface="Arial" panose="020B0604020202020204" pitchFamily="34" charset="0"/>
              </a:rPr>
              <a:t>Language</a:t>
            </a:r>
          </a:p>
          <a:p>
            <a:pPr algn="ctr"/>
            <a:r>
              <a:rPr lang="en-US" altLang="en-US" sz="1400" b="1" dirty="0" smtClean="0">
                <a:latin typeface="Arial" panose="020B0604020202020204" pitchFamily="34" charset="0"/>
              </a:rPr>
              <a:t>Expansion</a:t>
            </a:r>
            <a:endParaRPr lang="en-US" altLang="en-US" sz="1400" b="1" dirty="0">
              <a:latin typeface="Arial" panose="020B0604020202020204" pitchFamily="34" charset="0"/>
            </a:endParaRP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7512050" y="2835275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50" name="AutoShape 11"/>
          <p:cNvSpPr>
            <a:spLocks noChangeArrowheads="1"/>
          </p:cNvSpPr>
          <p:nvPr/>
        </p:nvSpPr>
        <p:spPr bwMode="auto">
          <a:xfrm>
            <a:off x="5454650" y="2835275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51" name="AutoShape 12"/>
          <p:cNvSpPr>
            <a:spLocks noChangeArrowheads="1"/>
          </p:cNvSpPr>
          <p:nvPr/>
        </p:nvSpPr>
        <p:spPr bwMode="auto">
          <a:xfrm>
            <a:off x="3625850" y="2835275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52" name="AutoShape 13"/>
          <p:cNvSpPr>
            <a:spLocks noChangeArrowheads="1"/>
          </p:cNvSpPr>
          <p:nvPr/>
        </p:nvSpPr>
        <p:spPr bwMode="auto">
          <a:xfrm>
            <a:off x="6216650" y="4054475"/>
            <a:ext cx="1066800" cy="685800"/>
          </a:xfrm>
          <a:prstGeom prst="can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2082800" y="4740275"/>
            <a:ext cx="15430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source language </a:t>
            </a:r>
          </a:p>
          <a:p>
            <a:pPr algn="ctr"/>
            <a:r>
              <a:rPr lang="en-US" altLang="en-US" sz="1400">
                <a:latin typeface="Arial" panose="020B0604020202020204" pitchFamily="34" charset="0"/>
              </a:rPr>
              <a:t>collection</a:t>
            </a:r>
          </a:p>
        </p:txBody>
      </p:sp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6010275" y="4740275"/>
            <a:ext cx="14636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target language </a:t>
            </a:r>
          </a:p>
          <a:p>
            <a:pPr algn="ctr"/>
            <a:r>
              <a:rPr lang="en-US" altLang="en-US" sz="1400">
                <a:latin typeface="Arial" panose="020B0604020202020204" pitchFamily="34" charset="0"/>
              </a:rPr>
              <a:t>collection</a:t>
            </a:r>
          </a:p>
        </p:txBody>
      </p:sp>
      <p:sp>
        <p:nvSpPr>
          <p:cNvPr id="61455" name="AutoShape 16"/>
          <p:cNvSpPr>
            <a:spLocks noChangeArrowheads="1"/>
          </p:cNvSpPr>
          <p:nvPr/>
        </p:nvSpPr>
        <p:spPr bwMode="auto">
          <a:xfrm rot="5400000">
            <a:off x="2597150" y="2111375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286385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675005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Text Box 19"/>
          <p:cNvSpPr txBox="1">
            <a:spLocks noChangeArrowheads="1"/>
          </p:cNvSpPr>
          <p:nvPr/>
        </p:nvSpPr>
        <p:spPr bwMode="auto">
          <a:xfrm>
            <a:off x="3112747" y="3363913"/>
            <a:ext cx="151515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expanded</a:t>
            </a:r>
          </a:p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</a:t>
            </a:r>
            <a:r>
              <a:rPr lang="en-US" altLang="en-US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uery-</a:t>
            </a:r>
            <a:r>
              <a:rPr lang="en-US" altLang="en-US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language</a:t>
            </a:r>
            <a:endParaRPr lang="en-US" alt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61459" name="Text Box 20"/>
          <p:cNvSpPr txBox="1">
            <a:spLocks noChangeArrowheads="1"/>
          </p:cNvSpPr>
          <p:nvPr/>
        </p:nvSpPr>
        <p:spPr bwMode="auto">
          <a:xfrm>
            <a:off x="7299589" y="3429000"/>
            <a:ext cx="188224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expanded</a:t>
            </a:r>
          </a:p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ocument-</a:t>
            </a:r>
            <a:r>
              <a:rPr lang="en-US" altLang="en-US" sz="1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language</a:t>
            </a:r>
            <a:endParaRPr lang="en-US" alt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terms</a:t>
            </a:r>
          </a:p>
        </p:txBody>
      </p:sp>
      <p:sp>
        <p:nvSpPr>
          <p:cNvPr id="61460" name="Text Box 21"/>
          <p:cNvSpPr txBox="1">
            <a:spLocks noChangeArrowheads="1"/>
          </p:cNvSpPr>
          <p:nvPr/>
        </p:nvSpPr>
        <p:spPr bwMode="auto">
          <a:xfrm>
            <a:off x="1568450" y="5470525"/>
            <a:ext cx="2679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Pre-translation expansion</a:t>
            </a:r>
          </a:p>
        </p:txBody>
      </p:sp>
      <p:sp>
        <p:nvSpPr>
          <p:cNvPr id="61461" name="Text Box 22"/>
          <p:cNvSpPr txBox="1">
            <a:spLocks noChangeArrowheads="1"/>
          </p:cNvSpPr>
          <p:nvPr/>
        </p:nvSpPr>
        <p:spPr bwMode="auto">
          <a:xfrm>
            <a:off x="5441950" y="5486400"/>
            <a:ext cx="2792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Post-translation expansion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712243"/>
              </p:ext>
            </p:extLst>
          </p:nvPr>
        </p:nvGraphicFramePr>
        <p:xfrm>
          <a:off x="304800" y="1524000"/>
          <a:ext cx="8836025" cy="530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Worksheet" r:id="rId3" imgW="6810328" imgH="4086202" progId="Excel.Sheet.8">
                  <p:embed/>
                </p:oleObj>
              </mc:Choice>
              <mc:Fallback>
                <p:oleObj name="Worksheet" r:id="rId3" imgW="6810328" imgH="408620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8836025" cy="530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55588"/>
            <a:ext cx="7772400" cy="1143000"/>
          </a:xfrm>
        </p:spPr>
        <p:txBody>
          <a:bodyPr/>
          <a:lstStyle/>
          <a:p>
            <a:r>
              <a:rPr lang="en-US" altLang="en-US" smtClean="0"/>
              <a:t>Query Expansion Effect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357" y="6516560"/>
            <a:ext cx="83703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McNamee &amp; Mayfield, Comparing </a:t>
            </a:r>
            <a:r>
              <a:rPr lang="en-US" altLang="en-US" sz="1200" dirty="0" smtClean="0"/>
              <a:t>Cross-Language Query Expansion Techniques </a:t>
            </a:r>
            <a:r>
              <a:rPr lang="en-US" altLang="en-US" sz="1200" dirty="0"/>
              <a:t>by </a:t>
            </a:r>
            <a:r>
              <a:rPr lang="en-US" altLang="en-US" sz="1200" dirty="0" smtClean="0"/>
              <a:t>Degrading Translation </a:t>
            </a:r>
            <a:r>
              <a:rPr lang="en-US" altLang="en-US" sz="1200" dirty="0"/>
              <a:t>R</a:t>
            </a:r>
            <a:r>
              <a:rPr lang="en-US" altLang="en-US" sz="1200" dirty="0" smtClean="0"/>
              <a:t>esources, SIGIR </a:t>
            </a:r>
            <a:r>
              <a:rPr lang="en-US" altLang="en-US" sz="1200" dirty="0"/>
              <a:t>2002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distr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572250" cy="584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457200"/>
          </a:xfrm>
        </p:spPr>
        <p:txBody>
          <a:bodyPr/>
          <a:lstStyle/>
          <a:p>
            <a:r>
              <a:rPr lang="en-US" altLang="en-US" dirty="0" smtClean="0"/>
              <a:t>Out-of-Vocabulary (OOV)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ne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562600" cy="50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61824" y="3534895"/>
            <a:ext cx="3540125" cy="1371600"/>
            <a:chOff x="3120" y="2448"/>
            <a:chExt cx="2230" cy="864"/>
          </a:xfrm>
        </p:grpSpPr>
        <p:sp>
          <p:nvSpPr>
            <p:cNvPr id="52235" name="Line 4"/>
            <p:cNvSpPr>
              <a:spLocks noChangeShapeType="1"/>
            </p:cNvSpPr>
            <p:nvPr/>
          </p:nvSpPr>
          <p:spPr bwMode="auto">
            <a:xfrm flipH="1" flipV="1">
              <a:off x="3120" y="2448"/>
              <a:ext cx="960" cy="6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6" name="Text Box 5"/>
            <p:cNvSpPr txBox="1">
              <a:spLocks noChangeArrowheads="1"/>
            </p:cNvSpPr>
            <p:nvPr/>
          </p:nvSpPr>
          <p:spPr bwMode="auto">
            <a:xfrm>
              <a:off x="3360" y="3024"/>
              <a:ext cx="19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CC0000"/>
                  </a:solidFill>
                </a:rPr>
                <a:t>Named entities removed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399138" y="2628772"/>
            <a:ext cx="4224338" cy="762000"/>
            <a:chOff x="2976" y="1104"/>
            <a:chExt cx="2661" cy="480"/>
          </a:xfrm>
        </p:grpSpPr>
        <p:sp>
          <p:nvSpPr>
            <p:cNvPr id="52233" name="Line 7"/>
            <p:cNvSpPr>
              <a:spLocks noChangeShapeType="1"/>
            </p:cNvSpPr>
            <p:nvPr/>
          </p:nvSpPr>
          <p:spPr bwMode="auto">
            <a:xfrm flipH="1" flipV="1">
              <a:off x="2976" y="1104"/>
              <a:ext cx="1008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Text Box 8"/>
            <p:cNvSpPr txBox="1">
              <a:spLocks noChangeArrowheads="1"/>
            </p:cNvSpPr>
            <p:nvPr/>
          </p:nvSpPr>
          <p:spPr bwMode="auto">
            <a:xfrm>
              <a:off x="3264" y="1296"/>
              <a:ext cx="2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CC0000"/>
                  </a:solidFill>
                </a:rPr>
                <a:t>Named entities from term list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15431" y="1306946"/>
            <a:ext cx="5843588" cy="1238250"/>
            <a:chOff x="2079" y="132"/>
            <a:chExt cx="3681" cy="780"/>
          </a:xfrm>
        </p:grpSpPr>
        <p:sp>
          <p:nvSpPr>
            <p:cNvPr id="52230" name="Line 10"/>
            <p:cNvSpPr>
              <a:spLocks noChangeShapeType="1"/>
            </p:cNvSpPr>
            <p:nvPr/>
          </p:nvSpPr>
          <p:spPr bwMode="auto">
            <a:xfrm flipH="1" flipV="1">
              <a:off x="3696" y="432"/>
              <a:ext cx="960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Text Box 11"/>
            <p:cNvSpPr txBox="1">
              <a:spLocks noChangeArrowheads="1"/>
            </p:cNvSpPr>
            <p:nvPr/>
          </p:nvSpPr>
          <p:spPr bwMode="auto">
            <a:xfrm>
              <a:off x="3983" y="624"/>
              <a:ext cx="1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CC0000"/>
                  </a:solidFill>
                </a:rPr>
                <a:t>Named entities added</a:t>
              </a:r>
            </a:p>
          </p:txBody>
        </p:sp>
        <p:sp>
          <p:nvSpPr>
            <p:cNvPr id="52232" name="Text Box 12"/>
            <p:cNvSpPr txBox="1">
              <a:spLocks noChangeArrowheads="1"/>
            </p:cNvSpPr>
            <p:nvPr/>
          </p:nvSpPr>
          <p:spPr bwMode="auto">
            <a:xfrm>
              <a:off x="2079" y="132"/>
              <a:ext cx="9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CC0000"/>
                  </a:solidFill>
                </a:rPr>
                <a:t>Full Query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0" y="6031122"/>
            <a:ext cx="8858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English side of </a:t>
            </a:r>
            <a:r>
              <a:rPr lang="en-US" sz="1200" dirty="0"/>
              <a:t>35 </a:t>
            </a:r>
            <a:r>
              <a:rPr lang="en-US" sz="1200" dirty="0" smtClean="0"/>
              <a:t>bilingual term </a:t>
            </a:r>
            <a:r>
              <a:rPr lang="en-US" sz="1200" dirty="0"/>
              <a:t>l</a:t>
            </a:r>
            <a:r>
              <a:rPr lang="en-US" sz="1200" dirty="0" smtClean="0"/>
              <a:t>ists</a:t>
            </a:r>
          </a:p>
          <a:p>
            <a:r>
              <a:rPr lang="en-US" sz="1200" dirty="0" smtClean="0"/>
              <a:t>33 CLEF 2000 TD queries </a:t>
            </a:r>
          </a:p>
          <a:p>
            <a:r>
              <a:rPr lang="en-US" sz="1200" dirty="0" smtClean="0"/>
              <a:t>113K LA Times news </a:t>
            </a:r>
            <a:r>
              <a:rPr lang="en-US" sz="1200" dirty="0"/>
              <a:t>s</a:t>
            </a:r>
            <a:r>
              <a:rPr lang="en-US" sz="1200" dirty="0" smtClean="0"/>
              <a:t>tories</a:t>
            </a:r>
          </a:p>
          <a:p>
            <a:r>
              <a:rPr lang="en-US" sz="1200" dirty="0" err="1" smtClean="0"/>
              <a:t>Demner-Fushman</a:t>
            </a:r>
            <a:r>
              <a:rPr lang="en-US" sz="1200" dirty="0" smtClean="0"/>
              <a:t> </a:t>
            </a:r>
            <a:r>
              <a:rPr lang="en-US" sz="1200" dirty="0"/>
              <a:t>&amp;</a:t>
            </a:r>
            <a:r>
              <a:rPr lang="en-US" sz="1200" dirty="0" smtClean="0"/>
              <a:t> </a:t>
            </a:r>
            <a:r>
              <a:rPr lang="en-US" sz="1200" dirty="0" err="1" smtClean="0"/>
              <a:t>Oard</a:t>
            </a:r>
            <a:r>
              <a:rPr lang="en-US" sz="1200" dirty="0" smtClean="0"/>
              <a:t>, </a:t>
            </a:r>
            <a:r>
              <a:rPr lang="en-US" sz="1200" dirty="0"/>
              <a:t>The Effect of Bilingual Term List Size on Dictionary-Based Cross-Language Information </a:t>
            </a:r>
            <a:r>
              <a:rPr lang="en-US" sz="1200" dirty="0" smtClean="0"/>
              <a:t>Retrieval, HICSS 2003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18666" y="38100"/>
            <a:ext cx="7772400" cy="1143000"/>
          </a:xfrm>
        </p:spPr>
        <p:txBody>
          <a:bodyPr/>
          <a:lstStyle/>
          <a:p>
            <a:r>
              <a:rPr lang="en-US" dirty="0" smtClean="0"/>
              <a:t>Named Entity Effect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Matching OOV Terms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657600" y="33528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dirty="0" smtClean="0"/>
              <a:t>Alphabetic</a:t>
            </a:r>
            <a:endParaRPr lang="en-US" altLang="en-US" sz="2400" dirty="0"/>
          </a:p>
          <a:p>
            <a:pPr algn="ctr"/>
            <a:r>
              <a:rPr lang="en-US" altLang="en-US" sz="2400" dirty="0" smtClean="0"/>
              <a:t>Transliteration</a:t>
            </a:r>
            <a:endParaRPr lang="en-US" altLang="en-US" sz="2400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47800" y="2819400"/>
            <a:ext cx="1112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Written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781800" y="2819400"/>
            <a:ext cx="1112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Written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657600" y="23622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dirty="0" smtClean="0"/>
              <a:t>String</a:t>
            </a:r>
            <a:endParaRPr lang="en-US" altLang="en-US" sz="2400" dirty="0"/>
          </a:p>
          <a:p>
            <a:pPr algn="ctr"/>
            <a:r>
              <a:rPr lang="en-US" altLang="en-US" sz="2400" dirty="0" smtClean="0"/>
              <a:t>Comparison</a:t>
            </a:r>
            <a:endParaRPr lang="en-US" altLang="en-US" sz="2400" dirty="0"/>
          </a:p>
        </p:txBody>
      </p:sp>
      <p:cxnSp>
        <p:nvCxnSpPr>
          <p:cNvPr id="70675" name="AutoShape 19"/>
          <p:cNvCxnSpPr>
            <a:cxnSpLocks noChangeShapeType="1"/>
            <a:stCxn id="70660" idx="3"/>
            <a:endCxn id="70662" idx="1"/>
          </p:cNvCxnSpPr>
          <p:nvPr/>
        </p:nvCxnSpPr>
        <p:spPr bwMode="auto">
          <a:xfrm flipV="1">
            <a:off x="2560638" y="2743200"/>
            <a:ext cx="1096962" cy="487363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6" name="AutoShape 20"/>
          <p:cNvCxnSpPr>
            <a:cxnSpLocks noChangeShapeType="1"/>
            <a:stCxn id="70660" idx="3"/>
            <a:endCxn id="70659" idx="1"/>
          </p:cNvCxnSpPr>
          <p:nvPr/>
        </p:nvCxnSpPr>
        <p:spPr bwMode="auto">
          <a:xfrm>
            <a:off x="2560638" y="3230563"/>
            <a:ext cx="1096962" cy="503237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9" name="AutoShape 23"/>
          <p:cNvCxnSpPr>
            <a:cxnSpLocks noChangeShapeType="1"/>
            <a:stCxn id="70661" idx="1"/>
            <a:endCxn id="70662" idx="3"/>
          </p:cNvCxnSpPr>
          <p:nvPr/>
        </p:nvCxnSpPr>
        <p:spPr bwMode="auto">
          <a:xfrm rot="10800000">
            <a:off x="5638800" y="2743200"/>
            <a:ext cx="1143000" cy="4873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80" name="AutoShape 24"/>
          <p:cNvCxnSpPr>
            <a:cxnSpLocks noChangeShapeType="1"/>
            <a:stCxn id="70661" idx="1"/>
            <a:endCxn id="70659" idx="3"/>
          </p:cNvCxnSpPr>
          <p:nvPr/>
        </p:nvCxnSpPr>
        <p:spPr bwMode="auto">
          <a:xfrm rot="10800000" flipV="1">
            <a:off x="5638800" y="3230563"/>
            <a:ext cx="1143000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82" name="Line 26"/>
          <p:cNvSpPr>
            <a:spLocks noChangeShapeType="1"/>
          </p:cNvSpPr>
          <p:nvPr/>
        </p:nvSpPr>
        <p:spPr bwMode="auto">
          <a:xfrm>
            <a:off x="4712042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4011954" y="1600200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dirty="0"/>
              <a:t>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1824" y="2892558"/>
            <a:ext cx="1438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English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19598" y="2892558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French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4419600" y="42672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419600" y="43434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Matching OOV Terms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71600" y="4876800"/>
            <a:ext cx="1112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Written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705600" y="4876800"/>
            <a:ext cx="1112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Written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6248400" y="34290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Pronunciation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3581400" y="24384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Phonetic</a:t>
            </a:r>
          </a:p>
          <a:p>
            <a:pPr algn="ctr"/>
            <a:r>
              <a:rPr lang="en-US" altLang="en-US" sz="2400"/>
              <a:t>Transliteration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914400" y="34290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Pronunciation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371600" y="1981200"/>
            <a:ext cx="1098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Spoken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711950" y="1905000"/>
            <a:ext cx="1098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Spoken</a:t>
            </a:r>
          </a:p>
          <a:p>
            <a:pPr algn="ctr"/>
            <a:r>
              <a:rPr lang="en-US" altLang="en-US" sz="2400"/>
              <a:t>Form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3581400" y="1447800"/>
            <a:ext cx="1981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Phonetic</a:t>
            </a:r>
          </a:p>
          <a:p>
            <a:pPr algn="ctr"/>
            <a:r>
              <a:rPr lang="en-US" altLang="en-US" sz="2400"/>
              <a:t>Comparison</a:t>
            </a: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V="1">
            <a:off x="7239000" y="4191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V="1">
            <a:off x="72390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0671" name="AutoShape 15"/>
          <p:cNvCxnSpPr>
            <a:cxnSpLocks noChangeShapeType="1"/>
            <a:stCxn id="70666" idx="3"/>
            <a:endCxn id="70668" idx="1"/>
          </p:cNvCxnSpPr>
          <p:nvPr/>
        </p:nvCxnSpPr>
        <p:spPr bwMode="auto">
          <a:xfrm flipV="1">
            <a:off x="2470150" y="1828800"/>
            <a:ext cx="1111250" cy="563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2" name="AutoShape 16"/>
          <p:cNvCxnSpPr>
            <a:cxnSpLocks noChangeShapeType="1"/>
            <a:stCxn id="70666" idx="3"/>
            <a:endCxn id="70664" idx="1"/>
          </p:cNvCxnSpPr>
          <p:nvPr/>
        </p:nvCxnSpPr>
        <p:spPr bwMode="auto">
          <a:xfrm>
            <a:off x="2470150" y="2392363"/>
            <a:ext cx="1111250" cy="4270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73" name="Line 17"/>
          <p:cNvSpPr>
            <a:spLocks noChangeShapeType="1"/>
          </p:cNvSpPr>
          <p:nvPr/>
        </p:nvSpPr>
        <p:spPr bwMode="auto">
          <a:xfrm flipV="1">
            <a:off x="1905000" y="4191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V="1">
            <a:off x="19050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0677" name="AutoShape 21"/>
          <p:cNvCxnSpPr>
            <a:cxnSpLocks noChangeShapeType="1"/>
            <a:stCxn id="70667" idx="1"/>
            <a:endCxn id="70668" idx="3"/>
          </p:cNvCxnSpPr>
          <p:nvPr/>
        </p:nvCxnSpPr>
        <p:spPr bwMode="auto">
          <a:xfrm rot="10800000">
            <a:off x="5562600" y="1828800"/>
            <a:ext cx="1149350" cy="4873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8" name="AutoShape 22"/>
          <p:cNvCxnSpPr>
            <a:cxnSpLocks noChangeShapeType="1"/>
            <a:stCxn id="70667" idx="1"/>
            <a:endCxn id="70664" idx="3"/>
          </p:cNvCxnSpPr>
          <p:nvPr/>
        </p:nvCxnSpPr>
        <p:spPr bwMode="auto">
          <a:xfrm rot="10800000" flipV="1">
            <a:off x="5562600" y="2316163"/>
            <a:ext cx="1149350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81" name="Line 25"/>
          <p:cNvSpPr>
            <a:spLocks noChangeShapeType="1"/>
          </p:cNvSpPr>
          <p:nvPr/>
        </p:nvSpPr>
        <p:spPr bwMode="auto">
          <a:xfrm flipH="1" flipV="1">
            <a:off x="45720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3886200" y="685800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4995574"/>
            <a:ext cx="1438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English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49670" y="4995573"/>
            <a:ext cx="1508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Chinese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419600" y="33528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4419600" y="34290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958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733800"/>
          </a:xfrm>
        </p:spPr>
        <p:txBody>
          <a:bodyPr/>
          <a:lstStyle/>
          <a:p>
            <a:r>
              <a:rPr lang="en-US" altLang="en-US" dirty="0" smtClean="0"/>
              <a:t>CLIR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Dictionary-Based CLIR</a:t>
            </a:r>
          </a:p>
          <a:p>
            <a:pPr lvl="4"/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Corpus-Based CLIR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Interactive CLIR</a:t>
            </a:r>
          </a:p>
        </p:txBody>
      </p:sp>
    </p:spTree>
    <p:extLst>
      <p:ext uri="{BB962C8B-B14F-4D97-AF65-F5344CB8AC3E}">
        <p14:creationId xmlns:p14="http://schemas.microsoft.com/office/powerpoint/2010/main" val="74698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733800"/>
          </a:xfrm>
        </p:spPr>
        <p:txBody>
          <a:bodyPr/>
          <a:lstStyle/>
          <a:p>
            <a:r>
              <a:rPr lang="en-US" altLang="en-US" dirty="0" smtClean="0"/>
              <a:t>CLIR</a:t>
            </a:r>
          </a:p>
          <a:p>
            <a:pPr lvl="5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Dictionary-Based CLIR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Corpus-Based CLIR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Interactive CLIR</a:t>
            </a:r>
          </a:p>
        </p:txBody>
      </p:sp>
    </p:spTree>
    <p:extLst>
      <p:ext uri="{BB962C8B-B14F-4D97-AF65-F5344CB8AC3E}">
        <p14:creationId xmlns:p14="http://schemas.microsoft.com/office/powerpoint/2010/main" val="23948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quer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6" t="16779" r="66443" b="80025"/>
          <a:stretch>
            <a:fillRect/>
          </a:stretch>
        </p:blipFill>
        <p:spPr bwMode="auto">
          <a:xfrm>
            <a:off x="2590800" y="3276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685800"/>
            <a:ext cx="5481638" cy="2514600"/>
            <a:chOff x="1440" y="432"/>
            <a:chExt cx="3453" cy="1584"/>
          </a:xfrm>
        </p:grpSpPr>
        <p:sp>
          <p:nvSpPr>
            <p:cNvPr id="38961" name="Line 4"/>
            <p:cNvSpPr>
              <a:spLocks noChangeShapeType="1"/>
            </p:cNvSpPr>
            <p:nvPr/>
          </p:nvSpPr>
          <p:spPr bwMode="auto">
            <a:xfrm flipV="1">
              <a:off x="3648" y="57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62" name="Group 5"/>
            <p:cNvGrpSpPr>
              <a:grpSpLocks/>
            </p:cNvGrpSpPr>
            <p:nvPr/>
          </p:nvGrpSpPr>
          <p:grpSpPr bwMode="auto">
            <a:xfrm>
              <a:off x="1440" y="432"/>
              <a:ext cx="3453" cy="1584"/>
              <a:chOff x="1440" y="432"/>
              <a:chExt cx="3453" cy="1584"/>
            </a:xfrm>
          </p:grpSpPr>
          <p:pic>
            <p:nvPicPr>
              <p:cNvPr id="38963" name="Picture 6" descr="query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135" t="43411" r="62772" b="53392"/>
              <a:stretch>
                <a:fillRect/>
              </a:stretch>
            </p:blipFill>
            <p:spPr bwMode="auto">
              <a:xfrm>
                <a:off x="1440" y="1344"/>
                <a:ext cx="249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8964" name="Group 7"/>
              <p:cNvGrpSpPr>
                <a:grpSpLocks/>
              </p:cNvGrpSpPr>
              <p:nvPr/>
            </p:nvGrpSpPr>
            <p:grpSpPr bwMode="auto">
              <a:xfrm>
                <a:off x="1440" y="432"/>
                <a:ext cx="3453" cy="1584"/>
                <a:chOff x="1440" y="432"/>
                <a:chExt cx="3453" cy="1584"/>
              </a:xfrm>
            </p:grpSpPr>
            <p:sp>
              <p:nvSpPr>
                <p:cNvPr id="38965" name="Rectangle 8"/>
                <p:cNvSpPr>
                  <a:spLocks noChangeArrowheads="1"/>
                </p:cNvSpPr>
                <p:nvPr/>
              </p:nvSpPr>
              <p:spPr bwMode="auto">
                <a:xfrm>
                  <a:off x="2448" y="1296"/>
                  <a:ext cx="720" cy="3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8966" name="Rectangle 9"/>
                <p:cNvSpPr>
                  <a:spLocks noChangeArrowheads="1"/>
                </p:cNvSpPr>
                <p:nvPr/>
              </p:nvSpPr>
              <p:spPr bwMode="auto">
                <a:xfrm>
                  <a:off x="1440" y="1296"/>
                  <a:ext cx="960" cy="3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8967" name="Rectangle 10"/>
                <p:cNvSpPr>
                  <a:spLocks noChangeArrowheads="1"/>
                </p:cNvSpPr>
                <p:nvPr/>
              </p:nvSpPr>
              <p:spPr bwMode="auto">
                <a:xfrm>
                  <a:off x="3216" y="1296"/>
                  <a:ext cx="720" cy="38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8968" name="Line 11"/>
                <p:cNvSpPr>
                  <a:spLocks noChangeShapeType="1"/>
                </p:cNvSpPr>
                <p:nvPr/>
              </p:nvSpPr>
              <p:spPr bwMode="auto">
                <a:xfrm>
                  <a:off x="1776" y="201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69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1968" y="1680"/>
                  <a:ext cx="192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0" name="Line 13"/>
                <p:cNvSpPr>
                  <a:spLocks noChangeShapeType="1"/>
                </p:cNvSpPr>
                <p:nvPr/>
              </p:nvSpPr>
              <p:spPr bwMode="auto">
                <a:xfrm>
                  <a:off x="2688" y="201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1" name="Line 14"/>
                <p:cNvSpPr>
                  <a:spLocks noChangeShapeType="1"/>
                </p:cNvSpPr>
                <p:nvPr/>
              </p:nvSpPr>
              <p:spPr bwMode="auto">
                <a:xfrm flipH="1" flipV="1">
                  <a:off x="2832" y="1680"/>
                  <a:ext cx="96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2" name="Line 15"/>
                <p:cNvSpPr>
                  <a:spLocks noChangeShapeType="1"/>
                </p:cNvSpPr>
                <p:nvPr/>
              </p:nvSpPr>
              <p:spPr bwMode="auto">
                <a:xfrm>
                  <a:off x="3264" y="2016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504" y="1680"/>
                  <a:ext cx="96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688" y="432"/>
                  <a:ext cx="893" cy="5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2400"/>
                    <a:t>oil</a:t>
                  </a:r>
                </a:p>
                <a:p>
                  <a:r>
                    <a:rPr lang="en-US" altLang="en-US" sz="2400"/>
                    <a:t>petroleum</a:t>
                  </a:r>
                </a:p>
              </p:txBody>
            </p:sp>
            <p:sp>
              <p:nvSpPr>
                <p:cNvPr id="389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544" y="57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6" name="Line 19"/>
                <p:cNvSpPr>
                  <a:spLocks noChangeShapeType="1"/>
                </p:cNvSpPr>
                <p:nvPr/>
              </p:nvSpPr>
              <p:spPr bwMode="auto">
                <a:xfrm>
                  <a:off x="2544" y="5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7" name="Line 20"/>
                <p:cNvSpPr>
                  <a:spLocks noChangeShapeType="1"/>
                </p:cNvSpPr>
                <p:nvPr/>
              </p:nvSpPr>
              <p:spPr bwMode="auto">
                <a:xfrm>
                  <a:off x="2544" y="8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792" y="432"/>
                  <a:ext cx="1101" cy="7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2400"/>
                    <a:t>probe</a:t>
                  </a:r>
                </a:p>
                <a:p>
                  <a:r>
                    <a:rPr lang="en-US" altLang="en-US" sz="2400"/>
                    <a:t>survey</a:t>
                  </a:r>
                </a:p>
                <a:p>
                  <a:r>
                    <a:rPr lang="en-US" altLang="en-US" sz="2400"/>
                    <a:t>take samples</a:t>
                  </a:r>
                </a:p>
              </p:txBody>
            </p:sp>
            <p:sp>
              <p:nvSpPr>
                <p:cNvPr id="38979" name="Line 22"/>
                <p:cNvSpPr>
                  <a:spLocks noChangeShapeType="1"/>
                </p:cNvSpPr>
                <p:nvPr/>
              </p:nvSpPr>
              <p:spPr bwMode="auto">
                <a:xfrm>
                  <a:off x="3648" y="5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80" name="Line 23"/>
                <p:cNvSpPr>
                  <a:spLocks noChangeShapeType="1"/>
                </p:cNvSpPr>
                <p:nvPr/>
              </p:nvSpPr>
              <p:spPr bwMode="auto">
                <a:xfrm>
                  <a:off x="3648" y="8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81" name="Line 24"/>
                <p:cNvSpPr>
                  <a:spLocks noChangeShapeType="1"/>
                </p:cNvSpPr>
                <p:nvPr/>
              </p:nvSpPr>
              <p:spPr bwMode="auto">
                <a:xfrm>
                  <a:off x="3648" y="105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638800" y="609600"/>
            <a:ext cx="3187700" cy="2692400"/>
            <a:chOff x="3552" y="384"/>
            <a:chExt cx="2008" cy="1696"/>
          </a:xfrm>
        </p:grpSpPr>
        <p:sp>
          <p:nvSpPr>
            <p:cNvPr id="38958" name="Oval 26"/>
            <p:cNvSpPr>
              <a:spLocks noChangeArrowheads="1"/>
            </p:cNvSpPr>
            <p:nvPr/>
          </p:nvSpPr>
          <p:spPr bwMode="auto">
            <a:xfrm>
              <a:off x="3552" y="384"/>
              <a:ext cx="1536" cy="91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9" name="Text Box 27"/>
            <p:cNvSpPr txBox="1">
              <a:spLocks noChangeArrowheads="1"/>
            </p:cNvSpPr>
            <p:nvPr/>
          </p:nvSpPr>
          <p:spPr bwMode="auto">
            <a:xfrm>
              <a:off x="4550" y="1562"/>
              <a:ext cx="101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Which</a:t>
              </a:r>
            </a:p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translation?</a:t>
              </a:r>
            </a:p>
          </p:txBody>
        </p:sp>
        <p:sp>
          <p:nvSpPr>
            <p:cNvPr id="38960" name="Line 28"/>
            <p:cNvSpPr>
              <a:spLocks noChangeShapeType="1"/>
            </p:cNvSpPr>
            <p:nvPr/>
          </p:nvSpPr>
          <p:spPr bwMode="auto">
            <a:xfrm flipH="1" flipV="1">
              <a:off x="4560" y="1248"/>
              <a:ext cx="384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28600" y="492125"/>
            <a:ext cx="3597275" cy="2463800"/>
            <a:chOff x="144" y="310"/>
            <a:chExt cx="2266" cy="1552"/>
          </a:xfrm>
        </p:grpSpPr>
        <p:sp>
          <p:nvSpPr>
            <p:cNvPr id="38955" name="Oval 30"/>
            <p:cNvSpPr>
              <a:spLocks noChangeArrowheads="1"/>
            </p:cNvSpPr>
            <p:nvPr/>
          </p:nvSpPr>
          <p:spPr bwMode="auto">
            <a:xfrm>
              <a:off x="874" y="310"/>
              <a:ext cx="1536" cy="91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Text Box 31"/>
            <p:cNvSpPr txBox="1">
              <a:spLocks noChangeArrowheads="1"/>
            </p:cNvSpPr>
            <p:nvPr/>
          </p:nvSpPr>
          <p:spPr bwMode="auto">
            <a:xfrm>
              <a:off x="144" y="1344"/>
              <a:ext cx="98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No</a:t>
              </a:r>
            </a:p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translation!</a:t>
              </a:r>
            </a:p>
          </p:txBody>
        </p:sp>
        <p:sp>
          <p:nvSpPr>
            <p:cNvPr id="38957" name="Line 32"/>
            <p:cNvSpPr>
              <a:spLocks noChangeShapeType="1"/>
            </p:cNvSpPr>
            <p:nvPr/>
          </p:nvSpPr>
          <p:spPr bwMode="auto">
            <a:xfrm flipV="1">
              <a:off x="768" y="1104"/>
              <a:ext cx="384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2057400" y="3810000"/>
            <a:ext cx="4495800" cy="1143000"/>
            <a:chOff x="1296" y="2400"/>
            <a:chExt cx="2832" cy="720"/>
          </a:xfrm>
        </p:grpSpPr>
        <p:sp>
          <p:nvSpPr>
            <p:cNvPr id="38939" name="Line 34"/>
            <p:cNvSpPr>
              <a:spLocks noChangeShapeType="1"/>
            </p:cNvSpPr>
            <p:nvPr/>
          </p:nvSpPr>
          <p:spPr bwMode="auto">
            <a:xfrm flipV="1">
              <a:off x="2352" y="240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Line 35"/>
            <p:cNvSpPr>
              <a:spLocks noChangeShapeType="1"/>
            </p:cNvSpPr>
            <p:nvPr/>
          </p:nvSpPr>
          <p:spPr bwMode="auto">
            <a:xfrm flipH="1">
              <a:off x="1584" y="2400"/>
              <a:ext cx="28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Line 36"/>
            <p:cNvSpPr>
              <a:spLocks noChangeShapeType="1"/>
            </p:cNvSpPr>
            <p:nvPr/>
          </p:nvSpPr>
          <p:spPr bwMode="auto">
            <a:xfrm flipV="1">
              <a:off x="2736" y="240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2" name="Line 37"/>
            <p:cNvSpPr>
              <a:spLocks noChangeShapeType="1"/>
            </p:cNvSpPr>
            <p:nvPr/>
          </p:nvSpPr>
          <p:spPr bwMode="auto">
            <a:xfrm flipH="1">
              <a:off x="2976" y="24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3" name="Line 38"/>
            <p:cNvSpPr>
              <a:spLocks noChangeShapeType="1"/>
            </p:cNvSpPr>
            <p:nvPr/>
          </p:nvSpPr>
          <p:spPr bwMode="auto">
            <a:xfrm flipV="1">
              <a:off x="3312" y="240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4" name="Line 39"/>
            <p:cNvSpPr>
              <a:spLocks noChangeShapeType="1"/>
            </p:cNvSpPr>
            <p:nvPr/>
          </p:nvSpPr>
          <p:spPr bwMode="auto">
            <a:xfrm>
              <a:off x="3552" y="2400"/>
              <a:ext cx="19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Line 40"/>
            <p:cNvSpPr>
              <a:spLocks noChangeShapeType="1"/>
            </p:cNvSpPr>
            <p:nvPr/>
          </p:nvSpPr>
          <p:spPr bwMode="auto">
            <a:xfrm flipV="1">
              <a:off x="2064" y="240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6" name="Line 41"/>
            <p:cNvSpPr>
              <a:spLocks noChangeShapeType="1"/>
            </p:cNvSpPr>
            <p:nvPr/>
          </p:nvSpPr>
          <p:spPr bwMode="auto">
            <a:xfrm flipV="1">
              <a:off x="1776" y="240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Line 42"/>
            <p:cNvSpPr>
              <a:spLocks noChangeShapeType="1"/>
            </p:cNvSpPr>
            <p:nvPr/>
          </p:nvSpPr>
          <p:spPr bwMode="auto">
            <a:xfrm flipH="1">
              <a:off x="1968" y="2400"/>
              <a:ext cx="19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8" name="Line 43"/>
            <p:cNvSpPr>
              <a:spLocks noChangeShapeType="1"/>
            </p:cNvSpPr>
            <p:nvPr/>
          </p:nvSpPr>
          <p:spPr bwMode="auto">
            <a:xfrm flipH="1">
              <a:off x="2400" y="2400"/>
              <a:ext cx="9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8949" name="Picture 44" descr="query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00" t="3540" r="59431" b="92975"/>
            <a:stretch>
              <a:fillRect/>
            </a:stretch>
          </p:blipFill>
          <p:spPr bwMode="auto">
            <a:xfrm>
              <a:off x="1296" y="2784"/>
              <a:ext cx="2784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50" name="Rectangle 45"/>
            <p:cNvSpPr>
              <a:spLocks noChangeArrowheads="1"/>
            </p:cNvSpPr>
            <p:nvPr/>
          </p:nvSpPr>
          <p:spPr bwMode="auto">
            <a:xfrm>
              <a:off x="1344" y="273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6"/>
            <p:cNvSpPr>
              <a:spLocks noChangeArrowheads="1"/>
            </p:cNvSpPr>
            <p:nvPr/>
          </p:nvSpPr>
          <p:spPr bwMode="auto">
            <a:xfrm>
              <a:off x="1776" y="273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7"/>
            <p:cNvSpPr>
              <a:spLocks noChangeArrowheads="1"/>
            </p:cNvSpPr>
            <p:nvPr/>
          </p:nvSpPr>
          <p:spPr bwMode="auto">
            <a:xfrm>
              <a:off x="2208" y="2736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8"/>
            <p:cNvSpPr>
              <a:spLocks noChangeArrowheads="1"/>
            </p:cNvSpPr>
            <p:nvPr/>
          </p:nvSpPr>
          <p:spPr bwMode="auto">
            <a:xfrm>
              <a:off x="2640" y="2736"/>
              <a:ext cx="72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9"/>
            <p:cNvSpPr>
              <a:spLocks noChangeArrowheads="1"/>
            </p:cNvSpPr>
            <p:nvPr/>
          </p:nvSpPr>
          <p:spPr bwMode="auto">
            <a:xfrm>
              <a:off x="3408" y="2736"/>
              <a:ext cx="72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2895600" y="4953000"/>
            <a:ext cx="5557838" cy="1600200"/>
            <a:chOff x="1824" y="3120"/>
            <a:chExt cx="3501" cy="1008"/>
          </a:xfrm>
        </p:grpSpPr>
        <p:sp>
          <p:nvSpPr>
            <p:cNvPr id="38924" name="Text Box 51"/>
            <p:cNvSpPr txBox="1">
              <a:spLocks noChangeArrowheads="1"/>
            </p:cNvSpPr>
            <p:nvPr/>
          </p:nvSpPr>
          <p:spPr bwMode="auto">
            <a:xfrm>
              <a:off x="1968" y="3840"/>
              <a:ext cx="6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/>
                <a:t>restrain</a:t>
              </a:r>
            </a:p>
          </p:txBody>
        </p:sp>
        <p:sp>
          <p:nvSpPr>
            <p:cNvPr id="38925" name="Text Box 52"/>
            <p:cNvSpPr txBox="1">
              <a:spLocks noChangeArrowheads="1"/>
            </p:cNvSpPr>
            <p:nvPr/>
          </p:nvSpPr>
          <p:spPr bwMode="auto">
            <a:xfrm>
              <a:off x="3504" y="3600"/>
              <a:ext cx="89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/>
                <a:t>oil</a:t>
              </a:r>
            </a:p>
            <a:p>
              <a:r>
                <a:rPr lang="en-US" altLang="en-US" sz="2400"/>
                <a:t>petroleum</a:t>
              </a:r>
            </a:p>
          </p:txBody>
        </p:sp>
        <p:sp>
          <p:nvSpPr>
            <p:cNvPr id="38926" name="Line 53"/>
            <p:cNvSpPr>
              <a:spLocks noChangeShapeType="1"/>
            </p:cNvSpPr>
            <p:nvPr/>
          </p:nvSpPr>
          <p:spPr bwMode="auto">
            <a:xfrm flipV="1">
              <a:off x="3312" y="312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7" name="Line 54"/>
            <p:cNvSpPr>
              <a:spLocks noChangeShapeType="1"/>
            </p:cNvSpPr>
            <p:nvPr/>
          </p:nvSpPr>
          <p:spPr bwMode="auto">
            <a:xfrm>
              <a:off x="3312" y="374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Line 55"/>
            <p:cNvSpPr>
              <a:spLocks noChangeShapeType="1"/>
            </p:cNvSpPr>
            <p:nvPr/>
          </p:nvSpPr>
          <p:spPr bwMode="auto">
            <a:xfrm>
              <a:off x="3312" y="39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9" name="Text Box 56"/>
            <p:cNvSpPr txBox="1">
              <a:spLocks noChangeArrowheads="1"/>
            </p:cNvSpPr>
            <p:nvPr/>
          </p:nvSpPr>
          <p:spPr bwMode="auto">
            <a:xfrm>
              <a:off x="4224" y="3216"/>
              <a:ext cx="110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/>
                <a:t>probe</a:t>
              </a:r>
            </a:p>
            <a:p>
              <a:r>
                <a:rPr lang="en-US" altLang="en-US" sz="2400"/>
                <a:t>survey</a:t>
              </a:r>
            </a:p>
            <a:p>
              <a:r>
                <a:rPr lang="en-US" altLang="en-US" sz="2400"/>
                <a:t>take samples</a:t>
              </a:r>
            </a:p>
          </p:txBody>
        </p:sp>
        <p:sp>
          <p:nvSpPr>
            <p:cNvPr id="38930" name="Line 57"/>
            <p:cNvSpPr>
              <a:spLocks noChangeShapeType="1"/>
            </p:cNvSpPr>
            <p:nvPr/>
          </p:nvSpPr>
          <p:spPr bwMode="auto">
            <a:xfrm flipV="1">
              <a:off x="4080" y="312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Line 58"/>
            <p:cNvSpPr>
              <a:spLocks noChangeShapeType="1"/>
            </p:cNvSpPr>
            <p:nvPr/>
          </p:nvSpPr>
          <p:spPr bwMode="auto">
            <a:xfrm>
              <a:off x="4080" y="33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Line 59"/>
            <p:cNvSpPr>
              <a:spLocks noChangeShapeType="1"/>
            </p:cNvSpPr>
            <p:nvPr/>
          </p:nvSpPr>
          <p:spPr bwMode="auto">
            <a:xfrm>
              <a:off x="4080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Line 60"/>
            <p:cNvSpPr>
              <a:spLocks noChangeShapeType="1"/>
            </p:cNvSpPr>
            <p:nvPr/>
          </p:nvSpPr>
          <p:spPr bwMode="auto">
            <a:xfrm>
              <a:off x="4080" y="384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Line 61"/>
            <p:cNvSpPr>
              <a:spLocks noChangeShapeType="1"/>
            </p:cNvSpPr>
            <p:nvPr/>
          </p:nvSpPr>
          <p:spPr bwMode="auto">
            <a:xfrm flipV="1">
              <a:off x="1824" y="3130"/>
              <a:ext cx="0" cy="8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Line 62"/>
            <p:cNvSpPr>
              <a:spLocks noChangeShapeType="1"/>
            </p:cNvSpPr>
            <p:nvPr/>
          </p:nvSpPr>
          <p:spPr bwMode="auto">
            <a:xfrm>
              <a:off x="1824" y="39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Text Box 63"/>
            <p:cNvSpPr txBox="1">
              <a:spLocks noChangeArrowheads="1"/>
            </p:cNvSpPr>
            <p:nvPr/>
          </p:nvSpPr>
          <p:spPr bwMode="auto">
            <a:xfrm>
              <a:off x="2352" y="3312"/>
              <a:ext cx="103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/>
                <a:t>cymbidium </a:t>
              </a:r>
            </a:p>
            <a:p>
              <a:r>
                <a:rPr lang="en-US" altLang="en-US" sz="2400"/>
                <a:t>goeringii</a:t>
              </a:r>
            </a:p>
          </p:txBody>
        </p:sp>
        <p:sp>
          <p:nvSpPr>
            <p:cNvPr id="38937" name="Line 64"/>
            <p:cNvSpPr>
              <a:spLocks noChangeShapeType="1"/>
            </p:cNvSpPr>
            <p:nvPr/>
          </p:nvSpPr>
          <p:spPr bwMode="auto">
            <a:xfrm flipV="1">
              <a:off x="2256" y="3120"/>
              <a:ext cx="0" cy="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Line 65"/>
            <p:cNvSpPr>
              <a:spLocks noChangeShapeType="1"/>
            </p:cNvSpPr>
            <p:nvPr/>
          </p:nvSpPr>
          <p:spPr bwMode="auto">
            <a:xfrm>
              <a:off x="2256" y="350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457200" y="3962400"/>
            <a:ext cx="3810000" cy="2498725"/>
            <a:chOff x="288" y="2496"/>
            <a:chExt cx="2400" cy="1574"/>
          </a:xfrm>
        </p:grpSpPr>
        <p:sp>
          <p:nvSpPr>
            <p:cNvPr id="38921" name="Oval 67"/>
            <p:cNvSpPr>
              <a:spLocks noChangeArrowheads="1"/>
            </p:cNvSpPr>
            <p:nvPr/>
          </p:nvSpPr>
          <p:spPr bwMode="auto">
            <a:xfrm>
              <a:off x="1152" y="2496"/>
              <a:ext cx="1536" cy="91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2" name="Text Box 68"/>
            <p:cNvSpPr txBox="1">
              <a:spLocks noChangeArrowheads="1"/>
            </p:cNvSpPr>
            <p:nvPr/>
          </p:nvSpPr>
          <p:spPr bwMode="auto">
            <a:xfrm>
              <a:off x="288" y="3552"/>
              <a:ext cx="113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Wrong</a:t>
              </a:r>
            </a:p>
            <a:p>
              <a:pPr algn="ctr"/>
              <a:r>
                <a:rPr lang="en-US" altLang="en-US" sz="2400">
                  <a:solidFill>
                    <a:srgbClr val="CC0000"/>
                  </a:solidFill>
                </a:rPr>
                <a:t>segmentation</a:t>
              </a:r>
            </a:p>
          </p:txBody>
        </p:sp>
        <p:sp>
          <p:nvSpPr>
            <p:cNvPr id="38923" name="Line 69"/>
            <p:cNvSpPr>
              <a:spLocks noChangeShapeType="1"/>
            </p:cNvSpPr>
            <p:nvPr/>
          </p:nvSpPr>
          <p:spPr bwMode="auto">
            <a:xfrm flipV="1">
              <a:off x="960" y="3264"/>
              <a:ext cx="384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r>
              <a:rPr lang="en-US" altLang="en-US" dirty="0" smtClean="0"/>
              <a:t>Key Questions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altLang="en-US" dirty="0" smtClean="0"/>
              <a:t>What to translate?</a:t>
            </a:r>
          </a:p>
          <a:p>
            <a:pPr lvl="1"/>
            <a:r>
              <a:rPr lang="en-US" altLang="en-US" dirty="0" smtClean="0"/>
              <a:t>Phrases, words, stems, character n-grams, …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Where to get translation knowledge?</a:t>
            </a:r>
          </a:p>
          <a:p>
            <a:pPr lvl="1"/>
            <a:r>
              <a:rPr lang="en-US" altLang="en-US" dirty="0" smtClean="0"/>
              <a:t>Dictionary or corpus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How to use it?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0488" tIns="44450" rIns="90488" bIns="44450"/>
          <a:lstStyle/>
          <a:p>
            <a:r>
              <a:rPr lang="en-US" altLang="en-US" dirty="0" smtClean="0"/>
              <a:t>Translation Resources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</p:spPr>
        <p:txBody>
          <a:bodyPr lIns="90488" tIns="44450" rIns="90488" bIns="44450"/>
          <a:lstStyle/>
          <a:p>
            <a:r>
              <a:rPr lang="en-US" altLang="en-US" b="1" u="sng" dirty="0" smtClean="0"/>
              <a:t>Bilingual term list</a:t>
            </a:r>
          </a:p>
          <a:p>
            <a:pPr lvl="1"/>
            <a:r>
              <a:rPr lang="en-US" altLang="en-US" dirty="0" smtClean="0"/>
              <a:t>Pairs of translation-equivalent terms</a:t>
            </a:r>
          </a:p>
          <a:p>
            <a:r>
              <a:rPr lang="en-US" altLang="en-US" dirty="0" smtClean="0"/>
              <a:t>Lexicon</a:t>
            </a:r>
          </a:p>
          <a:p>
            <a:pPr lvl="1"/>
            <a:r>
              <a:rPr lang="en-US" altLang="en-US" dirty="0" smtClean="0"/>
              <a:t>Rich word list, for use by machines</a:t>
            </a:r>
          </a:p>
          <a:p>
            <a:r>
              <a:rPr lang="en-US" altLang="en-US" dirty="0" smtClean="0"/>
              <a:t>Dictionary</a:t>
            </a:r>
          </a:p>
          <a:p>
            <a:pPr lvl="1"/>
            <a:r>
              <a:rPr lang="en-US" altLang="en-US" dirty="0" smtClean="0"/>
              <a:t>Rich word list, for use by people</a:t>
            </a:r>
          </a:p>
          <a:p>
            <a:r>
              <a:rPr lang="en-US" altLang="en-US" dirty="0" smtClean="0"/>
              <a:t>Thesaurus</a:t>
            </a:r>
          </a:p>
          <a:p>
            <a:pPr lvl="1"/>
            <a:r>
              <a:rPr lang="en-US" altLang="en-US" dirty="0" smtClean="0"/>
              <a:t>Organized list of descriptors, for use by people</a:t>
            </a:r>
          </a:p>
          <a:p>
            <a:r>
              <a:rPr lang="en-US" altLang="en-US" dirty="0" smtClean="0"/>
              <a:t>Ontology</a:t>
            </a:r>
          </a:p>
          <a:p>
            <a:pPr lvl="1"/>
            <a:r>
              <a:rPr lang="en-US" altLang="en-US" dirty="0" smtClean="0"/>
              <a:t>Organization of knowledge, for use by machines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10668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BM-25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33400" y="3286125"/>
          <a:ext cx="79248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3" imgW="4089240" imgH="583920" progId="Equation.3">
                  <p:embed/>
                </p:oleObj>
              </mc:Choice>
              <mc:Fallback>
                <p:oleObj name="Equation" r:id="rId3" imgW="4089240" imgH="583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86125"/>
                        <a:ext cx="7924800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15925" y="2297113"/>
            <a:ext cx="7480300" cy="2933700"/>
            <a:chOff x="415657" y="2297113"/>
            <a:chExt cx="7480358" cy="2933759"/>
          </a:xfrm>
        </p:grpSpPr>
        <p:sp>
          <p:nvSpPr>
            <p:cNvPr id="4103" name="Oval 5"/>
            <p:cNvSpPr>
              <a:spLocks noChangeArrowheads="1"/>
            </p:cNvSpPr>
            <p:nvPr/>
          </p:nvSpPr>
          <p:spPr bwMode="auto">
            <a:xfrm>
              <a:off x="1657082" y="3696237"/>
              <a:ext cx="762000" cy="4064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04" name="Oval 6"/>
            <p:cNvSpPr>
              <a:spLocks noChangeArrowheads="1"/>
            </p:cNvSpPr>
            <p:nvPr/>
          </p:nvSpPr>
          <p:spPr bwMode="auto">
            <a:xfrm>
              <a:off x="5105400" y="3251200"/>
              <a:ext cx="1066800" cy="4826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05" name="Text Box 7"/>
            <p:cNvSpPr txBox="1">
              <a:spLocks noChangeArrowheads="1"/>
            </p:cNvSpPr>
            <p:nvPr/>
          </p:nvSpPr>
          <p:spPr bwMode="auto">
            <a:xfrm>
              <a:off x="415657" y="4830762"/>
              <a:ext cx="2482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sng">
                  <a:latin typeface="Arial" panose="020B0604020202020204" pitchFamily="34" charset="0"/>
                </a:rPr>
                <a:t>document frequency</a:t>
              </a:r>
            </a:p>
          </p:txBody>
        </p:sp>
        <p:sp>
          <p:nvSpPr>
            <p:cNvPr id="4106" name="Text Box 8"/>
            <p:cNvSpPr txBox="1">
              <a:spLocks noChangeArrowheads="1"/>
            </p:cNvSpPr>
            <p:nvPr/>
          </p:nvSpPr>
          <p:spPr bwMode="auto">
            <a:xfrm>
              <a:off x="5059363" y="2297113"/>
              <a:ext cx="18748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sng">
                  <a:latin typeface="Arial" panose="020B0604020202020204" pitchFamily="34" charset="0"/>
                </a:rPr>
                <a:t>term frequency</a:t>
              </a:r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5816600" y="4830762"/>
              <a:ext cx="20794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u="sng">
                  <a:latin typeface="Arial" panose="020B0604020202020204" pitchFamily="34" charset="0"/>
                </a:rPr>
                <a:t>document length</a:t>
              </a:r>
            </a:p>
          </p:txBody>
        </p:sp>
        <p:sp>
          <p:nvSpPr>
            <p:cNvPr id="4108" name="Oval 19"/>
            <p:cNvSpPr>
              <a:spLocks noChangeArrowheads="1"/>
            </p:cNvSpPr>
            <p:nvPr/>
          </p:nvSpPr>
          <p:spPr bwMode="auto">
            <a:xfrm>
              <a:off x="4902200" y="3683000"/>
              <a:ext cx="914400" cy="381000"/>
            </a:xfrm>
            <a:prstGeom prst="ellips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4109" name="Line 20"/>
            <p:cNvSpPr>
              <a:spLocks noChangeShapeType="1"/>
            </p:cNvSpPr>
            <p:nvPr/>
          </p:nvSpPr>
          <p:spPr bwMode="auto">
            <a:xfrm>
              <a:off x="5638800" y="4064000"/>
              <a:ext cx="830574" cy="766762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0" name="Line 27"/>
            <p:cNvSpPr>
              <a:spLocks noChangeShapeType="1"/>
            </p:cNvSpPr>
            <p:nvPr/>
          </p:nvSpPr>
          <p:spPr bwMode="auto">
            <a:xfrm flipH="1">
              <a:off x="1657082" y="4064000"/>
              <a:ext cx="182698" cy="7667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1" name="Line 28"/>
            <p:cNvSpPr>
              <a:spLocks noChangeShapeType="1"/>
            </p:cNvSpPr>
            <p:nvPr/>
          </p:nvSpPr>
          <p:spPr bwMode="auto">
            <a:xfrm flipV="1">
              <a:off x="5638800" y="2641600"/>
              <a:ext cx="304800" cy="6096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4099" name="Object 29"/>
          <p:cNvGraphicFramePr>
            <a:graphicFrameLocks noChangeAspect="1"/>
          </p:cNvGraphicFramePr>
          <p:nvPr/>
        </p:nvGraphicFramePr>
        <p:xfrm>
          <a:off x="533400" y="3286125"/>
          <a:ext cx="79248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5" imgW="4089240" imgH="583920" progId="Equation.3">
                  <p:embed/>
                </p:oleObj>
              </mc:Choice>
              <mc:Fallback>
                <p:oleObj name="Equation" r:id="rId5" imgW="4089240" imgH="58392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86125"/>
                        <a:ext cx="7924800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30"/>
          <p:cNvGraphicFramePr>
            <a:graphicFrameLocks noChangeAspect="1"/>
          </p:cNvGraphicFramePr>
          <p:nvPr/>
        </p:nvGraphicFramePr>
        <p:xfrm>
          <a:off x="533400" y="3286125"/>
          <a:ext cx="79248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6" imgW="4089240" imgH="583920" progId="Equation.3">
                  <p:embed/>
                </p:oleObj>
              </mc:Choice>
              <mc:Fallback>
                <p:oleObj name="Equation" r:id="rId6" imgW="4089240" imgH="5839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86125"/>
                        <a:ext cx="7924800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dirty="0" smtClean="0"/>
              <a:t>Structured Queries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54908" y="2133600"/>
            <a:ext cx="7467600" cy="4191000"/>
          </a:xfrm>
        </p:spPr>
        <p:txBody>
          <a:bodyPr/>
          <a:lstStyle/>
          <a:p>
            <a:r>
              <a:rPr lang="en-US" altLang="en-US" dirty="0" smtClean="0"/>
              <a:t>Unbalanced: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err="1" smtClean="0"/>
              <a:t>Overweights</a:t>
            </a:r>
            <a:r>
              <a:rPr lang="en-US" altLang="en-US" sz="2000" dirty="0" smtClean="0"/>
              <a:t> query terms that have many translations</a:t>
            </a:r>
          </a:p>
          <a:p>
            <a:pPr marL="457200" lvl="1" indent="0">
              <a:buNone/>
            </a:pPr>
            <a:endParaRPr lang="en-US" altLang="en-US" sz="20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Structured: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Deemphasizes query terms with </a:t>
            </a:r>
            <a:r>
              <a:rPr lang="en-US" altLang="en-US" sz="2000" u="sng" dirty="0" smtClean="0"/>
              <a:t>any</a:t>
            </a:r>
            <a:r>
              <a:rPr lang="en-US" altLang="en-US" sz="2000" dirty="0" smtClean="0"/>
              <a:t> common translation</a:t>
            </a:r>
          </a:p>
          <a:p>
            <a:pPr lvl="1"/>
            <a:r>
              <a:rPr lang="en-US" altLang="en-US" sz="2000" dirty="0" smtClean="0"/>
              <a:t>Implemented by the #</a:t>
            </a:r>
            <a:r>
              <a:rPr lang="en-US" altLang="en-US" sz="2000" dirty="0" err="1" smtClean="0"/>
              <a:t>syn</a:t>
            </a:r>
            <a:r>
              <a:rPr lang="en-US" altLang="en-US" sz="2000" dirty="0" smtClean="0"/>
              <a:t> operator in Indri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66353"/>
              </p:ext>
            </p:extLst>
          </p:nvPr>
        </p:nvGraphicFramePr>
        <p:xfrm>
          <a:off x="3200400" y="1905000"/>
          <a:ext cx="4227513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3" imgW="1346040" imgH="431640" progId="Equation.3">
                  <p:embed/>
                </p:oleObj>
              </mc:Choice>
              <mc:Fallback>
                <p:oleObj name="Equation" r:id="rId3" imgW="134604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05000"/>
                        <a:ext cx="4227513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900587"/>
              </p:ext>
            </p:extLst>
          </p:nvPr>
        </p:nvGraphicFramePr>
        <p:xfrm>
          <a:off x="3200400" y="4181004"/>
          <a:ext cx="365283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" name="Equation" r:id="rId5" imgW="1346040" imgH="431640" progId="Equation.3">
                  <p:embed/>
                </p:oleObj>
              </mc:Choice>
              <mc:Fallback>
                <p:oleObj name="Equation" r:id="rId5" imgW="134604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181004"/>
                        <a:ext cx="3652838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dirty="0" smtClean="0"/>
              <a:t>Query-Language Indexing Time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 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0" y="642938"/>
          <a:ext cx="9144000" cy="621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Chart" r:id="rId3" imgW="6096000" imgH="4067251" progId="MSGraph.Chart.8">
                  <p:embed followColorScheme="full"/>
                </p:oleObj>
              </mc:Choice>
              <mc:Fallback>
                <p:oleObj name="Chart" r:id="rId3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2938"/>
                        <a:ext cx="9144000" cy="621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Four-Stage </a:t>
            </a:r>
            <a:r>
              <a:rPr lang="en-US" altLang="en-US" dirty="0" err="1" smtClean="0"/>
              <a:t>Backoff</a:t>
            </a:r>
            <a:r>
              <a:rPr lang="en-US" altLang="en-US" dirty="0" smtClean="0"/>
              <a:t> Translation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33301" y="3055676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 smtClean="0"/>
              <a:t>mangez</a:t>
            </a:r>
            <a:endParaRPr lang="en-US" altLang="en-US" sz="2400" dirty="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57475" y="3055676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mangez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31471" y="370784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 smtClean="0"/>
              <a:t>mangez</a:t>
            </a:r>
            <a:endParaRPr lang="en-US" altLang="en-US" sz="2400" dirty="0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855645" y="370784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</a:t>
            </a:r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1898271" y="3707840"/>
            <a:ext cx="1447800" cy="457200"/>
            <a:chOff x="1536" y="2496"/>
            <a:chExt cx="912" cy="288"/>
          </a:xfrm>
        </p:grpSpPr>
        <p:sp>
          <p:nvSpPr>
            <p:cNvPr id="44077" name="Text Box 9"/>
            <p:cNvSpPr txBox="1">
              <a:spLocks noChangeArrowheads="1"/>
            </p:cNvSpPr>
            <p:nvPr/>
          </p:nvSpPr>
          <p:spPr bwMode="auto">
            <a:xfrm>
              <a:off x="1728" y="249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mange</a:t>
              </a:r>
            </a:p>
          </p:txBody>
        </p:sp>
        <p:sp>
          <p:nvSpPr>
            <p:cNvPr id="44078" name="Line 10"/>
            <p:cNvSpPr>
              <a:spLocks noChangeShapeType="1"/>
            </p:cNvSpPr>
            <p:nvPr/>
          </p:nvSpPr>
          <p:spPr bwMode="auto">
            <a:xfrm>
              <a:off x="1536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3855645" y="4355541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mangez</a:t>
            </a:r>
          </a:p>
        </p:txBody>
      </p:sp>
      <p:sp>
        <p:nvSpPr>
          <p:cNvPr id="44042" name="Text Box 12"/>
          <p:cNvSpPr txBox="1">
            <a:spLocks noChangeArrowheads="1"/>
          </p:cNvSpPr>
          <p:nvPr/>
        </p:nvSpPr>
        <p:spPr bwMode="auto">
          <a:xfrm>
            <a:off x="831471" y="4355541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</a:t>
            </a:r>
          </a:p>
        </p:txBody>
      </p:sp>
      <p:grpSp>
        <p:nvGrpSpPr>
          <p:cNvPr id="44043" name="Group 13"/>
          <p:cNvGrpSpPr>
            <a:grpSpLocks/>
          </p:cNvGrpSpPr>
          <p:nvPr/>
        </p:nvGrpSpPr>
        <p:grpSpPr bwMode="auto">
          <a:xfrm>
            <a:off x="5151045" y="4355541"/>
            <a:ext cx="1447800" cy="457200"/>
            <a:chOff x="3600" y="3168"/>
            <a:chExt cx="912" cy="288"/>
          </a:xfrm>
        </p:grpSpPr>
        <p:sp>
          <p:nvSpPr>
            <p:cNvPr id="44075" name="Text Box 14"/>
            <p:cNvSpPr txBox="1">
              <a:spLocks noChangeArrowheads="1"/>
            </p:cNvSpPr>
            <p:nvPr/>
          </p:nvSpPr>
          <p:spPr bwMode="auto">
            <a:xfrm>
              <a:off x="3792" y="3168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/>
                <a:t>mange</a:t>
              </a:r>
            </a:p>
          </p:txBody>
        </p:sp>
        <p:sp>
          <p:nvSpPr>
            <p:cNvPr id="44076" name="Line 15"/>
            <p:cNvSpPr>
              <a:spLocks noChangeShapeType="1"/>
            </p:cNvSpPr>
            <p:nvPr/>
          </p:nvSpPr>
          <p:spPr bwMode="auto">
            <a:xfrm>
              <a:off x="3600" y="33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4" name="Text Box 16"/>
          <p:cNvSpPr txBox="1">
            <a:spLocks noChangeArrowheads="1"/>
          </p:cNvSpPr>
          <p:nvPr/>
        </p:nvSpPr>
        <p:spPr bwMode="auto">
          <a:xfrm>
            <a:off x="831471" y="5003241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mangez</a:t>
            </a:r>
          </a:p>
        </p:txBody>
      </p:sp>
      <p:grpSp>
        <p:nvGrpSpPr>
          <p:cNvPr id="44045" name="Group 17"/>
          <p:cNvGrpSpPr>
            <a:grpSpLocks/>
          </p:cNvGrpSpPr>
          <p:nvPr/>
        </p:nvGrpSpPr>
        <p:grpSpPr bwMode="auto">
          <a:xfrm>
            <a:off x="1898271" y="5003241"/>
            <a:ext cx="1447800" cy="457200"/>
            <a:chOff x="1536" y="3552"/>
            <a:chExt cx="912" cy="288"/>
          </a:xfrm>
        </p:grpSpPr>
        <p:sp>
          <p:nvSpPr>
            <p:cNvPr id="44073" name="Text Box 18"/>
            <p:cNvSpPr txBox="1">
              <a:spLocks noChangeArrowheads="1"/>
            </p:cNvSpPr>
            <p:nvPr/>
          </p:nvSpPr>
          <p:spPr bwMode="auto">
            <a:xfrm>
              <a:off x="1728" y="3552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mange</a:t>
              </a:r>
            </a:p>
          </p:txBody>
        </p:sp>
        <p:sp>
          <p:nvSpPr>
            <p:cNvPr id="44074" name="Line 19"/>
            <p:cNvSpPr>
              <a:spLocks noChangeShapeType="1"/>
            </p:cNvSpPr>
            <p:nvPr/>
          </p:nvSpPr>
          <p:spPr bwMode="auto">
            <a:xfrm>
              <a:off x="1536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6" name="Text Box 20"/>
          <p:cNvSpPr txBox="1">
            <a:spLocks noChangeArrowheads="1"/>
          </p:cNvSpPr>
          <p:nvPr/>
        </p:nvSpPr>
        <p:spPr bwMode="auto">
          <a:xfrm>
            <a:off x="3855645" y="5003241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mangent</a:t>
            </a:r>
          </a:p>
        </p:txBody>
      </p:sp>
      <p:grpSp>
        <p:nvGrpSpPr>
          <p:cNvPr id="44047" name="Group 21"/>
          <p:cNvGrpSpPr>
            <a:grpSpLocks/>
          </p:cNvGrpSpPr>
          <p:nvPr/>
        </p:nvGrpSpPr>
        <p:grpSpPr bwMode="auto">
          <a:xfrm>
            <a:off x="5151045" y="5003241"/>
            <a:ext cx="1447800" cy="457200"/>
            <a:chOff x="3600" y="3552"/>
            <a:chExt cx="912" cy="288"/>
          </a:xfrm>
        </p:grpSpPr>
        <p:sp>
          <p:nvSpPr>
            <p:cNvPr id="44071" name="Text Box 22"/>
            <p:cNvSpPr txBox="1">
              <a:spLocks noChangeArrowheads="1"/>
            </p:cNvSpPr>
            <p:nvPr/>
          </p:nvSpPr>
          <p:spPr bwMode="auto">
            <a:xfrm>
              <a:off x="3792" y="3552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/>
                <a:t>mange</a:t>
              </a:r>
            </a:p>
          </p:txBody>
        </p:sp>
        <p:sp>
          <p:nvSpPr>
            <p:cNvPr id="44072" name="Line 23"/>
            <p:cNvSpPr>
              <a:spLocks noChangeShapeType="1"/>
            </p:cNvSpPr>
            <p:nvPr/>
          </p:nvSpPr>
          <p:spPr bwMode="auto">
            <a:xfrm>
              <a:off x="3600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8" name="Text Box 24"/>
          <p:cNvSpPr txBox="1">
            <a:spLocks noChangeArrowheads="1"/>
          </p:cNvSpPr>
          <p:nvPr/>
        </p:nvSpPr>
        <p:spPr bwMode="auto">
          <a:xfrm>
            <a:off x="6786344" y="3103684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</a:rPr>
              <a:t>- eat</a:t>
            </a:r>
          </a:p>
        </p:txBody>
      </p:sp>
      <p:sp>
        <p:nvSpPr>
          <p:cNvPr id="44049" name="Text Box 25"/>
          <p:cNvSpPr txBox="1">
            <a:spLocks noChangeArrowheads="1"/>
          </p:cNvSpPr>
          <p:nvPr/>
        </p:nvSpPr>
        <p:spPr bwMode="auto">
          <a:xfrm>
            <a:off x="6784514" y="371774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</a:rPr>
              <a:t>- eats</a:t>
            </a:r>
          </a:p>
        </p:txBody>
      </p:sp>
      <p:sp>
        <p:nvSpPr>
          <p:cNvPr id="44051" name="Text Box 29"/>
          <p:cNvSpPr txBox="1">
            <a:spLocks noChangeArrowheads="1"/>
          </p:cNvSpPr>
          <p:nvPr/>
        </p:nvSpPr>
        <p:spPr bwMode="auto">
          <a:xfrm>
            <a:off x="6784514" y="4360006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- eat</a:t>
            </a:r>
          </a:p>
        </p:txBody>
      </p:sp>
      <p:sp>
        <p:nvSpPr>
          <p:cNvPr id="44052" name="Text Box 30"/>
          <p:cNvSpPr txBox="1">
            <a:spLocks noChangeArrowheads="1"/>
          </p:cNvSpPr>
          <p:nvPr/>
        </p:nvSpPr>
        <p:spPr bwMode="auto">
          <a:xfrm>
            <a:off x="6784514" y="5007706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- eat</a:t>
            </a:r>
          </a:p>
        </p:txBody>
      </p:sp>
      <p:sp>
        <p:nvSpPr>
          <p:cNvPr id="44053" name="Text Box 31"/>
          <p:cNvSpPr txBox="1">
            <a:spLocks noChangeArrowheads="1"/>
          </p:cNvSpPr>
          <p:nvPr/>
        </p:nvSpPr>
        <p:spPr bwMode="auto">
          <a:xfrm>
            <a:off x="828757" y="2433935"/>
            <a:ext cx="29681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sng" dirty="0" smtClean="0"/>
              <a:t>Document Stemming</a:t>
            </a:r>
            <a:endParaRPr lang="en-US" altLang="en-US" sz="2400" b="1" u="sng" dirty="0"/>
          </a:p>
        </p:txBody>
      </p:sp>
      <p:sp>
        <p:nvSpPr>
          <p:cNvPr id="44054" name="Text Box 32"/>
          <p:cNvSpPr txBox="1">
            <a:spLocks noChangeArrowheads="1"/>
          </p:cNvSpPr>
          <p:nvPr/>
        </p:nvSpPr>
        <p:spPr bwMode="auto">
          <a:xfrm>
            <a:off x="3852932" y="243393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sng" dirty="0" smtClean="0"/>
              <a:t>Dictionary Stemming</a:t>
            </a:r>
            <a:endParaRPr lang="en-US" alt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5519" y="3167183"/>
            <a:ext cx="74994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  </a:t>
            </a:r>
            <a:r>
              <a:rPr lang="en-US" sz="1400" dirty="0" err="1" smtClean="0"/>
              <a:t>No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Yes No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No  Yes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Yes </a:t>
            </a:r>
            <a:r>
              <a:rPr lang="en-US" sz="1400" dirty="0" err="1" smtClean="0"/>
              <a:t>Yes</a:t>
            </a:r>
            <a:endParaRPr lang="en-US" sz="1400" dirty="0"/>
          </a:p>
        </p:txBody>
      </p:sp>
      <p:grpSp>
        <p:nvGrpSpPr>
          <p:cNvPr id="5" name="Group 4"/>
          <p:cNvGrpSpPr/>
          <p:nvPr/>
        </p:nvGrpSpPr>
        <p:grpSpPr>
          <a:xfrm>
            <a:off x="6784514" y="2438400"/>
            <a:ext cx="2570393" cy="1736548"/>
            <a:chOff x="6728721" y="2438400"/>
            <a:chExt cx="2570393" cy="1736548"/>
          </a:xfrm>
        </p:grpSpPr>
        <p:grpSp>
          <p:nvGrpSpPr>
            <p:cNvPr id="44050" name="Group 26"/>
            <p:cNvGrpSpPr>
              <a:grpSpLocks/>
            </p:cNvGrpSpPr>
            <p:nvPr/>
          </p:nvGrpSpPr>
          <p:grpSpPr bwMode="auto">
            <a:xfrm>
              <a:off x="7775114" y="3717748"/>
              <a:ext cx="1524000" cy="457200"/>
              <a:chOff x="4368" y="2784"/>
              <a:chExt cx="960" cy="288"/>
            </a:xfrm>
          </p:grpSpPr>
          <p:sp>
            <p:nvSpPr>
              <p:cNvPr id="44069" name="Text Box 27"/>
              <p:cNvSpPr txBox="1">
                <a:spLocks noChangeArrowheads="1"/>
              </p:cNvSpPr>
              <p:nvPr/>
            </p:nvSpPr>
            <p:spPr bwMode="auto">
              <a:xfrm>
                <a:off x="4608" y="2784"/>
                <a:ext cx="7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chemeClr val="accent2"/>
                    </a:solidFill>
                  </a:rPr>
                  <a:t>eat</a:t>
                </a:r>
              </a:p>
            </p:txBody>
          </p:sp>
          <p:sp>
            <p:nvSpPr>
              <p:cNvPr id="44070" name="Line 28"/>
              <p:cNvSpPr>
                <a:spLocks noChangeShapeType="1"/>
              </p:cNvSpPr>
              <p:nvPr/>
            </p:nvSpPr>
            <p:spPr bwMode="auto">
              <a:xfrm>
                <a:off x="4368" y="292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" name="Text Box 32"/>
            <p:cNvSpPr txBox="1">
              <a:spLocks noChangeArrowheads="1"/>
            </p:cNvSpPr>
            <p:nvPr/>
          </p:nvSpPr>
          <p:spPr bwMode="auto">
            <a:xfrm>
              <a:off x="6728721" y="2438400"/>
              <a:ext cx="2397586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 u="sng" dirty="0" smtClean="0"/>
                <a:t>Index Stemming</a:t>
              </a:r>
              <a:endParaRPr lang="en-US" altLang="en-US" sz="2400" b="1" u="sng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39" grpId="0"/>
      <p:bldP spid="44041" grpId="0"/>
      <p:bldP spid="44042" grpId="0"/>
      <p:bldP spid="44044" grpId="0"/>
      <p:bldP spid="44046" grpId="0"/>
      <p:bldP spid="44049" grpId="0"/>
      <p:bldP spid="44051" grpId="0"/>
      <p:bldP spid="44052" grpId="0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5967</TotalTime>
  <Words>344</Words>
  <Application>Microsoft Office PowerPoint</Application>
  <PresentationFormat>On-screen Show (4:3)</PresentationFormat>
  <Paragraphs>175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Wingdings</vt:lpstr>
      <vt:lpstr>Default Design</vt:lpstr>
      <vt:lpstr>Equation</vt:lpstr>
      <vt:lpstr>Chart</vt:lpstr>
      <vt:lpstr>Worksheet</vt:lpstr>
      <vt:lpstr>Cross-Language Retrieval</vt:lpstr>
      <vt:lpstr>Agenda</vt:lpstr>
      <vt:lpstr>PowerPoint Presentation</vt:lpstr>
      <vt:lpstr>Key Questions</vt:lpstr>
      <vt:lpstr>Translation Resources</vt:lpstr>
      <vt:lpstr>BM-25</vt:lpstr>
      <vt:lpstr>Structured Queries</vt:lpstr>
      <vt:lpstr>Query-Language Indexing Time</vt:lpstr>
      <vt:lpstr>Four-Stage Backoff Translation</vt:lpstr>
      <vt:lpstr>Bilingual Query Expansion</vt:lpstr>
      <vt:lpstr>Query Expansion Effect</vt:lpstr>
      <vt:lpstr>Out-of-Vocabulary (OOV) Terms</vt:lpstr>
      <vt:lpstr>Named Entity Effect</vt:lpstr>
      <vt:lpstr>Matching OOV Terms</vt:lpstr>
      <vt:lpstr>Matching OOV Terms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Translingual Topic Tracking  with PRISE</dc:title>
  <dc:creator>Gina Levow</dc:creator>
  <cp:lastModifiedBy>gg</cp:lastModifiedBy>
  <cp:revision>238</cp:revision>
  <cp:lastPrinted>2000-08-21T04:25:53Z</cp:lastPrinted>
  <dcterms:created xsi:type="dcterms:W3CDTF">2000-02-24T21:16:42Z</dcterms:created>
  <dcterms:modified xsi:type="dcterms:W3CDTF">2014-11-08T21:05:16Z</dcterms:modified>
</cp:coreProperties>
</file>