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81" r:id="rId2"/>
    <p:sldId id="725" r:id="rId3"/>
    <p:sldId id="831" r:id="rId4"/>
    <p:sldId id="445" r:id="rId5"/>
    <p:sldId id="443" r:id="rId6"/>
    <p:sldId id="570" r:id="rId7"/>
    <p:sldId id="521" r:id="rId8"/>
    <p:sldId id="522" r:id="rId9"/>
    <p:sldId id="652" r:id="rId10"/>
    <p:sldId id="796" r:id="rId11"/>
    <p:sldId id="464" r:id="rId12"/>
    <p:sldId id="795" r:id="rId13"/>
    <p:sldId id="830" r:id="rId14"/>
    <p:sldId id="525" r:id="rId15"/>
    <p:sldId id="829" r:id="rId16"/>
  </p:sldIdLst>
  <p:sldSz cx="9144000" cy="6858000" type="screen4x3"/>
  <p:notesSz cx="6845300" cy="9128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5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4" y="150"/>
      </p:cViewPr>
      <p:guideLst>
        <p:guide orient="horz" pos="13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22"/>
    </p:cViewPr>
  </p:sorterViewPr>
  <p:notesViewPr>
    <p:cSldViewPr>
      <p:cViewPr varScale="1">
        <p:scale>
          <a:sx n="58" d="100"/>
          <a:sy n="58" d="100"/>
        </p:scale>
        <p:origin x="-1692" y="-78"/>
      </p:cViewPr>
      <p:guideLst>
        <p:guide orient="horz" pos="2875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pollo\My%20Documents\languag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1"/>
          <c:order val="0"/>
          <c:spPr>
            <a:ln>
              <a:solidFill>
                <a:schemeClr val="accent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Sheet1!$C$1:$C$10</c:f>
              <c:numCache>
                <c:formatCode>0.00%</c:formatCode>
                <c:ptCount val="10"/>
                <c:pt idx="0">
                  <c:v>0.57600000000000062</c:v>
                </c:pt>
                <c:pt idx="1">
                  <c:v>4.5000000000000033E-2</c:v>
                </c:pt>
                <c:pt idx="2">
                  <c:v>4.0000000000000077E-2</c:v>
                </c:pt>
                <c:pt idx="3">
                  <c:v>4.9000000000000106E-2</c:v>
                </c:pt>
                <c:pt idx="4">
                  <c:v>1.6000000000000035E-2</c:v>
                </c:pt>
                <c:pt idx="5">
                  <c:v>7.5000000000000094E-2</c:v>
                </c:pt>
                <c:pt idx="6">
                  <c:v>1.6000000000000035E-2</c:v>
                </c:pt>
                <c:pt idx="7">
                  <c:v>3.4000000000000002E-2</c:v>
                </c:pt>
                <c:pt idx="8">
                  <c:v>4.3000000000000003E-2</c:v>
                </c:pt>
                <c:pt idx="9">
                  <c:v>3.0000000000000061E-3</c:v>
                </c:pt>
              </c:numCache>
            </c:numRef>
          </c:val>
        </c:ser>
        <c:ser>
          <c:idx val="0"/>
          <c:order val="1"/>
          <c:spPr>
            <a:ln>
              <a:solidFill>
                <a:srgbClr val="4F81BD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Sheet1!$A$1:$A$10</c:f>
              <c:strCache>
                <c:ptCount val="10"/>
                <c:pt idx="0">
                  <c:v>English</c:v>
                </c:pt>
                <c:pt idx="1">
                  <c:v>Chinese</c:v>
                </c:pt>
                <c:pt idx="2">
                  <c:v>Spanish</c:v>
                </c:pt>
                <c:pt idx="3">
                  <c:v>Japanese</c:v>
                </c:pt>
                <c:pt idx="4">
                  <c:v>Portuguese </c:v>
                </c:pt>
                <c:pt idx="5">
                  <c:v>German</c:v>
                </c:pt>
                <c:pt idx="6">
                  <c:v>Arabic</c:v>
                </c:pt>
                <c:pt idx="7">
                  <c:v>French</c:v>
                </c:pt>
                <c:pt idx="8">
                  <c:v>Russian</c:v>
                </c:pt>
                <c:pt idx="9">
                  <c:v>Korean</c:v>
                </c:pt>
              </c:strCache>
            </c:strRef>
          </c:cat>
          <c:val>
            <c:numRef>
              <c:f>Sheet1!$B$1:$B$10</c:f>
              <c:numCache>
                <c:formatCode>#,##0</c:formatCode>
                <c:ptCount val="10"/>
                <c:pt idx="0">
                  <c:v>536564837</c:v>
                </c:pt>
                <c:pt idx="1">
                  <c:v>444948013</c:v>
                </c:pt>
                <c:pt idx="2">
                  <c:v>153309074</c:v>
                </c:pt>
                <c:pt idx="3">
                  <c:v>99143700</c:v>
                </c:pt>
                <c:pt idx="4">
                  <c:v>82548200</c:v>
                </c:pt>
                <c:pt idx="5">
                  <c:v>75158584</c:v>
                </c:pt>
                <c:pt idx="6">
                  <c:v>65365400</c:v>
                </c:pt>
                <c:pt idx="7">
                  <c:v>59779525</c:v>
                </c:pt>
                <c:pt idx="8">
                  <c:v>59700000</c:v>
                </c:pt>
                <c:pt idx="9">
                  <c:v>39440000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[i07.xls]Sheet3!$B$2:$B$11</c:f>
              <c:strCache>
                <c:ptCount val="10"/>
                <c:pt idx="0">
                  <c:v>USA</c:v>
                </c:pt>
                <c:pt idx="1">
                  <c:v> China</c:v>
                </c:pt>
                <c:pt idx="2">
                  <c:v> Japan</c:v>
                </c:pt>
                <c:pt idx="3">
                  <c:v> Germany</c:v>
                </c:pt>
                <c:pt idx="4">
                  <c:v> France</c:v>
                </c:pt>
                <c:pt idx="5">
                  <c:v>UK</c:v>
                </c:pt>
                <c:pt idx="6">
                  <c:v> Brazil</c:v>
                </c:pt>
                <c:pt idx="7">
                  <c:v> Russia</c:v>
                </c:pt>
                <c:pt idx="8">
                  <c:v> Italy</c:v>
                </c:pt>
                <c:pt idx="9">
                  <c:v> India</c:v>
                </c:pt>
              </c:strCache>
            </c:strRef>
          </c:cat>
          <c:val>
            <c:numRef>
              <c:f>[i07.xls]Sheet3!$C$2:$C$11</c:f>
              <c:numCache>
                <c:formatCode>General</c:formatCode>
                <c:ptCount val="10"/>
                <c:pt idx="0">
                  <c:v>16.768049999999999</c:v>
                </c:pt>
                <c:pt idx="1">
                  <c:v>9.4691240000000008</c:v>
                </c:pt>
                <c:pt idx="2">
                  <c:v>4.8985300000000001</c:v>
                </c:pt>
                <c:pt idx="3">
                  <c:v>3.6359590000000002</c:v>
                </c:pt>
                <c:pt idx="4">
                  <c:v>2.8073060000000001</c:v>
                </c:pt>
                <c:pt idx="5">
                  <c:v>2.5232160000000001</c:v>
                </c:pt>
                <c:pt idx="6">
                  <c:v>2.2460369999999998</c:v>
                </c:pt>
                <c:pt idx="7">
                  <c:v>2.0967739999999999</c:v>
                </c:pt>
                <c:pt idx="8">
                  <c:v>2.071955</c:v>
                </c:pt>
                <c:pt idx="9">
                  <c:v>1.876811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4617968"/>
        <c:axId val="2144618512"/>
      </c:barChart>
      <c:catAx>
        <c:axId val="214461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618512"/>
        <c:crosses val="autoZero"/>
        <c:auto val="1"/>
        <c:lblAlgn val="ctr"/>
        <c:lblOffset val="100"/>
        <c:noMultiLvlLbl val="0"/>
      </c:catAx>
      <c:valAx>
        <c:axId val="214461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2013 GDP (Trilions of US Dollars)</a:t>
                </a:r>
              </a:p>
            </c:rich>
          </c:tx>
          <c:layout>
            <c:manualLayout>
              <c:xMode val="edge"/>
              <c:yMode val="edge"/>
              <c:x val="2.495010871246366E-2"/>
              <c:y val="5.050505050505050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617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672513"/>
            <a:ext cx="29670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fld id="{4A194851-1D06-476C-97C0-6B8B97E6D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521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84213"/>
            <a:ext cx="4565650" cy="3424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35463"/>
            <a:ext cx="50196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672513"/>
            <a:ext cx="29670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fld id="{CB2BD682-B46F-41A8-8AD3-9F6D30302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46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878576-044D-46CB-B2A9-4ECDBD577FB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93187" name="Rectangle 1026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88" name="Rectangle 1027"/>
          <p:cNvSpPr>
            <a:spLocks noChangeArrowheads="1"/>
          </p:cNvSpPr>
          <p:nvPr/>
        </p:nvSpPr>
        <p:spPr bwMode="auto">
          <a:xfrm>
            <a:off x="3876675" y="8672513"/>
            <a:ext cx="29686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93" tIns="45955" rIns="93493" bIns="45955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93189" name="Rectangle 1028"/>
          <p:cNvSpPr>
            <a:spLocks noChangeArrowheads="1"/>
          </p:cNvSpPr>
          <p:nvPr/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90" name="Rectangle 1029"/>
          <p:cNvSpPr>
            <a:spLocks noChangeArrowheads="1"/>
          </p:cNvSpPr>
          <p:nvPr/>
        </p:nvSpPr>
        <p:spPr bwMode="auto">
          <a:xfrm>
            <a:off x="0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91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48188" cy="3411537"/>
          </a:xfrm>
          <a:solidFill>
            <a:srgbClr val="FFFFFF"/>
          </a:solidFill>
          <a:ln w="12700" cap="flat"/>
        </p:spPr>
      </p:sp>
      <p:sp>
        <p:nvSpPr>
          <p:cNvPr id="93192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912813" y="4333875"/>
            <a:ext cx="5018087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93" tIns="45955" rIns="93493" bIns="4595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811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9A7C48-AB37-418A-BAAA-CDEB41ACCD68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7283" name="Rectangle 2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7284" name="Rectangle 3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97285" name="Rectangle 4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7286" name="Rectangle 5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7287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  <p:sp>
        <p:nvSpPr>
          <p:cNvPr id="97288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9318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5A6401-B526-4AF8-B5A4-DC42C86967D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95235" name="Rectangle 2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36" name="Rectangle 3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95237" name="Rectangle 4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39" name="Rectangle 6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0" name="Rectangle 7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95241" name="Rectangle 8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2" name="Rectangle 9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3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95244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359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F479E4-B07C-482C-B68A-E4A6E5EE32A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  <p:sp>
        <p:nvSpPr>
          <p:cNvPr id="1003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19846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3C902C-7257-4D8D-A0B9-CC97675A548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02403" name="Rectangle 2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4" name="Rectangle 3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102405" name="Rectangle 4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6" name="Rectangle 5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024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54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3AF79C-9C33-4A46-B8B0-5116BDD3C5C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  <p:sp>
        <p:nvSpPr>
          <p:cNvPr id="1034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53646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9EFED4-C52C-4F00-8DF5-D3E2B932D0F1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205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A4C62-371E-48BC-8940-A2E429D00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7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788D9-F378-47DA-99D7-834FA8034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036C9-7EE4-42C5-9E48-405CFB837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22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DAA51E-D160-4CF2-B39E-6F8FA5ACC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03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D9A77-12D4-425C-A271-67F19D7DC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0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F3A3E-E6F4-4A8F-84F5-D14DF87EC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1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10CFA-E78E-4DD7-A370-A55E8D2F05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36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E7466-3B4F-4A26-8F9D-060D18955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5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E9E2A-2922-4180-A210-3C0F093768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09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B4C85-51CF-4444-9154-CFC9B5772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3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8EC19-2D7F-4818-8968-7ABBD10B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36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9A169-6708-4B76-B5A7-A2D5B8C97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8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E343C-154A-4D50-8E03-77C40A95E3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9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0545BF8-F905-4925-BE28-BA97C4C4B9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205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205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lIns="90488" tIns="44450" rIns="90488" bIns="44450"/>
          <a:lstStyle/>
          <a:p>
            <a:r>
              <a:rPr lang="en-US" altLang="en-US" smtClean="0"/>
              <a:t>Cross-Language Retrieval</a:t>
            </a:r>
          </a:p>
        </p:txBody>
      </p:sp>
      <p:sp>
        <p:nvSpPr>
          <p:cNvPr id="14341" name="Rectangle 205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11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Query-Language CLIR</a:t>
            </a:r>
          </a:p>
        </p:txBody>
      </p:sp>
      <p:sp>
        <p:nvSpPr>
          <p:cNvPr id="809987" name="Line 3"/>
          <p:cNvSpPr>
            <a:spLocks noChangeShapeType="1"/>
          </p:cNvSpPr>
          <p:nvPr/>
        </p:nvSpPr>
        <p:spPr bwMode="auto">
          <a:xfrm flipH="1" flipV="1">
            <a:off x="5334000" y="5029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988" name="Line 4"/>
          <p:cNvSpPr>
            <a:spLocks noChangeShapeType="1"/>
          </p:cNvSpPr>
          <p:nvPr/>
        </p:nvSpPr>
        <p:spPr bwMode="auto">
          <a:xfrm>
            <a:off x="31242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989" name="Text Box 5"/>
          <p:cNvSpPr txBox="1">
            <a:spLocks noChangeArrowheads="1"/>
          </p:cNvSpPr>
          <p:nvPr/>
        </p:nvSpPr>
        <p:spPr bwMode="auto">
          <a:xfrm>
            <a:off x="5638800" y="5105400"/>
            <a:ext cx="8477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latin typeface="Arial" panose="020B0604020202020204" pitchFamily="34" charset="0"/>
              </a:rPr>
              <a:t>English</a:t>
            </a:r>
          </a:p>
          <a:p>
            <a:pPr algn="ctr"/>
            <a:r>
              <a:rPr lang="en-US" altLang="en-US" sz="1600">
                <a:latin typeface="Arial" panose="020B0604020202020204" pitchFamily="34" charset="0"/>
              </a:rPr>
              <a:t>queries</a:t>
            </a:r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676400" y="1295400"/>
            <a:ext cx="3505200" cy="1117600"/>
            <a:chOff x="1056" y="816"/>
            <a:chExt cx="2208" cy="704"/>
          </a:xfrm>
        </p:grpSpPr>
        <p:sp>
          <p:nvSpPr>
            <p:cNvPr id="29722" name="AutoShape 7"/>
            <p:cNvSpPr>
              <a:spLocks noChangeArrowheads="1"/>
            </p:cNvSpPr>
            <p:nvPr/>
          </p:nvSpPr>
          <p:spPr bwMode="auto">
            <a:xfrm>
              <a:off x="1056" y="816"/>
              <a:ext cx="864" cy="70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23" name="Text Box 8"/>
            <p:cNvSpPr txBox="1">
              <a:spLocks noChangeArrowheads="1"/>
            </p:cNvSpPr>
            <p:nvPr/>
          </p:nvSpPr>
          <p:spPr bwMode="auto">
            <a:xfrm>
              <a:off x="1954" y="1008"/>
              <a:ext cx="131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</a:rPr>
                <a:t>Chinese Document 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Collection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657600" y="4648200"/>
            <a:ext cx="1524000" cy="757238"/>
            <a:chOff x="1104" y="3171"/>
            <a:chExt cx="960" cy="477"/>
          </a:xfrm>
        </p:grpSpPr>
        <p:sp>
          <p:nvSpPr>
            <p:cNvPr id="29720" name="Rectangle 10"/>
            <p:cNvSpPr>
              <a:spLocks noChangeArrowheads="1"/>
            </p:cNvSpPr>
            <p:nvPr/>
          </p:nvSpPr>
          <p:spPr bwMode="auto">
            <a:xfrm>
              <a:off x="1104" y="3171"/>
              <a:ext cx="960" cy="4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21" name="Text Box 11"/>
            <p:cNvSpPr txBox="1">
              <a:spLocks noChangeArrowheads="1"/>
            </p:cNvSpPr>
            <p:nvPr/>
          </p:nvSpPr>
          <p:spPr bwMode="auto">
            <a:xfrm>
              <a:off x="1152" y="3216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Retrieval</a:t>
              </a:r>
            </a:p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 Engine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600200" y="2514600"/>
            <a:ext cx="1524000" cy="1300163"/>
            <a:chOff x="1008" y="1584"/>
            <a:chExt cx="960" cy="819"/>
          </a:xfrm>
        </p:grpSpPr>
        <p:sp>
          <p:nvSpPr>
            <p:cNvPr id="29717" name="Rectangle 13"/>
            <p:cNvSpPr>
              <a:spLocks noChangeArrowheads="1"/>
            </p:cNvSpPr>
            <p:nvPr/>
          </p:nvSpPr>
          <p:spPr bwMode="auto">
            <a:xfrm>
              <a:off x="1008" y="1926"/>
              <a:ext cx="960" cy="4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18" name="Text Box 14"/>
            <p:cNvSpPr txBox="1">
              <a:spLocks noChangeArrowheads="1"/>
            </p:cNvSpPr>
            <p:nvPr/>
          </p:nvSpPr>
          <p:spPr bwMode="auto">
            <a:xfrm>
              <a:off x="1056" y="1971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Translation</a:t>
              </a:r>
            </a:p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29719" name="Line 15"/>
            <p:cNvSpPr>
              <a:spLocks noChangeShapeType="1"/>
            </p:cNvSpPr>
            <p:nvPr/>
          </p:nvSpPr>
          <p:spPr bwMode="auto">
            <a:xfrm>
              <a:off x="1488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0000" name="Line 16"/>
          <p:cNvSpPr>
            <a:spLocks noChangeShapeType="1"/>
          </p:cNvSpPr>
          <p:nvPr/>
        </p:nvSpPr>
        <p:spPr bwMode="auto">
          <a:xfrm>
            <a:off x="23622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633538" y="4445000"/>
            <a:ext cx="2024062" cy="1774825"/>
            <a:chOff x="1029" y="2800"/>
            <a:chExt cx="1275" cy="1118"/>
          </a:xfrm>
        </p:grpSpPr>
        <p:sp>
          <p:nvSpPr>
            <p:cNvPr id="29715" name="AutoShape 18"/>
            <p:cNvSpPr>
              <a:spLocks noChangeArrowheads="1"/>
            </p:cNvSpPr>
            <p:nvPr/>
          </p:nvSpPr>
          <p:spPr bwMode="auto">
            <a:xfrm>
              <a:off x="1056" y="2800"/>
              <a:ext cx="864" cy="70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16" name="Text Box 19"/>
            <p:cNvSpPr txBox="1">
              <a:spLocks noChangeArrowheads="1"/>
            </p:cNvSpPr>
            <p:nvPr/>
          </p:nvSpPr>
          <p:spPr bwMode="auto">
            <a:xfrm>
              <a:off x="1029" y="3552"/>
              <a:ext cx="127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</a:rPr>
                <a:t>English Document 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Collection</a:t>
              </a:r>
            </a:p>
          </p:txBody>
        </p:sp>
      </p:grpSp>
      <p:pic>
        <p:nvPicPr>
          <p:cNvPr id="29707" name="Picture 20" descr="j01953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43438"/>
            <a:ext cx="1795463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0005" name="AutoShape 21"/>
          <p:cNvSpPr>
            <a:spLocks noChangeArrowheads="1"/>
          </p:cNvSpPr>
          <p:nvPr/>
        </p:nvSpPr>
        <p:spPr bwMode="auto">
          <a:xfrm>
            <a:off x="6781800" y="3048000"/>
            <a:ext cx="1752600" cy="762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Results</a:t>
            </a:r>
          </a:p>
        </p:txBody>
      </p:sp>
      <p:sp>
        <p:nvSpPr>
          <p:cNvPr id="810006" name="Line 22"/>
          <p:cNvSpPr>
            <a:spLocks noChangeShapeType="1"/>
          </p:cNvSpPr>
          <p:nvPr/>
        </p:nvSpPr>
        <p:spPr bwMode="auto">
          <a:xfrm flipV="1">
            <a:off x="74676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0007" name="Line 23"/>
          <p:cNvSpPr>
            <a:spLocks noChangeShapeType="1"/>
          </p:cNvSpPr>
          <p:nvPr/>
        </p:nvSpPr>
        <p:spPr bwMode="auto">
          <a:xfrm>
            <a:off x="79248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0008" name="Text Box 24"/>
          <p:cNvSpPr txBox="1">
            <a:spLocks noChangeArrowheads="1"/>
          </p:cNvSpPr>
          <p:nvPr/>
        </p:nvSpPr>
        <p:spPr bwMode="auto">
          <a:xfrm>
            <a:off x="6705600" y="40386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i="1">
                <a:latin typeface="Arial" panose="020B0604020202020204" pitchFamily="34" charset="0"/>
              </a:rPr>
              <a:t>select</a:t>
            </a:r>
          </a:p>
        </p:txBody>
      </p:sp>
      <p:sp>
        <p:nvSpPr>
          <p:cNvPr id="810009" name="Text Box 25"/>
          <p:cNvSpPr txBox="1">
            <a:spLocks noChangeArrowheads="1"/>
          </p:cNvSpPr>
          <p:nvPr/>
        </p:nvSpPr>
        <p:spPr bwMode="auto">
          <a:xfrm>
            <a:off x="7924800" y="4006850"/>
            <a:ext cx="950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i="1">
                <a:latin typeface="Arial" panose="020B0604020202020204" pitchFamily="34" charset="0"/>
              </a:rPr>
              <a:t>examine</a:t>
            </a:r>
          </a:p>
        </p:txBody>
      </p:sp>
      <p:sp>
        <p:nvSpPr>
          <p:cNvPr id="810010" name="Line 26"/>
          <p:cNvSpPr>
            <a:spLocks noChangeShapeType="1"/>
          </p:cNvSpPr>
          <p:nvPr/>
        </p:nvSpPr>
        <p:spPr bwMode="auto">
          <a:xfrm flipV="1">
            <a:off x="44196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0011" name="Line 27"/>
          <p:cNvSpPr>
            <a:spLocks noChangeShapeType="1"/>
          </p:cNvSpPr>
          <p:nvPr/>
        </p:nvSpPr>
        <p:spPr bwMode="auto">
          <a:xfrm flipV="1">
            <a:off x="4419600" y="3429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</a:t>
            </a:r>
            <a:br>
              <a:rPr lang="en-US" altLang="en-US" dirty="0" smtClean="0"/>
            </a:br>
            <a:r>
              <a:rPr lang="en-US" altLang="en-US" dirty="0" smtClean="0"/>
              <a:t>(Modular) Document Translation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r>
              <a:rPr lang="en-US" altLang="en-US" smtClean="0"/>
              <a:t>Select a single query language</a:t>
            </a:r>
          </a:p>
          <a:p>
            <a:endParaRPr lang="en-US" altLang="en-US" smtClean="0"/>
          </a:p>
          <a:p>
            <a:r>
              <a:rPr lang="en-US" altLang="en-US" smtClean="0"/>
              <a:t>Translate every document into that language</a:t>
            </a:r>
          </a:p>
          <a:p>
            <a:endParaRPr lang="en-US" altLang="en-US" smtClean="0"/>
          </a:p>
          <a:p>
            <a:r>
              <a:rPr lang="en-US" altLang="en-US" smtClean="0"/>
              <a:t>Perform monolingual retrieval</a:t>
            </a:r>
          </a:p>
          <a:p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Document-Language CLIR</a:t>
            </a:r>
          </a:p>
        </p:txBody>
      </p:sp>
      <p:pic>
        <p:nvPicPr>
          <p:cNvPr id="32771" name="Picture 3" descr="j01953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43438"/>
            <a:ext cx="1795463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1600200" y="3057525"/>
            <a:ext cx="1524000" cy="757238"/>
            <a:chOff x="1008" y="1926"/>
            <a:chExt cx="960" cy="477"/>
          </a:xfrm>
        </p:grpSpPr>
        <p:sp>
          <p:nvSpPr>
            <p:cNvPr id="32794" name="Rectangle 5"/>
            <p:cNvSpPr>
              <a:spLocks noChangeArrowheads="1"/>
            </p:cNvSpPr>
            <p:nvPr/>
          </p:nvSpPr>
          <p:spPr bwMode="auto">
            <a:xfrm>
              <a:off x="1008" y="1926"/>
              <a:ext cx="960" cy="4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95" name="Text Box 6"/>
            <p:cNvSpPr txBox="1">
              <a:spLocks noChangeArrowheads="1"/>
            </p:cNvSpPr>
            <p:nvPr/>
          </p:nvSpPr>
          <p:spPr bwMode="auto">
            <a:xfrm>
              <a:off x="1056" y="1971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Retrieval</a:t>
              </a:r>
            </a:p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 Engine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67200" y="2671763"/>
            <a:ext cx="1828800" cy="1671637"/>
            <a:chOff x="2688" y="1683"/>
            <a:chExt cx="1152" cy="1053"/>
          </a:xfrm>
        </p:grpSpPr>
        <p:sp>
          <p:nvSpPr>
            <p:cNvPr id="32792" name="Rectangle 8"/>
            <p:cNvSpPr>
              <a:spLocks noChangeArrowheads="1"/>
            </p:cNvSpPr>
            <p:nvPr/>
          </p:nvSpPr>
          <p:spPr bwMode="auto">
            <a:xfrm>
              <a:off x="2832" y="1683"/>
              <a:ext cx="864" cy="105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93" name="Text Box 9"/>
            <p:cNvSpPr txBox="1">
              <a:spLocks noChangeArrowheads="1"/>
            </p:cNvSpPr>
            <p:nvPr/>
          </p:nvSpPr>
          <p:spPr bwMode="auto">
            <a:xfrm>
              <a:off x="2688" y="2019"/>
              <a:ext cx="115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 b="1">
                  <a:latin typeface="Arial" panose="020B0604020202020204" pitchFamily="34" charset="0"/>
                </a:rPr>
                <a:t>Translation System</a:t>
              </a:r>
            </a:p>
          </p:txBody>
        </p:sp>
      </p:grpSp>
      <p:sp>
        <p:nvSpPr>
          <p:cNvPr id="808970" name="Line 10"/>
          <p:cNvSpPr>
            <a:spLocks noChangeShapeType="1"/>
          </p:cNvSpPr>
          <p:nvPr/>
        </p:nvSpPr>
        <p:spPr bwMode="auto">
          <a:xfrm flipH="1">
            <a:off x="3124200" y="35861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8971" name="Text Box 11"/>
          <p:cNvSpPr txBox="1">
            <a:spLocks noChangeArrowheads="1"/>
          </p:cNvSpPr>
          <p:nvPr/>
        </p:nvSpPr>
        <p:spPr bwMode="auto">
          <a:xfrm>
            <a:off x="3352800" y="3662363"/>
            <a:ext cx="927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latin typeface="Arial" panose="020B0604020202020204" pitchFamily="34" charset="0"/>
              </a:rPr>
              <a:t>Chinese</a:t>
            </a:r>
          </a:p>
          <a:p>
            <a:pPr algn="ctr"/>
            <a:r>
              <a:rPr lang="en-US" altLang="en-US" sz="1600">
                <a:latin typeface="Arial" panose="020B0604020202020204" pitchFamily="34" charset="0"/>
              </a:rPr>
              <a:t>queries</a:t>
            </a:r>
          </a:p>
        </p:txBody>
      </p:sp>
      <p:sp>
        <p:nvSpPr>
          <p:cNvPr id="808972" name="Text Box 12"/>
          <p:cNvSpPr txBox="1">
            <a:spLocks noChangeArrowheads="1"/>
          </p:cNvSpPr>
          <p:nvPr/>
        </p:nvSpPr>
        <p:spPr bwMode="auto">
          <a:xfrm>
            <a:off x="3227388" y="2624138"/>
            <a:ext cx="1177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latin typeface="Arial" panose="020B0604020202020204" pitchFamily="34" charset="0"/>
              </a:rPr>
              <a:t>Chinese</a:t>
            </a:r>
          </a:p>
          <a:p>
            <a:pPr algn="ctr"/>
            <a:r>
              <a:rPr lang="en-US" altLang="en-US" sz="1600">
                <a:latin typeface="Arial" panose="020B0604020202020204" pitchFamily="34" charset="0"/>
              </a:rPr>
              <a:t>documents</a:t>
            </a:r>
          </a:p>
        </p:txBody>
      </p:sp>
      <p:sp>
        <p:nvSpPr>
          <p:cNvPr id="808973" name="Line 13"/>
          <p:cNvSpPr>
            <a:spLocks noChangeShapeType="1"/>
          </p:cNvSpPr>
          <p:nvPr/>
        </p:nvSpPr>
        <p:spPr bwMode="auto">
          <a:xfrm>
            <a:off x="3124200" y="32813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8974" name="AutoShape 14"/>
          <p:cNvSpPr>
            <a:spLocks noChangeArrowheads="1"/>
          </p:cNvSpPr>
          <p:nvPr/>
        </p:nvSpPr>
        <p:spPr bwMode="auto">
          <a:xfrm>
            <a:off x="6781800" y="3048000"/>
            <a:ext cx="1752600" cy="7620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latin typeface="Arial" panose="020B0604020202020204" pitchFamily="34" charset="0"/>
              </a:rPr>
              <a:t>Results</a:t>
            </a:r>
          </a:p>
        </p:txBody>
      </p:sp>
      <p:sp>
        <p:nvSpPr>
          <p:cNvPr id="808975" name="Line 15"/>
          <p:cNvSpPr>
            <a:spLocks noChangeShapeType="1"/>
          </p:cNvSpPr>
          <p:nvPr/>
        </p:nvSpPr>
        <p:spPr bwMode="auto">
          <a:xfrm>
            <a:off x="58674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6"/>
          <p:cNvSpPr>
            <a:spLocks noChangeShapeType="1"/>
          </p:cNvSpPr>
          <p:nvPr/>
        </p:nvSpPr>
        <p:spPr bwMode="auto">
          <a:xfrm>
            <a:off x="2362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181600" y="4343400"/>
            <a:ext cx="1447800" cy="1800225"/>
            <a:chOff x="3264" y="2736"/>
            <a:chExt cx="912" cy="1134"/>
          </a:xfrm>
        </p:grpSpPr>
        <p:sp>
          <p:nvSpPr>
            <p:cNvPr id="32789" name="Line 18"/>
            <p:cNvSpPr>
              <a:spLocks noChangeShapeType="1"/>
            </p:cNvSpPr>
            <p:nvPr/>
          </p:nvSpPr>
          <p:spPr bwMode="auto">
            <a:xfrm flipH="1" flipV="1">
              <a:off x="3264" y="273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Line 19"/>
            <p:cNvSpPr>
              <a:spLocks noChangeShapeType="1"/>
            </p:cNvSpPr>
            <p:nvPr/>
          </p:nvSpPr>
          <p:spPr bwMode="auto">
            <a:xfrm>
              <a:off x="3264" y="34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20"/>
            <p:cNvSpPr txBox="1">
              <a:spLocks noChangeArrowheads="1"/>
            </p:cNvSpPr>
            <p:nvPr/>
          </p:nvSpPr>
          <p:spPr bwMode="auto">
            <a:xfrm>
              <a:off x="3408" y="3504"/>
              <a:ext cx="53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latin typeface="Arial" panose="020B0604020202020204" pitchFamily="34" charset="0"/>
                </a:rPr>
                <a:t>English</a:t>
              </a:r>
            </a:p>
            <a:p>
              <a:pPr algn="ctr"/>
              <a:r>
                <a:rPr lang="en-US" altLang="en-US" sz="1600">
                  <a:latin typeface="Arial" panose="020B0604020202020204" pitchFamily="34" charset="0"/>
                </a:rPr>
                <a:t>queries</a:t>
              </a:r>
            </a:p>
          </p:txBody>
        </p:sp>
      </p:grpSp>
      <p:sp>
        <p:nvSpPr>
          <p:cNvPr id="808981" name="Line 21"/>
          <p:cNvSpPr>
            <a:spLocks noChangeShapeType="1"/>
          </p:cNvSpPr>
          <p:nvPr/>
        </p:nvSpPr>
        <p:spPr bwMode="auto">
          <a:xfrm flipV="1">
            <a:off x="74676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8982" name="Line 22"/>
          <p:cNvSpPr>
            <a:spLocks noChangeShapeType="1"/>
          </p:cNvSpPr>
          <p:nvPr/>
        </p:nvSpPr>
        <p:spPr bwMode="auto">
          <a:xfrm>
            <a:off x="7924800" y="3886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8983" name="Text Box 23"/>
          <p:cNvSpPr txBox="1">
            <a:spLocks noChangeArrowheads="1"/>
          </p:cNvSpPr>
          <p:nvPr/>
        </p:nvSpPr>
        <p:spPr bwMode="auto">
          <a:xfrm>
            <a:off x="6705600" y="40386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i="1">
                <a:latin typeface="Arial" panose="020B0604020202020204" pitchFamily="34" charset="0"/>
              </a:rPr>
              <a:t>select</a:t>
            </a:r>
          </a:p>
        </p:txBody>
      </p:sp>
      <p:sp>
        <p:nvSpPr>
          <p:cNvPr id="808984" name="Text Box 24"/>
          <p:cNvSpPr txBox="1">
            <a:spLocks noChangeArrowheads="1"/>
          </p:cNvSpPr>
          <p:nvPr/>
        </p:nvSpPr>
        <p:spPr bwMode="auto">
          <a:xfrm>
            <a:off x="7924800" y="4006850"/>
            <a:ext cx="950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i="1">
                <a:latin typeface="Arial" panose="020B0604020202020204" pitchFamily="34" charset="0"/>
              </a:rPr>
              <a:t>examine</a:t>
            </a:r>
          </a:p>
        </p:txBody>
      </p:sp>
      <p:grpSp>
        <p:nvGrpSpPr>
          <p:cNvPr id="32786" name="Group 25"/>
          <p:cNvGrpSpPr>
            <a:grpSpLocks/>
          </p:cNvGrpSpPr>
          <p:nvPr/>
        </p:nvGrpSpPr>
        <p:grpSpPr bwMode="auto">
          <a:xfrm>
            <a:off x="1676400" y="1295400"/>
            <a:ext cx="3505200" cy="1117600"/>
            <a:chOff x="1056" y="816"/>
            <a:chExt cx="2208" cy="704"/>
          </a:xfrm>
        </p:grpSpPr>
        <p:sp>
          <p:nvSpPr>
            <p:cNvPr id="32787" name="AutoShape 26"/>
            <p:cNvSpPr>
              <a:spLocks noChangeArrowheads="1"/>
            </p:cNvSpPr>
            <p:nvPr/>
          </p:nvSpPr>
          <p:spPr bwMode="auto">
            <a:xfrm>
              <a:off x="1056" y="816"/>
              <a:ext cx="864" cy="704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88" name="Text Box 27"/>
            <p:cNvSpPr txBox="1">
              <a:spLocks noChangeArrowheads="1"/>
            </p:cNvSpPr>
            <p:nvPr/>
          </p:nvSpPr>
          <p:spPr bwMode="auto">
            <a:xfrm>
              <a:off x="1954" y="1008"/>
              <a:ext cx="131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</a:rPr>
                <a:t>Chinese Document </a:t>
              </a:r>
            </a:p>
            <a:p>
              <a:r>
                <a:rPr lang="en-US" altLang="en-US" sz="1600" b="1">
                  <a:latin typeface="Arial" panose="020B0604020202020204" pitchFamily="34" charset="0"/>
                </a:rPr>
                <a:t>Collection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12" r="42500" b="22465"/>
          <a:stretch/>
        </p:blipFill>
        <p:spPr>
          <a:xfrm>
            <a:off x="-1" y="0"/>
            <a:ext cx="91730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Which Approach to Use?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1148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“Document translation” (query-language CLIR)</a:t>
            </a:r>
            <a:endParaRPr lang="en-US" altLang="en-US" dirty="0"/>
          </a:p>
          <a:p>
            <a:pPr lvl="1"/>
            <a:r>
              <a:rPr lang="en-US" altLang="en-US" dirty="0"/>
              <a:t>Good choice when all queries are in one language</a:t>
            </a:r>
          </a:p>
          <a:p>
            <a:pPr lvl="1"/>
            <a:r>
              <a:rPr lang="en-US" altLang="en-US" dirty="0"/>
              <a:t>Cached translations can support user interaction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“Query translation” (document-language CLIR)</a:t>
            </a:r>
          </a:p>
          <a:p>
            <a:pPr lvl="1"/>
            <a:r>
              <a:rPr lang="en-US" altLang="en-US" dirty="0" smtClean="0"/>
              <a:t>Good choice when all documents are in one language</a:t>
            </a:r>
          </a:p>
          <a:p>
            <a:pPr lvl="1"/>
            <a:r>
              <a:rPr lang="en-US" altLang="en-US" dirty="0" smtClean="0"/>
              <a:t>Commonly used for CLIR experiments</a:t>
            </a:r>
          </a:p>
          <a:p>
            <a:pPr lvl="5"/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733800"/>
          </a:xfrm>
        </p:spPr>
        <p:txBody>
          <a:bodyPr/>
          <a:lstStyle/>
          <a:p>
            <a:r>
              <a:rPr lang="en-US" altLang="en-US" dirty="0" smtClean="0"/>
              <a:t>CLIR</a:t>
            </a:r>
          </a:p>
          <a:p>
            <a:pPr lvl="5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Dictionary-Based CLIR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Corpus-Based CLIR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Interactive CLIR</a:t>
            </a:r>
          </a:p>
        </p:txBody>
      </p:sp>
    </p:spTree>
    <p:extLst>
      <p:ext uri="{BB962C8B-B14F-4D97-AF65-F5344CB8AC3E}">
        <p14:creationId xmlns:p14="http://schemas.microsoft.com/office/powerpoint/2010/main" val="23948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733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CLIR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Dictionary-Based CLIR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Corpus-Based CLIR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Interactive CLIR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443074"/>
              </p:ext>
            </p:extLst>
          </p:nvPr>
        </p:nvGraphicFramePr>
        <p:xfrm>
          <a:off x="2312988" y="1981200"/>
          <a:ext cx="5638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962400" y="4191000"/>
            <a:ext cx="1447800" cy="9810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Web </a:t>
            </a:r>
            <a:endParaRPr lang="en-US" sz="3600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en-US" sz="36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Pages</a:t>
            </a:r>
            <a:endParaRPr lang="en-US" sz="36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0410" y="2590800"/>
            <a:ext cx="4391780" cy="3581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Internet Users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6527" y="0"/>
            <a:ext cx="3743044" cy="2362199"/>
            <a:chOff x="-16527" y="0"/>
            <a:chExt cx="3743044" cy="2362199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527" y="0"/>
              <a:ext cx="3743044" cy="2362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871522" y="14416"/>
              <a:ext cx="1854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Source: </a:t>
              </a:r>
              <a:r>
                <a:rPr lang="en-US" sz="1200" dirty="0" err="1"/>
                <a:t>E</a:t>
              </a:r>
              <a:r>
                <a:rPr lang="en-US" sz="1200" dirty="0" err="1" smtClean="0"/>
                <a:t>thnologue</a:t>
              </a:r>
              <a:r>
                <a:rPr lang="en-US" sz="1200" dirty="0" smtClean="0"/>
                <a:t> (1999)</a:t>
              </a:r>
              <a:endParaRPr lang="en-US" sz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0" y="14416"/>
            <a:ext cx="4724400" cy="2500184"/>
            <a:chOff x="4419600" y="14416"/>
            <a:chExt cx="4724400" cy="2500184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94297624"/>
                </p:ext>
              </p:extLst>
            </p:nvPr>
          </p:nvGraphicFramePr>
          <p:xfrm>
            <a:off x="4419600" y="228600"/>
            <a:ext cx="4688115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5769358" y="14416"/>
              <a:ext cx="3374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Source: International Monetary Fund (2014)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659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102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1033"/>
          <p:cNvSpPr>
            <a:spLocks noGrp="1" noChangeArrowheads="1"/>
          </p:cNvSpPr>
          <p:nvPr>
            <p:ph type="title"/>
          </p:nvPr>
        </p:nvSpPr>
        <p:spPr>
          <a:xfrm>
            <a:off x="685800" y="61784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Multilingual Information Access</a:t>
            </a:r>
          </a:p>
        </p:txBody>
      </p:sp>
      <p:sp>
        <p:nvSpPr>
          <p:cNvPr id="21509" name="Rectangle 1034"/>
          <p:cNvSpPr>
            <a:spLocks noGrp="1" noChangeArrowheads="1"/>
          </p:cNvSpPr>
          <p:nvPr>
            <p:ph type="body" idx="1"/>
          </p:nvPr>
        </p:nvSpPr>
        <p:spPr>
          <a:xfrm>
            <a:off x="571500" y="1143000"/>
            <a:ext cx="8001000" cy="4114800"/>
          </a:xfrm>
        </p:spPr>
        <p:txBody>
          <a:bodyPr/>
          <a:lstStyle/>
          <a:p>
            <a:r>
              <a:rPr lang="en-US" altLang="en-US" dirty="0" smtClean="0"/>
              <a:t>Multilingual document</a:t>
            </a:r>
          </a:p>
          <a:p>
            <a:pPr lvl="1"/>
            <a:r>
              <a:rPr lang="en-US" altLang="en-US" dirty="0" smtClean="0"/>
              <a:t>Document containing more than one language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Multilingual collection</a:t>
            </a:r>
          </a:p>
          <a:p>
            <a:pPr lvl="1"/>
            <a:r>
              <a:rPr lang="en-US" altLang="en-US" dirty="0" smtClean="0"/>
              <a:t>Collection of documents in different languages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Multilingual IR system</a:t>
            </a:r>
          </a:p>
          <a:p>
            <a:pPr lvl="1"/>
            <a:r>
              <a:rPr lang="en-US" altLang="en-US" dirty="0" smtClean="0"/>
              <a:t>Can retrieve from a multilingual collection</a:t>
            </a:r>
          </a:p>
          <a:p>
            <a:pPr lvl="4"/>
            <a:endParaRPr lang="en-US" altLang="en-US" dirty="0" smtClean="0"/>
          </a:p>
          <a:p>
            <a:r>
              <a:rPr lang="en-US" altLang="en-US" b="1" u="sng" dirty="0" smtClean="0"/>
              <a:t>Cross-language</a:t>
            </a:r>
            <a:r>
              <a:rPr lang="en-US" altLang="en-US" dirty="0" smtClean="0"/>
              <a:t> IR (CLIR) system</a:t>
            </a:r>
          </a:p>
          <a:p>
            <a:pPr lvl="1"/>
            <a:r>
              <a:rPr lang="en-US" altLang="en-US" dirty="0" smtClean="0"/>
              <a:t>Query in one language finds document in </a:t>
            </a:r>
            <a:r>
              <a:rPr lang="en-US" altLang="en-US" u="sng" dirty="0" smtClean="0"/>
              <a:t>another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Who needs Cross-Language IR?</a:t>
            </a:r>
          </a:p>
        </p:txBody>
      </p:sp>
      <p:sp>
        <p:nvSpPr>
          <p:cNvPr id="174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Polyglots: users who can read &gt;1 language</a:t>
            </a:r>
          </a:p>
          <a:p>
            <a:pPr lvl="1"/>
            <a:r>
              <a:rPr lang="en-US" altLang="en-US" dirty="0" smtClean="0"/>
              <a:t>Convenience:</a:t>
            </a:r>
            <a:r>
              <a:rPr lang="en-US" altLang="en-US" dirty="0"/>
              <a:t>	</a:t>
            </a:r>
            <a:r>
              <a:rPr lang="en-US" altLang="en-US" dirty="0" smtClean="0"/>
              <a:t>build a good query just once</a:t>
            </a:r>
          </a:p>
          <a:p>
            <a:pPr lvl="1"/>
            <a:r>
              <a:rPr lang="en-US" altLang="en-US" dirty="0" smtClean="0"/>
              <a:t>Capability: 	query in most fluent language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Monolingual users</a:t>
            </a:r>
          </a:p>
          <a:p>
            <a:pPr lvl="1"/>
            <a:r>
              <a:rPr lang="en-US" altLang="en-US" dirty="0" smtClean="0"/>
              <a:t>If translations can be provided</a:t>
            </a:r>
          </a:p>
          <a:p>
            <a:pPr lvl="1"/>
            <a:r>
              <a:rPr lang="en-US" altLang="en-US" dirty="0"/>
              <a:t>If text is used to search for images, music, …</a:t>
            </a:r>
          </a:p>
          <a:p>
            <a:pPr lvl="1"/>
            <a:r>
              <a:rPr lang="en-US" altLang="en-US" dirty="0" smtClean="0"/>
              <a:t>If it suffices to know that a document exists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381000"/>
            <a:ext cx="9067800" cy="11430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One Approach: </a:t>
            </a:r>
            <a:br>
              <a:rPr lang="en-US" altLang="en-US" dirty="0" smtClean="0"/>
            </a:br>
            <a:r>
              <a:rPr lang="en-US" altLang="en-US" dirty="0" smtClean="0"/>
              <a:t>Multilingual Thesaurus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Build a cross-cultural knowledge structure</a:t>
            </a:r>
          </a:p>
          <a:p>
            <a:pPr lvl="1"/>
            <a:r>
              <a:rPr lang="en-US" altLang="en-US" dirty="0"/>
              <a:t>Build it from scratch</a:t>
            </a:r>
          </a:p>
          <a:p>
            <a:pPr lvl="1"/>
            <a:r>
              <a:rPr lang="en-US" altLang="en-US" dirty="0"/>
              <a:t>Translate an existing thesaurus</a:t>
            </a:r>
          </a:p>
          <a:p>
            <a:pPr lvl="1"/>
            <a:r>
              <a:rPr lang="en-US" altLang="en-US" dirty="0"/>
              <a:t>Merge monolingual thesauri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Assign descriptors to each content item</a:t>
            </a:r>
          </a:p>
          <a:p>
            <a:pPr lvl="1"/>
            <a:r>
              <a:rPr lang="en-US" altLang="en-US" dirty="0" smtClean="0"/>
              <a:t>By design, descriptors are “</a:t>
            </a:r>
            <a:r>
              <a:rPr lang="en-US" altLang="en-US" dirty="0" err="1" smtClean="0"/>
              <a:t>interlingual</a:t>
            </a:r>
            <a:r>
              <a:rPr lang="en-US" altLang="en-US" dirty="0" smtClean="0"/>
              <a:t>”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Create “lead-in vocabulary” in each language</a:t>
            </a:r>
          </a:p>
          <a:p>
            <a:pPr lvl="4"/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990600"/>
          </a:xfrm>
        </p:spPr>
        <p:txBody>
          <a:bodyPr/>
          <a:lstStyle/>
          <a:p>
            <a:r>
              <a:rPr lang="en-US" altLang="en-US" dirty="0" smtClean="0"/>
              <a:t>Another Approach: Free-Text CLIR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533400" y="3352800"/>
            <a:ext cx="1828800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FF0000"/>
                </a:solidFill>
              </a:rPr>
              <a:t>Language</a:t>
            </a:r>
          </a:p>
          <a:p>
            <a:pPr algn="ctr"/>
            <a:r>
              <a:rPr lang="en-US" altLang="en-US" sz="2400">
                <a:solidFill>
                  <a:srgbClr val="FF0000"/>
                </a:solidFill>
              </a:rPr>
              <a:t>Identification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2362200" y="5105400"/>
            <a:ext cx="1828800" cy="1143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accent2"/>
                </a:solidFill>
              </a:rPr>
              <a:t>English</a:t>
            </a:r>
          </a:p>
          <a:p>
            <a:pPr algn="ctr"/>
            <a:r>
              <a:rPr lang="en-US" altLang="en-US" sz="2400">
                <a:solidFill>
                  <a:schemeClr val="accent2"/>
                </a:solidFill>
              </a:rPr>
              <a:t>Term</a:t>
            </a:r>
          </a:p>
          <a:p>
            <a:pPr algn="ctr"/>
            <a:r>
              <a:rPr lang="en-US" altLang="en-US" sz="2400">
                <a:solidFill>
                  <a:schemeClr val="accent2"/>
                </a:solidFill>
              </a:rPr>
              <a:t>Selection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2362200" y="1676400"/>
            <a:ext cx="1828800" cy="11430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339966"/>
                </a:solidFill>
              </a:rPr>
              <a:t>Chinese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Term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Selection</a:t>
            </a:r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5486400" y="5105400"/>
            <a:ext cx="1828800" cy="1143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accent2"/>
                </a:solidFill>
              </a:rPr>
              <a:t>Cross-</a:t>
            </a:r>
          </a:p>
          <a:p>
            <a:pPr algn="ctr"/>
            <a:r>
              <a:rPr lang="en-US" altLang="en-US" sz="2400">
                <a:solidFill>
                  <a:schemeClr val="accent2"/>
                </a:solidFill>
              </a:rPr>
              <a:t>Language</a:t>
            </a:r>
          </a:p>
          <a:p>
            <a:pPr algn="ctr"/>
            <a:r>
              <a:rPr lang="en-US" altLang="en-US" sz="2400">
                <a:solidFill>
                  <a:schemeClr val="accent2"/>
                </a:solidFill>
              </a:rPr>
              <a:t>Retrieval</a:t>
            </a:r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5486400" y="1676400"/>
            <a:ext cx="1828800" cy="11430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339966"/>
                </a:solidFill>
              </a:rPr>
              <a:t>Monolingual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Chinese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Retrieval</a:t>
            </a: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152400" y="838200"/>
          <a:ext cx="1905000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ClipArt" r:id="rId3" imgW="4036320" imgH="3468960" progId="">
                  <p:embed/>
                </p:oleObj>
              </mc:Choice>
              <mc:Fallback>
                <p:oleObj name="ClipArt" r:id="rId3" imgW="4036320" imgH="346896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1905000" cy="160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1219200" y="2362200"/>
            <a:ext cx="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2362200" y="3657600"/>
            <a:ext cx="3810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V="1">
            <a:off x="2743200" y="2819400"/>
            <a:ext cx="0" cy="8382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2362200" y="41910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2743200" y="4191000"/>
            <a:ext cx="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4191000" y="2286000"/>
            <a:ext cx="12954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4191000" y="5715000"/>
            <a:ext cx="1295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6477000" y="3657600"/>
            <a:ext cx="3810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V="1">
            <a:off x="6858000" y="2819400"/>
            <a:ext cx="0" cy="8382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477000" y="4191000"/>
            <a:ext cx="3810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6858000" y="4191000"/>
            <a:ext cx="0" cy="9144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7315200" y="57150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7315200" y="2209800"/>
            <a:ext cx="4572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848600" y="5105400"/>
            <a:ext cx="11064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</a:rPr>
              <a:t>3: 0.91 </a:t>
            </a:r>
          </a:p>
          <a:p>
            <a:r>
              <a:rPr lang="en-US" altLang="en-US" sz="2400">
                <a:solidFill>
                  <a:schemeClr val="accent2"/>
                </a:solidFill>
              </a:rPr>
              <a:t>4: 0.57</a:t>
            </a:r>
          </a:p>
          <a:p>
            <a:r>
              <a:rPr lang="en-US" altLang="en-US" sz="2400">
                <a:solidFill>
                  <a:schemeClr val="accent2"/>
                </a:solidFill>
              </a:rPr>
              <a:t>5: 0.36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7924800" y="1752600"/>
            <a:ext cx="10302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rgbClr val="339966"/>
                </a:solidFill>
              </a:rPr>
              <a:t>1: 0.72</a:t>
            </a:r>
          </a:p>
          <a:p>
            <a:r>
              <a:rPr lang="en-US" altLang="en-US" sz="2400">
                <a:solidFill>
                  <a:srgbClr val="339966"/>
                </a:solidFill>
              </a:rPr>
              <a:t>2: 0.48</a:t>
            </a:r>
            <a:endParaRPr lang="en-US" altLang="en-US" sz="2000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971800" y="3429000"/>
            <a:ext cx="1143000" cy="9906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339966"/>
                </a:solidFill>
              </a:rPr>
              <a:t>Chinese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Query</a:t>
            </a:r>
            <a:endParaRPr lang="en-US" altLang="en-US" sz="240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4648200" y="3352800"/>
            <a:ext cx="1828800" cy="1143000"/>
          </a:xfrm>
          <a:prstGeom prst="rect">
            <a:avLst/>
          </a:prstGeom>
          <a:noFill/>
          <a:ln w="9525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339966"/>
                </a:solidFill>
              </a:rPr>
              <a:t>Chinese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Term</a:t>
            </a:r>
          </a:p>
          <a:p>
            <a:pPr algn="ctr"/>
            <a:r>
              <a:rPr lang="en-US" altLang="en-US" sz="2400">
                <a:solidFill>
                  <a:srgbClr val="339966"/>
                </a:solidFill>
              </a:rPr>
              <a:t>Selection</a:t>
            </a:r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4114800" y="3962400"/>
            <a:ext cx="5334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 lIns="90488" tIns="44450" rIns="90488" bIns="44450"/>
          <a:lstStyle/>
          <a:p>
            <a:r>
              <a:rPr lang="en-US" altLang="en-US" smtClean="0"/>
              <a:t>Evidence for Language Identification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Metadata</a:t>
            </a:r>
          </a:p>
          <a:p>
            <a:pPr lvl="1"/>
            <a:r>
              <a:rPr lang="en-US" altLang="en-US" dirty="0" smtClean="0"/>
              <a:t>Included in HTTP and HTML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Word-scale features</a:t>
            </a:r>
          </a:p>
          <a:p>
            <a:pPr lvl="1"/>
            <a:r>
              <a:rPr lang="en-US" altLang="en-US" dirty="0" smtClean="0"/>
              <a:t>Which </a:t>
            </a:r>
            <a:r>
              <a:rPr lang="en-US" altLang="en-US" dirty="0" err="1" smtClean="0"/>
              <a:t>stopword</a:t>
            </a:r>
            <a:r>
              <a:rPr lang="en-US" altLang="en-US" dirty="0" smtClean="0"/>
              <a:t> list</a:t>
            </a:r>
            <a:r>
              <a:rPr lang="en-US" altLang="en-US" dirty="0" smtClean="0"/>
              <a:t> </a:t>
            </a:r>
            <a:r>
              <a:rPr lang="en-US" altLang="en-US" dirty="0" smtClean="0"/>
              <a:t>gets the most hits?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Subword</a:t>
            </a:r>
            <a:r>
              <a:rPr lang="en-US" altLang="en-US" dirty="0" smtClean="0"/>
              <a:t> features</a:t>
            </a:r>
          </a:p>
          <a:p>
            <a:pPr lvl="1"/>
            <a:r>
              <a:rPr lang="en-US" altLang="en-US" dirty="0" smtClean="0"/>
              <a:t>Character n-gram statistics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Merging Ranked Lists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0" y="1828800"/>
            <a:ext cx="3810000" cy="4114800"/>
          </a:xfrm>
        </p:spPr>
        <p:txBody>
          <a:bodyPr/>
          <a:lstStyle/>
          <a:p>
            <a:r>
              <a:rPr lang="en-US" altLang="en-US" smtClean="0"/>
              <a:t>Types of Evidence</a:t>
            </a:r>
          </a:p>
          <a:p>
            <a:pPr lvl="1"/>
            <a:r>
              <a:rPr lang="en-US" altLang="en-US" smtClean="0"/>
              <a:t>Rank</a:t>
            </a:r>
          </a:p>
          <a:p>
            <a:pPr lvl="1"/>
            <a:r>
              <a:rPr lang="en-US" altLang="en-US" smtClean="0"/>
              <a:t>Score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Evidence Combination</a:t>
            </a:r>
          </a:p>
          <a:p>
            <a:pPr lvl="1"/>
            <a:r>
              <a:rPr lang="en-US" altLang="en-US" smtClean="0"/>
              <a:t>Weighted round robin</a:t>
            </a:r>
          </a:p>
          <a:p>
            <a:pPr lvl="1"/>
            <a:r>
              <a:rPr lang="en-US" altLang="en-US" smtClean="0"/>
              <a:t>Score combination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Parameter tuning</a:t>
            </a:r>
          </a:p>
          <a:p>
            <a:pPr lvl="1"/>
            <a:r>
              <a:rPr lang="en-US" altLang="en-US" smtClean="0"/>
              <a:t>Condition-based</a:t>
            </a:r>
          </a:p>
          <a:p>
            <a:pPr lvl="1"/>
            <a:r>
              <a:rPr lang="en-US" altLang="en-US" smtClean="0"/>
              <a:t>Query-based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28600" y="1752600"/>
            <a:ext cx="2438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/>
              <a:t>     1  </a:t>
            </a:r>
            <a:r>
              <a:rPr lang="en-US" altLang="en-US" sz="2400" dirty="0" smtClean="0"/>
              <a:t>EN</a:t>
            </a:r>
            <a:r>
              <a:rPr lang="en-US" altLang="en-US" sz="2400" dirty="0" smtClean="0"/>
              <a:t>3145</a:t>
            </a:r>
            <a:r>
              <a:rPr lang="en-US" altLang="en-US" sz="2400" dirty="0" smtClean="0"/>
              <a:t>  </a:t>
            </a:r>
            <a:r>
              <a:rPr lang="en-US" altLang="en-US" sz="2400" dirty="0"/>
              <a:t>.22</a:t>
            </a:r>
          </a:p>
          <a:p>
            <a:r>
              <a:rPr lang="en-US" altLang="en-US" sz="2400" dirty="0"/>
              <a:t>     2  </a:t>
            </a:r>
            <a:r>
              <a:rPr lang="en-US" altLang="en-US" sz="2400" dirty="0" smtClean="0"/>
              <a:t>EN3052  </a:t>
            </a:r>
            <a:r>
              <a:rPr lang="en-US" altLang="en-US" sz="2400" dirty="0"/>
              <a:t>.21</a:t>
            </a:r>
          </a:p>
          <a:p>
            <a:r>
              <a:rPr lang="en-US" altLang="en-US" sz="2400" dirty="0"/>
              <a:t>     3  </a:t>
            </a:r>
            <a:r>
              <a:rPr lang="en-US" altLang="en-US" sz="2400" dirty="0" smtClean="0"/>
              <a:t>EN</a:t>
            </a:r>
            <a:r>
              <a:rPr lang="en-US" altLang="en-US" sz="2400" dirty="0" smtClean="0"/>
              <a:t>4091  </a:t>
            </a:r>
            <a:r>
              <a:rPr lang="en-US" altLang="en-US" sz="2400" dirty="0"/>
              <a:t>.17</a:t>
            </a:r>
          </a:p>
          <a:p>
            <a:r>
              <a:rPr lang="en-US" altLang="en-US" sz="2400" dirty="0"/>
              <a:t>  …</a:t>
            </a:r>
          </a:p>
          <a:p>
            <a:r>
              <a:rPr lang="en-US" altLang="en-US" sz="2400" dirty="0"/>
              <a:t>1000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4221 </a:t>
            </a:r>
            <a:r>
              <a:rPr lang="en-US" altLang="en-US" sz="2400" dirty="0"/>
              <a:t>.04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819400" y="1752600"/>
            <a:ext cx="2438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/>
              <a:t>     1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4062  </a:t>
            </a:r>
            <a:r>
              <a:rPr lang="en-US" altLang="en-US" sz="2400" dirty="0"/>
              <a:t>.52</a:t>
            </a:r>
          </a:p>
          <a:p>
            <a:r>
              <a:rPr lang="en-US" altLang="en-US" sz="2400" dirty="0"/>
              <a:t>     2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2156  </a:t>
            </a:r>
            <a:r>
              <a:rPr lang="en-US" altLang="en-US" sz="2400" dirty="0"/>
              <a:t>.37</a:t>
            </a:r>
          </a:p>
          <a:p>
            <a:r>
              <a:rPr lang="en-US" altLang="en-US" sz="2400" dirty="0"/>
              <a:t>     3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3112  </a:t>
            </a:r>
            <a:r>
              <a:rPr lang="en-US" altLang="en-US" sz="2400" dirty="0"/>
              <a:t>.31</a:t>
            </a:r>
          </a:p>
          <a:p>
            <a:r>
              <a:rPr lang="en-US" altLang="en-US" sz="2400" dirty="0"/>
              <a:t>  …</a:t>
            </a:r>
          </a:p>
          <a:p>
            <a:r>
              <a:rPr lang="en-US" altLang="en-US" sz="2400" dirty="0"/>
              <a:t>1000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2159 </a:t>
            </a:r>
            <a:r>
              <a:rPr lang="en-US" altLang="en-US" sz="2400" dirty="0"/>
              <a:t>.02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1524000" y="4343400"/>
            <a:ext cx="2438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/>
              <a:t>     1 </a:t>
            </a:r>
            <a:r>
              <a:rPr lang="en-US" altLang="en-US" sz="2400" dirty="0" smtClean="0"/>
              <a:t> DE4062</a:t>
            </a:r>
            <a:endParaRPr lang="en-US" altLang="en-US" sz="2400" dirty="0"/>
          </a:p>
          <a:p>
            <a:r>
              <a:rPr lang="en-US" altLang="en-US" sz="2400" dirty="0"/>
              <a:t>     2  </a:t>
            </a:r>
            <a:r>
              <a:rPr lang="en-US" altLang="en-US" sz="2400" dirty="0" smtClean="0"/>
              <a:t>EN3145</a:t>
            </a:r>
            <a:endParaRPr lang="en-US" altLang="en-US" sz="2400" dirty="0"/>
          </a:p>
          <a:p>
            <a:r>
              <a:rPr lang="en-US" altLang="en-US" sz="2400" dirty="0"/>
              <a:t>     3  </a:t>
            </a:r>
            <a:r>
              <a:rPr lang="en-US" altLang="en-US" sz="2400" dirty="0" smtClean="0"/>
              <a:t>DE</a:t>
            </a:r>
            <a:r>
              <a:rPr lang="en-US" altLang="en-US" sz="2400" dirty="0" smtClean="0"/>
              <a:t>2156</a:t>
            </a:r>
            <a:endParaRPr lang="en-US" altLang="en-US" sz="2400" dirty="0"/>
          </a:p>
          <a:p>
            <a:r>
              <a:rPr lang="en-US" altLang="en-US" sz="2400" dirty="0"/>
              <a:t>  …</a:t>
            </a:r>
          </a:p>
          <a:p>
            <a:r>
              <a:rPr lang="en-US" altLang="en-US" sz="2400" dirty="0"/>
              <a:t>1000  </a:t>
            </a:r>
            <a:r>
              <a:rPr lang="en-US" altLang="en-US" sz="2400" dirty="0" smtClean="0"/>
              <a:t>EN</a:t>
            </a:r>
            <a:r>
              <a:rPr lang="en-US" altLang="en-US" sz="2400" dirty="0" smtClean="0"/>
              <a:t>4201</a:t>
            </a:r>
            <a:endParaRPr lang="en-US" altLang="en-US" sz="2400" dirty="0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371600" y="3810000"/>
            <a:ext cx="838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H="1">
            <a:off x="3276600" y="3810000"/>
            <a:ext cx="838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6127</TotalTime>
  <Words>402</Words>
  <Application>Microsoft Office PowerPoint</Application>
  <PresentationFormat>On-screen Show (4:3)</PresentationFormat>
  <Paragraphs>174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Default Design</vt:lpstr>
      <vt:lpstr>ClipArt</vt:lpstr>
      <vt:lpstr>Cross-Language Retrieval</vt:lpstr>
      <vt:lpstr>Agenda</vt:lpstr>
      <vt:lpstr>PowerPoint Presentation</vt:lpstr>
      <vt:lpstr>Multilingual Information Access</vt:lpstr>
      <vt:lpstr>Who needs Cross-Language IR?</vt:lpstr>
      <vt:lpstr>One Approach:  Multilingual Thesaurus</vt:lpstr>
      <vt:lpstr>Another Approach: Free-Text CLIR</vt:lpstr>
      <vt:lpstr>Evidence for Language Identification</vt:lpstr>
      <vt:lpstr>Merging Ranked Lists</vt:lpstr>
      <vt:lpstr>Query-Language CLIR</vt:lpstr>
      <vt:lpstr>Example (Modular) Document Translation</vt:lpstr>
      <vt:lpstr>Document-Language CLIR</vt:lpstr>
      <vt:lpstr>PowerPoint Presentation</vt:lpstr>
      <vt:lpstr>Which Approach to Use?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Translingual Topic Tracking  with PRISE</dc:title>
  <dc:creator>Gina Levow</dc:creator>
  <cp:lastModifiedBy>gg</cp:lastModifiedBy>
  <cp:revision>238</cp:revision>
  <cp:lastPrinted>2000-08-21T04:25:53Z</cp:lastPrinted>
  <dcterms:created xsi:type="dcterms:W3CDTF">2000-02-24T21:16:42Z</dcterms:created>
  <dcterms:modified xsi:type="dcterms:W3CDTF">2014-11-08T20:27:09Z</dcterms:modified>
</cp:coreProperties>
</file>