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16" r:id="rId3"/>
    <p:sldId id="317" r:id="rId4"/>
    <p:sldId id="369" r:id="rId5"/>
    <p:sldId id="318" r:id="rId6"/>
    <p:sldId id="319" r:id="rId7"/>
    <p:sldId id="320" r:id="rId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8" autoAdjust="0"/>
  </p:normalViewPr>
  <p:slideViewPr>
    <p:cSldViewPr>
      <p:cViewPr varScale="1">
        <p:scale>
          <a:sx n="83" d="100"/>
          <a:sy n="83" d="100"/>
        </p:scale>
        <p:origin x="84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772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7610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914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20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2150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21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7647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624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6860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7480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7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6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9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9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81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30751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1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623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8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9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790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103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01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Course Logistics</a:t>
            </a:r>
            <a:endParaRPr lang="en-US" altLang="en-US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1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Course Goals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4114800"/>
          </a:xfrm>
          <a:noFill/>
        </p:spPr>
        <p:txBody>
          <a:bodyPr/>
          <a:lstStyle/>
          <a:p>
            <a:r>
              <a:rPr lang="en-US" altLang="en-US" smtClean="0"/>
              <a:t>Appreciate IR system capabilities and limitations</a:t>
            </a:r>
          </a:p>
          <a:p>
            <a:endParaRPr lang="en-US" altLang="en-US" smtClean="0"/>
          </a:p>
          <a:p>
            <a:r>
              <a:rPr lang="en-US" altLang="en-US" smtClean="0"/>
              <a:t>Understand IR system design &amp; implementation</a:t>
            </a:r>
          </a:p>
          <a:p>
            <a:pPr lvl="1"/>
            <a:r>
              <a:rPr lang="en-US" altLang="en-US" smtClean="0"/>
              <a:t>For a broad range of applications and media</a:t>
            </a:r>
          </a:p>
          <a:p>
            <a:endParaRPr lang="en-US" altLang="en-US" smtClean="0"/>
          </a:p>
          <a:p>
            <a:r>
              <a:rPr lang="en-US" altLang="en-US" smtClean="0"/>
              <a:t>Evaluate IR system performance</a:t>
            </a:r>
          </a:p>
          <a:p>
            <a:endParaRPr lang="en-US" altLang="en-US" smtClean="0"/>
          </a:p>
          <a:p>
            <a:r>
              <a:rPr lang="en-US" altLang="en-US" smtClean="0"/>
              <a:t>Identify current IR research problems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763447" y="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Course Design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49147" y="990600"/>
            <a:ext cx="8001000" cy="4114800"/>
          </a:xfrm>
          <a:noFill/>
        </p:spPr>
        <p:txBody>
          <a:bodyPr/>
          <a:lstStyle/>
          <a:p>
            <a:r>
              <a:rPr lang="en-US" altLang="en-US" dirty="0" smtClean="0"/>
              <a:t>15 modules, each typically 7 days</a:t>
            </a:r>
          </a:p>
          <a:p>
            <a:r>
              <a:rPr lang="en-US" altLang="en-US" dirty="0" smtClean="0"/>
              <a:t>Readings </a:t>
            </a:r>
            <a:r>
              <a:rPr lang="en-US" altLang="en-US" dirty="0" smtClean="0"/>
              <a:t>provide background and </a:t>
            </a:r>
            <a:r>
              <a:rPr lang="en-US" altLang="en-US" dirty="0" smtClean="0"/>
              <a:t>detail</a:t>
            </a:r>
          </a:p>
          <a:p>
            <a:pPr lvl="1"/>
            <a:r>
              <a:rPr lang="en-US" altLang="en-US" dirty="0" smtClean="0"/>
              <a:t>Usually 3 readings per module, each with a video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Plus summarize</a:t>
            </a:r>
            <a:r>
              <a:rPr lang="en-US" altLang="en-US" dirty="0" smtClean="0"/>
              <a:t> </a:t>
            </a:r>
            <a:r>
              <a:rPr lang="en-US" altLang="en-US" dirty="0" smtClean="0"/>
              <a:t>3 </a:t>
            </a:r>
            <a:r>
              <a:rPr lang="en-US" altLang="en-US" dirty="0" smtClean="0"/>
              <a:t>more papers (~1 per month)</a:t>
            </a:r>
            <a:endParaRPr lang="en-US" altLang="en-US" dirty="0" smtClean="0"/>
          </a:p>
          <a:p>
            <a:r>
              <a:rPr lang="en-US" altLang="en-US" dirty="0" smtClean="0"/>
              <a:t>Video lectures </a:t>
            </a:r>
            <a:r>
              <a:rPr lang="en-US" altLang="en-US" dirty="0" smtClean="0"/>
              <a:t>offer a conceptual framework</a:t>
            </a:r>
          </a:p>
          <a:p>
            <a:pPr lvl="1"/>
            <a:r>
              <a:rPr lang="en-US" altLang="en-US" dirty="0" smtClean="0"/>
              <a:t>But t</a:t>
            </a:r>
            <a:r>
              <a:rPr lang="en-US" altLang="en-US" dirty="0" smtClean="0"/>
              <a:t>hey </a:t>
            </a:r>
            <a:r>
              <a:rPr lang="en-US" altLang="en-US" dirty="0" smtClean="0"/>
              <a:t>can</a:t>
            </a:r>
            <a:r>
              <a:rPr lang="en-US" altLang="en-US" dirty="0" smtClean="0"/>
              <a:t>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cover every </a:t>
            </a:r>
            <a:r>
              <a:rPr lang="en-US" altLang="en-US" dirty="0" smtClean="0"/>
              <a:t>important detail</a:t>
            </a:r>
          </a:p>
          <a:p>
            <a:r>
              <a:rPr lang="en-US" altLang="en-US" dirty="0" smtClean="0"/>
              <a:t>Discussion board fosters synthesis</a:t>
            </a:r>
            <a:endParaRPr lang="en-US" altLang="en-US" dirty="0" smtClean="0"/>
          </a:p>
          <a:p>
            <a:r>
              <a:rPr lang="en-US" altLang="en-US" dirty="0" smtClean="0"/>
              <a:t>Exercises</a:t>
            </a:r>
            <a:r>
              <a:rPr lang="en-US" altLang="en-US" dirty="0" smtClean="0"/>
              <a:t> </a:t>
            </a:r>
            <a:r>
              <a:rPr lang="en-US" altLang="en-US" dirty="0" smtClean="0"/>
              <a:t>and project provide </a:t>
            </a:r>
            <a:r>
              <a:rPr lang="en-US" altLang="en-US" dirty="0" smtClean="0"/>
              <a:t>experience</a:t>
            </a:r>
          </a:p>
          <a:p>
            <a:r>
              <a:rPr lang="en-US" altLang="en-US" dirty="0" smtClean="0"/>
              <a:t>Cameo video provide broader context</a:t>
            </a:r>
            <a:endParaRPr lang="en-US" altLang="en-US" dirty="0" smtClean="0"/>
          </a:p>
          <a:p>
            <a:r>
              <a:rPr lang="en-US" altLang="en-US" dirty="0" smtClean="0"/>
              <a:t>Final exam helps focus your effort </a:t>
            </a:r>
          </a:p>
        </p:txBody>
      </p:sp>
      <p:graphicFrame>
        <p:nvGraphicFramePr>
          <p:cNvPr id="2050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946497"/>
              </p:ext>
            </p:extLst>
          </p:nvPr>
        </p:nvGraphicFramePr>
        <p:xfrm>
          <a:off x="6781800" y="6124454"/>
          <a:ext cx="538163" cy="428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" r:id="rId4" imgW="5486400" imgH="137880" progId="Word.Document.8">
                  <p:embed/>
                </p:oleObj>
              </mc:Choice>
              <mc:Fallback>
                <p:oleObj name="Document" r:id="rId4" imgW="5486400" imgH="137880" progId="Word.Document.8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6124454"/>
                        <a:ext cx="538163" cy="428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Assumed Background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114800"/>
          </a:xfrm>
        </p:spPr>
        <p:txBody>
          <a:bodyPr/>
          <a:lstStyle/>
          <a:p>
            <a:r>
              <a:rPr lang="en-US" altLang="en-US" dirty="0" smtClean="0"/>
              <a:t>MIM Students:</a:t>
            </a:r>
          </a:p>
          <a:p>
            <a:pPr lvl="1"/>
            <a:r>
              <a:rPr lang="en-US" altLang="en-US" dirty="0" smtClean="0"/>
              <a:t>INFM 603 previously</a:t>
            </a:r>
          </a:p>
          <a:p>
            <a:pPr lvl="1"/>
            <a:r>
              <a:rPr lang="en-US" altLang="en-US" dirty="0" smtClean="0"/>
              <a:t>INFM 605 previously or concurrently</a:t>
            </a:r>
          </a:p>
          <a:p>
            <a:r>
              <a:rPr lang="en-US" altLang="en-US" dirty="0" smtClean="0"/>
              <a:t>MLS students:</a:t>
            </a:r>
          </a:p>
          <a:p>
            <a:pPr lvl="1"/>
            <a:r>
              <a:rPr lang="en-US" altLang="en-US" dirty="0" smtClean="0"/>
              <a:t>LBSC 671 previously</a:t>
            </a:r>
          </a:p>
          <a:p>
            <a:pPr lvl="1"/>
            <a:r>
              <a:rPr lang="en-US" altLang="en-US" dirty="0" smtClean="0"/>
              <a:t>LBSC 602 previously or concurrently</a:t>
            </a:r>
          </a:p>
          <a:p>
            <a:r>
              <a:rPr lang="en-US" altLang="en-US" dirty="0" smtClean="0"/>
              <a:t>Others:</a:t>
            </a:r>
          </a:p>
          <a:p>
            <a:pPr lvl="1"/>
            <a:r>
              <a:rPr lang="en-US" altLang="en-US" dirty="0" smtClean="0"/>
              <a:t>Discuss your background with 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94607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Grading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572000"/>
          </a:xfrm>
          <a:noFill/>
        </p:spPr>
        <p:txBody>
          <a:bodyPr/>
          <a:lstStyle/>
          <a:p>
            <a:r>
              <a:rPr lang="en-US" altLang="en-US" dirty="0" smtClean="0"/>
              <a:t>Assignments </a:t>
            </a:r>
            <a:r>
              <a:rPr lang="en-US" altLang="en-US" dirty="0" smtClean="0"/>
              <a:t>(</a:t>
            </a:r>
            <a:r>
              <a:rPr lang="en-US" altLang="en-US" dirty="0" smtClean="0"/>
              <a:t>17.5</a:t>
            </a:r>
            <a:r>
              <a:rPr lang="en-US" altLang="en-US" dirty="0" smtClean="0"/>
              <a:t>%)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Mastery of concepts and experience using </a:t>
            </a:r>
            <a:r>
              <a:rPr lang="en-US" altLang="en-US" dirty="0" smtClean="0"/>
              <a:t>tools</a:t>
            </a:r>
            <a:endParaRPr lang="en-US" altLang="en-US" dirty="0" smtClean="0"/>
          </a:p>
          <a:p>
            <a:r>
              <a:rPr lang="en-US" altLang="en-US" dirty="0" smtClean="0"/>
              <a:t>Reading summaries (</a:t>
            </a:r>
            <a:r>
              <a:rPr lang="en-US" altLang="en-US" dirty="0" smtClean="0"/>
              <a:t>12.5%)</a:t>
            </a:r>
          </a:p>
          <a:p>
            <a:r>
              <a:rPr lang="en-US" altLang="en-US" dirty="0" smtClean="0"/>
              <a:t>Discussion </a:t>
            </a:r>
            <a:r>
              <a:rPr lang="en-US" altLang="en-US" dirty="0"/>
              <a:t>b</a:t>
            </a:r>
            <a:r>
              <a:rPr lang="en-US" altLang="en-US" dirty="0" smtClean="0"/>
              <a:t>oard commentary (10%)</a:t>
            </a:r>
            <a:endParaRPr lang="en-US" altLang="en-US" dirty="0" smtClean="0"/>
          </a:p>
          <a:p>
            <a:r>
              <a:rPr lang="en-US" altLang="en-US" dirty="0" smtClean="0"/>
              <a:t>Term project (30%)</a:t>
            </a:r>
          </a:p>
          <a:p>
            <a:pPr lvl="1"/>
            <a:r>
              <a:rPr lang="en-US" altLang="en-US" dirty="0" smtClean="0"/>
              <a:t>Options are described on course Web </a:t>
            </a:r>
            <a:r>
              <a:rPr lang="en-US" altLang="en-US" dirty="0" smtClean="0"/>
              <a:t>page</a:t>
            </a:r>
            <a:endParaRPr lang="en-US" altLang="en-US" dirty="0" smtClean="0"/>
          </a:p>
          <a:p>
            <a:r>
              <a:rPr lang="en-US" altLang="en-US" dirty="0" smtClean="0"/>
              <a:t>Final exam (30%)</a:t>
            </a:r>
          </a:p>
          <a:p>
            <a:pPr lvl="1"/>
            <a:r>
              <a:rPr lang="en-US" altLang="en-US" dirty="0" smtClean="0"/>
              <a:t>3 hour, </a:t>
            </a:r>
            <a:r>
              <a:rPr lang="en-US" altLang="en-US" dirty="0" smtClean="0"/>
              <a:t>“take home”</a:t>
            </a:r>
            <a:endParaRPr lang="en-US" altLang="en-US" dirty="0" smtClean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Handy Things to Know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114800"/>
          </a:xfrm>
          <a:noFill/>
        </p:spPr>
        <p:txBody>
          <a:bodyPr/>
          <a:lstStyle/>
          <a:p>
            <a:r>
              <a:rPr lang="en-US" altLang="en-US" dirty="0"/>
              <a:t>I am most easily reached by email</a:t>
            </a:r>
          </a:p>
          <a:p>
            <a:pPr lvl="1"/>
            <a:r>
              <a:rPr lang="en-US" altLang="en-US" dirty="0" smtClean="0"/>
              <a:t>oard@umd.edu</a:t>
            </a:r>
          </a:p>
          <a:p>
            <a:pPr lvl="1"/>
            <a:r>
              <a:rPr lang="en-US" altLang="en-US" dirty="0" smtClean="0"/>
              <a:t>I may not reply to messages sent through ELMS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Cell </a:t>
            </a:r>
            <a:r>
              <a:rPr lang="en-US" altLang="en-US" dirty="0" smtClean="0"/>
              <a:t>phone </a:t>
            </a:r>
            <a:r>
              <a:rPr lang="en-US" altLang="en-US" dirty="0"/>
              <a:t>o</a:t>
            </a:r>
            <a:r>
              <a:rPr lang="en-US" altLang="en-US" dirty="0" smtClean="0"/>
              <a:t>ffice hours: 5:00-5:30 PM weekdays</a:t>
            </a:r>
          </a:p>
          <a:p>
            <a:pPr lvl="1"/>
            <a:r>
              <a:rPr lang="en-US" altLang="en-US" dirty="0" smtClean="0"/>
              <a:t>Or schedule by email, or ask after class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Everything is on the Web</a:t>
            </a:r>
          </a:p>
          <a:p>
            <a:pPr lvl="1"/>
            <a:r>
              <a:rPr lang="en-US" altLang="en-US" dirty="0" smtClean="0"/>
              <a:t>“Teaching” at </a:t>
            </a:r>
            <a:r>
              <a:rPr lang="en-US" altLang="en-US" dirty="0" smtClean="0"/>
              <a:t>http</a:t>
            </a:r>
            <a:r>
              <a:rPr lang="en-US" altLang="en-US" dirty="0" smtClean="0"/>
              <a:t>://terpconnect.umd.edu/~oard</a:t>
            </a:r>
          </a:p>
          <a:p>
            <a:pPr lvl="3"/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Next?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Use </a:t>
            </a:r>
            <a:r>
              <a:rPr lang="en-US" altLang="en-US" dirty="0" smtClean="0"/>
              <a:t>the ELMS discussion forum</a:t>
            </a:r>
          </a:p>
          <a:p>
            <a:pPr lvl="1"/>
            <a:r>
              <a:rPr lang="en-US" altLang="en-US" dirty="0" smtClean="0"/>
              <a:t>This week and every week!</a:t>
            </a:r>
            <a:endParaRPr lang="en-US" altLang="en-US" dirty="0" smtClean="0"/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Homework assignment</a:t>
            </a:r>
          </a:p>
          <a:p>
            <a:pPr lvl="1"/>
            <a:r>
              <a:rPr lang="en-US" altLang="en-US" dirty="0" smtClean="0"/>
              <a:t>Due at midnight </a:t>
            </a:r>
            <a:r>
              <a:rPr lang="en-US" altLang="en-US" dirty="0" smtClean="0"/>
              <a:t>on Sunday night</a:t>
            </a:r>
            <a:endParaRPr lang="en-US" altLang="en-US" dirty="0" smtClean="0"/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Explore the course Web site</a:t>
            </a:r>
          </a:p>
          <a:p>
            <a:pPr lvl="1"/>
            <a:r>
              <a:rPr lang="en-US" altLang="en-US" dirty="0" smtClean="0"/>
              <a:t>Start thinking about the term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46299735</TotalTime>
  <Words>275</Words>
  <Application>Microsoft Office PowerPoint</Application>
  <PresentationFormat>On-screen Show (4:3)</PresentationFormat>
  <Paragraphs>66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Blank Presentation</vt:lpstr>
      <vt:lpstr>Document</vt:lpstr>
      <vt:lpstr>Course Logistics</vt:lpstr>
      <vt:lpstr>Course Goals</vt:lpstr>
      <vt:lpstr>Course Design</vt:lpstr>
      <vt:lpstr>Assumed Background</vt:lpstr>
      <vt:lpstr>Grading</vt:lpstr>
      <vt:lpstr>Handy Things to Know</vt:lpstr>
      <vt:lpstr>What Next?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gg</cp:lastModifiedBy>
  <cp:revision>134</cp:revision>
  <cp:lastPrinted>1998-04-27T02:28:06Z</cp:lastPrinted>
  <dcterms:created xsi:type="dcterms:W3CDTF">1998-04-26T18:13:33Z</dcterms:created>
  <dcterms:modified xsi:type="dcterms:W3CDTF">2015-08-16T21:32:54Z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