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04" r:id="rId3"/>
    <p:sldId id="379" r:id="rId4"/>
    <p:sldId id="371" r:id="rId5"/>
    <p:sldId id="373" r:id="rId6"/>
    <p:sldId id="374" r:id="rId7"/>
    <p:sldId id="358" r:id="rId8"/>
    <p:sldId id="314" r:id="rId9"/>
    <p:sldId id="315" r:id="rId10"/>
    <p:sldId id="372" r:id="rId11"/>
    <p:sldId id="380" r:id="rId12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00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698" autoAdjust="0"/>
  </p:normalViewPr>
  <p:slideViewPr>
    <p:cSldViewPr>
      <p:cViewPr varScale="1">
        <p:scale>
          <a:sx n="77" d="100"/>
          <a:sy n="77" d="100"/>
        </p:scale>
        <p:origin x="120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6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37720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352925"/>
            <a:ext cx="5013325" cy="41290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876109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3889375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889375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0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199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29142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889375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3889375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2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0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/>
          </a:solidFill>
          <a:ln cap="flat"/>
        </p:spPr>
      </p:sp>
      <p:sp>
        <p:nvSpPr>
          <p:cNvPr id="4301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744641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8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42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7613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52644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3884613" y="8685213"/>
            <a:ext cx="2973387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/>
              <a:t>16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-1588" y="8685213"/>
            <a:ext cx="2971801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-1588" y="0"/>
            <a:ext cx="2971801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3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>
            <a:solidFill>
              <a:schemeClr val="tx1"/>
            </a:solidFill>
          </a:ln>
        </p:spPr>
      </p:sp>
      <p:sp>
        <p:nvSpPr>
          <p:cNvPr id="5223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2813" y="4341813"/>
            <a:ext cx="50292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21798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3884613" y="8685213"/>
            <a:ext cx="2973387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/>
              <a:t>17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-1588" y="8685213"/>
            <a:ext cx="2971801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-1588" y="0"/>
            <a:ext cx="2971801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>
            <a:solidFill>
              <a:schemeClr val="tx1"/>
            </a:solidFill>
          </a:ln>
        </p:spPr>
      </p:sp>
      <p:sp>
        <p:nvSpPr>
          <p:cNvPr id="5325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2813" y="4341813"/>
            <a:ext cx="50292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17696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3884613" y="8685213"/>
            <a:ext cx="2973387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49" tIns="0" rIns="19049" bIns="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/>
              <a:t>19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-1588" y="8685213"/>
            <a:ext cx="2971801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-1588" y="0"/>
            <a:ext cx="2971801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0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cap="flat">
            <a:solidFill>
              <a:schemeClr val="tx1"/>
            </a:solidFill>
          </a:ln>
        </p:spPr>
      </p:sp>
      <p:sp>
        <p:nvSpPr>
          <p:cNvPr id="5530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2813" y="4341813"/>
            <a:ext cx="50292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0" tIns="44446" rIns="90480" bIns="44446"/>
          <a:lstStyle/>
          <a:p>
            <a:r>
              <a:rPr lang="en-US" altLang="en-US" smtClean="0"/>
              <a:t>Okay, I’ve presented a very complex field… how do we actually go about studying it?</a:t>
            </a:r>
          </a:p>
          <a:p>
            <a:r>
              <a:rPr lang="en-US" altLang="en-US" smtClean="0"/>
              <a:t>Example of a decomposition that doesn’t make sense: separating engine from transmission</a:t>
            </a:r>
          </a:p>
        </p:txBody>
      </p:sp>
    </p:spTree>
    <p:extLst>
      <p:ext uri="{BB962C8B-B14F-4D97-AF65-F5344CB8AC3E}">
        <p14:creationId xmlns:p14="http://schemas.microsoft.com/office/powerpoint/2010/main" val="3849664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863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791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299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1812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307519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517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6230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581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607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990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7901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1038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6019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Structure of IR Systems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  <a:noFill/>
        </p:spPr>
        <p:txBody>
          <a:bodyPr/>
          <a:lstStyle/>
          <a:p>
            <a:r>
              <a:rPr lang="en-US" altLang="en-US" dirty="0" smtClean="0"/>
              <a:t>INST 734</a:t>
            </a:r>
          </a:p>
          <a:p>
            <a:r>
              <a:rPr lang="en-US" altLang="en-US" dirty="0" smtClean="0"/>
              <a:t>Module 1</a:t>
            </a:r>
          </a:p>
          <a:p>
            <a:r>
              <a:rPr lang="en-US" altLang="en-US" dirty="0" smtClean="0"/>
              <a:t>Doug </a:t>
            </a:r>
            <a:r>
              <a:rPr lang="en-US" altLang="en-US" dirty="0" err="1" smtClean="0"/>
              <a:t>Oard</a:t>
            </a:r>
            <a:endParaRPr lang="en-US" alt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Process/System Co-Design</a:t>
            </a:r>
          </a:p>
        </p:txBody>
      </p:sp>
      <p:pic>
        <p:nvPicPr>
          <p:cNvPr id="211971" name="Picture 3" descr="j0292020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819400"/>
            <a:ext cx="1868488" cy="1773238"/>
          </a:xfrm>
          <a:noFill/>
        </p:spPr>
      </p:pic>
      <p:sp>
        <p:nvSpPr>
          <p:cNvPr id="211972" name="tower"/>
          <p:cNvSpPr>
            <a:spLocks noEditPoints="1" noChangeArrowheads="1"/>
          </p:cNvSpPr>
          <p:nvPr/>
        </p:nvSpPr>
        <p:spPr bwMode="auto">
          <a:xfrm>
            <a:off x="5334000" y="2971800"/>
            <a:ext cx="904875" cy="1809750"/>
          </a:xfrm>
          <a:custGeom>
            <a:avLst/>
            <a:gdLst>
              <a:gd name="T0" fmla="*/ 0 w 21600"/>
              <a:gd name="T1" fmla="*/ 182986 h 21600"/>
              <a:gd name="T2" fmla="*/ 279171 w 21600"/>
              <a:gd name="T3" fmla="*/ 0 h 21600"/>
              <a:gd name="T4" fmla="*/ 452438 w 21600"/>
              <a:gd name="T5" fmla="*/ 0 h 21600"/>
              <a:gd name="T6" fmla="*/ 904875 w 21600"/>
              <a:gd name="T7" fmla="*/ 0 h 21600"/>
              <a:gd name="T8" fmla="*/ 904875 w 21600"/>
              <a:gd name="T9" fmla="*/ 976008 h 21600"/>
              <a:gd name="T10" fmla="*/ 904875 w 21600"/>
              <a:gd name="T11" fmla="*/ 1626764 h 21600"/>
              <a:gd name="T12" fmla="*/ 635339 w 21600"/>
              <a:gd name="T13" fmla="*/ 1809750 h 21600"/>
              <a:gd name="T14" fmla="*/ 442802 w 21600"/>
              <a:gd name="T15" fmla="*/ 1809750 h 21600"/>
              <a:gd name="T16" fmla="*/ 0 w 21600"/>
              <a:gd name="T17" fmla="*/ 1809750 h 21600"/>
              <a:gd name="T18" fmla="*/ 0 w 21600"/>
              <a:gd name="T19" fmla="*/ 965870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459 w 21600"/>
              <a:gd name="T31" fmla="*/ 22540 h 21600"/>
              <a:gd name="T32" fmla="*/ 21485 w 21600"/>
              <a:gd name="T33" fmla="*/ 27000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11973" name="Picture 5" descr="MPj03143790000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10400" y="2819400"/>
            <a:ext cx="1846263" cy="1981200"/>
          </a:xfrm>
          <a:noFill/>
        </p:spPr>
      </p:pic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276600" y="2895600"/>
            <a:ext cx="1295400" cy="1600200"/>
            <a:chOff x="1776" y="1920"/>
            <a:chExt cx="816" cy="1008"/>
          </a:xfrm>
        </p:grpSpPr>
        <p:sp>
          <p:nvSpPr>
            <p:cNvPr id="20487" name="AutoShape 7"/>
            <p:cNvSpPr>
              <a:spLocks noChangeArrowheads="1"/>
            </p:cNvSpPr>
            <p:nvPr/>
          </p:nvSpPr>
          <p:spPr bwMode="auto">
            <a:xfrm>
              <a:off x="1824" y="2736"/>
              <a:ext cx="768" cy="192"/>
            </a:xfrm>
            <a:prstGeom prst="rightArrow">
              <a:avLst>
                <a:gd name="adj1" fmla="val 50000"/>
                <a:gd name="adj2" fmla="val 10000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0488" name="AutoShape 8"/>
            <p:cNvSpPr>
              <a:spLocks noChangeArrowheads="1"/>
            </p:cNvSpPr>
            <p:nvPr/>
          </p:nvSpPr>
          <p:spPr bwMode="auto">
            <a:xfrm rot="-7595362">
              <a:off x="2112" y="2208"/>
              <a:ext cx="768" cy="192"/>
            </a:xfrm>
            <a:prstGeom prst="rightArrow">
              <a:avLst>
                <a:gd name="adj1" fmla="val 50000"/>
                <a:gd name="adj2" fmla="val 10000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0489" name="AutoShape 9"/>
            <p:cNvSpPr>
              <a:spLocks noChangeArrowheads="1"/>
            </p:cNvSpPr>
            <p:nvPr/>
          </p:nvSpPr>
          <p:spPr bwMode="auto">
            <a:xfrm rot="7595362" flipV="1">
              <a:off x="1488" y="2256"/>
              <a:ext cx="768" cy="192"/>
            </a:xfrm>
            <a:prstGeom prst="rightArrow">
              <a:avLst>
                <a:gd name="adj1" fmla="val 50000"/>
                <a:gd name="adj2" fmla="val 10000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Ahead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Modules 2: Indexing</a:t>
            </a:r>
          </a:p>
          <a:p>
            <a:endParaRPr lang="en-US" dirty="0" smtClean="0"/>
          </a:p>
          <a:p>
            <a:r>
              <a:rPr lang="en-US" dirty="0" smtClean="0"/>
              <a:t>Module 3: Ranking</a:t>
            </a:r>
          </a:p>
          <a:p>
            <a:endParaRPr lang="en-US" dirty="0" smtClean="0"/>
          </a:p>
          <a:p>
            <a:r>
              <a:rPr lang="en-US" dirty="0" smtClean="0"/>
              <a:t>Module 4: Interaction</a:t>
            </a:r>
          </a:p>
          <a:p>
            <a:endParaRPr lang="en-US" dirty="0" smtClean="0"/>
          </a:p>
          <a:p>
            <a:r>
              <a:rPr lang="en-US" dirty="0" smtClean="0"/>
              <a:t>Module 5: Evaluation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94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Segments</a:t>
            </a:r>
          </a:p>
        </p:txBody>
      </p:sp>
      <p:sp>
        <p:nvSpPr>
          <p:cNvPr id="512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  <a:noFill/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The </a:t>
            </a:r>
            <a:r>
              <a:rPr lang="en-US" alt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n</a:t>
            </a:r>
            <a:r>
              <a:rPr lang="en-US" alt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ature of </a:t>
            </a:r>
            <a:r>
              <a:rPr lang="en-US" altLang="en-US" u="sng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Information Retrieval </a:t>
            </a:r>
            <a:r>
              <a:rPr lang="en-US" alt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(IR)</a:t>
            </a:r>
          </a:p>
          <a:p>
            <a:pPr marL="514350" indent="-514350">
              <a:buFont typeface="+mj-lt"/>
              <a:buAutoNum type="arabicPeriod"/>
            </a:pPr>
            <a:endParaRPr lang="en-US" altLang="en-US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What </a:t>
            </a:r>
            <a:r>
              <a:rPr lang="en-US" alt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IR </a:t>
            </a:r>
            <a:r>
              <a:rPr lang="en-US" altLang="en-US" u="sng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systems</a:t>
            </a:r>
            <a:r>
              <a:rPr lang="en-US" alt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do</a:t>
            </a:r>
          </a:p>
          <a:p>
            <a:pPr marL="514350" indent="-514350">
              <a:buFont typeface="+mj-lt"/>
              <a:buAutoNum type="arabicPeriod"/>
            </a:pPr>
            <a:endParaRPr lang="en-US" altLang="en-US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en-US" dirty="0" smtClean="0"/>
              <a:t>The </a:t>
            </a:r>
            <a:r>
              <a:rPr lang="en-US" altLang="en-US" u="sng" dirty="0" smtClean="0"/>
              <a:t>structure</a:t>
            </a:r>
            <a:r>
              <a:rPr lang="en-US" altLang="en-US" dirty="0" smtClean="0"/>
              <a:t> of interactive IR </a:t>
            </a:r>
            <a:r>
              <a:rPr lang="en-US" altLang="en-US" dirty="0" smtClean="0"/>
              <a:t>systems</a:t>
            </a:r>
            <a:endParaRPr lang="en-US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60960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4" rIns="91427" bIns="45714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4400">
                <a:solidFill>
                  <a:srgbClr val="000000"/>
                </a:solidFill>
              </a:rPr>
              <a:t>Taylor’s Model of Question Formation</a:t>
            </a:r>
          </a:p>
        </p:txBody>
      </p:sp>
      <p:sp>
        <p:nvSpPr>
          <p:cNvPr id="21507" name="Oval 3"/>
          <p:cNvSpPr>
            <a:spLocks noChangeArrowheads="1"/>
          </p:cNvSpPr>
          <p:nvPr/>
        </p:nvSpPr>
        <p:spPr bwMode="auto">
          <a:xfrm>
            <a:off x="2514600" y="1600200"/>
            <a:ext cx="1219200" cy="685800"/>
          </a:xfrm>
          <a:prstGeom prst="ellipse">
            <a:avLst/>
          </a:prstGeom>
          <a:solidFill>
            <a:srgbClr val="FFCC00"/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2819400" y="1676400"/>
            <a:ext cx="434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4" rIns="91427" bIns="45714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00"/>
                </a:solidFill>
                <a:latin typeface="Arial" panose="020B0604020202020204" pitchFamily="34" charset="0"/>
              </a:rPr>
              <a:t>Q1      Visceral Need</a:t>
            </a:r>
          </a:p>
        </p:txBody>
      </p:sp>
      <p:sp>
        <p:nvSpPr>
          <p:cNvPr id="21509" name="Oval 5"/>
          <p:cNvSpPr>
            <a:spLocks noChangeArrowheads="1"/>
          </p:cNvSpPr>
          <p:nvPr/>
        </p:nvSpPr>
        <p:spPr bwMode="auto">
          <a:xfrm>
            <a:off x="2514600" y="2895600"/>
            <a:ext cx="1219200" cy="685800"/>
          </a:xfrm>
          <a:prstGeom prst="ellipse">
            <a:avLst/>
          </a:prstGeom>
          <a:solidFill>
            <a:srgbClr val="FF9900"/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10" name="Oval 6"/>
          <p:cNvSpPr>
            <a:spLocks noChangeArrowheads="1"/>
          </p:cNvSpPr>
          <p:nvPr/>
        </p:nvSpPr>
        <p:spPr bwMode="auto">
          <a:xfrm>
            <a:off x="2514600" y="4114800"/>
            <a:ext cx="1295400" cy="685800"/>
          </a:xfrm>
          <a:prstGeom prst="ellipse">
            <a:avLst/>
          </a:prstGeom>
          <a:solidFill>
            <a:srgbClr val="FF6600"/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11" name="Oval 7"/>
          <p:cNvSpPr>
            <a:spLocks noChangeArrowheads="1"/>
          </p:cNvSpPr>
          <p:nvPr/>
        </p:nvSpPr>
        <p:spPr bwMode="auto">
          <a:xfrm>
            <a:off x="2514600" y="5334000"/>
            <a:ext cx="1219200" cy="6858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>
            <a:off x="3124200" y="23622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2819400" y="2971800"/>
            <a:ext cx="411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4" rIns="91427" bIns="45714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00"/>
                </a:solidFill>
                <a:latin typeface="Arial" panose="020B0604020202020204" pitchFamily="34" charset="0"/>
              </a:rPr>
              <a:t>Q2      Conscious Need</a:t>
            </a:r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3124200" y="35814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3124200" y="48006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2819400" y="4191000"/>
            <a:ext cx="4191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4" rIns="91427" bIns="45714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00"/>
                </a:solidFill>
                <a:latin typeface="Arial" panose="020B0604020202020204" pitchFamily="34" charset="0"/>
              </a:rPr>
              <a:t>Q3      Formalized Need</a:t>
            </a: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2819400" y="5410200"/>
            <a:ext cx="52578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4" rIns="91427" bIns="45714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Q4      Compromised Need</a:t>
            </a:r>
          </a:p>
          <a:p>
            <a:pPr eaLnBrk="1" hangingPunct="1"/>
            <a:r>
              <a:rPr lang="en-US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	  (Query)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838200" y="2438400"/>
            <a:ext cx="1524000" cy="3657600"/>
            <a:chOff x="528" y="1536"/>
            <a:chExt cx="960" cy="2304"/>
          </a:xfrm>
        </p:grpSpPr>
        <p:sp>
          <p:nvSpPr>
            <p:cNvPr id="21520" name="AutoShape 15"/>
            <p:cNvSpPr>
              <a:spLocks noChangeArrowheads="1"/>
            </p:cNvSpPr>
            <p:nvPr/>
          </p:nvSpPr>
          <p:spPr bwMode="auto">
            <a:xfrm>
              <a:off x="1056" y="1920"/>
              <a:ext cx="432" cy="1920"/>
            </a:xfrm>
            <a:prstGeom prst="curvedRightArrow">
              <a:avLst>
                <a:gd name="adj1" fmla="val 47263"/>
                <a:gd name="adj2" fmla="val 136152"/>
                <a:gd name="adj3" fmla="val 3333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21521" name="Text Box 16"/>
            <p:cNvSpPr txBox="1">
              <a:spLocks noChangeArrowheads="1"/>
            </p:cNvSpPr>
            <p:nvPr/>
          </p:nvSpPr>
          <p:spPr bwMode="auto">
            <a:xfrm rot="-5400000">
              <a:off x="-441" y="2505"/>
              <a:ext cx="230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7" tIns="45714" rIns="91427" bIns="45714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3200" b="1">
                  <a:solidFill>
                    <a:srgbClr val="000000"/>
                  </a:solidFill>
                  <a:latin typeface="Arial" panose="020B0604020202020204" pitchFamily="34" charset="0"/>
                </a:rPr>
                <a:t>End-user Search</a:t>
              </a:r>
              <a:endParaRPr lang="en-US" altLang="en-US" sz="4000" b="1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1519" name="Text Box 17"/>
          <p:cNvSpPr txBox="1">
            <a:spLocks noChangeArrowheads="1"/>
          </p:cNvSpPr>
          <p:nvPr/>
        </p:nvSpPr>
        <p:spPr bwMode="auto">
          <a:xfrm rot="5400000">
            <a:off x="5928519" y="3748881"/>
            <a:ext cx="457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4" rIns="91427" bIns="45714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Intermediated Search</a:t>
            </a:r>
          </a:p>
        </p:txBody>
      </p:sp>
    </p:spTree>
    <p:extLst>
      <p:ext uri="{BB962C8B-B14F-4D97-AF65-F5344CB8AC3E}">
        <p14:creationId xmlns:p14="http://schemas.microsoft.com/office/powerpoint/2010/main" val="2932384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  <a:noFill/>
        </p:spPr>
        <p:txBody>
          <a:bodyPr/>
          <a:lstStyle/>
          <a:p>
            <a:r>
              <a:rPr lang="en-US" altLang="en-US" smtClean="0"/>
              <a:t>Iterative Search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4114800"/>
          </a:xfrm>
          <a:noFill/>
        </p:spPr>
        <p:txBody>
          <a:bodyPr/>
          <a:lstStyle/>
          <a:p>
            <a:r>
              <a:rPr lang="en-US" altLang="en-US" smtClean="0"/>
              <a:t>Searchers often don’t clearly understand</a:t>
            </a:r>
          </a:p>
          <a:p>
            <a:pPr lvl="1"/>
            <a:r>
              <a:rPr lang="en-US" altLang="en-US" smtClean="0"/>
              <a:t>The problem they are trying to solve</a:t>
            </a:r>
          </a:p>
          <a:p>
            <a:pPr lvl="1"/>
            <a:r>
              <a:rPr lang="en-US" altLang="en-US" smtClean="0"/>
              <a:t>What information is needed to solve the problem</a:t>
            </a:r>
          </a:p>
          <a:p>
            <a:pPr lvl="1"/>
            <a:r>
              <a:rPr lang="en-US" altLang="en-US" smtClean="0"/>
              <a:t>How to ask for that information</a:t>
            </a:r>
            <a:endParaRPr lang="en-US" altLang="en-US" smtClean="0">
              <a:sym typeface="Wingdings" panose="05000000000000000000" pitchFamily="2" charset="2"/>
            </a:endParaRPr>
          </a:p>
          <a:p>
            <a:pPr lvl="3"/>
            <a:endParaRPr lang="en-US" altLang="en-US" smtClean="0">
              <a:sym typeface="Wingdings" panose="05000000000000000000" pitchFamily="2" charset="2"/>
            </a:endParaRPr>
          </a:p>
          <a:p>
            <a:r>
              <a:rPr lang="en-US" altLang="en-US" smtClean="0">
                <a:sym typeface="Wingdings" panose="05000000000000000000" pitchFamily="2" charset="2"/>
              </a:rPr>
              <a:t>The query results from a clarification process</a:t>
            </a:r>
          </a:p>
          <a:p>
            <a:pPr lvl="3"/>
            <a:endParaRPr lang="en-US" altLang="en-US" smtClean="0">
              <a:sym typeface="Wingdings" panose="05000000000000000000" pitchFamily="2" charset="2"/>
            </a:endParaRPr>
          </a:p>
          <a:p>
            <a:r>
              <a:rPr lang="en-US" altLang="en-US" smtClean="0">
                <a:sym typeface="Wingdings" panose="05000000000000000000" pitchFamily="2" charset="2"/>
              </a:rPr>
              <a:t>Dervin’s “sense making”: </a:t>
            </a:r>
            <a:endParaRPr lang="en-US" altLang="en-US" smtClean="0"/>
          </a:p>
        </p:txBody>
      </p:sp>
      <p:grpSp>
        <p:nvGrpSpPr>
          <p:cNvPr id="22534" name="Group 6"/>
          <p:cNvGrpSpPr>
            <a:grpSpLocks/>
          </p:cNvGrpSpPr>
          <p:nvPr/>
        </p:nvGrpSpPr>
        <p:grpSpPr bwMode="auto">
          <a:xfrm>
            <a:off x="5502275" y="4911725"/>
            <a:ext cx="1295400" cy="1600200"/>
            <a:chOff x="1776" y="1920"/>
            <a:chExt cx="816" cy="1008"/>
          </a:xfrm>
        </p:grpSpPr>
        <p:sp>
          <p:nvSpPr>
            <p:cNvPr id="22538" name="AutoShape 7"/>
            <p:cNvSpPr>
              <a:spLocks noChangeArrowheads="1"/>
            </p:cNvSpPr>
            <p:nvPr/>
          </p:nvSpPr>
          <p:spPr bwMode="auto">
            <a:xfrm>
              <a:off x="1824" y="2736"/>
              <a:ext cx="768" cy="192"/>
            </a:xfrm>
            <a:prstGeom prst="rightArrow">
              <a:avLst>
                <a:gd name="adj1" fmla="val 50000"/>
                <a:gd name="adj2" fmla="val 10000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2539" name="AutoShape 8"/>
            <p:cNvSpPr>
              <a:spLocks noChangeArrowheads="1"/>
            </p:cNvSpPr>
            <p:nvPr/>
          </p:nvSpPr>
          <p:spPr bwMode="auto">
            <a:xfrm rot="-7595362">
              <a:off x="2112" y="2208"/>
              <a:ext cx="768" cy="192"/>
            </a:xfrm>
            <a:prstGeom prst="rightArrow">
              <a:avLst>
                <a:gd name="adj1" fmla="val 50000"/>
                <a:gd name="adj2" fmla="val 10000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2540" name="AutoShape 9"/>
            <p:cNvSpPr>
              <a:spLocks noChangeArrowheads="1"/>
            </p:cNvSpPr>
            <p:nvPr/>
          </p:nvSpPr>
          <p:spPr bwMode="auto">
            <a:xfrm rot="7595362" flipV="1">
              <a:off x="1488" y="2256"/>
              <a:ext cx="768" cy="192"/>
            </a:xfrm>
            <a:prstGeom prst="rightArrow">
              <a:avLst>
                <a:gd name="adj1" fmla="val 50000"/>
                <a:gd name="adj2" fmla="val 10000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22535" name="Text Box 10"/>
          <p:cNvSpPr txBox="1">
            <a:spLocks noChangeArrowheads="1"/>
          </p:cNvSpPr>
          <p:nvPr/>
        </p:nvSpPr>
        <p:spPr bwMode="auto">
          <a:xfrm>
            <a:off x="5715000" y="4495800"/>
            <a:ext cx="827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Need</a:t>
            </a:r>
          </a:p>
        </p:txBody>
      </p:sp>
      <p:sp>
        <p:nvSpPr>
          <p:cNvPr id="22536" name="Text Box 11"/>
          <p:cNvSpPr txBox="1">
            <a:spLocks noChangeArrowheads="1"/>
          </p:cNvSpPr>
          <p:nvPr/>
        </p:nvSpPr>
        <p:spPr bwMode="auto">
          <a:xfrm>
            <a:off x="4724400" y="6019800"/>
            <a:ext cx="692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Gap</a:t>
            </a:r>
          </a:p>
        </p:txBody>
      </p:sp>
      <p:sp>
        <p:nvSpPr>
          <p:cNvPr id="22537" name="Text Box 12"/>
          <p:cNvSpPr txBox="1">
            <a:spLocks noChangeArrowheads="1"/>
          </p:cNvSpPr>
          <p:nvPr/>
        </p:nvSpPr>
        <p:spPr bwMode="auto">
          <a:xfrm>
            <a:off x="6934200" y="6019800"/>
            <a:ext cx="1012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Bridge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Design Strategies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763000" cy="5410200"/>
          </a:xfrm>
          <a:noFill/>
        </p:spPr>
        <p:txBody>
          <a:bodyPr/>
          <a:lstStyle/>
          <a:p>
            <a:r>
              <a:rPr lang="en-US" altLang="en-US" smtClean="0"/>
              <a:t>Foster human-machine synergy</a:t>
            </a:r>
          </a:p>
          <a:p>
            <a:pPr lvl="1"/>
            <a:r>
              <a:rPr lang="en-US" altLang="en-US" smtClean="0"/>
              <a:t>Exploit complementary strengths</a:t>
            </a:r>
          </a:p>
          <a:p>
            <a:pPr lvl="1"/>
            <a:r>
              <a:rPr lang="en-US" altLang="en-US" smtClean="0"/>
              <a:t>Accommodate shared weaknesses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Divide-and-conquer </a:t>
            </a:r>
          </a:p>
          <a:p>
            <a:pPr lvl="1"/>
            <a:r>
              <a:rPr lang="en-US" altLang="en-US" smtClean="0"/>
              <a:t>Divide task into stages with well-defined interfaces</a:t>
            </a:r>
          </a:p>
          <a:p>
            <a:pPr lvl="1"/>
            <a:r>
              <a:rPr lang="en-US" altLang="en-US" smtClean="0"/>
              <a:t>Continue dividing until problems are easily solved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Co-design related components</a:t>
            </a:r>
          </a:p>
          <a:p>
            <a:pPr lvl="1"/>
            <a:r>
              <a:rPr lang="en-US" altLang="en-US" smtClean="0"/>
              <a:t>Iterative process of joint optimization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Human-Machine Synergy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82000" cy="4114800"/>
          </a:xfrm>
          <a:noFill/>
        </p:spPr>
        <p:txBody>
          <a:bodyPr/>
          <a:lstStyle/>
          <a:p>
            <a:r>
              <a:rPr lang="en-US" altLang="en-US" smtClean="0"/>
              <a:t>Machines are good at:</a:t>
            </a:r>
          </a:p>
          <a:p>
            <a:pPr lvl="1"/>
            <a:r>
              <a:rPr lang="en-US" altLang="en-US" smtClean="0"/>
              <a:t>Doing simple things accurately and quickly</a:t>
            </a:r>
          </a:p>
          <a:p>
            <a:pPr lvl="1"/>
            <a:r>
              <a:rPr lang="en-US" altLang="en-US" smtClean="0"/>
              <a:t>Scaling to larger collections in sublinear time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People are better at:</a:t>
            </a:r>
          </a:p>
          <a:p>
            <a:pPr lvl="1"/>
            <a:r>
              <a:rPr lang="en-US" altLang="en-US" smtClean="0"/>
              <a:t>Accurately recognizing what they are looking for</a:t>
            </a:r>
          </a:p>
          <a:p>
            <a:pPr lvl="1"/>
            <a:r>
              <a:rPr lang="en-US" altLang="en-US" smtClean="0"/>
              <a:t>Evaluating intangibles such as “quality”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Both are pretty bad at:</a:t>
            </a:r>
          </a:p>
          <a:p>
            <a:pPr lvl="1"/>
            <a:r>
              <a:rPr lang="en-US" altLang="en-US" smtClean="0"/>
              <a:t>Mapping consistently between words and concepts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Divide and Conquer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" y="1143000"/>
            <a:ext cx="9067800" cy="4114800"/>
          </a:xfrm>
        </p:spPr>
        <p:txBody>
          <a:bodyPr/>
          <a:lstStyle/>
          <a:p>
            <a:r>
              <a:rPr lang="en-US" altLang="en-US" smtClean="0"/>
              <a:t>Strategy: use </a:t>
            </a:r>
            <a:r>
              <a:rPr lang="en-US" altLang="en-US" u="sng" smtClean="0"/>
              <a:t>encapsulation</a:t>
            </a:r>
            <a:r>
              <a:rPr lang="en-US" altLang="en-US" smtClean="0"/>
              <a:t> to limit complexity</a:t>
            </a:r>
          </a:p>
          <a:p>
            <a:r>
              <a:rPr lang="en-US" altLang="en-US" smtClean="0"/>
              <a:t>Approach:</a:t>
            </a:r>
          </a:p>
          <a:p>
            <a:pPr lvl="1"/>
            <a:r>
              <a:rPr lang="en-US" altLang="en-US" smtClean="0"/>
              <a:t>Define </a:t>
            </a:r>
            <a:r>
              <a:rPr lang="en-US" altLang="en-US" u="sng" smtClean="0"/>
              <a:t>interfaces</a:t>
            </a:r>
            <a:r>
              <a:rPr lang="en-US" altLang="en-US" smtClean="0"/>
              <a:t> (input and output) for each component</a:t>
            </a:r>
          </a:p>
          <a:p>
            <a:pPr lvl="1"/>
            <a:r>
              <a:rPr lang="en-US" altLang="en-US" smtClean="0"/>
              <a:t>Define the </a:t>
            </a:r>
            <a:r>
              <a:rPr lang="en-US" altLang="en-US" u="sng" smtClean="0"/>
              <a:t>functions</a:t>
            </a:r>
            <a:r>
              <a:rPr lang="en-US" altLang="en-US" smtClean="0"/>
              <a:t> performed by each component</a:t>
            </a:r>
          </a:p>
          <a:p>
            <a:pPr lvl="1"/>
            <a:r>
              <a:rPr lang="en-US" altLang="en-US" smtClean="0"/>
              <a:t>Build each component (in isolation)</a:t>
            </a:r>
          </a:p>
          <a:p>
            <a:pPr lvl="1"/>
            <a:r>
              <a:rPr lang="en-US" altLang="en-US" smtClean="0"/>
              <a:t>See how well each component works</a:t>
            </a:r>
          </a:p>
          <a:p>
            <a:pPr lvl="2"/>
            <a:r>
              <a:rPr lang="en-US" altLang="en-US" smtClean="0"/>
              <a:t>Then redefine interfaces to exploit strengths / cover weakness</a:t>
            </a:r>
          </a:p>
          <a:p>
            <a:pPr lvl="1"/>
            <a:r>
              <a:rPr lang="en-US" altLang="en-US" smtClean="0"/>
              <a:t>See how well it all works together</a:t>
            </a:r>
          </a:p>
          <a:p>
            <a:pPr lvl="2"/>
            <a:r>
              <a:rPr lang="en-US" altLang="en-US" smtClean="0"/>
              <a:t>Then refine the design to account for unanticipated interactions </a:t>
            </a:r>
          </a:p>
          <a:p>
            <a:r>
              <a:rPr lang="en-US" altLang="en-US" smtClean="0"/>
              <a:t>Result: a hierarchical decomposition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r>
              <a:rPr lang="en-US" altLang="en-US" smtClean="0"/>
              <a:t>Supporting the Search Process</a:t>
            </a:r>
          </a:p>
        </p:txBody>
      </p:sp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381000" y="1752600"/>
            <a:ext cx="1295400" cy="762000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800"/>
              <a:t>Source</a:t>
            </a:r>
          </a:p>
          <a:p>
            <a:pPr algn="ctr" eaLnBrk="1" hangingPunct="1"/>
            <a:r>
              <a:rPr lang="en-US" altLang="en-US" sz="1800"/>
              <a:t>Selection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124200" y="2819400"/>
            <a:ext cx="1447800" cy="1295400"/>
            <a:chOff x="1968" y="1776"/>
            <a:chExt cx="912" cy="816"/>
          </a:xfrm>
        </p:grpSpPr>
        <p:sp>
          <p:nvSpPr>
            <p:cNvPr id="24611" name="Rectangle 5"/>
            <p:cNvSpPr>
              <a:spLocks noChangeArrowheads="1"/>
            </p:cNvSpPr>
            <p:nvPr/>
          </p:nvSpPr>
          <p:spPr bwMode="auto">
            <a:xfrm>
              <a:off x="2064" y="2112"/>
              <a:ext cx="816" cy="480"/>
            </a:xfrm>
            <a:prstGeom prst="rect">
              <a:avLst/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1800"/>
                <a:t>Search</a:t>
              </a:r>
            </a:p>
          </p:txBody>
        </p:sp>
        <p:cxnSp>
          <p:nvCxnSpPr>
            <p:cNvPr id="24612" name="AutoShape 6"/>
            <p:cNvCxnSpPr>
              <a:cxnSpLocks noChangeShapeType="1"/>
              <a:stCxn id="24599" idx="3"/>
              <a:endCxn id="24611" idx="0"/>
            </p:cNvCxnSpPr>
            <p:nvPr/>
          </p:nvCxnSpPr>
          <p:spPr bwMode="auto">
            <a:xfrm>
              <a:off x="1968" y="1872"/>
              <a:ext cx="504" cy="24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613" name="Text Box 7"/>
            <p:cNvSpPr txBox="1">
              <a:spLocks noChangeArrowheads="1"/>
            </p:cNvSpPr>
            <p:nvPr/>
          </p:nvSpPr>
          <p:spPr bwMode="auto">
            <a:xfrm>
              <a:off x="2304" y="1776"/>
              <a:ext cx="43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600"/>
                <a:t>Query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4572000" y="3657600"/>
            <a:ext cx="1706563" cy="1295400"/>
            <a:chOff x="2880" y="2304"/>
            <a:chExt cx="1075" cy="816"/>
          </a:xfrm>
        </p:grpSpPr>
        <p:sp>
          <p:nvSpPr>
            <p:cNvPr id="24608" name="Rectangle 9"/>
            <p:cNvSpPr>
              <a:spLocks noChangeArrowheads="1"/>
            </p:cNvSpPr>
            <p:nvPr/>
          </p:nvSpPr>
          <p:spPr bwMode="auto">
            <a:xfrm>
              <a:off x="2976" y="2640"/>
              <a:ext cx="816" cy="48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1800"/>
                <a:t>Selection</a:t>
              </a:r>
            </a:p>
          </p:txBody>
        </p:sp>
        <p:cxnSp>
          <p:nvCxnSpPr>
            <p:cNvPr id="24609" name="AutoShape 10"/>
            <p:cNvCxnSpPr>
              <a:cxnSpLocks noChangeShapeType="1"/>
              <a:stCxn id="24611" idx="3"/>
              <a:endCxn id="24608" idx="0"/>
            </p:cNvCxnSpPr>
            <p:nvPr/>
          </p:nvCxnSpPr>
          <p:spPr bwMode="auto">
            <a:xfrm>
              <a:off x="2880" y="2352"/>
              <a:ext cx="504" cy="288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610" name="Text Box 11"/>
            <p:cNvSpPr txBox="1">
              <a:spLocks noChangeArrowheads="1"/>
            </p:cNvSpPr>
            <p:nvPr/>
          </p:nvSpPr>
          <p:spPr bwMode="auto">
            <a:xfrm>
              <a:off x="3216" y="2304"/>
              <a:ext cx="73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600"/>
                <a:t>Ranked List</a:t>
              </a: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6019800" y="4419600"/>
            <a:ext cx="1447800" cy="1371600"/>
            <a:chOff x="3792" y="2784"/>
            <a:chExt cx="912" cy="864"/>
          </a:xfrm>
        </p:grpSpPr>
        <p:sp>
          <p:nvSpPr>
            <p:cNvPr id="24605" name="Rectangle 13"/>
            <p:cNvSpPr>
              <a:spLocks noChangeArrowheads="1"/>
            </p:cNvSpPr>
            <p:nvPr/>
          </p:nvSpPr>
          <p:spPr bwMode="auto">
            <a:xfrm>
              <a:off x="3888" y="3168"/>
              <a:ext cx="816" cy="48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1800"/>
                <a:t>Examination</a:t>
              </a:r>
            </a:p>
          </p:txBody>
        </p:sp>
        <p:cxnSp>
          <p:nvCxnSpPr>
            <p:cNvPr id="24606" name="AutoShape 14"/>
            <p:cNvCxnSpPr>
              <a:cxnSpLocks noChangeShapeType="1"/>
              <a:stCxn id="24608" idx="3"/>
              <a:endCxn id="24605" idx="0"/>
            </p:cNvCxnSpPr>
            <p:nvPr/>
          </p:nvCxnSpPr>
          <p:spPr bwMode="auto">
            <a:xfrm>
              <a:off x="3792" y="2880"/>
              <a:ext cx="504" cy="288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607" name="Text Box 15"/>
            <p:cNvSpPr txBox="1">
              <a:spLocks noChangeArrowheads="1"/>
            </p:cNvSpPr>
            <p:nvPr/>
          </p:nvSpPr>
          <p:spPr bwMode="auto">
            <a:xfrm>
              <a:off x="4032" y="2784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600"/>
                <a:t>Document</a:t>
              </a: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7467600" y="5257800"/>
            <a:ext cx="1447800" cy="1371600"/>
            <a:chOff x="4704" y="3312"/>
            <a:chExt cx="912" cy="864"/>
          </a:xfrm>
        </p:grpSpPr>
        <p:sp>
          <p:nvSpPr>
            <p:cNvPr id="24602" name="Rectangle 17"/>
            <p:cNvSpPr>
              <a:spLocks noChangeArrowheads="1"/>
            </p:cNvSpPr>
            <p:nvPr/>
          </p:nvSpPr>
          <p:spPr bwMode="auto">
            <a:xfrm>
              <a:off x="4800" y="3696"/>
              <a:ext cx="816" cy="480"/>
            </a:xfrm>
            <a:prstGeom prst="rect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1800"/>
                <a:t>Delivery</a:t>
              </a:r>
            </a:p>
          </p:txBody>
        </p:sp>
        <p:cxnSp>
          <p:nvCxnSpPr>
            <p:cNvPr id="24603" name="AutoShape 18"/>
            <p:cNvCxnSpPr>
              <a:cxnSpLocks noChangeShapeType="1"/>
              <a:stCxn id="24605" idx="3"/>
              <a:endCxn id="24602" idx="0"/>
            </p:cNvCxnSpPr>
            <p:nvPr/>
          </p:nvCxnSpPr>
          <p:spPr bwMode="auto">
            <a:xfrm>
              <a:off x="4704" y="3408"/>
              <a:ext cx="504" cy="288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604" name="Text Box 19"/>
            <p:cNvSpPr txBox="1">
              <a:spLocks noChangeArrowheads="1"/>
            </p:cNvSpPr>
            <p:nvPr/>
          </p:nvSpPr>
          <p:spPr bwMode="auto">
            <a:xfrm>
              <a:off x="4944" y="3312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600"/>
                <a:t>Document</a:t>
              </a:r>
            </a:p>
          </p:txBody>
        </p: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1676400" y="1905000"/>
            <a:ext cx="1447800" cy="1447800"/>
            <a:chOff x="1056" y="1200"/>
            <a:chExt cx="912" cy="912"/>
          </a:xfrm>
        </p:grpSpPr>
        <p:sp>
          <p:nvSpPr>
            <p:cNvPr id="24599" name="Rectangle 21"/>
            <p:cNvSpPr>
              <a:spLocks noChangeArrowheads="1"/>
            </p:cNvSpPr>
            <p:nvPr/>
          </p:nvSpPr>
          <p:spPr bwMode="auto">
            <a:xfrm>
              <a:off x="1152" y="1632"/>
              <a:ext cx="816" cy="48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1800"/>
                <a:t>Query</a:t>
              </a:r>
            </a:p>
            <a:p>
              <a:pPr algn="ctr" eaLnBrk="1" hangingPunct="1"/>
              <a:r>
                <a:rPr lang="en-US" altLang="en-US" sz="1800"/>
                <a:t>Formulation</a:t>
              </a:r>
            </a:p>
          </p:txBody>
        </p:sp>
        <p:cxnSp>
          <p:nvCxnSpPr>
            <p:cNvPr id="24600" name="AutoShape 22"/>
            <p:cNvCxnSpPr>
              <a:cxnSpLocks noChangeShapeType="1"/>
              <a:stCxn id="105475" idx="3"/>
              <a:endCxn id="24599" idx="0"/>
            </p:cNvCxnSpPr>
            <p:nvPr/>
          </p:nvCxnSpPr>
          <p:spPr bwMode="auto">
            <a:xfrm>
              <a:off x="1056" y="1344"/>
              <a:ext cx="504" cy="288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601" name="Text Box 23"/>
            <p:cNvSpPr txBox="1">
              <a:spLocks noChangeArrowheads="1"/>
            </p:cNvSpPr>
            <p:nvPr/>
          </p:nvSpPr>
          <p:spPr bwMode="auto">
            <a:xfrm>
              <a:off x="1248" y="1200"/>
              <a:ext cx="65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600"/>
                <a:t>IR System</a:t>
              </a:r>
            </a:p>
          </p:txBody>
        </p:sp>
      </p:grpSp>
      <p:grpSp>
        <p:nvGrpSpPr>
          <p:cNvPr id="7" name="Group 24"/>
          <p:cNvGrpSpPr>
            <a:grpSpLocks/>
          </p:cNvGrpSpPr>
          <p:nvPr/>
        </p:nvGrpSpPr>
        <p:grpSpPr bwMode="auto">
          <a:xfrm>
            <a:off x="2476500" y="3352800"/>
            <a:ext cx="4343400" cy="2438400"/>
            <a:chOff x="1560" y="2112"/>
            <a:chExt cx="2736" cy="1536"/>
          </a:xfrm>
        </p:grpSpPr>
        <p:cxnSp>
          <p:nvCxnSpPr>
            <p:cNvPr id="24596" name="AutoShape 25"/>
            <p:cNvCxnSpPr>
              <a:cxnSpLocks noChangeShapeType="1"/>
              <a:stCxn id="24608" idx="2"/>
              <a:endCxn id="24599" idx="2"/>
            </p:cNvCxnSpPr>
            <p:nvPr/>
          </p:nvCxnSpPr>
          <p:spPr bwMode="auto">
            <a:xfrm rot="16200000" flipV="1">
              <a:off x="1968" y="1704"/>
              <a:ext cx="1008" cy="1824"/>
            </a:xfrm>
            <a:prstGeom prst="curvedConnector3">
              <a:avLst>
                <a:gd name="adj1" fmla="val -5377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597" name="Text Box 26"/>
            <p:cNvSpPr txBox="1">
              <a:spLocks noChangeArrowheads="1"/>
            </p:cNvSpPr>
            <p:nvPr/>
          </p:nvSpPr>
          <p:spPr bwMode="auto">
            <a:xfrm>
              <a:off x="1776" y="2736"/>
              <a:ext cx="1249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1600"/>
                <a:t>Query Reformulation </a:t>
              </a:r>
            </a:p>
            <a:p>
              <a:pPr algn="ctr" eaLnBrk="1" hangingPunct="1"/>
              <a:r>
                <a:rPr lang="en-US" altLang="en-US" sz="1600"/>
                <a:t>and</a:t>
              </a:r>
            </a:p>
            <a:p>
              <a:pPr algn="ctr" eaLnBrk="1" hangingPunct="1"/>
              <a:r>
                <a:rPr lang="en-US" altLang="en-US" sz="1600"/>
                <a:t>Relevance Feedback</a:t>
              </a:r>
            </a:p>
          </p:txBody>
        </p:sp>
        <p:cxnSp>
          <p:nvCxnSpPr>
            <p:cNvPr id="24598" name="AutoShape 27"/>
            <p:cNvCxnSpPr>
              <a:cxnSpLocks noChangeShapeType="1"/>
              <a:stCxn id="24605" idx="2"/>
              <a:endCxn id="24599" idx="2"/>
            </p:cNvCxnSpPr>
            <p:nvPr/>
          </p:nvCxnSpPr>
          <p:spPr bwMode="auto">
            <a:xfrm rot="16200000" flipV="1">
              <a:off x="2160" y="1512"/>
              <a:ext cx="1536" cy="2736"/>
            </a:xfrm>
            <a:prstGeom prst="curvedConnector3">
              <a:avLst>
                <a:gd name="adj1" fmla="val -2233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" name="Group 28"/>
          <p:cNvGrpSpPr>
            <a:grpSpLocks/>
          </p:cNvGrpSpPr>
          <p:nvPr/>
        </p:nvGrpSpPr>
        <p:grpSpPr bwMode="auto">
          <a:xfrm>
            <a:off x="1028700" y="2514600"/>
            <a:ext cx="4343400" cy="3781425"/>
            <a:chOff x="648" y="1584"/>
            <a:chExt cx="2736" cy="2382"/>
          </a:xfrm>
        </p:grpSpPr>
        <p:cxnSp>
          <p:nvCxnSpPr>
            <p:cNvPr id="24594" name="AutoShape 29"/>
            <p:cNvCxnSpPr>
              <a:cxnSpLocks noChangeShapeType="1"/>
              <a:stCxn id="24608" idx="2"/>
              <a:endCxn id="105475" idx="2"/>
            </p:cNvCxnSpPr>
            <p:nvPr/>
          </p:nvCxnSpPr>
          <p:spPr bwMode="auto">
            <a:xfrm rot="16200000" flipV="1">
              <a:off x="1248" y="984"/>
              <a:ext cx="1536" cy="2736"/>
            </a:xfrm>
            <a:prstGeom prst="curvedConnector3">
              <a:avLst>
                <a:gd name="adj1" fmla="val -63218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595" name="Text Box 30"/>
            <p:cNvSpPr txBox="1">
              <a:spLocks noChangeArrowheads="1"/>
            </p:cNvSpPr>
            <p:nvPr/>
          </p:nvSpPr>
          <p:spPr bwMode="auto">
            <a:xfrm>
              <a:off x="720" y="3600"/>
              <a:ext cx="715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1600"/>
                <a:t>Source</a:t>
              </a:r>
            </a:p>
            <a:p>
              <a:pPr algn="ctr" eaLnBrk="1" hangingPunct="1"/>
              <a:r>
                <a:rPr lang="en-US" altLang="en-US" sz="1600"/>
                <a:t>Reselection</a:t>
              </a:r>
            </a:p>
          </p:txBody>
        </p:sp>
      </p:grpSp>
      <p:grpSp>
        <p:nvGrpSpPr>
          <p:cNvPr id="9" name="Group 31"/>
          <p:cNvGrpSpPr>
            <a:grpSpLocks/>
          </p:cNvGrpSpPr>
          <p:nvPr/>
        </p:nvGrpSpPr>
        <p:grpSpPr bwMode="auto">
          <a:xfrm>
            <a:off x="2438400" y="1828800"/>
            <a:ext cx="4495800" cy="4572000"/>
            <a:chOff x="1536" y="1152"/>
            <a:chExt cx="2832" cy="2880"/>
          </a:xfrm>
        </p:grpSpPr>
        <p:sp>
          <p:nvSpPr>
            <p:cNvPr id="24592" name="Line 32"/>
            <p:cNvSpPr>
              <a:spLocks noChangeShapeType="1"/>
            </p:cNvSpPr>
            <p:nvPr/>
          </p:nvSpPr>
          <p:spPr bwMode="auto">
            <a:xfrm flipV="1">
              <a:off x="1536" y="1152"/>
              <a:ext cx="2832" cy="28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3" name="Text Box 33"/>
            <p:cNvSpPr txBox="1">
              <a:spLocks noChangeArrowheads="1"/>
            </p:cNvSpPr>
            <p:nvPr/>
          </p:nvSpPr>
          <p:spPr bwMode="auto">
            <a:xfrm>
              <a:off x="3072" y="1152"/>
              <a:ext cx="9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b="1"/>
                <a:t>Nominate</a:t>
              </a:r>
            </a:p>
          </p:txBody>
        </p:sp>
      </p:grpSp>
      <p:sp>
        <p:nvSpPr>
          <p:cNvPr id="105506" name="Text Box 34"/>
          <p:cNvSpPr txBox="1">
            <a:spLocks noChangeArrowheads="1"/>
          </p:cNvSpPr>
          <p:nvPr/>
        </p:nvSpPr>
        <p:spPr bwMode="auto">
          <a:xfrm>
            <a:off x="6875463" y="1828800"/>
            <a:ext cx="1133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b="1"/>
              <a:t>Choose</a:t>
            </a:r>
          </a:p>
        </p:txBody>
      </p:sp>
      <p:grpSp>
        <p:nvGrpSpPr>
          <p:cNvPr id="10" name="Group 35"/>
          <p:cNvGrpSpPr>
            <a:grpSpLocks/>
          </p:cNvGrpSpPr>
          <p:nvPr/>
        </p:nvGrpSpPr>
        <p:grpSpPr bwMode="auto">
          <a:xfrm>
            <a:off x="381000" y="1676400"/>
            <a:ext cx="4495800" cy="4419600"/>
            <a:chOff x="240" y="1056"/>
            <a:chExt cx="2832" cy="2784"/>
          </a:xfrm>
        </p:grpSpPr>
        <p:sp>
          <p:nvSpPr>
            <p:cNvPr id="24590" name="Line 36"/>
            <p:cNvSpPr>
              <a:spLocks noChangeShapeType="1"/>
            </p:cNvSpPr>
            <p:nvPr/>
          </p:nvSpPr>
          <p:spPr bwMode="auto">
            <a:xfrm flipV="1">
              <a:off x="240" y="1056"/>
              <a:ext cx="2832" cy="27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1" name="Text Box 37"/>
            <p:cNvSpPr txBox="1">
              <a:spLocks noChangeArrowheads="1"/>
            </p:cNvSpPr>
            <p:nvPr/>
          </p:nvSpPr>
          <p:spPr bwMode="auto">
            <a:xfrm>
              <a:off x="1920" y="1152"/>
              <a:ext cx="7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b="1"/>
                <a:t>Predict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5" grpId="0" animBg="1" autoUpdateAnimBg="0"/>
      <p:bldP spid="10550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r>
              <a:rPr lang="en-US" altLang="en-US" smtClean="0"/>
              <a:t>Supporting the Search Process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81000" y="1752600"/>
            <a:ext cx="1295400" cy="762000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800"/>
              <a:t>Source</a:t>
            </a:r>
          </a:p>
          <a:p>
            <a:pPr algn="ctr" eaLnBrk="1" hangingPunct="1"/>
            <a:r>
              <a:rPr lang="en-US" altLang="en-US" sz="1800"/>
              <a:t>Selection</a:t>
            </a:r>
          </a:p>
        </p:txBody>
      </p:sp>
      <p:grpSp>
        <p:nvGrpSpPr>
          <p:cNvPr id="25604" name="Group 4"/>
          <p:cNvGrpSpPr>
            <a:grpSpLocks/>
          </p:cNvGrpSpPr>
          <p:nvPr/>
        </p:nvGrpSpPr>
        <p:grpSpPr bwMode="auto">
          <a:xfrm>
            <a:off x="3124200" y="2819400"/>
            <a:ext cx="1447800" cy="1295400"/>
            <a:chOff x="1968" y="1776"/>
            <a:chExt cx="912" cy="816"/>
          </a:xfrm>
        </p:grpSpPr>
        <p:sp>
          <p:nvSpPr>
            <p:cNvPr id="25629" name="Rectangle 5"/>
            <p:cNvSpPr>
              <a:spLocks noChangeArrowheads="1"/>
            </p:cNvSpPr>
            <p:nvPr/>
          </p:nvSpPr>
          <p:spPr bwMode="auto">
            <a:xfrm>
              <a:off x="2064" y="2112"/>
              <a:ext cx="816" cy="480"/>
            </a:xfrm>
            <a:prstGeom prst="rect">
              <a:avLst/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1800"/>
                <a:t>Search</a:t>
              </a:r>
            </a:p>
          </p:txBody>
        </p:sp>
        <p:cxnSp>
          <p:nvCxnSpPr>
            <p:cNvPr id="25630" name="AutoShape 6"/>
            <p:cNvCxnSpPr>
              <a:cxnSpLocks noChangeShapeType="1"/>
              <a:stCxn id="25617" idx="3"/>
              <a:endCxn id="25629" idx="0"/>
            </p:cNvCxnSpPr>
            <p:nvPr/>
          </p:nvCxnSpPr>
          <p:spPr bwMode="auto">
            <a:xfrm>
              <a:off x="1968" y="1872"/>
              <a:ext cx="504" cy="24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631" name="Text Box 7"/>
            <p:cNvSpPr txBox="1">
              <a:spLocks noChangeArrowheads="1"/>
            </p:cNvSpPr>
            <p:nvPr/>
          </p:nvSpPr>
          <p:spPr bwMode="auto">
            <a:xfrm>
              <a:off x="2304" y="1776"/>
              <a:ext cx="43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600"/>
                <a:t>Query</a:t>
              </a:r>
            </a:p>
          </p:txBody>
        </p:sp>
      </p:grpSp>
      <p:grpSp>
        <p:nvGrpSpPr>
          <p:cNvPr id="25605" name="Group 8"/>
          <p:cNvGrpSpPr>
            <a:grpSpLocks/>
          </p:cNvGrpSpPr>
          <p:nvPr/>
        </p:nvGrpSpPr>
        <p:grpSpPr bwMode="auto">
          <a:xfrm>
            <a:off x="4572000" y="3657600"/>
            <a:ext cx="1706563" cy="1295400"/>
            <a:chOff x="2880" y="2304"/>
            <a:chExt cx="1075" cy="816"/>
          </a:xfrm>
        </p:grpSpPr>
        <p:sp>
          <p:nvSpPr>
            <p:cNvPr id="25626" name="Rectangle 9"/>
            <p:cNvSpPr>
              <a:spLocks noChangeArrowheads="1"/>
            </p:cNvSpPr>
            <p:nvPr/>
          </p:nvSpPr>
          <p:spPr bwMode="auto">
            <a:xfrm>
              <a:off x="2976" y="2640"/>
              <a:ext cx="816" cy="48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1800"/>
                <a:t>Selection</a:t>
              </a:r>
            </a:p>
          </p:txBody>
        </p:sp>
        <p:cxnSp>
          <p:nvCxnSpPr>
            <p:cNvPr id="25627" name="AutoShape 10"/>
            <p:cNvCxnSpPr>
              <a:cxnSpLocks noChangeShapeType="1"/>
              <a:stCxn id="25629" idx="3"/>
              <a:endCxn id="25626" idx="0"/>
            </p:cNvCxnSpPr>
            <p:nvPr/>
          </p:nvCxnSpPr>
          <p:spPr bwMode="auto">
            <a:xfrm>
              <a:off x="2880" y="2352"/>
              <a:ext cx="504" cy="288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628" name="Text Box 11"/>
            <p:cNvSpPr txBox="1">
              <a:spLocks noChangeArrowheads="1"/>
            </p:cNvSpPr>
            <p:nvPr/>
          </p:nvSpPr>
          <p:spPr bwMode="auto">
            <a:xfrm>
              <a:off x="3216" y="2304"/>
              <a:ext cx="73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600"/>
                <a:t>Ranked List</a:t>
              </a:r>
            </a:p>
          </p:txBody>
        </p:sp>
      </p:grpSp>
      <p:grpSp>
        <p:nvGrpSpPr>
          <p:cNvPr id="25606" name="Group 12"/>
          <p:cNvGrpSpPr>
            <a:grpSpLocks/>
          </p:cNvGrpSpPr>
          <p:nvPr/>
        </p:nvGrpSpPr>
        <p:grpSpPr bwMode="auto">
          <a:xfrm>
            <a:off x="6019800" y="4419600"/>
            <a:ext cx="1447800" cy="1371600"/>
            <a:chOff x="3792" y="2784"/>
            <a:chExt cx="912" cy="864"/>
          </a:xfrm>
        </p:grpSpPr>
        <p:sp>
          <p:nvSpPr>
            <p:cNvPr id="25623" name="Rectangle 13"/>
            <p:cNvSpPr>
              <a:spLocks noChangeArrowheads="1"/>
            </p:cNvSpPr>
            <p:nvPr/>
          </p:nvSpPr>
          <p:spPr bwMode="auto">
            <a:xfrm>
              <a:off x="3888" y="3168"/>
              <a:ext cx="816" cy="48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1800"/>
                <a:t>Examination</a:t>
              </a:r>
            </a:p>
          </p:txBody>
        </p:sp>
        <p:cxnSp>
          <p:nvCxnSpPr>
            <p:cNvPr id="25624" name="AutoShape 14"/>
            <p:cNvCxnSpPr>
              <a:cxnSpLocks noChangeShapeType="1"/>
              <a:stCxn id="25626" idx="3"/>
              <a:endCxn id="25623" idx="0"/>
            </p:cNvCxnSpPr>
            <p:nvPr/>
          </p:nvCxnSpPr>
          <p:spPr bwMode="auto">
            <a:xfrm>
              <a:off x="3792" y="2880"/>
              <a:ext cx="504" cy="288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625" name="Text Box 15"/>
            <p:cNvSpPr txBox="1">
              <a:spLocks noChangeArrowheads="1"/>
            </p:cNvSpPr>
            <p:nvPr/>
          </p:nvSpPr>
          <p:spPr bwMode="auto">
            <a:xfrm>
              <a:off x="4032" y="2784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600"/>
                <a:t>Document</a:t>
              </a:r>
            </a:p>
          </p:txBody>
        </p:sp>
      </p:grpSp>
      <p:grpSp>
        <p:nvGrpSpPr>
          <p:cNvPr id="25607" name="Group 16"/>
          <p:cNvGrpSpPr>
            <a:grpSpLocks/>
          </p:cNvGrpSpPr>
          <p:nvPr/>
        </p:nvGrpSpPr>
        <p:grpSpPr bwMode="auto">
          <a:xfrm>
            <a:off x="7467600" y="5257800"/>
            <a:ext cx="1447800" cy="1371600"/>
            <a:chOff x="4704" y="3312"/>
            <a:chExt cx="912" cy="864"/>
          </a:xfrm>
        </p:grpSpPr>
        <p:sp>
          <p:nvSpPr>
            <p:cNvPr id="25620" name="Rectangle 17"/>
            <p:cNvSpPr>
              <a:spLocks noChangeArrowheads="1"/>
            </p:cNvSpPr>
            <p:nvPr/>
          </p:nvSpPr>
          <p:spPr bwMode="auto">
            <a:xfrm>
              <a:off x="4800" y="3696"/>
              <a:ext cx="816" cy="480"/>
            </a:xfrm>
            <a:prstGeom prst="rect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1800"/>
                <a:t>Delivery</a:t>
              </a:r>
            </a:p>
          </p:txBody>
        </p:sp>
        <p:cxnSp>
          <p:nvCxnSpPr>
            <p:cNvPr id="25621" name="AutoShape 18"/>
            <p:cNvCxnSpPr>
              <a:cxnSpLocks noChangeShapeType="1"/>
              <a:stCxn id="25623" idx="3"/>
              <a:endCxn id="25620" idx="0"/>
            </p:cNvCxnSpPr>
            <p:nvPr/>
          </p:nvCxnSpPr>
          <p:spPr bwMode="auto">
            <a:xfrm>
              <a:off x="4704" y="3408"/>
              <a:ext cx="504" cy="288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622" name="Text Box 19"/>
            <p:cNvSpPr txBox="1">
              <a:spLocks noChangeArrowheads="1"/>
            </p:cNvSpPr>
            <p:nvPr/>
          </p:nvSpPr>
          <p:spPr bwMode="auto">
            <a:xfrm>
              <a:off x="4944" y="3312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600"/>
                <a:t>Document</a:t>
              </a:r>
            </a:p>
          </p:txBody>
        </p:sp>
      </p:grpSp>
      <p:grpSp>
        <p:nvGrpSpPr>
          <p:cNvPr id="25608" name="Group 20"/>
          <p:cNvGrpSpPr>
            <a:grpSpLocks/>
          </p:cNvGrpSpPr>
          <p:nvPr/>
        </p:nvGrpSpPr>
        <p:grpSpPr bwMode="auto">
          <a:xfrm>
            <a:off x="1676400" y="1905000"/>
            <a:ext cx="1447800" cy="1447800"/>
            <a:chOff x="1056" y="1200"/>
            <a:chExt cx="912" cy="912"/>
          </a:xfrm>
        </p:grpSpPr>
        <p:sp>
          <p:nvSpPr>
            <p:cNvPr id="25617" name="Rectangle 21"/>
            <p:cNvSpPr>
              <a:spLocks noChangeArrowheads="1"/>
            </p:cNvSpPr>
            <p:nvPr/>
          </p:nvSpPr>
          <p:spPr bwMode="auto">
            <a:xfrm>
              <a:off x="1152" y="1632"/>
              <a:ext cx="816" cy="48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1800"/>
                <a:t>Query</a:t>
              </a:r>
            </a:p>
            <a:p>
              <a:pPr algn="ctr" eaLnBrk="1" hangingPunct="1"/>
              <a:r>
                <a:rPr lang="en-US" altLang="en-US" sz="1800"/>
                <a:t>Formulation</a:t>
              </a:r>
            </a:p>
          </p:txBody>
        </p:sp>
        <p:cxnSp>
          <p:nvCxnSpPr>
            <p:cNvPr id="25618" name="AutoShape 22"/>
            <p:cNvCxnSpPr>
              <a:cxnSpLocks noChangeShapeType="1"/>
              <a:stCxn id="25603" idx="3"/>
              <a:endCxn id="25617" idx="0"/>
            </p:cNvCxnSpPr>
            <p:nvPr/>
          </p:nvCxnSpPr>
          <p:spPr bwMode="auto">
            <a:xfrm>
              <a:off x="1056" y="1344"/>
              <a:ext cx="504" cy="288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619" name="Text Box 23"/>
            <p:cNvSpPr txBox="1">
              <a:spLocks noChangeArrowheads="1"/>
            </p:cNvSpPr>
            <p:nvPr/>
          </p:nvSpPr>
          <p:spPr bwMode="auto">
            <a:xfrm>
              <a:off x="1248" y="1200"/>
              <a:ext cx="65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600"/>
                <a:t>IR System</a:t>
              </a:r>
            </a:p>
          </p:txBody>
        </p:sp>
      </p:grpSp>
      <p:grpSp>
        <p:nvGrpSpPr>
          <p:cNvPr id="25609" name="Group 24"/>
          <p:cNvGrpSpPr>
            <a:grpSpLocks/>
          </p:cNvGrpSpPr>
          <p:nvPr/>
        </p:nvGrpSpPr>
        <p:grpSpPr bwMode="auto">
          <a:xfrm>
            <a:off x="1905000" y="4114800"/>
            <a:ext cx="2247900" cy="1143000"/>
            <a:chOff x="1200" y="2592"/>
            <a:chExt cx="1416" cy="720"/>
          </a:xfrm>
        </p:grpSpPr>
        <p:sp>
          <p:nvSpPr>
            <p:cNvPr id="25614" name="Rectangle 25"/>
            <p:cNvSpPr>
              <a:spLocks noChangeArrowheads="1"/>
            </p:cNvSpPr>
            <p:nvPr/>
          </p:nvSpPr>
          <p:spPr bwMode="auto">
            <a:xfrm>
              <a:off x="1200" y="2832"/>
              <a:ext cx="816" cy="480"/>
            </a:xfrm>
            <a:prstGeom prst="rect">
              <a:avLst/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1800"/>
                <a:t>Indexing</a:t>
              </a:r>
            </a:p>
          </p:txBody>
        </p:sp>
        <p:sp>
          <p:nvSpPr>
            <p:cNvPr id="25615" name="Text Box 26"/>
            <p:cNvSpPr txBox="1">
              <a:spLocks noChangeArrowheads="1"/>
            </p:cNvSpPr>
            <p:nvPr/>
          </p:nvSpPr>
          <p:spPr bwMode="auto">
            <a:xfrm>
              <a:off x="2208" y="2976"/>
              <a:ext cx="4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600"/>
                <a:t>Index</a:t>
              </a:r>
            </a:p>
          </p:txBody>
        </p:sp>
        <p:cxnSp>
          <p:nvCxnSpPr>
            <p:cNvPr id="25616" name="AutoShape 27"/>
            <p:cNvCxnSpPr>
              <a:cxnSpLocks noChangeShapeType="1"/>
              <a:stCxn id="25614" idx="3"/>
              <a:endCxn id="25629" idx="2"/>
            </p:cNvCxnSpPr>
            <p:nvPr/>
          </p:nvCxnSpPr>
          <p:spPr bwMode="auto">
            <a:xfrm flipV="1">
              <a:off x="2016" y="2592"/>
              <a:ext cx="456" cy="480"/>
            </a:xfrm>
            <a:prstGeom prst="curvedConnector2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5610" name="Group 28"/>
          <p:cNvGrpSpPr>
            <a:grpSpLocks/>
          </p:cNvGrpSpPr>
          <p:nvPr/>
        </p:nvGrpSpPr>
        <p:grpSpPr bwMode="auto">
          <a:xfrm>
            <a:off x="457200" y="5257800"/>
            <a:ext cx="2709863" cy="914400"/>
            <a:chOff x="288" y="3312"/>
            <a:chExt cx="1707" cy="576"/>
          </a:xfrm>
        </p:grpSpPr>
        <p:sp>
          <p:nvSpPr>
            <p:cNvPr id="25611" name="Rectangle 29"/>
            <p:cNvSpPr>
              <a:spLocks noChangeArrowheads="1"/>
            </p:cNvSpPr>
            <p:nvPr/>
          </p:nvSpPr>
          <p:spPr bwMode="auto">
            <a:xfrm>
              <a:off x="288" y="3408"/>
              <a:ext cx="816" cy="480"/>
            </a:xfrm>
            <a:prstGeom prst="rect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1800"/>
                <a:t>Acquisition</a:t>
              </a:r>
            </a:p>
          </p:txBody>
        </p:sp>
        <p:cxnSp>
          <p:nvCxnSpPr>
            <p:cNvPr id="25612" name="AutoShape 30"/>
            <p:cNvCxnSpPr>
              <a:cxnSpLocks noChangeShapeType="1"/>
              <a:stCxn id="25611" idx="3"/>
              <a:endCxn id="25614" idx="2"/>
            </p:cNvCxnSpPr>
            <p:nvPr/>
          </p:nvCxnSpPr>
          <p:spPr bwMode="auto">
            <a:xfrm flipV="1">
              <a:off x="1104" y="3312"/>
              <a:ext cx="504" cy="336"/>
            </a:xfrm>
            <a:prstGeom prst="curvedConnector2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613" name="Text Box 31"/>
            <p:cNvSpPr txBox="1">
              <a:spLocks noChangeArrowheads="1"/>
            </p:cNvSpPr>
            <p:nvPr/>
          </p:nvSpPr>
          <p:spPr bwMode="auto">
            <a:xfrm>
              <a:off x="1344" y="3552"/>
              <a:ext cx="65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600"/>
                <a:t>Collection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46299738</TotalTime>
  <Words>359</Words>
  <Application>Microsoft Office PowerPoint</Application>
  <PresentationFormat>On-screen Show (4:3)</PresentationFormat>
  <Paragraphs>120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Wingdings</vt:lpstr>
      <vt:lpstr>Blank Presentation</vt:lpstr>
      <vt:lpstr>Structure of IR Systems</vt:lpstr>
      <vt:lpstr>Segments</vt:lpstr>
      <vt:lpstr>PowerPoint Presentation</vt:lpstr>
      <vt:lpstr>Iterative Search</vt:lpstr>
      <vt:lpstr>Design Strategies</vt:lpstr>
      <vt:lpstr>Human-Machine Synergy</vt:lpstr>
      <vt:lpstr>Divide and Conquer</vt:lpstr>
      <vt:lpstr>Supporting the Search Process</vt:lpstr>
      <vt:lpstr>Supporting the Search Process</vt:lpstr>
      <vt:lpstr>Process/System Co-Design</vt:lpstr>
      <vt:lpstr>Looking Ahead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 Retrieval Issues</dc:title>
  <dc:creator>Preferred Customer</dc:creator>
  <cp:lastModifiedBy>mm</cp:lastModifiedBy>
  <cp:revision>135</cp:revision>
  <cp:lastPrinted>1998-04-27T02:28:06Z</cp:lastPrinted>
  <dcterms:created xsi:type="dcterms:W3CDTF">1998-04-26T18:13:33Z</dcterms:created>
  <dcterms:modified xsi:type="dcterms:W3CDTF">2014-07-26T08:04:17Z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80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oard@glue.umd.edu</vt:lpwstr>
  </property>
  <property fmtid="{D5CDD505-2E9C-101B-9397-08002B2CF9AE}" pid="8" name="HomePage">
    <vt:lpwstr>http://www.clis.umd.edu/courses/708a/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