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408" r:id="rId3"/>
    <p:sldId id="413" r:id="rId4"/>
    <p:sldId id="341" r:id="rId5"/>
    <p:sldId id="394" r:id="rId6"/>
    <p:sldId id="410" r:id="rId7"/>
    <p:sldId id="411" r:id="rId8"/>
    <p:sldId id="412" r:id="rId9"/>
    <p:sldId id="379" r:id="rId10"/>
    <p:sldId id="351" r:id="rId11"/>
    <p:sldId id="409" r:id="rId12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900"/>
    <a:srgbClr val="00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698" autoAdjust="0"/>
  </p:normalViewPr>
  <p:slideViewPr>
    <p:cSldViewPr>
      <p:cViewPr varScale="1">
        <p:scale>
          <a:sx n="77" d="100"/>
          <a:sy n="77" d="100"/>
        </p:scale>
        <p:origin x="64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63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37720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6938" y="4352925"/>
            <a:ext cx="5013325" cy="41290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876109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3889375" y="0"/>
            <a:ext cx="2992438" cy="44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3889375" y="8707438"/>
            <a:ext cx="2992438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1</a:t>
            </a:r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0" y="8707438"/>
            <a:ext cx="2992438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0" y="0"/>
            <a:ext cx="2992438" cy="44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99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199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291424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3889375" y="0"/>
            <a:ext cx="2992438" cy="44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3889375" y="8707438"/>
            <a:ext cx="2992438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2</a:t>
            </a:r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0" y="8707438"/>
            <a:ext cx="2992438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3013" name="Rectangle 5"/>
          <p:cNvSpPr>
            <a:spLocks noChangeArrowheads="1"/>
          </p:cNvSpPr>
          <p:nvPr/>
        </p:nvSpPr>
        <p:spPr bwMode="auto">
          <a:xfrm>
            <a:off x="0" y="0"/>
            <a:ext cx="2992438" cy="44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301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solidFill>
            <a:srgbClr val="FFFFFF"/>
          </a:solidFill>
          <a:ln cap="flat"/>
        </p:spPr>
      </p:sp>
      <p:sp>
        <p:nvSpPr>
          <p:cNvPr id="4301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679748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7413"/>
          </a:xfrm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116387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/>
              <a:t>When we’re talking about information retrieval, we’re talking mainly about searching.</a:t>
            </a:r>
          </a:p>
        </p:txBody>
      </p:sp>
    </p:spTree>
    <p:extLst>
      <p:ext uri="{BB962C8B-B14F-4D97-AF65-F5344CB8AC3E}">
        <p14:creationId xmlns:p14="http://schemas.microsoft.com/office/powerpoint/2010/main" val="23081768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6323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000" i="1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6325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632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>
            <a:solidFill>
              <a:schemeClr val="tx1"/>
            </a:solidFill>
          </a:ln>
        </p:spPr>
      </p:sp>
      <p:sp>
        <p:nvSpPr>
          <p:cNvPr id="5632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/>
              <a:t>Start 1:20</a:t>
            </a:r>
          </a:p>
        </p:txBody>
      </p:sp>
    </p:spTree>
    <p:extLst>
      <p:ext uri="{BB962C8B-B14F-4D97-AF65-F5344CB8AC3E}">
        <p14:creationId xmlns:p14="http://schemas.microsoft.com/office/powerpoint/2010/main" val="41025730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5017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34516667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3889375" y="0"/>
            <a:ext cx="2992438" cy="44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3889375" y="8707438"/>
            <a:ext cx="2992438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2</a:t>
            </a:r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0" y="8707438"/>
            <a:ext cx="2992438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3013" name="Rectangle 5"/>
          <p:cNvSpPr>
            <a:spLocks noChangeArrowheads="1"/>
          </p:cNvSpPr>
          <p:nvPr/>
        </p:nvSpPr>
        <p:spPr bwMode="auto">
          <a:xfrm>
            <a:off x="0" y="0"/>
            <a:ext cx="2992438" cy="44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301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solidFill>
            <a:srgbClr val="FFFFFF"/>
          </a:solidFill>
          <a:ln cap="flat"/>
        </p:spPr>
      </p:sp>
      <p:sp>
        <p:nvSpPr>
          <p:cNvPr id="4301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715780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863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791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2999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1812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1307519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517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56230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581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607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990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07901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61038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86019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noFill/>
        </p:spPr>
        <p:txBody>
          <a:bodyPr/>
          <a:lstStyle/>
          <a:p>
            <a:r>
              <a:rPr lang="en-US" altLang="en-US" smtClean="0"/>
              <a:t>Structure of IR Systems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91000"/>
            <a:ext cx="6400800" cy="1752600"/>
          </a:xfrm>
          <a:noFill/>
        </p:spPr>
        <p:txBody>
          <a:bodyPr/>
          <a:lstStyle/>
          <a:p>
            <a:r>
              <a:rPr lang="en-US" altLang="en-US" dirty="0" smtClean="0"/>
              <a:t>INST 734</a:t>
            </a:r>
          </a:p>
          <a:p>
            <a:r>
              <a:rPr lang="en-US" altLang="en-US" dirty="0" smtClean="0"/>
              <a:t>Module </a:t>
            </a:r>
            <a:r>
              <a:rPr lang="en-US" altLang="en-US" dirty="0"/>
              <a:t>1</a:t>
            </a:r>
            <a:endParaRPr lang="en-US" altLang="en-US" dirty="0" smtClean="0"/>
          </a:p>
          <a:p>
            <a:r>
              <a:rPr lang="en-US" altLang="en-US" dirty="0" smtClean="0"/>
              <a:t>Doug </a:t>
            </a:r>
            <a:r>
              <a:rPr lang="en-US" altLang="en-US" dirty="0" err="1" smtClean="0"/>
              <a:t>Oard</a:t>
            </a:r>
            <a:endParaRPr lang="en-US" altLang="en-US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47639"/>
            <a:ext cx="7772400" cy="1143000"/>
          </a:xfrm>
        </p:spPr>
        <p:txBody>
          <a:bodyPr/>
          <a:lstStyle/>
          <a:p>
            <a:r>
              <a:rPr lang="en-US" altLang="en-US" dirty="0" smtClean="0"/>
              <a:t>Comparing Databases and</a:t>
            </a:r>
            <a:r>
              <a:rPr lang="en-US" altLang="en-US" dirty="0" smtClean="0"/>
              <a:t> </a:t>
            </a:r>
            <a:r>
              <a:rPr lang="en-US" altLang="en-US" dirty="0" smtClean="0"/>
              <a:t>IR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219200" y="1377950"/>
            <a:ext cx="7239000" cy="5334000"/>
            <a:chOff x="1008" y="768"/>
            <a:chExt cx="4560" cy="3360"/>
          </a:xfrm>
        </p:grpSpPr>
        <p:sp>
          <p:nvSpPr>
            <p:cNvPr id="16403" name="Rectangle 4"/>
            <p:cNvSpPr>
              <a:spLocks noChangeArrowheads="1"/>
            </p:cNvSpPr>
            <p:nvPr/>
          </p:nvSpPr>
          <p:spPr bwMode="auto">
            <a:xfrm>
              <a:off x="1008" y="3548"/>
              <a:ext cx="1200" cy="5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20000"/>
                </a:spcBef>
                <a:buSzPct val="100000"/>
              </a:pPr>
              <a:r>
                <a:rPr lang="en-US" altLang="en-US" b="1" dirty="0" smtClean="0"/>
                <a:t>Nature of the content</a:t>
              </a:r>
              <a:endParaRPr lang="en-US" altLang="en-US" b="1" dirty="0"/>
            </a:p>
          </p:txBody>
        </p:sp>
        <p:sp>
          <p:nvSpPr>
            <p:cNvPr id="16404" name="Rectangle 5"/>
            <p:cNvSpPr>
              <a:spLocks noChangeArrowheads="1"/>
            </p:cNvSpPr>
            <p:nvPr/>
          </p:nvSpPr>
          <p:spPr bwMode="auto">
            <a:xfrm>
              <a:off x="1008" y="2968"/>
              <a:ext cx="1200" cy="5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20000"/>
                </a:spcBef>
                <a:buSzPct val="100000"/>
              </a:pPr>
              <a:r>
                <a:rPr lang="en-US" altLang="en-US" b="1"/>
                <a:t>Interaction with system</a:t>
              </a:r>
            </a:p>
          </p:txBody>
        </p:sp>
        <p:sp>
          <p:nvSpPr>
            <p:cNvPr id="16405" name="Rectangle 6"/>
            <p:cNvSpPr>
              <a:spLocks noChangeArrowheads="1"/>
            </p:cNvSpPr>
            <p:nvPr/>
          </p:nvSpPr>
          <p:spPr bwMode="auto">
            <a:xfrm>
              <a:off x="1008" y="2388"/>
              <a:ext cx="1200" cy="5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20000"/>
                </a:spcBef>
                <a:buSzPct val="100000"/>
              </a:pPr>
              <a:r>
                <a:rPr lang="en-US" altLang="en-US" b="1"/>
                <a:t>Results we get</a:t>
              </a:r>
            </a:p>
          </p:txBody>
        </p:sp>
        <p:sp>
          <p:nvSpPr>
            <p:cNvPr id="16406" name="Rectangle 7"/>
            <p:cNvSpPr>
              <a:spLocks noChangeArrowheads="1"/>
            </p:cNvSpPr>
            <p:nvPr/>
          </p:nvSpPr>
          <p:spPr bwMode="auto">
            <a:xfrm>
              <a:off x="1008" y="1613"/>
              <a:ext cx="1200" cy="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20000"/>
                </a:spcBef>
                <a:buSzPct val="100000"/>
              </a:pPr>
              <a:r>
                <a:rPr lang="en-US" altLang="en-US" b="1"/>
                <a:t>Queries we’re posing</a:t>
              </a:r>
            </a:p>
          </p:txBody>
        </p:sp>
        <p:sp>
          <p:nvSpPr>
            <p:cNvPr id="16407" name="Rectangle 8"/>
            <p:cNvSpPr>
              <a:spLocks noChangeArrowheads="1"/>
            </p:cNvSpPr>
            <p:nvPr/>
          </p:nvSpPr>
          <p:spPr bwMode="auto">
            <a:xfrm>
              <a:off x="1008" y="1017"/>
              <a:ext cx="1200" cy="5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20000"/>
                </a:spcBef>
                <a:buSzPct val="100000"/>
              </a:pPr>
              <a:r>
                <a:rPr lang="en-US" altLang="en-US" b="1"/>
                <a:t>What we’re retrieving</a:t>
              </a:r>
            </a:p>
          </p:txBody>
        </p:sp>
        <p:sp>
          <p:nvSpPr>
            <p:cNvPr id="16408" name="Rectangle 9"/>
            <p:cNvSpPr>
              <a:spLocks noChangeArrowheads="1"/>
            </p:cNvSpPr>
            <p:nvPr/>
          </p:nvSpPr>
          <p:spPr bwMode="auto">
            <a:xfrm>
              <a:off x="3888" y="768"/>
              <a:ext cx="1680" cy="2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20000"/>
                </a:spcBef>
                <a:buSzPct val="100000"/>
              </a:pPr>
              <a:r>
                <a:rPr lang="en-US" altLang="en-US" b="1"/>
                <a:t>IR</a:t>
              </a:r>
            </a:p>
          </p:txBody>
        </p:sp>
        <p:sp>
          <p:nvSpPr>
            <p:cNvPr id="16409" name="Rectangle 10"/>
            <p:cNvSpPr>
              <a:spLocks noChangeArrowheads="1"/>
            </p:cNvSpPr>
            <p:nvPr/>
          </p:nvSpPr>
          <p:spPr bwMode="auto">
            <a:xfrm>
              <a:off x="2208" y="768"/>
              <a:ext cx="1680" cy="2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20000"/>
                </a:spcBef>
                <a:buSzPct val="100000"/>
              </a:pPr>
              <a:r>
                <a:rPr lang="en-US" altLang="en-US" b="1"/>
                <a:t>Databases</a:t>
              </a:r>
            </a:p>
          </p:txBody>
        </p:sp>
        <p:sp>
          <p:nvSpPr>
            <p:cNvPr id="16410" name="Rectangle 11"/>
            <p:cNvSpPr>
              <a:spLocks noChangeArrowheads="1"/>
            </p:cNvSpPr>
            <p:nvPr/>
          </p:nvSpPr>
          <p:spPr bwMode="auto">
            <a:xfrm>
              <a:off x="1008" y="768"/>
              <a:ext cx="1200" cy="2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20000"/>
                </a:spcBef>
                <a:buSzPct val="100000"/>
              </a:pPr>
              <a:endParaRPr lang="en-US" altLang="en-US" i="1"/>
            </a:p>
          </p:txBody>
        </p:sp>
        <p:sp>
          <p:nvSpPr>
            <p:cNvPr id="16411" name="Line 12"/>
            <p:cNvSpPr>
              <a:spLocks noChangeShapeType="1"/>
            </p:cNvSpPr>
            <p:nvPr/>
          </p:nvSpPr>
          <p:spPr bwMode="auto">
            <a:xfrm>
              <a:off x="1008" y="768"/>
              <a:ext cx="456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12" name="Line 13"/>
            <p:cNvSpPr>
              <a:spLocks noChangeShapeType="1"/>
            </p:cNvSpPr>
            <p:nvPr/>
          </p:nvSpPr>
          <p:spPr bwMode="auto">
            <a:xfrm>
              <a:off x="1008" y="1017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13" name="Line 14"/>
            <p:cNvSpPr>
              <a:spLocks noChangeShapeType="1"/>
            </p:cNvSpPr>
            <p:nvPr/>
          </p:nvSpPr>
          <p:spPr bwMode="auto">
            <a:xfrm>
              <a:off x="1008" y="1613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14" name="Line 15"/>
            <p:cNvSpPr>
              <a:spLocks noChangeShapeType="1"/>
            </p:cNvSpPr>
            <p:nvPr/>
          </p:nvSpPr>
          <p:spPr bwMode="auto">
            <a:xfrm>
              <a:off x="1008" y="2388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15" name="Line 16"/>
            <p:cNvSpPr>
              <a:spLocks noChangeShapeType="1"/>
            </p:cNvSpPr>
            <p:nvPr/>
          </p:nvSpPr>
          <p:spPr bwMode="auto">
            <a:xfrm>
              <a:off x="1008" y="2968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16" name="Line 17"/>
            <p:cNvSpPr>
              <a:spLocks noChangeShapeType="1"/>
            </p:cNvSpPr>
            <p:nvPr/>
          </p:nvSpPr>
          <p:spPr bwMode="auto">
            <a:xfrm>
              <a:off x="1008" y="3548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17" name="Line 18"/>
            <p:cNvSpPr>
              <a:spLocks noChangeShapeType="1"/>
            </p:cNvSpPr>
            <p:nvPr/>
          </p:nvSpPr>
          <p:spPr bwMode="auto">
            <a:xfrm>
              <a:off x="1008" y="4128"/>
              <a:ext cx="456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18" name="Line 19"/>
            <p:cNvSpPr>
              <a:spLocks noChangeShapeType="1"/>
            </p:cNvSpPr>
            <p:nvPr/>
          </p:nvSpPr>
          <p:spPr bwMode="auto">
            <a:xfrm>
              <a:off x="1008" y="768"/>
              <a:ext cx="0" cy="336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19" name="Line 20"/>
            <p:cNvSpPr>
              <a:spLocks noChangeShapeType="1"/>
            </p:cNvSpPr>
            <p:nvPr/>
          </p:nvSpPr>
          <p:spPr bwMode="auto">
            <a:xfrm>
              <a:off x="2208" y="768"/>
              <a:ext cx="0" cy="33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20" name="Line 21"/>
            <p:cNvSpPr>
              <a:spLocks noChangeShapeType="1"/>
            </p:cNvSpPr>
            <p:nvPr/>
          </p:nvSpPr>
          <p:spPr bwMode="auto">
            <a:xfrm>
              <a:off x="3888" y="768"/>
              <a:ext cx="0" cy="33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21" name="Line 22"/>
            <p:cNvSpPr>
              <a:spLocks noChangeShapeType="1"/>
            </p:cNvSpPr>
            <p:nvPr/>
          </p:nvSpPr>
          <p:spPr bwMode="auto">
            <a:xfrm>
              <a:off x="5568" y="768"/>
              <a:ext cx="0" cy="336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3124200" y="5791200"/>
            <a:ext cx="5334000" cy="920750"/>
            <a:chOff x="2208" y="3548"/>
            <a:chExt cx="3360" cy="580"/>
          </a:xfrm>
        </p:grpSpPr>
        <p:sp>
          <p:nvSpPr>
            <p:cNvPr id="16401" name="Rectangle 24"/>
            <p:cNvSpPr>
              <a:spLocks noChangeArrowheads="1"/>
            </p:cNvSpPr>
            <p:nvPr/>
          </p:nvSpPr>
          <p:spPr bwMode="auto">
            <a:xfrm>
              <a:off x="3888" y="3548"/>
              <a:ext cx="1680" cy="5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20000"/>
                </a:spcBef>
                <a:buSzPct val="100000"/>
              </a:pPr>
              <a:r>
                <a:rPr lang="en-US" altLang="en-US" sz="2000" dirty="0" smtClean="0"/>
                <a:t>Updates can often be processed </a:t>
              </a:r>
              <a:r>
                <a:rPr lang="en-US" altLang="en-US" sz="2000" u="sng" dirty="0" smtClean="0"/>
                <a:t>offline</a:t>
              </a:r>
              <a:r>
                <a:rPr lang="en-US" altLang="en-US" sz="2000" dirty="0" smtClean="0"/>
                <a:t>.</a:t>
              </a:r>
              <a:endParaRPr lang="en-US" altLang="en-US" sz="2000" dirty="0"/>
            </a:p>
          </p:txBody>
        </p:sp>
        <p:sp>
          <p:nvSpPr>
            <p:cNvPr id="16402" name="Rectangle 25"/>
            <p:cNvSpPr>
              <a:spLocks noChangeArrowheads="1"/>
            </p:cNvSpPr>
            <p:nvPr/>
          </p:nvSpPr>
          <p:spPr bwMode="auto">
            <a:xfrm>
              <a:off x="2208" y="3548"/>
              <a:ext cx="1680" cy="5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20000"/>
                </a:spcBef>
                <a:buSzPct val="100000"/>
              </a:pPr>
              <a:r>
                <a:rPr lang="en-US" altLang="en-US" sz="2000" dirty="0" smtClean="0"/>
                <a:t>Able to handle </a:t>
              </a:r>
              <a:r>
                <a:rPr lang="en-US" altLang="en-US" sz="2000" u="sng" dirty="0" smtClean="0"/>
                <a:t>real-time</a:t>
              </a:r>
              <a:r>
                <a:rPr lang="en-US" altLang="en-US" sz="2000" dirty="0" smtClean="0"/>
                <a:t> updates.</a:t>
              </a:r>
              <a:endParaRPr lang="en-US" altLang="en-US" sz="2000" dirty="0"/>
            </a:p>
          </p:txBody>
        </p:sp>
      </p:grpSp>
      <p:grpSp>
        <p:nvGrpSpPr>
          <p:cNvPr id="4" name="Group 26"/>
          <p:cNvGrpSpPr>
            <a:grpSpLocks/>
          </p:cNvGrpSpPr>
          <p:nvPr/>
        </p:nvGrpSpPr>
        <p:grpSpPr bwMode="auto">
          <a:xfrm>
            <a:off x="3124200" y="4864100"/>
            <a:ext cx="5334000" cy="920750"/>
            <a:chOff x="2208" y="2968"/>
            <a:chExt cx="3360" cy="580"/>
          </a:xfrm>
        </p:grpSpPr>
        <p:sp>
          <p:nvSpPr>
            <p:cNvPr id="16399" name="Rectangle 27"/>
            <p:cNvSpPr>
              <a:spLocks noChangeArrowheads="1"/>
            </p:cNvSpPr>
            <p:nvPr/>
          </p:nvSpPr>
          <p:spPr bwMode="auto">
            <a:xfrm>
              <a:off x="3888" y="2968"/>
              <a:ext cx="1680" cy="5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20000"/>
                </a:spcBef>
                <a:buSzPct val="100000"/>
              </a:pPr>
              <a:r>
                <a:rPr lang="en-US" altLang="en-US" sz="2000" dirty="0" smtClean="0"/>
                <a:t>Interaction </a:t>
              </a:r>
              <a:r>
                <a:rPr lang="en-US" altLang="en-US" sz="2000" u="sng" dirty="0" smtClean="0"/>
                <a:t>sequence </a:t>
              </a:r>
              <a:r>
                <a:rPr lang="en-US" altLang="en-US" sz="2000" dirty="0" smtClean="0"/>
                <a:t>can help resolve vagueness. </a:t>
              </a:r>
              <a:endParaRPr lang="en-US" altLang="en-US" sz="2000" dirty="0"/>
            </a:p>
          </p:txBody>
        </p:sp>
        <p:sp>
          <p:nvSpPr>
            <p:cNvPr id="16400" name="Rectangle 28"/>
            <p:cNvSpPr>
              <a:spLocks noChangeArrowheads="1"/>
            </p:cNvSpPr>
            <p:nvPr/>
          </p:nvSpPr>
          <p:spPr bwMode="auto">
            <a:xfrm>
              <a:off x="2208" y="2968"/>
              <a:ext cx="1680" cy="5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20000"/>
                </a:spcBef>
                <a:buSzPct val="100000"/>
              </a:pPr>
              <a:r>
                <a:rPr lang="en-US" altLang="en-US" sz="2000" u="sng" dirty="0" smtClean="0"/>
                <a:t>Single query</a:t>
              </a:r>
              <a:r>
                <a:rPr lang="en-US" altLang="en-US" sz="2000" dirty="0" smtClean="0"/>
                <a:t> produces a complete answer.</a:t>
              </a:r>
              <a:endParaRPr lang="en-US" altLang="en-US" sz="2000" dirty="0"/>
            </a:p>
          </p:txBody>
        </p:sp>
      </p:grpSp>
      <p:grpSp>
        <p:nvGrpSpPr>
          <p:cNvPr id="5" name="Group 29"/>
          <p:cNvGrpSpPr>
            <a:grpSpLocks/>
          </p:cNvGrpSpPr>
          <p:nvPr/>
        </p:nvGrpSpPr>
        <p:grpSpPr bwMode="auto">
          <a:xfrm>
            <a:off x="3124200" y="3943350"/>
            <a:ext cx="5334000" cy="920750"/>
            <a:chOff x="2208" y="2388"/>
            <a:chExt cx="3360" cy="580"/>
          </a:xfrm>
        </p:grpSpPr>
        <p:sp>
          <p:nvSpPr>
            <p:cNvPr id="16397" name="Rectangle 30"/>
            <p:cNvSpPr>
              <a:spLocks noChangeArrowheads="1"/>
            </p:cNvSpPr>
            <p:nvPr/>
          </p:nvSpPr>
          <p:spPr bwMode="auto">
            <a:xfrm>
              <a:off x="3888" y="2388"/>
              <a:ext cx="1680" cy="5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20000"/>
                </a:spcBef>
                <a:buSzPct val="100000"/>
              </a:pPr>
              <a:r>
                <a:rPr lang="en-US" altLang="en-US" sz="2000" u="sng" dirty="0"/>
                <a:t>Sometimes relevant</a:t>
              </a:r>
              <a:r>
                <a:rPr lang="en-US" altLang="en-US" sz="2000" dirty="0"/>
                <a:t>, often not.</a:t>
              </a:r>
            </a:p>
          </p:txBody>
        </p:sp>
        <p:sp>
          <p:nvSpPr>
            <p:cNvPr id="16398" name="Rectangle 31"/>
            <p:cNvSpPr>
              <a:spLocks noChangeArrowheads="1"/>
            </p:cNvSpPr>
            <p:nvPr/>
          </p:nvSpPr>
          <p:spPr bwMode="auto">
            <a:xfrm>
              <a:off x="2208" y="2388"/>
              <a:ext cx="1680" cy="5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20000"/>
                </a:spcBef>
                <a:buSzPct val="100000"/>
              </a:pPr>
              <a:r>
                <a:rPr lang="en-US" altLang="en-US" sz="2000" dirty="0"/>
                <a:t>Exact.  </a:t>
              </a:r>
              <a:r>
                <a:rPr lang="en-US" altLang="en-US" sz="2000" u="sng" dirty="0"/>
                <a:t>Always correct </a:t>
              </a:r>
              <a:r>
                <a:rPr lang="en-US" altLang="en-US" sz="2000" dirty="0"/>
                <a:t>in a formal sense.</a:t>
              </a:r>
            </a:p>
          </p:txBody>
        </p:sp>
      </p:grpSp>
      <p:grpSp>
        <p:nvGrpSpPr>
          <p:cNvPr id="6" name="Group 32"/>
          <p:cNvGrpSpPr>
            <a:grpSpLocks/>
          </p:cNvGrpSpPr>
          <p:nvPr/>
        </p:nvGrpSpPr>
        <p:grpSpPr bwMode="auto">
          <a:xfrm>
            <a:off x="3124200" y="2713038"/>
            <a:ext cx="5334000" cy="1230312"/>
            <a:chOff x="2208" y="1613"/>
            <a:chExt cx="3360" cy="775"/>
          </a:xfrm>
        </p:grpSpPr>
        <p:sp>
          <p:nvSpPr>
            <p:cNvPr id="16395" name="Rectangle 33"/>
            <p:cNvSpPr>
              <a:spLocks noChangeArrowheads="1"/>
            </p:cNvSpPr>
            <p:nvPr/>
          </p:nvSpPr>
          <p:spPr bwMode="auto">
            <a:xfrm>
              <a:off x="3888" y="1613"/>
              <a:ext cx="1680" cy="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20000"/>
                </a:spcBef>
                <a:buSzPct val="100000"/>
              </a:pPr>
              <a:r>
                <a:rPr lang="en-US" altLang="en-US" sz="2000" dirty="0"/>
                <a:t>Vague, </a:t>
              </a:r>
              <a:r>
                <a:rPr lang="en-US" altLang="en-US" sz="2000" u="sng" dirty="0"/>
                <a:t>imprecise</a:t>
              </a:r>
              <a:r>
                <a:rPr lang="en-US" altLang="en-US" sz="2000" dirty="0"/>
                <a:t> </a:t>
              </a:r>
              <a:r>
                <a:rPr lang="en-US" altLang="en-US" sz="2000" dirty="0" smtClean="0"/>
                <a:t>queries (and information needs)</a:t>
              </a:r>
              <a:endParaRPr lang="en-US" altLang="en-US" sz="2000" dirty="0"/>
            </a:p>
          </p:txBody>
        </p:sp>
        <p:sp>
          <p:nvSpPr>
            <p:cNvPr id="16396" name="Rectangle 34"/>
            <p:cNvSpPr>
              <a:spLocks noChangeArrowheads="1"/>
            </p:cNvSpPr>
            <p:nvPr/>
          </p:nvSpPr>
          <p:spPr bwMode="auto">
            <a:xfrm>
              <a:off x="2208" y="1613"/>
              <a:ext cx="1680" cy="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20000"/>
                </a:spcBef>
                <a:buSzPct val="100000"/>
              </a:pPr>
              <a:r>
                <a:rPr lang="en-US" altLang="en-US" sz="2000" u="sng" dirty="0" smtClean="0"/>
                <a:t>Unambiguous</a:t>
              </a:r>
              <a:r>
                <a:rPr lang="en-US" altLang="en-US" sz="2000" dirty="0" smtClean="0"/>
                <a:t> formally </a:t>
              </a:r>
              <a:r>
                <a:rPr lang="en-US" altLang="en-US" sz="2000" dirty="0"/>
                <a:t>(mathematically) defined queries. </a:t>
              </a:r>
            </a:p>
          </p:txBody>
        </p:sp>
      </p:grpSp>
      <p:grpSp>
        <p:nvGrpSpPr>
          <p:cNvPr id="7" name="Group 35"/>
          <p:cNvGrpSpPr>
            <a:grpSpLocks/>
          </p:cNvGrpSpPr>
          <p:nvPr/>
        </p:nvGrpSpPr>
        <p:grpSpPr bwMode="auto">
          <a:xfrm>
            <a:off x="3124200" y="1766888"/>
            <a:ext cx="5334000" cy="946150"/>
            <a:chOff x="2208" y="1017"/>
            <a:chExt cx="3360" cy="596"/>
          </a:xfrm>
        </p:grpSpPr>
        <p:sp>
          <p:nvSpPr>
            <p:cNvPr id="16393" name="Rectangle 36"/>
            <p:cNvSpPr>
              <a:spLocks noChangeArrowheads="1"/>
            </p:cNvSpPr>
            <p:nvPr/>
          </p:nvSpPr>
          <p:spPr bwMode="auto">
            <a:xfrm>
              <a:off x="3888" y="1017"/>
              <a:ext cx="1680" cy="5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20000"/>
                </a:spcBef>
                <a:buSzPct val="100000"/>
              </a:pPr>
              <a:r>
                <a:rPr lang="en-US" altLang="en-US" sz="2000" dirty="0"/>
                <a:t>Mostly </a:t>
              </a:r>
              <a:r>
                <a:rPr lang="en-US" altLang="en-US" sz="2000" u="sng" dirty="0"/>
                <a:t>unstructured</a:t>
              </a:r>
              <a:r>
                <a:rPr lang="en-US" altLang="en-US" sz="2000" dirty="0"/>
                <a:t>.  Free text with some metadata.</a:t>
              </a:r>
            </a:p>
          </p:txBody>
        </p:sp>
        <p:sp>
          <p:nvSpPr>
            <p:cNvPr id="16394" name="Rectangle 37"/>
            <p:cNvSpPr>
              <a:spLocks noChangeArrowheads="1"/>
            </p:cNvSpPr>
            <p:nvPr/>
          </p:nvSpPr>
          <p:spPr bwMode="auto">
            <a:xfrm>
              <a:off x="2208" y="1017"/>
              <a:ext cx="1680" cy="5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20000"/>
                </a:spcBef>
                <a:buSzPct val="100000"/>
              </a:pPr>
              <a:r>
                <a:rPr lang="en-US" altLang="en-US" sz="2000" u="sng" dirty="0"/>
                <a:t>Structured</a:t>
              </a:r>
              <a:r>
                <a:rPr lang="en-US" altLang="en-US" sz="2000" dirty="0"/>
                <a:t> data. Clear semantics based on a formal model.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123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Segments</a:t>
            </a:r>
          </a:p>
        </p:txBody>
      </p:sp>
      <p:sp>
        <p:nvSpPr>
          <p:cNvPr id="5124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  <a:noFill/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alt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The </a:t>
            </a:r>
            <a:r>
              <a:rPr lang="en-US" altLang="en-US" dirty="0">
                <a:solidFill>
                  <a:schemeClr val="bg2">
                    <a:lumMod val="60000"/>
                    <a:lumOff val="40000"/>
                  </a:schemeClr>
                </a:solidFill>
              </a:rPr>
              <a:t>n</a:t>
            </a:r>
            <a:r>
              <a:rPr lang="en-US" alt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ature of </a:t>
            </a:r>
            <a:r>
              <a:rPr lang="en-US" altLang="en-US" u="sng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Information Retrieval</a:t>
            </a:r>
            <a:r>
              <a:rPr lang="en-US" alt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(IR</a:t>
            </a:r>
            <a:r>
              <a:rPr lang="en-US" alt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)</a:t>
            </a:r>
          </a:p>
          <a:p>
            <a:pPr marL="514350" indent="-514350">
              <a:buFont typeface="+mj-lt"/>
              <a:buAutoNum type="arabicPeriod"/>
            </a:pPr>
            <a:endParaRPr lang="en-US" altLang="en-US" dirty="0" smtClean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What </a:t>
            </a:r>
            <a:r>
              <a:rPr lang="en-US" alt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IR </a:t>
            </a:r>
            <a:r>
              <a:rPr lang="en-US" altLang="en-US" u="sng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systems</a:t>
            </a:r>
            <a:r>
              <a:rPr lang="en-US" alt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en-US" alt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do</a:t>
            </a:r>
            <a:endParaRPr lang="en-US" altLang="en-US" dirty="0" smtClean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US" alt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en-US" dirty="0" smtClean="0"/>
              <a:t>The </a:t>
            </a:r>
            <a:r>
              <a:rPr lang="en-US" altLang="en-US" u="sng" dirty="0" smtClean="0"/>
              <a:t>structure</a:t>
            </a:r>
            <a:r>
              <a:rPr lang="en-US" altLang="en-US" dirty="0" smtClean="0"/>
              <a:t> of interactive IR </a:t>
            </a:r>
            <a:r>
              <a:rPr lang="en-US" altLang="en-US" dirty="0" smtClean="0"/>
              <a:t>systems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5355315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123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Segments</a:t>
            </a:r>
          </a:p>
        </p:txBody>
      </p:sp>
      <p:sp>
        <p:nvSpPr>
          <p:cNvPr id="5124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  <a:noFill/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alt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The </a:t>
            </a:r>
            <a:r>
              <a:rPr lang="en-US" altLang="en-US" dirty="0">
                <a:solidFill>
                  <a:schemeClr val="bg2">
                    <a:lumMod val="60000"/>
                    <a:lumOff val="40000"/>
                  </a:schemeClr>
                </a:solidFill>
              </a:rPr>
              <a:t>n</a:t>
            </a:r>
            <a:r>
              <a:rPr lang="en-US" alt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ature of </a:t>
            </a:r>
            <a:r>
              <a:rPr lang="en-US" altLang="en-US" u="sng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Information Retrieval</a:t>
            </a:r>
            <a:r>
              <a:rPr lang="en-US" alt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(IR</a:t>
            </a:r>
            <a:r>
              <a:rPr lang="en-US" alt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)</a:t>
            </a:r>
            <a:endParaRPr lang="en-US" altLang="en-US" dirty="0" smtClean="0"/>
          </a:p>
          <a:p>
            <a:pPr marL="514350" indent="-514350">
              <a:buFont typeface="+mj-lt"/>
              <a:buAutoNum type="arabicPeriod"/>
            </a:pPr>
            <a:endParaRPr lang="en-US" alt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en-US" dirty="0" smtClean="0"/>
              <a:t>What </a:t>
            </a:r>
            <a:r>
              <a:rPr lang="en-US" altLang="en-US" dirty="0" smtClean="0"/>
              <a:t>IR </a:t>
            </a:r>
            <a:r>
              <a:rPr lang="en-US" altLang="en-US" u="sng" dirty="0" smtClean="0"/>
              <a:t>systems</a:t>
            </a:r>
            <a:r>
              <a:rPr lang="en-US" altLang="en-US" dirty="0" smtClean="0"/>
              <a:t> </a:t>
            </a:r>
            <a:r>
              <a:rPr lang="en-US" altLang="en-US" dirty="0" smtClean="0"/>
              <a:t>do</a:t>
            </a:r>
            <a:endParaRPr lang="en-US" altLang="en-US" dirty="0" smtClean="0"/>
          </a:p>
          <a:p>
            <a:pPr marL="514350" indent="-514350">
              <a:buFont typeface="+mj-lt"/>
              <a:buAutoNum type="arabicPeriod"/>
            </a:pPr>
            <a:endParaRPr lang="en-US" altLang="en-US" dirty="0" smtClean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The </a:t>
            </a:r>
            <a:r>
              <a:rPr lang="en-US" altLang="en-US" u="sng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structure</a:t>
            </a:r>
            <a:r>
              <a:rPr lang="en-US" alt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of interactive IR </a:t>
            </a:r>
            <a:r>
              <a:rPr lang="en-US" alt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systems</a:t>
            </a:r>
            <a:endParaRPr lang="en-US" altLang="en-US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562198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Systems: The Memex</a:t>
            </a:r>
          </a:p>
        </p:txBody>
      </p:sp>
      <p:pic>
        <p:nvPicPr>
          <p:cNvPr id="17411" name="Picture 4" descr="memx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5800" y="2235200"/>
            <a:ext cx="7689850" cy="3468688"/>
          </a:xfrm>
          <a:noFill/>
        </p:spPr>
      </p:pic>
    </p:spTree>
    <p:extLst>
      <p:ext uri="{BB962C8B-B14F-4D97-AF65-F5344CB8AC3E}">
        <p14:creationId xmlns:p14="http://schemas.microsoft.com/office/powerpoint/2010/main" val="17560198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Types of Information Needs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r>
              <a:rPr lang="en-US" altLang="en-US" dirty="0" smtClean="0"/>
              <a:t>Retrospective (“Retrieval”)</a:t>
            </a:r>
          </a:p>
          <a:p>
            <a:pPr lvl="1"/>
            <a:r>
              <a:rPr lang="en-US" altLang="en-US" dirty="0" smtClean="0"/>
              <a:t>“Searching the past”</a:t>
            </a:r>
          </a:p>
          <a:p>
            <a:pPr lvl="1"/>
            <a:r>
              <a:rPr lang="en-US" altLang="en-US" dirty="0" smtClean="0"/>
              <a:t>Different queries posed against a static collection</a:t>
            </a:r>
          </a:p>
          <a:p>
            <a:pPr lvl="4"/>
            <a:endParaRPr lang="en-US" altLang="en-US" dirty="0" smtClean="0"/>
          </a:p>
          <a:p>
            <a:r>
              <a:rPr lang="en-US" altLang="en-US" dirty="0" smtClean="0"/>
              <a:t>Prospective (“Recommendation”)</a:t>
            </a:r>
          </a:p>
          <a:p>
            <a:pPr lvl="1"/>
            <a:r>
              <a:rPr lang="en-US" altLang="en-US" dirty="0" smtClean="0"/>
              <a:t>“Searching the future”</a:t>
            </a:r>
          </a:p>
          <a:p>
            <a:pPr lvl="1"/>
            <a:r>
              <a:rPr lang="en-US" altLang="en-US" dirty="0" smtClean="0"/>
              <a:t>Static query posed against a dynamic </a:t>
            </a:r>
            <a:r>
              <a:rPr lang="en-US" altLang="en-US" dirty="0" smtClean="0"/>
              <a:t>collection</a:t>
            </a:r>
            <a:endParaRPr lang="en-US" alt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 smtClean="0"/>
              <a:t>Two Ways of Searching</a:t>
            </a: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2514600" y="1981200"/>
            <a:ext cx="1828800" cy="83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>
                <a:cs typeface="Arial" panose="020B0604020202020204" pitchFamily="34" charset="0"/>
              </a:rPr>
              <a:t>Write the document</a:t>
            </a:r>
          </a:p>
          <a:p>
            <a:pPr algn="ctr"/>
            <a:r>
              <a:rPr lang="en-US" altLang="en-US" sz="1600">
                <a:cs typeface="Arial" panose="020B0604020202020204" pitchFamily="34" charset="0"/>
              </a:rPr>
              <a:t>using terms to</a:t>
            </a:r>
          </a:p>
          <a:p>
            <a:pPr algn="ctr"/>
            <a:r>
              <a:rPr lang="en-US" altLang="en-US" sz="1600">
                <a:cs typeface="Arial" panose="020B0604020202020204" pitchFamily="34" charset="0"/>
              </a:rPr>
              <a:t>convey meaning</a:t>
            </a:r>
          </a:p>
        </p:txBody>
      </p:sp>
      <p:sp>
        <p:nvSpPr>
          <p:cNvPr id="29700" name="Line 4"/>
          <p:cNvSpPr>
            <a:spLocks noChangeShapeType="1"/>
          </p:cNvSpPr>
          <p:nvPr/>
        </p:nvSpPr>
        <p:spPr bwMode="auto">
          <a:xfrm>
            <a:off x="228600" y="2971800"/>
            <a:ext cx="8610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2819400" y="1524000"/>
            <a:ext cx="114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000">
                <a:cs typeface="Arial" panose="020B0604020202020204" pitchFamily="34" charset="0"/>
              </a:rPr>
              <a:t>Author</a:t>
            </a:r>
          </a:p>
        </p:txBody>
      </p:sp>
      <p:pic>
        <p:nvPicPr>
          <p:cNvPr id="29702" name="Picture 6" descr="bd07156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600200"/>
            <a:ext cx="457200" cy="38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228600" y="1371600"/>
            <a:ext cx="5518150" cy="5243513"/>
            <a:chOff x="144" y="864"/>
            <a:chExt cx="3476" cy="3303"/>
          </a:xfrm>
        </p:grpSpPr>
        <p:sp>
          <p:nvSpPr>
            <p:cNvPr id="29721" name="Rectangle 8"/>
            <p:cNvSpPr>
              <a:spLocks noChangeArrowheads="1"/>
            </p:cNvSpPr>
            <p:nvPr/>
          </p:nvSpPr>
          <p:spPr bwMode="auto">
            <a:xfrm>
              <a:off x="864" y="3072"/>
              <a:ext cx="1152" cy="52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altLang="en-US" sz="1600">
                  <a:cs typeface="Arial" panose="020B0604020202020204" pitchFamily="34" charset="0"/>
                </a:rPr>
                <a:t>Content-Based</a:t>
              </a:r>
            </a:p>
            <a:p>
              <a:pPr algn="ctr"/>
              <a:r>
                <a:rPr lang="en-US" altLang="en-US" sz="1600">
                  <a:cs typeface="Arial" panose="020B0604020202020204" pitchFamily="34" charset="0"/>
                </a:rPr>
                <a:t>Query-Document</a:t>
              </a:r>
            </a:p>
            <a:p>
              <a:pPr algn="ctr"/>
              <a:r>
                <a:rPr lang="en-US" altLang="en-US" sz="1600">
                  <a:cs typeface="Arial" panose="020B0604020202020204" pitchFamily="34" charset="0"/>
                </a:rPr>
                <a:t>Matching</a:t>
              </a:r>
            </a:p>
          </p:txBody>
        </p:sp>
        <p:sp>
          <p:nvSpPr>
            <p:cNvPr id="29722" name="Text Box 9"/>
            <p:cNvSpPr txBox="1">
              <a:spLocks noChangeArrowheads="1"/>
            </p:cNvSpPr>
            <p:nvPr/>
          </p:nvSpPr>
          <p:spPr bwMode="auto">
            <a:xfrm>
              <a:off x="2016" y="3360"/>
              <a:ext cx="720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800">
                  <a:cs typeface="Arial" panose="020B0604020202020204" pitchFamily="34" charset="0"/>
                </a:rPr>
                <a:t>Document Terms</a:t>
              </a:r>
            </a:p>
          </p:txBody>
        </p:sp>
        <p:pic>
          <p:nvPicPr>
            <p:cNvPr id="29723" name="Picture 10" descr="bd07156_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" y="1008"/>
              <a:ext cx="288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9724" name="Line 11"/>
            <p:cNvSpPr>
              <a:spLocks noChangeShapeType="1"/>
            </p:cNvSpPr>
            <p:nvPr/>
          </p:nvSpPr>
          <p:spPr bwMode="auto">
            <a:xfrm>
              <a:off x="1440" y="864"/>
              <a:ext cx="0" cy="216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25" name="Text Box 12"/>
            <p:cNvSpPr txBox="1">
              <a:spLocks noChangeArrowheads="1"/>
            </p:cNvSpPr>
            <p:nvPr/>
          </p:nvSpPr>
          <p:spPr bwMode="auto">
            <a:xfrm>
              <a:off x="336" y="3360"/>
              <a:ext cx="52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800">
                  <a:cs typeface="Arial" panose="020B0604020202020204" pitchFamily="34" charset="0"/>
                </a:rPr>
                <a:t>Query Terms</a:t>
              </a:r>
            </a:p>
          </p:txBody>
        </p:sp>
        <p:sp>
          <p:nvSpPr>
            <p:cNvPr id="29726" name="Rectangle 13"/>
            <p:cNvSpPr>
              <a:spLocks noChangeArrowheads="1"/>
            </p:cNvSpPr>
            <p:nvPr/>
          </p:nvSpPr>
          <p:spPr bwMode="auto">
            <a:xfrm>
              <a:off x="144" y="1258"/>
              <a:ext cx="1152" cy="52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altLang="en-US" sz="1600">
                  <a:cs typeface="Arial" panose="020B0604020202020204" pitchFamily="34" charset="0"/>
                </a:rPr>
                <a:t>Construct query from</a:t>
              </a:r>
            </a:p>
            <a:p>
              <a:pPr algn="ctr"/>
              <a:r>
                <a:rPr lang="en-US" altLang="en-US" sz="1600">
                  <a:cs typeface="Arial" panose="020B0604020202020204" pitchFamily="34" charset="0"/>
                </a:rPr>
                <a:t>terms that </a:t>
              </a:r>
              <a:r>
                <a:rPr lang="en-US" altLang="en-US" sz="1600" b="1" u="sng">
                  <a:cs typeface="Arial" panose="020B0604020202020204" pitchFamily="34" charset="0"/>
                </a:rPr>
                <a:t>may</a:t>
              </a:r>
              <a:r>
                <a:rPr lang="en-US" altLang="en-US" sz="1600">
                  <a:cs typeface="Arial" panose="020B0604020202020204" pitchFamily="34" charset="0"/>
                </a:rPr>
                <a:t> </a:t>
              </a:r>
            </a:p>
            <a:p>
              <a:pPr algn="ctr"/>
              <a:r>
                <a:rPr lang="en-US" altLang="en-US" sz="1600">
                  <a:cs typeface="Arial" panose="020B0604020202020204" pitchFamily="34" charset="0"/>
                </a:rPr>
                <a:t>appear in documents</a:t>
              </a:r>
            </a:p>
          </p:txBody>
        </p:sp>
        <p:sp>
          <p:nvSpPr>
            <p:cNvPr id="29727" name="Text Box 14"/>
            <p:cNvSpPr txBox="1">
              <a:spLocks noChangeArrowheads="1"/>
            </p:cNvSpPr>
            <p:nvPr/>
          </p:nvSpPr>
          <p:spPr bwMode="auto">
            <a:xfrm>
              <a:off x="240" y="864"/>
              <a:ext cx="960" cy="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50000"/>
                </a:lnSpc>
                <a:spcBef>
                  <a:spcPct val="50000"/>
                </a:spcBef>
              </a:pPr>
              <a:r>
                <a:rPr lang="en-US" altLang="en-US" sz="2000">
                  <a:cs typeface="Arial" panose="020B0604020202020204" pitchFamily="34" charset="0"/>
                </a:rPr>
                <a:t>Free-Text</a:t>
              </a:r>
            </a:p>
            <a:p>
              <a:pPr algn="ctr">
                <a:lnSpc>
                  <a:spcPct val="50000"/>
                </a:lnSpc>
                <a:spcBef>
                  <a:spcPct val="50000"/>
                </a:spcBef>
              </a:pPr>
              <a:r>
                <a:rPr lang="en-US" altLang="en-US" sz="2000">
                  <a:cs typeface="Arial" panose="020B0604020202020204" pitchFamily="34" charset="0"/>
                </a:rPr>
                <a:t>Searcher</a:t>
              </a:r>
            </a:p>
          </p:txBody>
        </p:sp>
        <p:cxnSp>
          <p:nvCxnSpPr>
            <p:cNvPr id="29728" name="AutoShape 15"/>
            <p:cNvCxnSpPr>
              <a:cxnSpLocks noChangeShapeType="1"/>
              <a:stCxn id="29726" idx="2"/>
              <a:endCxn id="29721" idx="1"/>
            </p:cNvCxnSpPr>
            <p:nvPr/>
          </p:nvCxnSpPr>
          <p:spPr bwMode="auto">
            <a:xfrm rot="16200000" flipH="1">
              <a:off x="17" y="2489"/>
              <a:ext cx="1550" cy="144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9729" name="AutoShape 16"/>
            <p:cNvCxnSpPr>
              <a:cxnSpLocks noChangeShapeType="1"/>
              <a:stCxn id="29699" idx="2"/>
              <a:endCxn id="29721" idx="3"/>
            </p:cNvCxnSpPr>
            <p:nvPr/>
          </p:nvCxnSpPr>
          <p:spPr bwMode="auto">
            <a:xfrm rot="5400000">
              <a:off x="1308" y="2484"/>
              <a:ext cx="1560" cy="144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pic>
          <p:nvPicPr>
            <p:cNvPr id="29730" name="Picture 17" descr="bs00269_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28" y="2832"/>
              <a:ext cx="288" cy="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9731" name="Text Box 18"/>
            <p:cNvSpPr txBox="1">
              <a:spLocks noChangeArrowheads="1"/>
            </p:cNvSpPr>
            <p:nvPr/>
          </p:nvSpPr>
          <p:spPr bwMode="auto">
            <a:xfrm>
              <a:off x="2208" y="3936"/>
              <a:ext cx="141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1800"/>
                <a:t>Retrieval Status Value</a:t>
              </a:r>
            </a:p>
          </p:txBody>
        </p:sp>
        <p:cxnSp>
          <p:nvCxnSpPr>
            <p:cNvPr id="29732" name="AutoShape 19"/>
            <p:cNvCxnSpPr>
              <a:cxnSpLocks noChangeShapeType="1"/>
              <a:stCxn id="29721" idx="2"/>
              <a:endCxn id="29731" idx="1"/>
            </p:cNvCxnSpPr>
            <p:nvPr/>
          </p:nvCxnSpPr>
          <p:spPr bwMode="auto">
            <a:xfrm rot="16200000" flipH="1">
              <a:off x="1598" y="3442"/>
              <a:ext cx="452" cy="768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4343400" y="1066800"/>
            <a:ext cx="4800600" cy="5365750"/>
            <a:chOff x="2736" y="672"/>
            <a:chExt cx="3024" cy="3380"/>
          </a:xfrm>
        </p:grpSpPr>
        <p:cxnSp>
          <p:nvCxnSpPr>
            <p:cNvPr id="29705" name="AutoShape 21"/>
            <p:cNvCxnSpPr>
              <a:cxnSpLocks noChangeShapeType="1"/>
              <a:stCxn id="29699" idx="3"/>
              <a:endCxn id="29708" idx="1"/>
            </p:cNvCxnSpPr>
            <p:nvPr/>
          </p:nvCxnSpPr>
          <p:spPr bwMode="auto">
            <a:xfrm>
              <a:off x="2736" y="1512"/>
              <a:ext cx="336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9706" name="Rectangle 22"/>
            <p:cNvSpPr>
              <a:spLocks noChangeArrowheads="1"/>
            </p:cNvSpPr>
            <p:nvPr/>
          </p:nvSpPr>
          <p:spPr bwMode="auto">
            <a:xfrm>
              <a:off x="4512" y="1248"/>
              <a:ext cx="1152" cy="52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altLang="en-US" sz="1600">
                  <a:cs typeface="Arial" panose="020B0604020202020204" pitchFamily="34" charset="0"/>
                </a:rPr>
                <a:t>Construct query from</a:t>
              </a:r>
            </a:p>
            <a:p>
              <a:pPr algn="ctr"/>
              <a:r>
                <a:rPr lang="en-US" altLang="en-US" sz="1600" b="1" u="sng">
                  <a:cs typeface="Arial" panose="020B0604020202020204" pitchFamily="34" charset="0"/>
                </a:rPr>
                <a:t>available</a:t>
              </a:r>
              <a:r>
                <a:rPr lang="en-US" altLang="en-US" sz="1600">
                  <a:cs typeface="Arial" panose="020B0604020202020204" pitchFamily="34" charset="0"/>
                </a:rPr>
                <a:t> concept</a:t>
              </a:r>
            </a:p>
            <a:p>
              <a:pPr algn="ctr"/>
              <a:r>
                <a:rPr lang="en-US" altLang="en-US" sz="1600">
                  <a:cs typeface="Arial" panose="020B0604020202020204" pitchFamily="34" charset="0"/>
                </a:rPr>
                <a:t>descriptors</a:t>
              </a:r>
            </a:p>
          </p:txBody>
        </p:sp>
        <p:sp>
          <p:nvSpPr>
            <p:cNvPr id="29707" name="Text Box 23"/>
            <p:cNvSpPr txBox="1">
              <a:spLocks noChangeArrowheads="1"/>
            </p:cNvSpPr>
            <p:nvPr/>
          </p:nvSpPr>
          <p:spPr bwMode="auto">
            <a:xfrm>
              <a:off x="4512" y="672"/>
              <a:ext cx="1152" cy="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50000"/>
                </a:lnSpc>
                <a:spcBef>
                  <a:spcPct val="50000"/>
                </a:spcBef>
              </a:pPr>
              <a:r>
                <a:rPr lang="en-US" altLang="en-US" sz="2000">
                  <a:cs typeface="Arial" panose="020B0604020202020204" pitchFamily="34" charset="0"/>
                </a:rPr>
                <a:t>Controlled</a:t>
              </a:r>
            </a:p>
            <a:p>
              <a:pPr algn="ctr">
                <a:lnSpc>
                  <a:spcPct val="50000"/>
                </a:lnSpc>
                <a:spcBef>
                  <a:spcPct val="50000"/>
                </a:spcBef>
              </a:pPr>
              <a:r>
                <a:rPr lang="en-US" altLang="en-US" sz="2000">
                  <a:cs typeface="Arial" panose="020B0604020202020204" pitchFamily="34" charset="0"/>
                </a:rPr>
                <a:t>Vocabulary</a:t>
              </a:r>
            </a:p>
            <a:p>
              <a:pPr algn="ctr">
                <a:lnSpc>
                  <a:spcPct val="50000"/>
                </a:lnSpc>
                <a:spcBef>
                  <a:spcPct val="50000"/>
                </a:spcBef>
              </a:pPr>
              <a:r>
                <a:rPr lang="en-US" altLang="en-US" sz="2000">
                  <a:cs typeface="Arial" panose="020B0604020202020204" pitchFamily="34" charset="0"/>
                </a:rPr>
                <a:t>Searcher</a:t>
              </a:r>
            </a:p>
          </p:txBody>
        </p:sp>
        <p:sp>
          <p:nvSpPr>
            <p:cNvPr id="29708" name="Rectangle 24"/>
            <p:cNvSpPr>
              <a:spLocks noChangeArrowheads="1"/>
            </p:cNvSpPr>
            <p:nvPr/>
          </p:nvSpPr>
          <p:spPr bwMode="auto">
            <a:xfrm>
              <a:off x="3072" y="1248"/>
              <a:ext cx="1152" cy="52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altLang="en-US" sz="1600">
                  <a:cs typeface="Arial" panose="020B0604020202020204" pitchFamily="34" charset="0"/>
                </a:rPr>
                <a:t>Choose appropriate </a:t>
              </a:r>
            </a:p>
            <a:p>
              <a:pPr algn="ctr"/>
              <a:r>
                <a:rPr lang="en-US" altLang="en-US" sz="1600">
                  <a:cs typeface="Arial" panose="020B0604020202020204" pitchFamily="34" charset="0"/>
                </a:rPr>
                <a:t>concept descriptors</a:t>
              </a:r>
            </a:p>
          </p:txBody>
        </p:sp>
        <p:sp>
          <p:nvSpPr>
            <p:cNvPr id="29709" name="Text Box 25"/>
            <p:cNvSpPr txBox="1">
              <a:spLocks noChangeArrowheads="1"/>
            </p:cNvSpPr>
            <p:nvPr/>
          </p:nvSpPr>
          <p:spPr bwMode="auto">
            <a:xfrm>
              <a:off x="3312" y="960"/>
              <a:ext cx="72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000">
                  <a:cs typeface="Arial" panose="020B0604020202020204" pitchFamily="34" charset="0"/>
                </a:rPr>
                <a:t>Indexer</a:t>
              </a:r>
            </a:p>
          </p:txBody>
        </p:sp>
        <p:pic>
          <p:nvPicPr>
            <p:cNvPr id="29710" name="Picture 26" descr="bs00269_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56" y="2832"/>
              <a:ext cx="288" cy="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9711" name="Picture 27" descr="bd07156_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2" y="1008"/>
              <a:ext cx="288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9712" name="Rectangle 28"/>
            <p:cNvSpPr>
              <a:spLocks noChangeArrowheads="1"/>
            </p:cNvSpPr>
            <p:nvPr/>
          </p:nvSpPr>
          <p:spPr bwMode="auto">
            <a:xfrm>
              <a:off x="3792" y="3072"/>
              <a:ext cx="1152" cy="52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altLang="en-US" sz="1600">
                  <a:cs typeface="Arial" panose="020B0604020202020204" pitchFamily="34" charset="0"/>
                </a:rPr>
                <a:t>Metadata-Based</a:t>
              </a:r>
            </a:p>
            <a:p>
              <a:pPr algn="ctr"/>
              <a:r>
                <a:rPr lang="en-US" altLang="en-US" sz="1600">
                  <a:cs typeface="Arial" panose="020B0604020202020204" pitchFamily="34" charset="0"/>
                </a:rPr>
                <a:t>Query-Document</a:t>
              </a:r>
            </a:p>
            <a:p>
              <a:pPr algn="ctr"/>
              <a:r>
                <a:rPr lang="en-US" altLang="en-US" sz="1600">
                  <a:cs typeface="Arial" panose="020B0604020202020204" pitchFamily="34" charset="0"/>
                </a:rPr>
                <a:t>Matching</a:t>
              </a:r>
            </a:p>
          </p:txBody>
        </p:sp>
        <p:sp>
          <p:nvSpPr>
            <p:cNvPr id="29713" name="Text Box 29"/>
            <p:cNvSpPr txBox="1">
              <a:spLocks noChangeArrowheads="1"/>
            </p:cNvSpPr>
            <p:nvPr/>
          </p:nvSpPr>
          <p:spPr bwMode="auto">
            <a:xfrm>
              <a:off x="4944" y="3360"/>
              <a:ext cx="81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800">
                  <a:cs typeface="Arial" panose="020B0604020202020204" pitchFamily="34" charset="0"/>
                </a:rPr>
                <a:t>Query Descriptors</a:t>
              </a:r>
            </a:p>
          </p:txBody>
        </p:sp>
        <p:sp>
          <p:nvSpPr>
            <p:cNvPr id="29714" name="Text Box 30"/>
            <p:cNvSpPr txBox="1">
              <a:spLocks noChangeArrowheads="1"/>
            </p:cNvSpPr>
            <p:nvPr/>
          </p:nvSpPr>
          <p:spPr bwMode="auto">
            <a:xfrm>
              <a:off x="2976" y="3360"/>
              <a:ext cx="81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800">
                  <a:cs typeface="Arial" panose="020B0604020202020204" pitchFamily="34" charset="0"/>
                </a:rPr>
                <a:t>Document Descriptors</a:t>
              </a:r>
            </a:p>
          </p:txBody>
        </p:sp>
        <p:cxnSp>
          <p:nvCxnSpPr>
            <p:cNvPr id="29715" name="AutoShape 31"/>
            <p:cNvCxnSpPr>
              <a:cxnSpLocks noChangeShapeType="1"/>
              <a:stCxn id="29708" idx="2"/>
              <a:endCxn id="29712" idx="1"/>
            </p:cNvCxnSpPr>
            <p:nvPr/>
          </p:nvCxnSpPr>
          <p:spPr bwMode="auto">
            <a:xfrm rot="16200000" flipH="1">
              <a:off x="2940" y="2484"/>
              <a:ext cx="1560" cy="144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9716" name="AutoShape 32"/>
            <p:cNvCxnSpPr>
              <a:cxnSpLocks noChangeShapeType="1"/>
              <a:stCxn id="29706" idx="2"/>
              <a:endCxn id="29712" idx="3"/>
            </p:cNvCxnSpPr>
            <p:nvPr/>
          </p:nvCxnSpPr>
          <p:spPr bwMode="auto">
            <a:xfrm rot="5400000">
              <a:off x="4236" y="2484"/>
              <a:ext cx="1560" cy="144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pic>
          <p:nvPicPr>
            <p:cNvPr id="29717" name="Picture 33" descr="bs00269_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36" y="1008"/>
              <a:ext cx="288" cy="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9718" name="Line 34"/>
            <p:cNvSpPr>
              <a:spLocks noChangeShapeType="1"/>
            </p:cNvSpPr>
            <p:nvPr/>
          </p:nvSpPr>
          <p:spPr bwMode="auto">
            <a:xfrm>
              <a:off x="4368" y="816"/>
              <a:ext cx="0" cy="216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29719" name="Picture 35" descr="bd07156_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2" y="1008"/>
              <a:ext cx="288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29720" name="AutoShape 36"/>
            <p:cNvCxnSpPr>
              <a:cxnSpLocks noChangeShapeType="1"/>
              <a:stCxn id="29712" idx="2"/>
              <a:endCxn id="29731" idx="3"/>
            </p:cNvCxnSpPr>
            <p:nvPr/>
          </p:nvCxnSpPr>
          <p:spPr bwMode="auto">
            <a:xfrm rot="5400000">
              <a:off x="3768" y="3452"/>
              <a:ext cx="452" cy="748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r>
              <a:rPr lang="en-US" altLang="en-US" smtClean="0"/>
              <a:t>The IR Black Box</a:t>
            </a:r>
          </a:p>
        </p:txBody>
      </p:sp>
      <p:sp>
        <p:nvSpPr>
          <p:cNvPr id="26627" name="AutoShape 3"/>
          <p:cNvSpPr>
            <a:spLocks noChangeArrowheads="1"/>
          </p:cNvSpPr>
          <p:nvPr/>
        </p:nvSpPr>
        <p:spPr bwMode="auto">
          <a:xfrm>
            <a:off x="6172200" y="1143000"/>
            <a:ext cx="1905000" cy="762000"/>
          </a:xfrm>
          <a:prstGeom prst="flowChartMultidocumen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Documents</a:t>
            </a:r>
          </a:p>
        </p:txBody>
      </p:sp>
      <p:sp>
        <p:nvSpPr>
          <p:cNvPr id="26628" name="AutoShape 4"/>
          <p:cNvSpPr>
            <a:spLocks noChangeArrowheads="1"/>
          </p:cNvSpPr>
          <p:nvPr/>
        </p:nvSpPr>
        <p:spPr bwMode="auto">
          <a:xfrm>
            <a:off x="2382838" y="1295400"/>
            <a:ext cx="1371600" cy="533400"/>
          </a:xfrm>
          <a:prstGeom prst="flowChartInputOutpu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Query</a:t>
            </a:r>
          </a:p>
        </p:txBody>
      </p:sp>
      <p:sp>
        <p:nvSpPr>
          <p:cNvPr id="26629" name="AutoShape 5"/>
          <p:cNvSpPr>
            <a:spLocks noChangeArrowheads="1"/>
          </p:cNvSpPr>
          <p:nvPr/>
        </p:nvSpPr>
        <p:spPr bwMode="auto">
          <a:xfrm>
            <a:off x="2209800" y="5562600"/>
            <a:ext cx="1676400" cy="762000"/>
          </a:xfrm>
          <a:prstGeom prst="flowChartMultidocumen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Hits</a:t>
            </a:r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 flipH="1">
            <a:off x="3048000" y="1828800"/>
            <a:ext cx="20638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>
            <a:off x="7010400" y="1905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 flipH="1">
            <a:off x="3048000" y="5257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1752600" y="2133600"/>
            <a:ext cx="6781800" cy="3124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1752600" y="2133600"/>
            <a:ext cx="6781800" cy="3124200"/>
          </a:xfrm>
          <a:prstGeom prst="rect">
            <a:avLst/>
          </a:prstGeom>
          <a:solidFill>
            <a:schemeClr val="tx2"/>
          </a:solidFill>
          <a:ln w="254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35823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 dirty="0" smtClean="0"/>
              <a:t>Inside </a:t>
            </a:r>
            <a:r>
              <a:rPr lang="en-US" altLang="en-US" dirty="0" smtClean="0"/>
              <a:t>the </a:t>
            </a:r>
            <a:r>
              <a:rPr lang="en-US" altLang="en-US" dirty="0" smtClean="0"/>
              <a:t>IR Black Box</a:t>
            </a:r>
          </a:p>
        </p:txBody>
      </p:sp>
      <p:sp>
        <p:nvSpPr>
          <p:cNvPr id="27651" name="AutoShape 3"/>
          <p:cNvSpPr>
            <a:spLocks noChangeArrowheads="1"/>
          </p:cNvSpPr>
          <p:nvPr/>
        </p:nvSpPr>
        <p:spPr bwMode="auto">
          <a:xfrm>
            <a:off x="6172200" y="1143000"/>
            <a:ext cx="1905000" cy="762000"/>
          </a:xfrm>
          <a:prstGeom prst="flowChartMultidocumen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Documents</a:t>
            </a:r>
          </a:p>
        </p:txBody>
      </p:sp>
      <p:sp>
        <p:nvSpPr>
          <p:cNvPr id="27652" name="AutoShape 4"/>
          <p:cNvSpPr>
            <a:spLocks noChangeArrowheads="1"/>
          </p:cNvSpPr>
          <p:nvPr/>
        </p:nvSpPr>
        <p:spPr bwMode="auto">
          <a:xfrm>
            <a:off x="2382838" y="1295400"/>
            <a:ext cx="1371600" cy="533400"/>
          </a:xfrm>
          <a:prstGeom prst="flowChartInputOutpu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Query</a:t>
            </a:r>
          </a:p>
        </p:txBody>
      </p:sp>
      <p:sp>
        <p:nvSpPr>
          <p:cNvPr id="27653" name="AutoShape 5"/>
          <p:cNvSpPr>
            <a:spLocks noChangeArrowheads="1"/>
          </p:cNvSpPr>
          <p:nvPr/>
        </p:nvSpPr>
        <p:spPr bwMode="auto">
          <a:xfrm>
            <a:off x="2209800" y="5562600"/>
            <a:ext cx="1676400" cy="762000"/>
          </a:xfrm>
          <a:prstGeom prst="flowChartMultidocumen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Hits</a:t>
            </a:r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2209800" y="2438400"/>
            <a:ext cx="16764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 b="1">
                <a:solidFill>
                  <a:srgbClr val="000000"/>
                </a:solidFill>
                <a:latin typeface="Arial" panose="020B0604020202020204" pitchFamily="34" charset="0"/>
              </a:rPr>
              <a:t>Representation</a:t>
            </a:r>
          </a:p>
          <a:p>
            <a:pPr algn="ctr"/>
            <a:r>
              <a:rPr lang="en-US" altLang="en-US" sz="1600" b="1">
                <a:solidFill>
                  <a:srgbClr val="000000"/>
                </a:solidFill>
                <a:latin typeface="Arial" panose="020B0604020202020204" pitchFamily="34" charset="0"/>
              </a:rPr>
              <a:t>Function</a:t>
            </a:r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6203950" y="2438400"/>
            <a:ext cx="16764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 b="1">
                <a:solidFill>
                  <a:srgbClr val="000000"/>
                </a:solidFill>
                <a:latin typeface="Arial" panose="020B0604020202020204" pitchFamily="34" charset="0"/>
              </a:rPr>
              <a:t>Representation</a:t>
            </a:r>
          </a:p>
          <a:p>
            <a:pPr algn="ctr"/>
            <a:r>
              <a:rPr lang="en-US" altLang="en-US" sz="1600" b="1">
                <a:solidFill>
                  <a:srgbClr val="000000"/>
                </a:solidFill>
                <a:latin typeface="Arial" panose="020B0604020202020204" pitchFamily="34" charset="0"/>
              </a:rPr>
              <a:t>Function</a:t>
            </a:r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1905000" y="3352800"/>
            <a:ext cx="23066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rgbClr val="000000"/>
                </a:solidFill>
                <a:latin typeface="Arial" panose="020B0604020202020204" pitchFamily="34" charset="0"/>
              </a:rPr>
              <a:t>Query Representation</a:t>
            </a:r>
          </a:p>
        </p:txBody>
      </p: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5670550" y="3352800"/>
            <a:ext cx="27114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rgbClr val="000000"/>
                </a:solidFill>
                <a:latin typeface="Arial" panose="020B0604020202020204" pitchFamily="34" charset="0"/>
              </a:rPr>
              <a:t>Document Representation</a:t>
            </a:r>
          </a:p>
        </p:txBody>
      </p:sp>
      <p:sp>
        <p:nvSpPr>
          <p:cNvPr id="27658" name="Rectangle 10"/>
          <p:cNvSpPr>
            <a:spLocks noChangeArrowheads="1"/>
          </p:cNvSpPr>
          <p:nvPr/>
        </p:nvSpPr>
        <p:spPr bwMode="auto">
          <a:xfrm>
            <a:off x="2209800" y="4267200"/>
            <a:ext cx="16764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 b="1">
                <a:solidFill>
                  <a:srgbClr val="000000"/>
                </a:solidFill>
                <a:latin typeface="Arial" panose="020B0604020202020204" pitchFamily="34" charset="0"/>
              </a:rPr>
              <a:t>Comparison</a:t>
            </a:r>
          </a:p>
          <a:p>
            <a:pPr algn="ctr"/>
            <a:r>
              <a:rPr lang="en-US" altLang="en-US" sz="1600" b="1">
                <a:solidFill>
                  <a:srgbClr val="000000"/>
                </a:solidFill>
                <a:latin typeface="Arial" panose="020B0604020202020204" pitchFamily="34" charset="0"/>
              </a:rPr>
              <a:t>Function</a:t>
            </a:r>
          </a:p>
        </p:txBody>
      </p:sp>
      <p:sp>
        <p:nvSpPr>
          <p:cNvPr id="27659" name="Line 11"/>
          <p:cNvSpPr>
            <a:spLocks noChangeShapeType="1"/>
          </p:cNvSpPr>
          <p:nvPr/>
        </p:nvSpPr>
        <p:spPr bwMode="auto">
          <a:xfrm>
            <a:off x="3048000" y="3124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7660" name="Line 12"/>
          <p:cNvSpPr>
            <a:spLocks noChangeShapeType="1"/>
          </p:cNvSpPr>
          <p:nvPr/>
        </p:nvSpPr>
        <p:spPr bwMode="auto">
          <a:xfrm>
            <a:off x="7042150" y="3124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7661" name="AutoShape 13"/>
          <p:cNvSpPr>
            <a:spLocks noChangeArrowheads="1"/>
          </p:cNvSpPr>
          <p:nvPr/>
        </p:nvSpPr>
        <p:spPr bwMode="auto">
          <a:xfrm>
            <a:off x="6356350" y="4038600"/>
            <a:ext cx="1371600" cy="1066800"/>
          </a:xfrm>
          <a:prstGeom prst="can">
            <a:avLst>
              <a:gd name="adj" fmla="val 25000"/>
            </a:avLst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 b="1">
                <a:solidFill>
                  <a:srgbClr val="000000"/>
                </a:solidFill>
                <a:latin typeface="Arial" panose="020B0604020202020204" pitchFamily="34" charset="0"/>
              </a:rPr>
              <a:t>Index</a:t>
            </a:r>
          </a:p>
        </p:txBody>
      </p:sp>
      <p:sp>
        <p:nvSpPr>
          <p:cNvPr id="27662" name="Line 14"/>
          <p:cNvSpPr>
            <a:spLocks noChangeShapeType="1"/>
          </p:cNvSpPr>
          <p:nvPr/>
        </p:nvSpPr>
        <p:spPr bwMode="auto">
          <a:xfrm>
            <a:off x="7042150" y="3733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7663" name="Line 15"/>
          <p:cNvSpPr>
            <a:spLocks noChangeShapeType="1"/>
          </p:cNvSpPr>
          <p:nvPr/>
        </p:nvSpPr>
        <p:spPr bwMode="auto">
          <a:xfrm>
            <a:off x="3068638" y="1828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7664" name="Line 16"/>
          <p:cNvSpPr>
            <a:spLocks noChangeShapeType="1"/>
          </p:cNvSpPr>
          <p:nvPr/>
        </p:nvSpPr>
        <p:spPr bwMode="auto">
          <a:xfrm>
            <a:off x="7010400" y="1905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7665" name="Line 17"/>
          <p:cNvSpPr>
            <a:spLocks noChangeShapeType="1"/>
          </p:cNvSpPr>
          <p:nvPr/>
        </p:nvSpPr>
        <p:spPr bwMode="auto">
          <a:xfrm flipH="1">
            <a:off x="3886200" y="4648200"/>
            <a:ext cx="243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7666" name="Line 18"/>
          <p:cNvSpPr>
            <a:spLocks noChangeShapeType="1"/>
          </p:cNvSpPr>
          <p:nvPr/>
        </p:nvSpPr>
        <p:spPr bwMode="auto">
          <a:xfrm flipH="1">
            <a:off x="3048000" y="4953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7667" name="Rectangle 19"/>
          <p:cNvSpPr>
            <a:spLocks noChangeArrowheads="1"/>
          </p:cNvSpPr>
          <p:nvPr/>
        </p:nvSpPr>
        <p:spPr bwMode="auto">
          <a:xfrm>
            <a:off x="1752600" y="2133600"/>
            <a:ext cx="6781800" cy="3124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7668" name="Line 20"/>
          <p:cNvSpPr>
            <a:spLocks noChangeShapeType="1"/>
          </p:cNvSpPr>
          <p:nvPr/>
        </p:nvSpPr>
        <p:spPr bwMode="auto">
          <a:xfrm>
            <a:off x="3048000" y="3657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7669" name="Rectangle 21"/>
          <p:cNvSpPr>
            <a:spLocks noChangeArrowheads="1"/>
          </p:cNvSpPr>
          <p:nvPr/>
        </p:nvSpPr>
        <p:spPr bwMode="auto">
          <a:xfrm>
            <a:off x="1752600" y="2133600"/>
            <a:ext cx="6781800" cy="3124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43736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623887" y="5957887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3062287" y="5957887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4745037" y="1849437"/>
            <a:ext cx="3797300" cy="3340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477837" y="1849437"/>
            <a:ext cx="3797300" cy="3340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2763837" y="5507037"/>
            <a:ext cx="3263900" cy="3683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rgbClr val="000000"/>
                </a:solidFill>
              </a:rPr>
              <a:t>Comparison Function</a:t>
            </a:r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782637" y="4059237"/>
            <a:ext cx="3263900" cy="3683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rgbClr val="000000"/>
                </a:solidFill>
              </a:rPr>
              <a:t>Representation Function</a:t>
            </a:r>
          </a:p>
        </p:txBody>
      </p:sp>
      <p:sp>
        <p:nvSpPr>
          <p:cNvPr id="28681" name="Rectangle 9"/>
          <p:cNvSpPr>
            <a:spLocks noChangeArrowheads="1"/>
          </p:cNvSpPr>
          <p:nvPr/>
        </p:nvSpPr>
        <p:spPr bwMode="auto">
          <a:xfrm>
            <a:off x="782637" y="2611437"/>
            <a:ext cx="3263900" cy="3683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rgbClr val="000000"/>
                </a:solidFill>
              </a:rPr>
              <a:t>Query Formulation</a:t>
            </a:r>
          </a:p>
        </p:txBody>
      </p:sp>
      <p:sp>
        <p:nvSpPr>
          <p:cNvPr id="28682" name="Rectangle 10"/>
          <p:cNvSpPr>
            <a:spLocks noChangeArrowheads="1"/>
          </p:cNvSpPr>
          <p:nvPr/>
        </p:nvSpPr>
        <p:spPr bwMode="auto">
          <a:xfrm>
            <a:off x="2763837" y="1163637"/>
            <a:ext cx="3263900" cy="3683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rgbClr val="000000"/>
                </a:solidFill>
              </a:rPr>
              <a:t>Human Judgment</a:t>
            </a:r>
          </a:p>
        </p:txBody>
      </p:sp>
      <p:sp>
        <p:nvSpPr>
          <p:cNvPr id="28683" name="Rectangle 11"/>
          <p:cNvSpPr>
            <a:spLocks noChangeArrowheads="1"/>
          </p:cNvSpPr>
          <p:nvPr/>
        </p:nvSpPr>
        <p:spPr bwMode="auto">
          <a:xfrm>
            <a:off x="4973637" y="4059237"/>
            <a:ext cx="3263900" cy="3683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rgbClr val="000000"/>
                </a:solidFill>
              </a:rPr>
              <a:t>Representation Function</a:t>
            </a:r>
          </a:p>
        </p:txBody>
      </p:sp>
      <p:sp>
        <p:nvSpPr>
          <p:cNvPr id="28684" name="Rectangle 12"/>
          <p:cNvSpPr>
            <a:spLocks noChangeArrowheads="1"/>
          </p:cNvSpPr>
          <p:nvPr/>
        </p:nvSpPr>
        <p:spPr bwMode="auto">
          <a:xfrm>
            <a:off x="2971800" y="6188075"/>
            <a:ext cx="29241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000000"/>
                </a:solidFill>
              </a:rPr>
              <a:t>Retrieval Status Value</a:t>
            </a:r>
          </a:p>
        </p:txBody>
      </p:sp>
      <p:sp>
        <p:nvSpPr>
          <p:cNvPr id="28685" name="Rectangle 13"/>
          <p:cNvSpPr>
            <a:spLocks noChangeArrowheads="1"/>
          </p:cNvSpPr>
          <p:nvPr/>
        </p:nvSpPr>
        <p:spPr bwMode="auto">
          <a:xfrm>
            <a:off x="3810000" y="381000"/>
            <a:ext cx="9747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000000"/>
                </a:solidFill>
              </a:rPr>
              <a:t>Utility</a:t>
            </a:r>
          </a:p>
        </p:txBody>
      </p:sp>
      <p:sp>
        <p:nvSpPr>
          <p:cNvPr id="28686" name="Rectangle 14"/>
          <p:cNvSpPr>
            <a:spLocks noChangeArrowheads="1"/>
          </p:cNvSpPr>
          <p:nvPr/>
        </p:nvSpPr>
        <p:spPr bwMode="auto">
          <a:xfrm>
            <a:off x="1905000" y="3276600"/>
            <a:ext cx="9429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0066"/>
                </a:solidFill>
              </a:rPr>
              <a:t>Query</a:t>
            </a:r>
          </a:p>
        </p:txBody>
      </p:sp>
      <p:sp>
        <p:nvSpPr>
          <p:cNvPr id="28687" name="Rectangle 15"/>
          <p:cNvSpPr>
            <a:spLocks noChangeArrowheads="1"/>
          </p:cNvSpPr>
          <p:nvPr/>
        </p:nvSpPr>
        <p:spPr bwMode="auto">
          <a:xfrm>
            <a:off x="1295400" y="1828800"/>
            <a:ext cx="2354262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000000"/>
                </a:solidFill>
              </a:rPr>
              <a:t>Information Need</a:t>
            </a:r>
          </a:p>
        </p:txBody>
      </p:sp>
      <p:sp>
        <p:nvSpPr>
          <p:cNvPr id="28688" name="Rectangle 16"/>
          <p:cNvSpPr>
            <a:spLocks noChangeArrowheads="1"/>
          </p:cNvSpPr>
          <p:nvPr/>
        </p:nvSpPr>
        <p:spPr bwMode="auto">
          <a:xfrm>
            <a:off x="5867400" y="1828800"/>
            <a:ext cx="144938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0066"/>
                </a:solidFill>
              </a:rPr>
              <a:t>Document</a:t>
            </a:r>
          </a:p>
        </p:txBody>
      </p:sp>
      <p:sp>
        <p:nvSpPr>
          <p:cNvPr id="28689" name="Rectangle 17"/>
          <p:cNvSpPr>
            <a:spLocks noChangeArrowheads="1"/>
          </p:cNvSpPr>
          <p:nvPr/>
        </p:nvSpPr>
        <p:spPr bwMode="auto">
          <a:xfrm>
            <a:off x="1066800" y="4724400"/>
            <a:ext cx="2844800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000000"/>
                </a:solidFill>
              </a:rPr>
              <a:t>Query Representation</a:t>
            </a:r>
          </a:p>
        </p:txBody>
      </p:sp>
      <p:sp>
        <p:nvSpPr>
          <p:cNvPr id="28690" name="Rectangle 18"/>
          <p:cNvSpPr>
            <a:spLocks noChangeArrowheads="1"/>
          </p:cNvSpPr>
          <p:nvPr/>
        </p:nvSpPr>
        <p:spPr bwMode="auto">
          <a:xfrm>
            <a:off x="4954587" y="4724400"/>
            <a:ext cx="3351213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000000"/>
                </a:solidFill>
              </a:rPr>
              <a:t>Document Representation</a:t>
            </a:r>
          </a:p>
        </p:txBody>
      </p:sp>
      <p:sp>
        <p:nvSpPr>
          <p:cNvPr id="28691" name="Line 19"/>
          <p:cNvSpPr>
            <a:spLocks noChangeShapeType="1"/>
          </p:cNvSpPr>
          <p:nvPr/>
        </p:nvSpPr>
        <p:spPr bwMode="auto">
          <a:xfrm>
            <a:off x="2376487" y="2230437"/>
            <a:ext cx="0" cy="368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8692" name="Line 20"/>
          <p:cNvSpPr>
            <a:spLocks noChangeShapeType="1"/>
          </p:cNvSpPr>
          <p:nvPr/>
        </p:nvSpPr>
        <p:spPr bwMode="auto">
          <a:xfrm>
            <a:off x="2376487" y="2992437"/>
            <a:ext cx="0" cy="368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8693" name="Line 21"/>
          <p:cNvSpPr>
            <a:spLocks noChangeShapeType="1"/>
          </p:cNvSpPr>
          <p:nvPr/>
        </p:nvSpPr>
        <p:spPr bwMode="auto">
          <a:xfrm>
            <a:off x="2376487" y="3678237"/>
            <a:ext cx="0" cy="368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8694" name="Line 22"/>
          <p:cNvSpPr>
            <a:spLocks noChangeShapeType="1"/>
          </p:cNvSpPr>
          <p:nvPr/>
        </p:nvSpPr>
        <p:spPr bwMode="auto">
          <a:xfrm>
            <a:off x="4433887" y="5888037"/>
            <a:ext cx="0" cy="368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8695" name="Line 23"/>
          <p:cNvSpPr>
            <a:spLocks noChangeShapeType="1"/>
          </p:cNvSpPr>
          <p:nvPr/>
        </p:nvSpPr>
        <p:spPr bwMode="auto">
          <a:xfrm>
            <a:off x="6643687" y="2230437"/>
            <a:ext cx="0" cy="1816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8696" name="Line 24"/>
          <p:cNvSpPr>
            <a:spLocks noChangeShapeType="1"/>
          </p:cNvSpPr>
          <p:nvPr/>
        </p:nvSpPr>
        <p:spPr bwMode="auto">
          <a:xfrm>
            <a:off x="6643687" y="4440237"/>
            <a:ext cx="0" cy="368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8697" name="Line 25"/>
          <p:cNvSpPr>
            <a:spLocks noChangeShapeType="1"/>
          </p:cNvSpPr>
          <p:nvPr/>
        </p:nvSpPr>
        <p:spPr bwMode="auto">
          <a:xfrm>
            <a:off x="2376487" y="4440237"/>
            <a:ext cx="0" cy="368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8698" name="Line 26"/>
          <p:cNvSpPr>
            <a:spLocks noChangeShapeType="1"/>
          </p:cNvSpPr>
          <p:nvPr/>
        </p:nvSpPr>
        <p:spPr bwMode="auto">
          <a:xfrm>
            <a:off x="2382837" y="5202237"/>
            <a:ext cx="825500" cy="292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8699" name="Line 27"/>
          <p:cNvSpPr>
            <a:spLocks noChangeShapeType="1"/>
          </p:cNvSpPr>
          <p:nvPr/>
        </p:nvSpPr>
        <p:spPr bwMode="auto">
          <a:xfrm flipV="1">
            <a:off x="5735637" y="5189537"/>
            <a:ext cx="901700" cy="317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8700" name="Line 28"/>
          <p:cNvSpPr>
            <a:spLocks noChangeShapeType="1"/>
          </p:cNvSpPr>
          <p:nvPr/>
        </p:nvSpPr>
        <p:spPr bwMode="auto">
          <a:xfrm>
            <a:off x="5659437" y="1544637"/>
            <a:ext cx="977900" cy="292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8701" name="Line 29"/>
          <p:cNvSpPr>
            <a:spLocks noChangeShapeType="1"/>
          </p:cNvSpPr>
          <p:nvPr/>
        </p:nvSpPr>
        <p:spPr bwMode="auto">
          <a:xfrm flipV="1">
            <a:off x="2382837" y="1531937"/>
            <a:ext cx="825500" cy="317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8702" name="Line 30"/>
          <p:cNvSpPr>
            <a:spLocks noChangeShapeType="1"/>
          </p:cNvSpPr>
          <p:nvPr/>
        </p:nvSpPr>
        <p:spPr bwMode="auto">
          <a:xfrm>
            <a:off x="4357687" y="782637"/>
            <a:ext cx="0" cy="368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8703" name="Rectangle 31"/>
          <p:cNvSpPr>
            <a:spLocks noChangeArrowheads="1"/>
          </p:cNvSpPr>
          <p:nvPr/>
        </p:nvSpPr>
        <p:spPr bwMode="auto">
          <a:xfrm rot="-5400000">
            <a:off x="-560388" y="3338512"/>
            <a:ext cx="167322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rgbClr val="000000"/>
                </a:solidFill>
              </a:rPr>
              <a:t>Query  Processing</a:t>
            </a:r>
          </a:p>
        </p:txBody>
      </p:sp>
      <p:sp>
        <p:nvSpPr>
          <p:cNvPr id="28704" name="Rectangle 32"/>
          <p:cNvSpPr>
            <a:spLocks noChangeArrowheads="1"/>
          </p:cNvSpPr>
          <p:nvPr/>
        </p:nvSpPr>
        <p:spPr bwMode="auto">
          <a:xfrm rot="-5400000">
            <a:off x="7726363" y="3321049"/>
            <a:ext cx="201295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rgbClr val="000000"/>
                </a:solidFill>
              </a:rPr>
              <a:t>Document  Processing</a:t>
            </a:r>
          </a:p>
        </p:txBody>
      </p:sp>
    </p:spTree>
    <p:extLst>
      <p:ext uri="{BB962C8B-B14F-4D97-AF65-F5344CB8AC3E}">
        <p14:creationId xmlns:p14="http://schemas.microsoft.com/office/powerpoint/2010/main" val="341244275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8077200" cy="1143000"/>
          </a:xfrm>
          <a:noFill/>
        </p:spPr>
        <p:txBody>
          <a:bodyPr/>
          <a:lstStyle/>
          <a:p>
            <a:r>
              <a:rPr lang="en-US" altLang="en-US" smtClean="0"/>
              <a:t>Relevance</a:t>
            </a:r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77200" cy="4114800"/>
          </a:xfrm>
          <a:noFill/>
        </p:spPr>
        <p:txBody>
          <a:bodyPr/>
          <a:lstStyle/>
          <a:p>
            <a:r>
              <a:rPr lang="en-US" altLang="en-US" b="1" smtClean="0"/>
              <a:t>Relevance</a:t>
            </a:r>
            <a:r>
              <a:rPr lang="en-US" altLang="en-US" smtClean="0"/>
              <a:t> relates a </a:t>
            </a:r>
            <a:r>
              <a:rPr lang="en-US" altLang="en-US" u="sng" smtClean="0"/>
              <a:t>topic</a:t>
            </a:r>
            <a:r>
              <a:rPr lang="en-US" altLang="en-US" smtClean="0"/>
              <a:t> and a document</a:t>
            </a:r>
          </a:p>
          <a:p>
            <a:pPr lvl="1"/>
            <a:r>
              <a:rPr lang="en-US" altLang="en-US" smtClean="0"/>
              <a:t>Duplicates are equally relevant, by definition</a:t>
            </a:r>
          </a:p>
          <a:p>
            <a:pPr lvl="1"/>
            <a:r>
              <a:rPr lang="en-US" altLang="en-US" smtClean="0"/>
              <a:t>Constant over time and across users</a:t>
            </a:r>
          </a:p>
          <a:p>
            <a:pPr lvl="3"/>
            <a:endParaRPr lang="en-US" altLang="en-US" b="1" smtClean="0"/>
          </a:p>
          <a:p>
            <a:r>
              <a:rPr lang="en-US" altLang="en-US" b="1" smtClean="0"/>
              <a:t>Pertinence</a:t>
            </a:r>
            <a:r>
              <a:rPr lang="en-US" altLang="en-US" smtClean="0"/>
              <a:t> relates a </a:t>
            </a:r>
            <a:r>
              <a:rPr lang="en-US" altLang="en-US" u="sng" smtClean="0"/>
              <a:t>task</a:t>
            </a:r>
            <a:r>
              <a:rPr lang="en-US" altLang="en-US" smtClean="0"/>
              <a:t> and a document</a:t>
            </a:r>
          </a:p>
          <a:p>
            <a:pPr lvl="1"/>
            <a:r>
              <a:rPr lang="en-US" altLang="en-US" smtClean="0"/>
              <a:t>Accounts for quality, complexity, language, …</a:t>
            </a:r>
          </a:p>
          <a:p>
            <a:pPr lvl="3"/>
            <a:endParaRPr lang="en-US" altLang="en-US" b="1" smtClean="0"/>
          </a:p>
          <a:p>
            <a:r>
              <a:rPr lang="en-US" altLang="en-US" b="1" smtClean="0"/>
              <a:t>Utility</a:t>
            </a:r>
            <a:r>
              <a:rPr lang="en-US" altLang="en-US" smtClean="0"/>
              <a:t> relates a </a:t>
            </a:r>
            <a:r>
              <a:rPr lang="en-US" altLang="en-US" u="sng" smtClean="0"/>
              <a:t>user</a:t>
            </a:r>
            <a:r>
              <a:rPr lang="en-US" altLang="en-US" smtClean="0"/>
              <a:t> and a document</a:t>
            </a:r>
          </a:p>
          <a:p>
            <a:pPr lvl="1"/>
            <a:r>
              <a:rPr lang="en-US" altLang="en-US" smtClean="0"/>
              <a:t>Accounts for prior knowledge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46299768</TotalTime>
  <Words>363</Words>
  <Application>Microsoft Office PowerPoint</Application>
  <PresentationFormat>On-screen Show (4:3)</PresentationFormat>
  <Paragraphs>120</Paragraphs>
  <Slides>11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Times New Roman</vt:lpstr>
      <vt:lpstr>Blank Presentation</vt:lpstr>
      <vt:lpstr>Structure of IR Systems</vt:lpstr>
      <vt:lpstr>Segments</vt:lpstr>
      <vt:lpstr>Systems: The Memex</vt:lpstr>
      <vt:lpstr>Types of Information Needs</vt:lpstr>
      <vt:lpstr>Two Ways of Searching</vt:lpstr>
      <vt:lpstr>The IR Black Box</vt:lpstr>
      <vt:lpstr>Inside the IR Black Box</vt:lpstr>
      <vt:lpstr>PowerPoint Presentation</vt:lpstr>
      <vt:lpstr>Relevance</vt:lpstr>
      <vt:lpstr>Comparing Databases and IR</vt:lpstr>
      <vt:lpstr>Segments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Text Retrieval Issues</dc:title>
  <dc:creator>Preferred Customer</dc:creator>
  <cp:lastModifiedBy>mm</cp:lastModifiedBy>
  <cp:revision>140</cp:revision>
  <cp:lastPrinted>1998-04-27T02:28:06Z</cp:lastPrinted>
  <dcterms:created xsi:type="dcterms:W3CDTF">1998-04-26T18:13:33Z</dcterms:created>
  <dcterms:modified xsi:type="dcterms:W3CDTF">2014-07-26T08:04:22Z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2</vt:i4>
  </property>
  <property fmtid="{D5CDD505-2E9C-101B-9397-08002B2CF9AE}" pid="3" name="GraphicType">
    <vt:i4>2</vt:i4>
  </property>
  <property fmtid="{D5CDD505-2E9C-101B-9397-08002B2CF9AE}" pid="4" name="Compression">
    <vt:i4>80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oard@glue.umd.edu</vt:lpwstr>
  </property>
  <property fmtid="{D5CDD505-2E9C-101B-9397-08002B2CF9AE}" pid="8" name="HomePage">
    <vt:lpwstr>http://www.clis.umd.edu/courses/708a/</vt:lpwstr>
  </property>
  <property fmtid="{D5CDD505-2E9C-101B-9397-08002B2CF9AE}" pid="9" name="Other">
    <vt:lpwstr/>
  </property>
  <property fmtid="{D5CDD505-2E9C-101B-9397-08002B2CF9AE}" pid="10" name="DownloadOriginal">
    <vt:bool>true</vt:bool>
  </property>
  <property fmtid="{D5CDD505-2E9C-101B-9397-08002B2CF9AE}" pid="11" name="DownloadIEButton">
    <vt:bool>true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